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46" r:id="rId4"/>
  </p:sldMasterIdLst>
  <p:notesMasterIdLst>
    <p:notesMasterId r:id="rId22"/>
  </p:notesMasterIdLst>
  <p:sldIdLst>
    <p:sldId id="257" r:id="rId5"/>
    <p:sldId id="266" r:id="rId6"/>
    <p:sldId id="267" r:id="rId7"/>
    <p:sldId id="268" r:id="rId8"/>
    <p:sldId id="269" r:id="rId9"/>
    <p:sldId id="259" r:id="rId10"/>
    <p:sldId id="260" r:id="rId11"/>
    <p:sldId id="261" r:id="rId12"/>
    <p:sldId id="262" r:id="rId13"/>
    <p:sldId id="263" r:id="rId14"/>
    <p:sldId id="264" r:id="rId15"/>
    <p:sldId id="265" r:id="rId16"/>
    <p:sldId id="270" r:id="rId17"/>
    <p:sldId id="271" r:id="rId18"/>
    <p:sldId id="272" r:id="rId19"/>
    <p:sldId id="273" r:id="rId20"/>
    <p:sldId id="274"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13" autoAdjust="0"/>
    <p:restoredTop sz="94660"/>
  </p:normalViewPr>
  <p:slideViewPr>
    <p:cSldViewPr snapToGrid="0">
      <p:cViewPr varScale="1">
        <p:scale>
          <a:sx n="73" d="100"/>
          <a:sy n="73" d="100"/>
        </p:scale>
        <p:origin x="364"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2A46E2-2067-4504-9762-19358A19EBB2}" type="doc">
      <dgm:prSet loTypeId="urn:microsoft.com/office/officeart/2005/8/layout/vList2" loCatId="list" qsTypeId="urn:microsoft.com/office/officeart/2005/8/quickstyle/simple3" qsCatId="simple" csTypeId="urn:microsoft.com/office/officeart/2005/8/colors/colorful2" csCatId="colorful"/>
      <dgm:spPr/>
      <dgm:t>
        <a:bodyPr/>
        <a:lstStyle/>
        <a:p>
          <a:endParaRPr lang="en-IN"/>
        </a:p>
      </dgm:t>
    </dgm:pt>
    <dgm:pt modelId="{7EE4EBFF-F478-4F39-8B0D-9A42DFA077A7}">
      <dgm:prSet/>
      <dgm:spPr/>
      <dgm:t>
        <a:bodyPr/>
        <a:lstStyle/>
        <a:p>
          <a:pPr rtl="0"/>
          <a:r>
            <a:rPr lang="en-IN" dirty="0"/>
            <a:t>The business management presentation will focus on the UK-based restaurant chain Casual Dining Group.</a:t>
          </a:r>
        </a:p>
      </dgm:t>
    </dgm:pt>
    <dgm:pt modelId="{A84C3FFF-A034-46C5-87D1-9964A52384F7}" type="parTrans" cxnId="{5A42EEC8-E874-4BE3-B3B0-606E1FEBC9FA}">
      <dgm:prSet/>
      <dgm:spPr/>
      <dgm:t>
        <a:bodyPr/>
        <a:lstStyle/>
        <a:p>
          <a:endParaRPr lang="en-IN"/>
        </a:p>
      </dgm:t>
    </dgm:pt>
    <dgm:pt modelId="{42694123-2399-4A2B-A284-B2184A3AB1EB}" type="sibTrans" cxnId="{5A42EEC8-E874-4BE3-B3B0-606E1FEBC9FA}">
      <dgm:prSet/>
      <dgm:spPr/>
      <dgm:t>
        <a:bodyPr/>
        <a:lstStyle/>
        <a:p>
          <a:endParaRPr lang="en-IN"/>
        </a:p>
      </dgm:t>
    </dgm:pt>
    <dgm:pt modelId="{A9639270-AB81-4FE4-A681-79709FE5E504}">
      <dgm:prSet/>
      <dgm:spPr/>
      <dgm:t>
        <a:bodyPr/>
        <a:lstStyle/>
        <a:p>
          <a:pPr rtl="0"/>
          <a:r>
            <a:rPr lang="en-IN" dirty="0"/>
            <a:t>The long-term and short-term talent acquisition strategies will be identified and discussed to attract potential candidates.</a:t>
          </a:r>
        </a:p>
      </dgm:t>
    </dgm:pt>
    <dgm:pt modelId="{D46826AB-EE7E-4872-BC69-973B07E9ACB1}" type="parTrans" cxnId="{78F3AA58-A4FA-48CF-9FA5-E3873D704B83}">
      <dgm:prSet/>
      <dgm:spPr/>
      <dgm:t>
        <a:bodyPr/>
        <a:lstStyle/>
        <a:p>
          <a:endParaRPr lang="en-IN"/>
        </a:p>
      </dgm:t>
    </dgm:pt>
    <dgm:pt modelId="{D9B2F0D2-1BA1-4FCA-B9D8-2A3025A34D26}" type="sibTrans" cxnId="{78F3AA58-A4FA-48CF-9FA5-E3873D704B83}">
      <dgm:prSet/>
      <dgm:spPr/>
      <dgm:t>
        <a:bodyPr/>
        <a:lstStyle/>
        <a:p>
          <a:endParaRPr lang="en-IN"/>
        </a:p>
      </dgm:t>
    </dgm:pt>
    <dgm:pt modelId="{63BBBAFB-EDCD-4C9B-AF9B-54B67126280A}">
      <dgm:prSet/>
      <dgm:spPr/>
      <dgm:t>
        <a:bodyPr/>
        <a:lstStyle/>
        <a:p>
          <a:pPr rtl="0"/>
          <a:r>
            <a:rPr lang="en-IN"/>
            <a:t>The monetary and non-monetary strategies will be discussed for effective talent management at Casual Dining Group.</a:t>
          </a:r>
        </a:p>
      </dgm:t>
    </dgm:pt>
    <dgm:pt modelId="{859272AE-439F-4FB3-933C-F354F3CB6CA0}" type="parTrans" cxnId="{8C0BA5F4-B0A7-4864-AB89-0755E71D87FD}">
      <dgm:prSet/>
      <dgm:spPr/>
      <dgm:t>
        <a:bodyPr/>
        <a:lstStyle/>
        <a:p>
          <a:endParaRPr lang="en-IN"/>
        </a:p>
      </dgm:t>
    </dgm:pt>
    <dgm:pt modelId="{33D811BE-4925-485C-AF4A-CDCD14972B49}" type="sibTrans" cxnId="{8C0BA5F4-B0A7-4864-AB89-0755E71D87FD}">
      <dgm:prSet/>
      <dgm:spPr/>
      <dgm:t>
        <a:bodyPr/>
        <a:lstStyle/>
        <a:p>
          <a:endParaRPr lang="en-IN"/>
        </a:p>
      </dgm:t>
    </dgm:pt>
    <dgm:pt modelId="{F4A9ACD4-0B8D-41E0-94C7-59E2FC506FCC}" type="pres">
      <dgm:prSet presAssocID="{792A46E2-2067-4504-9762-19358A19EBB2}" presName="linear" presStyleCnt="0">
        <dgm:presLayoutVars>
          <dgm:animLvl val="lvl"/>
          <dgm:resizeHandles val="exact"/>
        </dgm:presLayoutVars>
      </dgm:prSet>
      <dgm:spPr/>
    </dgm:pt>
    <dgm:pt modelId="{1C3656F7-19A9-4A72-91B9-572EBF403D64}" type="pres">
      <dgm:prSet presAssocID="{7EE4EBFF-F478-4F39-8B0D-9A42DFA077A7}" presName="parentText" presStyleLbl="node1" presStyleIdx="0" presStyleCnt="3">
        <dgm:presLayoutVars>
          <dgm:chMax val="0"/>
          <dgm:bulletEnabled val="1"/>
        </dgm:presLayoutVars>
      </dgm:prSet>
      <dgm:spPr/>
    </dgm:pt>
    <dgm:pt modelId="{955D5DF0-66AF-4D78-936C-EBCE32FD104D}" type="pres">
      <dgm:prSet presAssocID="{42694123-2399-4A2B-A284-B2184A3AB1EB}" presName="spacer" presStyleCnt="0"/>
      <dgm:spPr/>
    </dgm:pt>
    <dgm:pt modelId="{C2E4DE36-BD3F-440D-A144-F15E13FBD33E}" type="pres">
      <dgm:prSet presAssocID="{A9639270-AB81-4FE4-A681-79709FE5E504}" presName="parentText" presStyleLbl="node1" presStyleIdx="1" presStyleCnt="3">
        <dgm:presLayoutVars>
          <dgm:chMax val="0"/>
          <dgm:bulletEnabled val="1"/>
        </dgm:presLayoutVars>
      </dgm:prSet>
      <dgm:spPr/>
    </dgm:pt>
    <dgm:pt modelId="{4870FD84-3EB1-490F-BE6D-772AF923B042}" type="pres">
      <dgm:prSet presAssocID="{D9B2F0D2-1BA1-4FCA-B9D8-2A3025A34D26}" presName="spacer" presStyleCnt="0"/>
      <dgm:spPr/>
    </dgm:pt>
    <dgm:pt modelId="{E4049B18-D10C-4254-B78F-7DE06B464A40}" type="pres">
      <dgm:prSet presAssocID="{63BBBAFB-EDCD-4C9B-AF9B-54B67126280A}" presName="parentText" presStyleLbl="node1" presStyleIdx="2" presStyleCnt="3">
        <dgm:presLayoutVars>
          <dgm:chMax val="0"/>
          <dgm:bulletEnabled val="1"/>
        </dgm:presLayoutVars>
      </dgm:prSet>
      <dgm:spPr/>
    </dgm:pt>
  </dgm:ptLst>
  <dgm:cxnLst>
    <dgm:cxn modelId="{C2999977-05F6-45B3-A2BC-44C993320747}" type="presOf" srcId="{7EE4EBFF-F478-4F39-8B0D-9A42DFA077A7}" destId="{1C3656F7-19A9-4A72-91B9-572EBF403D64}" srcOrd="0" destOrd="0" presId="urn:microsoft.com/office/officeart/2005/8/layout/vList2"/>
    <dgm:cxn modelId="{78F3AA58-A4FA-48CF-9FA5-E3873D704B83}" srcId="{792A46E2-2067-4504-9762-19358A19EBB2}" destId="{A9639270-AB81-4FE4-A681-79709FE5E504}" srcOrd="1" destOrd="0" parTransId="{D46826AB-EE7E-4872-BC69-973B07E9ACB1}" sibTransId="{D9B2F0D2-1BA1-4FCA-B9D8-2A3025A34D26}"/>
    <dgm:cxn modelId="{FA2AA08F-EBCE-4F4A-8519-08DCF059C237}" type="presOf" srcId="{63BBBAFB-EDCD-4C9B-AF9B-54B67126280A}" destId="{E4049B18-D10C-4254-B78F-7DE06B464A40}" srcOrd="0" destOrd="0" presId="urn:microsoft.com/office/officeart/2005/8/layout/vList2"/>
    <dgm:cxn modelId="{1B5567A4-AE9E-491D-B25B-DB0846CBE4AC}" type="presOf" srcId="{792A46E2-2067-4504-9762-19358A19EBB2}" destId="{F4A9ACD4-0B8D-41E0-94C7-59E2FC506FCC}" srcOrd="0" destOrd="0" presId="urn:microsoft.com/office/officeart/2005/8/layout/vList2"/>
    <dgm:cxn modelId="{5A42EEC8-E874-4BE3-B3B0-606E1FEBC9FA}" srcId="{792A46E2-2067-4504-9762-19358A19EBB2}" destId="{7EE4EBFF-F478-4F39-8B0D-9A42DFA077A7}" srcOrd="0" destOrd="0" parTransId="{A84C3FFF-A034-46C5-87D1-9964A52384F7}" sibTransId="{42694123-2399-4A2B-A284-B2184A3AB1EB}"/>
    <dgm:cxn modelId="{823C5CDF-6227-40DB-9524-777774EFFC63}" type="presOf" srcId="{A9639270-AB81-4FE4-A681-79709FE5E504}" destId="{C2E4DE36-BD3F-440D-A144-F15E13FBD33E}" srcOrd="0" destOrd="0" presId="urn:microsoft.com/office/officeart/2005/8/layout/vList2"/>
    <dgm:cxn modelId="{8C0BA5F4-B0A7-4864-AB89-0755E71D87FD}" srcId="{792A46E2-2067-4504-9762-19358A19EBB2}" destId="{63BBBAFB-EDCD-4C9B-AF9B-54B67126280A}" srcOrd="2" destOrd="0" parTransId="{859272AE-439F-4FB3-933C-F354F3CB6CA0}" sibTransId="{33D811BE-4925-485C-AF4A-CDCD14972B49}"/>
    <dgm:cxn modelId="{A4A3A8B4-1F27-421C-B871-5D81250A3254}" type="presParOf" srcId="{F4A9ACD4-0B8D-41E0-94C7-59E2FC506FCC}" destId="{1C3656F7-19A9-4A72-91B9-572EBF403D64}" srcOrd="0" destOrd="0" presId="urn:microsoft.com/office/officeart/2005/8/layout/vList2"/>
    <dgm:cxn modelId="{48BB65C9-A38B-4900-ADFB-DC98565CEF2A}" type="presParOf" srcId="{F4A9ACD4-0B8D-41E0-94C7-59E2FC506FCC}" destId="{955D5DF0-66AF-4D78-936C-EBCE32FD104D}" srcOrd="1" destOrd="0" presId="urn:microsoft.com/office/officeart/2005/8/layout/vList2"/>
    <dgm:cxn modelId="{813A2E50-8DFC-4951-91D3-5F644DC0BBF2}" type="presParOf" srcId="{F4A9ACD4-0B8D-41E0-94C7-59E2FC506FCC}" destId="{C2E4DE36-BD3F-440D-A144-F15E13FBD33E}" srcOrd="2" destOrd="0" presId="urn:microsoft.com/office/officeart/2005/8/layout/vList2"/>
    <dgm:cxn modelId="{F08F718F-CBBF-482B-8E8E-816F90EA1BA4}" type="presParOf" srcId="{F4A9ACD4-0B8D-41E0-94C7-59E2FC506FCC}" destId="{4870FD84-3EB1-490F-BE6D-772AF923B042}" srcOrd="3" destOrd="0" presId="urn:microsoft.com/office/officeart/2005/8/layout/vList2"/>
    <dgm:cxn modelId="{B9716C2E-A4D7-435A-A0B4-0BC0CEE1D28F}" type="presParOf" srcId="{F4A9ACD4-0B8D-41E0-94C7-59E2FC506FCC}" destId="{E4049B18-D10C-4254-B78F-7DE06B464A4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F63BCE6-722C-44E1-B89B-B84BBB112B7D}" type="doc">
      <dgm:prSet loTypeId="urn:microsoft.com/office/officeart/2005/8/layout/vList5" loCatId="list" qsTypeId="urn:microsoft.com/office/officeart/2005/8/quickstyle/simple1" qsCatId="simple" csTypeId="urn:microsoft.com/office/officeart/2005/8/colors/accent3_2" csCatId="accent3"/>
      <dgm:spPr/>
      <dgm:t>
        <a:bodyPr/>
        <a:lstStyle/>
        <a:p>
          <a:endParaRPr lang="en-IN"/>
        </a:p>
      </dgm:t>
    </dgm:pt>
    <dgm:pt modelId="{90ACD8C5-F02E-4362-8534-0D2713DC4636}">
      <dgm:prSet/>
      <dgm:spPr/>
      <dgm:t>
        <a:bodyPr/>
        <a:lstStyle/>
        <a:p>
          <a:pPr rtl="0"/>
          <a:r>
            <a:rPr lang="en-IN" dirty="0"/>
            <a:t>The Casual Dining Group formerly known as Tragus Group operates around 250 restaurant chains in the United Kingdom. </a:t>
          </a:r>
        </a:p>
      </dgm:t>
    </dgm:pt>
    <dgm:pt modelId="{4F70C594-0795-41F8-8107-D4E452C7A014}" type="parTrans" cxnId="{3C27A8D8-E44C-416B-9FD0-F92C901F3705}">
      <dgm:prSet/>
      <dgm:spPr/>
      <dgm:t>
        <a:bodyPr/>
        <a:lstStyle/>
        <a:p>
          <a:endParaRPr lang="en-IN"/>
        </a:p>
      </dgm:t>
    </dgm:pt>
    <dgm:pt modelId="{BEDCEA10-4E41-401F-86B2-218340DCE065}" type="sibTrans" cxnId="{3C27A8D8-E44C-416B-9FD0-F92C901F3705}">
      <dgm:prSet/>
      <dgm:spPr/>
      <dgm:t>
        <a:bodyPr/>
        <a:lstStyle/>
        <a:p>
          <a:endParaRPr lang="en-IN"/>
        </a:p>
      </dgm:t>
    </dgm:pt>
    <dgm:pt modelId="{1019CE29-6B67-4C7E-AB82-0D6869EC8403}">
      <dgm:prSet/>
      <dgm:spPr/>
      <dgm:t>
        <a:bodyPr/>
        <a:lstStyle/>
        <a:p>
          <a:pPr rtl="0"/>
          <a:r>
            <a:rPr lang="en-IN" dirty="0"/>
            <a:t>The brand operates with 6000 employees and generated £367 million in revenue in 2022 (The Big Table Group, 2023).</a:t>
          </a:r>
        </a:p>
      </dgm:t>
    </dgm:pt>
    <dgm:pt modelId="{26BC3DBB-B464-43F1-9EAA-A64489273229}" type="parTrans" cxnId="{1561130F-A4FA-4976-828F-3F046657A6BD}">
      <dgm:prSet/>
      <dgm:spPr/>
      <dgm:t>
        <a:bodyPr/>
        <a:lstStyle/>
        <a:p>
          <a:endParaRPr lang="en-IN"/>
        </a:p>
      </dgm:t>
    </dgm:pt>
    <dgm:pt modelId="{144DA62C-D100-4784-9E84-7B76D844D668}" type="sibTrans" cxnId="{1561130F-A4FA-4976-828F-3F046657A6BD}">
      <dgm:prSet/>
      <dgm:spPr/>
      <dgm:t>
        <a:bodyPr/>
        <a:lstStyle/>
        <a:p>
          <a:endParaRPr lang="en-IN"/>
        </a:p>
      </dgm:t>
    </dgm:pt>
    <dgm:pt modelId="{4F4C920B-B896-428E-90CF-522ADF0C9A6C}">
      <dgm:prSet/>
      <dgm:spPr/>
      <dgm:t>
        <a:bodyPr/>
        <a:lstStyle/>
        <a:p>
          <a:pPr rtl="0"/>
          <a:r>
            <a:rPr lang="en-IN" dirty="0"/>
            <a:t>On August 3, 2020, CDG announced the acquisition with a private equity organisation </a:t>
          </a:r>
          <a:r>
            <a:rPr lang="en-IN" dirty="0" err="1"/>
            <a:t>Epiris</a:t>
          </a:r>
          <a:r>
            <a:rPr lang="en-IN" dirty="0"/>
            <a:t> and branded The Big Table.</a:t>
          </a:r>
        </a:p>
      </dgm:t>
    </dgm:pt>
    <dgm:pt modelId="{7F565633-8FCC-4BBB-AF50-AAF9B6975DE4}" type="parTrans" cxnId="{3AF85F2E-FA25-4FD8-8755-2FF909829CCC}">
      <dgm:prSet/>
      <dgm:spPr/>
      <dgm:t>
        <a:bodyPr/>
        <a:lstStyle/>
        <a:p>
          <a:endParaRPr lang="en-IN"/>
        </a:p>
      </dgm:t>
    </dgm:pt>
    <dgm:pt modelId="{2E8C294B-618B-46B5-9456-E4006F36F327}" type="sibTrans" cxnId="{3AF85F2E-FA25-4FD8-8755-2FF909829CCC}">
      <dgm:prSet/>
      <dgm:spPr/>
      <dgm:t>
        <a:bodyPr/>
        <a:lstStyle/>
        <a:p>
          <a:endParaRPr lang="en-IN"/>
        </a:p>
      </dgm:t>
    </dgm:pt>
    <dgm:pt modelId="{3D333E5E-77A9-41B7-81F4-568C1310AC54}" type="pres">
      <dgm:prSet presAssocID="{EF63BCE6-722C-44E1-B89B-B84BBB112B7D}" presName="Name0" presStyleCnt="0">
        <dgm:presLayoutVars>
          <dgm:dir/>
          <dgm:animLvl val="lvl"/>
          <dgm:resizeHandles val="exact"/>
        </dgm:presLayoutVars>
      </dgm:prSet>
      <dgm:spPr/>
    </dgm:pt>
    <dgm:pt modelId="{2D9F15C4-6BB8-4249-BF14-A860E603F8F7}" type="pres">
      <dgm:prSet presAssocID="{90ACD8C5-F02E-4362-8534-0D2713DC4636}" presName="linNode" presStyleCnt="0"/>
      <dgm:spPr/>
    </dgm:pt>
    <dgm:pt modelId="{029F4A9D-2EFE-4549-B66C-708BE15EDD42}" type="pres">
      <dgm:prSet presAssocID="{90ACD8C5-F02E-4362-8534-0D2713DC4636}" presName="parentText" presStyleLbl="node1" presStyleIdx="0" presStyleCnt="3" custLinFactNeighborX="-35073" custLinFactNeighborY="-1048">
        <dgm:presLayoutVars>
          <dgm:chMax val="1"/>
          <dgm:bulletEnabled val="1"/>
        </dgm:presLayoutVars>
      </dgm:prSet>
      <dgm:spPr/>
    </dgm:pt>
    <dgm:pt modelId="{8A418D23-D94D-499C-A8DB-BF95F0F3C1B7}" type="pres">
      <dgm:prSet presAssocID="{BEDCEA10-4E41-401F-86B2-218340DCE065}" presName="sp" presStyleCnt="0"/>
      <dgm:spPr/>
    </dgm:pt>
    <dgm:pt modelId="{FDA7FB70-9B3D-499D-A6C6-2FD64DBF2824}" type="pres">
      <dgm:prSet presAssocID="{1019CE29-6B67-4C7E-AB82-0D6869EC8403}" presName="linNode" presStyleCnt="0"/>
      <dgm:spPr/>
    </dgm:pt>
    <dgm:pt modelId="{C7C5FED5-43E3-433E-AF85-6A98589FBB12}" type="pres">
      <dgm:prSet presAssocID="{1019CE29-6B67-4C7E-AB82-0D6869EC8403}" presName="parentText" presStyleLbl="node1" presStyleIdx="1" presStyleCnt="3" custLinFactNeighborX="29812" custLinFactNeighborY="1048">
        <dgm:presLayoutVars>
          <dgm:chMax val="1"/>
          <dgm:bulletEnabled val="1"/>
        </dgm:presLayoutVars>
      </dgm:prSet>
      <dgm:spPr/>
    </dgm:pt>
    <dgm:pt modelId="{5CDAA842-5641-4339-AFCE-270736F20845}" type="pres">
      <dgm:prSet presAssocID="{144DA62C-D100-4784-9E84-7B76D844D668}" presName="sp" presStyleCnt="0"/>
      <dgm:spPr/>
    </dgm:pt>
    <dgm:pt modelId="{C58112A8-DA72-4C95-B058-5F797A25E921}" type="pres">
      <dgm:prSet presAssocID="{4F4C920B-B896-428E-90CF-522ADF0C9A6C}" presName="linNode" presStyleCnt="0"/>
      <dgm:spPr/>
    </dgm:pt>
    <dgm:pt modelId="{306FE891-D065-4BC2-B913-2892526A529E}" type="pres">
      <dgm:prSet presAssocID="{4F4C920B-B896-428E-90CF-522ADF0C9A6C}" presName="parentText" presStyleLbl="node1" presStyleIdx="2" presStyleCnt="3" custLinFactNeighborX="-25253" custLinFactNeighborY="4191">
        <dgm:presLayoutVars>
          <dgm:chMax val="1"/>
          <dgm:bulletEnabled val="1"/>
        </dgm:presLayoutVars>
      </dgm:prSet>
      <dgm:spPr/>
    </dgm:pt>
  </dgm:ptLst>
  <dgm:cxnLst>
    <dgm:cxn modelId="{1561130F-A4FA-4976-828F-3F046657A6BD}" srcId="{EF63BCE6-722C-44E1-B89B-B84BBB112B7D}" destId="{1019CE29-6B67-4C7E-AB82-0D6869EC8403}" srcOrd="1" destOrd="0" parTransId="{26BC3DBB-B464-43F1-9EAA-A64489273229}" sibTransId="{144DA62C-D100-4784-9E84-7B76D844D668}"/>
    <dgm:cxn modelId="{3AF85F2E-FA25-4FD8-8755-2FF909829CCC}" srcId="{EF63BCE6-722C-44E1-B89B-B84BBB112B7D}" destId="{4F4C920B-B896-428E-90CF-522ADF0C9A6C}" srcOrd="2" destOrd="0" parTransId="{7F565633-8FCC-4BBB-AF50-AAF9B6975DE4}" sibTransId="{2E8C294B-618B-46B5-9456-E4006F36F327}"/>
    <dgm:cxn modelId="{5BCFDE51-E2DD-45E0-8257-A84BB1AE6FD8}" type="presOf" srcId="{4F4C920B-B896-428E-90CF-522ADF0C9A6C}" destId="{306FE891-D065-4BC2-B913-2892526A529E}" srcOrd="0" destOrd="0" presId="urn:microsoft.com/office/officeart/2005/8/layout/vList5"/>
    <dgm:cxn modelId="{43386376-DD62-46AA-A30B-808D2417F1A7}" type="presOf" srcId="{EF63BCE6-722C-44E1-B89B-B84BBB112B7D}" destId="{3D333E5E-77A9-41B7-81F4-568C1310AC54}" srcOrd="0" destOrd="0" presId="urn:microsoft.com/office/officeart/2005/8/layout/vList5"/>
    <dgm:cxn modelId="{16E2C1B1-F7EC-42A8-8D95-8E516ADD4757}" type="presOf" srcId="{90ACD8C5-F02E-4362-8534-0D2713DC4636}" destId="{029F4A9D-2EFE-4549-B66C-708BE15EDD42}" srcOrd="0" destOrd="0" presId="urn:microsoft.com/office/officeart/2005/8/layout/vList5"/>
    <dgm:cxn modelId="{3C33D2B9-FA11-4423-BD7A-7DCAC2E2E40D}" type="presOf" srcId="{1019CE29-6B67-4C7E-AB82-0D6869EC8403}" destId="{C7C5FED5-43E3-433E-AF85-6A98589FBB12}" srcOrd="0" destOrd="0" presId="urn:microsoft.com/office/officeart/2005/8/layout/vList5"/>
    <dgm:cxn modelId="{3C27A8D8-E44C-416B-9FD0-F92C901F3705}" srcId="{EF63BCE6-722C-44E1-B89B-B84BBB112B7D}" destId="{90ACD8C5-F02E-4362-8534-0D2713DC4636}" srcOrd="0" destOrd="0" parTransId="{4F70C594-0795-41F8-8107-D4E452C7A014}" sibTransId="{BEDCEA10-4E41-401F-86B2-218340DCE065}"/>
    <dgm:cxn modelId="{8CF83B9B-28FD-4FD1-94A1-8142409D8FB0}" type="presParOf" srcId="{3D333E5E-77A9-41B7-81F4-568C1310AC54}" destId="{2D9F15C4-6BB8-4249-BF14-A860E603F8F7}" srcOrd="0" destOrd="0" presId="urn:microsoft.com/office/officeart/2005/8/layout/vList5"/>
    <dgm:cxn modelId="{B3B8D9CD-AED8-4492-9477-1E5958FB9092}" type="presParOf" srcId="{2D9F15C4-6BB8-4249-BF14-A860E603F8F7}" destId="{029F4A9D-2EFE-4549-B66C-708BE15EDD42}" srcOrd="0" destOrd="0" presId="urn:microsoft.com/office/officeart/2005/8/layout/vList5"/>
    <dgm:cxn modelId="{8DA3D434-B656-41D8-A30C-3B339F7D49D5}" type="presParOf" srcId="{3D333E5E-77A9-41B7-81F4-568C1310AC54}" destId="{8A418D23-D94D-499C-A8DB-BF95F0F3C1B7}" srcOrd="1" destOrd="0" presId="urn:microsoft.com/office/officeart/2005/8/layout/vList5"/>
    <dgm:cxn modelId="{5498C75C-0B1C-4368-B3A0-AF5F75210157}" type="presParOf" srcId="{3D333E5E-77A9-41B7-81F4-568C1310AC54}" destId="{FDA7FB70-9B3D-499D-A6C6-2FD64DBF2824}" srcOrd="2" destOrd="0" presId="urn:microsoft.com/office/officeart/2005/8/layout/vList5"/>
    <dgm:cxn modelId="{2CD7B3F4-33AF-446F-8A77-D7308CD2E19D}" type="presParOf" srcId="{FDA7FB70-9B3D-499D-A6C6-2FD64DBF2824}" destId="{C7C5FED5-43E3-433E-AF85-6A98589FBB12}" srcOrd="0" destOrd="0" presId="urn:microsoft.com/office/officeart/2005/8/layout/vList5"/>
    <dgm:cxn modelId="{5CD6DD25-184A-41D7-B58C-7147467156B5}" type="presParOf" srcId="{3D333E5E-77A9-41B7-81F4-568C1310AC54}" destId="{5CDAA842-5641-4339-AFCE-270736F20845}" srcOrd="3" destOrd="0" presId="urn:microsoft.com/office/officeart/2005/8/layout/vList5"/>
    <dgm:cxn modelId="{8ACAF44C-EA54-450D-92BF-C51D57FE48CC}" type="presParOf" srcId="{3D333E5E-77A9-41B7-81F4-568C1310AC54}" destId="{C58112A8-DA72-4C95-B058-5F797A25E921}" srcOrd="4" destOrd="0" presId="urn:microsoft.com/office/officeart/2005/8/layout/vList5"/>
    <dgm:cxn modelId="{C4D64F82-5E29-453C-AAF4-D3CA514BAF86}" type="presParOf" srcId="{C58112A8-DA72-4C95-B058-5F797A25E921}" destId="{306FE891-D065-4BC2-B913-2892526A529E}"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B0CB730-3B10-48E8-9D17-BB8E96FA0002}" type="doc">
      <dgm:prSet loTypeId="urn:microsoft.com/office/officeart/2005/8/layout/venn3" loCatId="relationship" qsTypeId="urn:microsoft.com/office/officeart/2005/8/quickstyle/simple1" qsCatId="simple" csTypeId="urn:microsoft.com/office/officeart/2005/8/colors/colorful2" csCatId="colorful"/>
      <dgm:spPr/>
      <dgm:t>
        <a:bodyPr/>
        <a:lstStyle/>
        <a:p>
          <a:endParaRPr lang="en-IN"/>
        </a:p>
      </dgm:t>
    </dgm:pt>
    <dgm:pt modelId="{5D253551-0BB2-44ED-9C69-FDA51A3F004A}">
      <dgm:prSet/>
      <dgm:spPr/>
      <dgm:t>
        <a:bodyPr/>
        <a:lstStyle/>
        <a:p>
          <a:pPr rtl="0"/>
          <a:r>
            <a:rPr lang="en-IN"/>
            <a:t>The HR department of The Casual Dining Group needs to evaluate the capacity and demand gap.</a:t>
          </a:r>
        </a:p>
      </dgm:t>
    </dgm:pt>
    <dgm:pt modelId="{6D647E57-6844-4F53-90C0-650B12B1462F}" type="parTrans" cxnId="{C586E9EE-23C9-4241-B879-63753F39CF3D}">
      <dgm:prSet/>
      <dgm:spPr/>
      <dgm:t>
        <a:bodyPr/>
        <a:lstStyle/>
        <a:p>
          <a:endParaRPr lang="en-IN"/>
        </a:p>
      </dgm:t>
    </dgm:pt>
    <dgm:pt modelId="{1B02DD52-56F1-4437-ACDF-9E5E93B4634F}" type="sibTrans" cxnId="{C586E9EE-23C9-4241-B879-63753F39CF3D}">
      <dgm:prSet/>
      <dgm:spPr/>
      <dgm:t>
        <a:bodyPr/>
        <a:lstStyle/>
        <a:p>
          <a:endParaRPr lang="en-IN"/>
        </a:p>
      </dgm:t>
    </dgm:pt>
    <dgm:pt modelId="{ACEC511E-AE5A-4D10-8729-E97D2EBF7A7F}">
      <dgm:prSet/>
      <dgm:spPr/>
      <dgm:t>
        <a:bodyPr/>
        <a:lstStyle/>
        <a:p>
          <a:pPr rtl="0"/>
          <a:r>
            <a:rPr lang="en-IN"/>
            <a:t>It is significant to determine the required skills and abilities needed for the vacant posts (Hopkins and Figaro, 2021).</a:t>
          </a:r>
        </a:p>
      </dgm:t>
    </dgm:pt>
    <dgm:pt modelId="{489F6773-FBC9-4826-9E7C-8158A8CCC2AD}" type="parTrans" cxnId="{FEF1E2C5-2DC5-491E-A311-7839EA291B48}">
      <dgm:prSet/>
      <dgm:spPr/>
      <dgm:t>
        <a:bodyPr/>
        <a:lstStyle/>
        <a:p>
          <a:endParaRPr lang="en-IN"/>
        </a:p>
      </dgm:t>
    </dgm:pt>
    <dgm:pt modelId="{6AA563EA-2B75-486A-890C-6E0CFA59BABA}" type="sibTrans" cxnId="{FEF1E2C5-2DC5-491E-A311-7839EA291B48}">
      <dgm:prSet/>
      <dgm:spPr/>
      <dgm:t>
        <a:bodyPr/>
        <a:lstStyle/>
        <a:p>
          <a:endParaRPr lang="en-IN"/>
        </a:p>
      </dgm:t>
    </dgm:pt>
    <dgm:pt modelId="{3F538813-1345-494C-BF92-08FB8A507811}">
      <dgm:prSet/>
      <dgm:spPr/>
      <dgm:t>
        <a:bodyPr/>
        <a:lstStyle/>
        <a:p>
          <a:pPr rtl="0"/>
          <a:r>
            <a:rPr lang="en-IN"/>
            <a:t>The overall process will be completed within 3 weeks to avoid any delay in projects.</a:t>
          </a:r>
        </a:p>
      </dgm:t>
    </dgm:pt>
    <dgm:pt modelId="{94255C5E-00FB-458A-879F-6BF2B9B44A7D}" type="parTrans" cxnId="{573DA6FA-2AE5-4287-8240-24AD6B7904EF}">
      <dgm:prSet/>
      <dgm:spPr/>
      <dgm:t>
        <a:bodyPr/>
        <a:lstStyle/>
        <a:p>
          <a:endParaRPr lang="en-IN"/>
        </a:p>
      </dgm:t>
    </dgm:pt>
    <dgm:pt modelId="{B09CC7B3-193B-4741-BC35-D452A86AD29F}" type="sibTrans" cxnId="{573DA6FA-2AE5-4287-8240-24AD6B7904EF}">
      <dgm:prSet/>
      <dgm:spPr/>
      <dgm:t>
        <a:bodyPr/>
        <a:lstStyle/>
        <a:p>
          <a:endParaRPr lang="en-IN"/>
        </a:p>
      </dgm:t>
    </dgm:pt>
    <dgm:pt modelId="{3A243D75-06D7-4AE2-85D5-39ADE6F73BB1}" type="pres">
      <dgm:prSet presAssocID="{3B0CB730-3B10-48E8-9D17-BB8E96FA0002}" presName="Name0" presStyleCnt="0">
        <dgm:presLayoutVars>
          <dgm:dir/>
          <dgm:resizeHandles val="exact"/>
        </dgm:presLayoutVars>
      </dgm:prSet>
      <dgm:spPr/>
    </dgm:pt>
    <dgm:pt modelId="{91B2E09E-9722-4741-839B-06E10160745F}" type="pres">
      <dgm:prSet presAssocID="{5D253551-0BB2-44ED-9C69-FDA51A3F004A}" presName="Name5" presStyleLbl="vennNode1" presStyleIdx="0" presStyleCnt="3">
        <dgm:presLayoutVars>
          <dgm:bulletEnabled val="1"/>
        </dgm:presLayoutVars>
      </dgm:prSet>
      <dgm:spPr/>
    </dgm:pt>
    <dgm:pt modelId="{730C6341-96E9-4F72-86D0-8C9DFE330BC6}" type="pres">
      <dgm:prSet presAssocID="{1B02DD52-56F1-4437-ACDF-9E5E93B4634F}" presName="space" presStyleCnt="0"/>
      <dgm:spPr/>
    </dgm:pt>
    <dgm:pt modelId="{36D6BB82-861C-43DA-8903-CEDCFCEE4E04}" type="pres">
      <dgm:prSet presAssocID="{ACEC511E-AE5A-4D10-8729-E97D2EBF7A7F}" presName="Name5" presStyleLbl="vennNode1" presStyleIdx="1" presStyleCnt="3">
        <dgm:presLayoutVars>
          <dgm:bulletEnabled val="1"/>
        </dgm:presLayoutVars>
      </dgm:prSet>
      <dgm:spPr/>
    </dgm:pt>
    <dgm:pt modelId="{24FDE53D-BEAF-4D98-8218-68E5AE25A959}" type="pres">
      <dgm:prSet presAssocID="{6AA563EA-2B75-486A-890C-6E0CFA59BABA}" presName="space" presStyleCnt="0"/>
      <dgm:spPr/>
    </dgm:pt>
    <dgm:pt modelId="{549951C4-6052-48A1-BFB8-D2D58E67DE4C}" type="pres">
      <dgm:prSet presAssocID="{3F538813-1345-494C-BF92-08FB8A507811}" presName="Name5" presStyleLbl="vennNode1" presStyleIdx="2" presStyleCnt="3">
        <dgm:presLayoutVars>
          <dgm:bulletEnabled val="1"/>
        </dgm:presLayoutVars>
      </dgm:prSet>
      <dgm:spPr/>
    </dgm:pt>
  </dgm:ptLst>
  <dgm:cxnLst>
    <dgm:cxn modelId="{6B1D4343-39AA-43E3-95D6-AB7E26744DFD}" type="presOf" srcId="{3B0CB730-3B10-48E8-9D17-BB8E96FA0002}" destId="{3A243D75-06D7-4AE2-85D5-39ADE6F73BB1}" srcOrd="0" destOrd="0" presId="urn:microsoft.com/office/officeart/2005/8/layout/venn3"/>
    <dgm:cxn modelId="{DA3E2E87-1B16-4E66-B7A8-B58123F83430}" type="presOf" srcId="{3F538813-1345-494C-BF92-08FB8A507811}" destId="{549951C4-6052-48A1-BFB8-D2D58E67DE4C}" srcOrd="0" destOrd="0" presId="urn:microsoft.com/office/officeart/2005/8/layout/venn3"/>
    <dgm:cxn modelId="{50B5D8A2-DB7B-4E41-811F-65F985D00993}" type="presOf" srcId="{ACEC511E-AE5A-4D10-8729-E97D2EBF7A7F}" destId="{36D6BB82-861C-43DA-8903-CEDCFCEE4E04}" srcOrd="0" destOrd="0" presId="urn:microsoft.com/office/officeart/2005/8/layout/venn3"/>
    <dgm:cxn modelId="{FEF1E2C5-2DC5-491E-A311-7839EA291B48}" srcId="{3B0CB730-3B10-48E8-9D17-BB8E96FA0002}" destId="{ACEC511E-AE5A-4D10-8729-E97D2EBF7A7F}" srcOrd="1" destOrd="0" parTransId="{489F6773-FBC9-4826-9E7C-8158A8CCC2AD}" sibTransId="{6AA563EA-2B75-486A-890C-6E0CFA59BABA}"/>
    <dgm:cxn modelId="{A51D83D2-2770-4333-BB57-91AE16EEB783}" type="presOf" srcId="{5D253551-0BB2-44ED-9C69-FDA51A3F004A}" destId="{91B2E09E-9722-4741-839B-06E10160745F}" srcOrd="0" destOrd="0" presId="urn:microsoft.com/office/officeart/2005/8/layout/venn3"/>
    <dgm:cxn modelId="{C586E9EE-23C9-4241-B879-63753F39CF3D}" srcId="{3B0CB730-3B10-48E8-9D17-BB8E96FA0002}" destId="{5D253551-0BB2-44ED-9C69-FDA51A3F004A}" srcOrd="0" destOrd="0" parTransId="{6D647E57-6844-4F53-90C0-650B12B1462F}" sibTransId="{1B02DD52-56F1-4437-ACDF-9E5E93B4634F}"/>
    <dgm:cxn modelId="{573DA6FA-2AE5-4287-8240-24AD6B7904EF}" srcId="{3B0CB730-3B10-48E8-9D17-BB8E96FA0002}" destId="{3F538813-1345-494C-BF92-08FB8A507811}" srcOrd="2" destOrd="0" parTransId="{94255C5E-00FB-458A-879F-6BF2B9B44A7D}" sibTransId="{B09CC7B3-193B-4741-BC35-D452A86AD29F}"/>
    <dgm:cxn modelId="{3902544C-398F-43CA-9126-1F36583F5B92}" type="presParOf" srcId="{3A243D75-06D7-4AE2-85D5-39ADE6F73BB1}" destId="{91B2E09E-9722-4741-839B-06E10160745F}" srcOrd="0" destOrd="0" presId="urn:microsoft.com/office/officeart/2005/8/layout/venn3"/>
    <dgm:cxn modelId="{0A3CCA8B-6BB3-4B08-B677-79A87B725251}" type="presParOf" srcId="{3A243D75-06D7-4AE2-85D5-39ADE6F73BB1}" destId="{730C6341-96E9-4F72-86D0-8C9DFE330BC6}" srcOrd="1" destOrd="0" presId="urn:microsoft.com/office/officeart/2005/8/layout/venn3"/>
    <dgm:cxn modelId="{3D2A61FF-6ED3-4560-834A-4F29067CFF3E}" type="presParOf" srcId="{3A243D75-06D7-4AE2-85D5-39ADE6F73BB1}" destId="{36D6BB82-861C-43DA-8903-CEDCFCEE4E04}" srcOrd="2" destOrd="0" presId="urn:microsoft.com/office/officeart/2005/8/layout/venn3"/>
    <dgm:cxn modelId="{8BF1FAEC-630A-401D-AC57-105561E4E407}" type="presParOf" srcId="{3A243D75-06D7-4AE2-85D5-39ADE6F73BB1}" destId="{24FDE53D-BEAF-4D98-8218-68E5AE25A959}" srcOrd="3" destOrd="0" presId="urn:microsoft.com/office/officeart/2005/8/layout/venn3"/>
    <dgm:cxn modelId="{D731AD77-CB3B-4AA0-8C92-5B0EA5D1DA34}" type="presParOf" srcId="{3A243D75-06D7-4AE2-85D5-39ADE6F73BB1}" destId="{549951C4-6052-48A1-BFB8-D2D58E67DE4C}" srcOrd="4"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5002766-AB7A-4EE5-AAB4-BAE77D115751}" type="doc">
      <dgm:prSet loTypeId="urn:microsoft.com/office/officeart/2005/8/layout/vList2" loCatId="list" qsTypeId="urn:microsoft.com/office/officeart/2005/8/quickstyle/simple3" qsCatId="simple" csTypeId="urn:microsoft.com/office/officeart/2005/8/colors/accent0_3" csCatId="mainScheme"/>
      <dgm:spPr/>
      <dgm:t>
        <a:bodyPr/>
        <a:lstStyle/>
        <a:p>
          <a:endParaRPr lang="en-IN"/>
        </a:p>
      </dgm:t>
    </dgm:pt>
    <dgm:pt modelId="{58E2FAEE-8DC3-4955-B2C3-993D43D9FA8F}">
      <dgm:prSet/>
      <dgm:spPr/>
      <dgm:t>
        <a:bodyPr/>
        <a:lstStyle/>
        <a:p>
          <a:pPr rtl="0"/>
          <a:r>
            <a:rPr lang="en-IN"/>
            <a:t>A clear job description is considered the way to communicate performance standards to meet the job criteria (Baran and Sypniewska, 2020). </a:t>
          </a:r>
        </a:p>
      </dgm:t>
    </dgm:pt>
    <dgm:pt modelId="{99F7AB3B-9286-4856-8C9A-79992C38BF1F}" type="parTrans" cxnId="{51C770B1-4D92-4D96-B129-F1AF1FC8A5D6}">
      <dgm:prSet/>
      <dgm:spPr/>
      <dgm:t>
        <a:bodyPr/>
        <a:lstStyle/>
        <a:p>
          <a:endParaRPr lang="en-IN"/>
        </a:p>
      </dgm:t>
    </dgm:pt>
    <dgm:pt modelId="{194064D0-07D6-4394-B395-F725DC089EB3}" type="sibTrans" cxnId="{51C770B1-4D92-4D96-B129-F1AF1FC8A5D6}">
      <dgm:prSet/>
      <dgm:spPr/>
      <dgm:t>
        <a:bodyPr/>
        <a:lstStyle/>
        <a:p>
          <a:endParaRPr lang="en-IN"/>
        </a:p>
      </dgm:t>
    </dgm:pt>
    <dgm:pt modelId="{4692CF17-23EC-4562-9659-C5F2A6B02F2A}">
      <dgm:prSet/>
      <dgm:spPr/>
      <dgm:t>
        <a:bodyPr/>
        <a:lstStyle/>
        <a:p>
          <a:pPr rtl="0"/>
          <a:r>
            <a:rPr lang="en-IN"/>
            <a:t>It helps in determining the particulate skills and abilities that The Casual Dining Group needs. </a:t>
          </a:r>
        </a:p>
      </dgm:t>
    </dgm:pt>
    <dgm:pt modelId="{D6442A37-0EF7-4C8C-8A6B-F4AB31076752}" type="parTrans" cxnId="{D6B16EB2-737E-44D9-9012-129BBCA0D408}">
      <dgm:prSet/>
      <dgm:spPr/>
      <dgm:t>
        <a:bodyPr/>
        <a:lstStyle/>
        <a:p>
          <a:endParaRPr lang="en-IN"/>
        </a:p>
      </dgm:t>
    </dgm:pt>
    <dgm:pt modelId="{EF37E029-51EC-44D8-B165-1813261723DA}" type="sibTrans" cxnId="{D6B16EB2-737E-44D9-9012-129BBCA0D408}">
      <dgm:prSet/>
      <dgm:spPr/>
      <dgm:t>
        <a:bodyPr/>
        <a:lstStyle/>
        <a:p>
          <a:endParaRPr lang="en-IN"/>
        </a:p>
      </dgm:t>
    </dgm:pt>
    <dgm:pt modelId="{3CD238F7-DE28-47B6-A4A8-69C331D0A80F}">
      <dgm:prSet/>
      <dgm:spPr/>
      <dgm:t>
        <a:bodyPr/>
        <a:lstStyle/>
        <a:p>
          <a:pPr rtl="0"/>
          <a:r>
            <a:rPr lang="en-IN"/>
            <a:t>It will take 1 week to create a suitable job description in order to attract potential candidates to work in CDG.</a:t>
          </a:r>
        </a:p>
      </dgm:t>
    </dgm:pt>
    <dgm:pt modelId="{244E1311-35C0-4C23-93FD-FC6A57879C38}" type="parTrans" cxnId="{C76F1789-5A69-48E8-95AB-EC3423A8511F}">
      <dgm:prSet/>
      <dgm:spPr/>
      <dgm:t>
        <a:bodyPr/>
        <a:lstStyle/>
        <a:p>
          <a:endParaRPr lang="en-IN"/>
        </a:p>
      </dgm:t>
    </dgm:pt>
    <dgm:pt modelId="{B7BE095E-C48C-4B34-9797-F75FB11C09BB}" type="sibTrans" cxnId="{C76F1789-5A69-48E8-95AB-EC3423A8511F}">
      <dgm:prSet/>
      <dgm:spPr/>
      <dgm:t>
        <a:bodyPr/>
        <a:lstStyle/>
        <a:p>
          <a:endParaRPr lang="en-IN"/>
        </a:p>
      </dgm:t>
    </dgm:pt>
    <dgm:pt modelId="{0318446F-7F64-4A61-9200-B5669118FC55}" type="pres">
      <dgm:prSet presAssocID="{35002766-AB7A-4EE5-AAB4-BAE77D115751}" presName="linear" presStyleCnt="0">
        <dgm:presLayoutVars>
          <dgm:animLvl val="lvl"/>
          <dgm:resizeHandles val="exact"/>
        </dgm:presLayoutVars>
      </dgm:prSet>
      <dgm:spPr/>
    </dgm:pt>
    <dgm:pt modelId="{D0945575-CADA-4AE0-9BE2-1D091A970BE2}" type="pres">
      <dgm:prSet presAssocID="{58E2FAEE-8DC3-4955-B2C3-993D43D9FA8F}" presName="parentText" presStyleLbl="node1" presStyleIdx="0" presStyleCnt="3">
        <dgm:presLayoutVars>
          <dgm:chMax val="0"/>
          <dgm:bulletEnabled val="1"/>
        </dgm:presLayoutVars>
      </dgm:prSet>
      <dgm:spPr/>
    </dgm:pt>
    <dgm:pt modelId="{34DDCEDD-9479-4F60-AF52-7BD675FFE0DB}" type="pres">
      <dgm:prSet presAssocID="{194064D0-07D6-4394-B395-F725DC089EB3}" presName="spacer" presStyleCnt="0"/>
      <dgm:spPr/>
    </dgm:pt>
    <dgm:pt modelId="{75878522-9391-4E20-8CC5-7D7063797AF1}" type="pres">
      <dgm:prSet presAssocID="{4692CF17-23EC-4562-9659-C5F2A6B02F2A}" presName="parentText" presStyleLbl="node1" presStyleIdx="1" presStyleCnt="3">
        <dgm:presLayoutVars>
          <dgm:chMax val="0"/>
          <dgm:bulletEnabled val="1"/>
        </dgm:presLayoutVars>
      </dgm:prSet>
      <dgm:spPr/>
    </dgm:pt>
    <dgm:pt modelId="{2CFBF67E-63DB-4936-870F-0FAA24152F1A}" type="pres">
      <dgm:prSet presAssocID="{EF37E029-51EC-44D8-B165-1813261723DA}" presName="spacer" presStyleCnt="0"/>
      <dgm:spPr/>
    </dgm:pt>
    <dgm:pt modelId="{E33DBC39-484B-4820-813E-737142CA4F7D}" type="pres">
      <dgm:prSet presAssocID="{3CD238F7-DE28-47B6-A4A8-69C331D0A80F}" presName="parentText" presStyleLbl="node1" presStyleIdx="2" presStyleCnt="3">
        <dgm:presLayoutVars>
          <dgm:chMax val="0"/>
          <dgm:bulletEnabled val="1"/>
        </dgm:presLayoutVars>
      </dgm:prSet>
      <dgm:spPr/>
    </dgm:pt>
  </dgm:ptLst>
  <dgm:cxnLst>
    <dgm:cxn modelId="{B7E66410-4456-4C92-87A5-19CB8648A107}" type="presOf" srcId="{58E2FAEE-8DC3-4955-B2C3-993D43D9FA8F}" destId="{D0945575-CADA-4AE0-9BE2-1D091A970BE2}" srcOrd="0" destOrd="0" presId="urn:microsoft.com/office/officeart/2005/8/layout/vList2"/>
    <dgm:cxn modelId="{A6555E4E-95DA-4310-9B67-27520554A9CD}" type="presOf" srcId="{3CD238F7-DE28-47B6-A4A8-69C331D0A80F}" destId="{E33DBC39-484B-4820-813E-737142CA4F7D}" srcOrd="0" destOrd="0" presId="urn:microsoft.com/office/officeart/2005/8/layout/vList2"/>
    <dgm:cxn modelId="{C76F1789-5A69-48E8-95AB-EC3423A8511F}" srcId="{35002766-AB7A-4EE5-AAB4-BAE77D115751}" destId="{3CD238F7-DE28-47B6-A4A8-69C331D0A80F}" srcOrd="2" destOrd="0" parTransId="{244E1311-35C0-4C23-93FD-FC6A57879C38}" sibTransId="{B7BE095E-C48C-4B34-9797-F75FB11C09BB}"/>
    <dgm:cxn modelId="{967BE48C-3D86-44A5-971D-0B3EEE35630F}" type="presOf" srcId="{35002766-AB7A-4EE5-AAB4-BAE77D115751}" destId="{0318446F-7F64-4A61-9200-B5669118FC55}" srcOrd="0" destOrd="0" presId="urn:microsoft.com/office/officeart/2005/8/layout/vList2"/>
    <dgm:cxn modelId="{51C770B1-4D92-4D96-B129-F1AF1FC8A5D6}" srcId="{35002766-AB7A-4EE5-AAB4-BAE77D115751}" destId="{58E2FAEE-8DC3-4955-B2C3-993D43D9FA8F}" srcOrd="0" destOrd="0" parTransId="{99F7AB3B-9286-4856-8C9A-79992C38BF1F}" sibTransId="{194064D0-07D6-4394-B395-F725DC089EB3}"/>
    <dgm:cxn modelId="{D6B16EB2-737E-44D9-9012-129BBCA0D408}" srcId="{35002766-AB7A-4EE5-AAB4-BAE77D115751}" destId="{4692CF17-23EC-4562-9659-C5F2A6B02F2A}" srcOrd="1" destOrd="0" parTransId="{D6442A37-0EF7-4C8C-8A6B-F4AB31076752}" sibTransId="{EF37E029-51EC-44D8-B165-1813261723DA}"/>
    <dgm:cxn modelId="{34EE84E3-7BDE-40D9-AEA3-D5B4131A02AF}" type="presOf" srcId="{4692CF17-23EC-4562-9659-C5F2A6B02F2A}" destId="{75878522-9391-4E20-8CC5-7D7063797AF1}" srcOrd="0" destOrd="0" presId="urn:microsoft.com/office/officeart/2005/8/layout/vList2"/>
    <dgm:cxn modelId="{B6E5C1FC-B0F8-4FCF-B8FA-11CFA1A26B8E}" type="presParOf" srcId="{0318446F-7F64-4A61-9200-B5669118FC55}" destId="{D0945575-CADA-4AE0-9BE2-1D091A970BE2}" srcOrd="0" destOrd="0" presId="urn:microsoft.com/office/officeart/2005/8/layout/vList2"/>
    <dgm:cxn modelId="{2F7EF97B-7063-4BEB-8D80-8CB3B0F8F7BA}" type="presParOf" srcId="{0318446F-7F64-4A61-9200-B5669118FC55}" destId="{34DDCEDD-9479-4F60-AF52-7BD675FFE0DB}" srcOrd="1" destOrd="0" presId="urn:microsoft.com/office/officeart/2005/8/layout/vList2"/>
    <dgm:cxn modelId="{BBE5DD23-B817-46EA-B084-15E667F5D4BD}" type="presParOf" srcId="{0318446F-7F64-4A61-9200-B5669118FC55}" destId="{75878522-9391-4E20-8CC5-7D7063797AF1}" srcOrd="2" destOrd="0" presId="urn:microsoft.com/office/officeart/2005/8/layout/vList2"/>
    <dgm:cxn modelId="{E65F04CD-AE9F-4677-9F0A-EA37763A1E83}" type="presParOf" srcId="{0318446F-7F64-4A61-9200-B5669118FC55}" destId="{2CFBF67E-63DB-4936-870F-0FAA24152F1A}" srcOrd="3" destOrd="0" presId="urn:microsoft.com/office/officeart/2005/8/layout/vList2"/>
    <dgm:cxn modelId="{D7D55ED2-34CD-4D95-ABFC-B10E91972ACB}" type="presParOf" srcId="{0318446F-7F64-4A61-9200-B5669118FC55}" destId="{E33DBC39-484B-4820-813E-737142CA4F7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93E9BF1-B10E-4E1E-A1EF-F0FA14EFC38E}"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IN"/>
        </a:p>
      </dgm:t>
    </dgm:pt>
    <dgm:pt modelId="{734C4229-C4D4-4B93-AD17-C8386A0967F3}">
      <dgm:prSet/>
      <dgm:spPr/>
      <dgm:t>
        <a:bodyPr/>
        <a:lstStyle/>
        <a:p>
          <a:pPr rtl="0"/>
          <a:r>
            <a:rPr lang="en-IN"/>
            <a:t>In order to recruit candidates in a shorter period of time, collaborating with vendors is needed.</a:t>
          </a:r>
        </a:p>
      </dgm:t>
    </dgm:pt>
    <dgm:pt modelId="{4B5ED9A0-34E4-4017-AAE3-A4154312BEA4}" type="parTrans" cxnId="{8A92E98F-3F16-47B5-9843-405AF84FDFA2}">
      <dgm:prSet/>
      <dgm:spPr/>
      <dgm:t>
        <a:bodyPr/>
        <a:lstStyle/>
        <a:p>
          <a:endParaRPr lang="en-IN"/>
        </a:p>
      </dgm:t>
    </dgm:pt>
    <dgm:pt modelId="{617F4ACB-2776-428F-AEA9-7A619AAFB571}" type="sibTrans" cxnId="{8A92E98F-3F16-47B5-9843-405AF84FDFA2}">
      <dgm:prSet/>
      <dgm:spPr/>
      <dgm:t>
        <a:bodyPr/>
        <a:lstStyle/>
        <a:p>
          <a:endParaRPr lang="en-IN"/>
        </a:p>
      </dgm:t>
    </dgm:pt>
    <dgm:pt modelId="{22BD639D-3D73-4944-AC79-90D483741334}">
      <dgm:prSet/>
      <dgm:spPr/>
      <dgm:t>
        <a:bodyPr/>
        <a:lstStyle/>
        <a:p>
          <a:pPr rtl="0"/>
          <a:r>
            <a:rPr lang="en-IN"/>
            <a:t>In the case of a huge project demand, it will be helpful for meeting the requirements. </a:t>
          </a:r>
        </a:p>
      </dgm:t>
    </dgm:pt>
    <dgm:pt modelId="{0CAAAF9C-0CC8-4073-B59A-7DDBE5D4CA22}" type="parTrans" cxnId="{25EFE6D8-EB44-415D-883D-F978DEC908AD}">
      <dgm:prSet/>
      <dgm:spPr/>
      <dgm:t>
        <a:bodyPr/>
        <a:lstStyle/>
        <a:p>
          <a:endParaRPr lang="en-IN"/>
        </a:p>
      </dgm:t>
    </dgm:pt>
    <dgm:pt modelId="{D77D3A7C-B22A-4DDC-8169-20CDAD4A4F91}" type="sibTrans" cxnId="{25EFE6D8-EB44-415D-883D-F978DEC908AD}">
      <dgm:prSet/>
      <dgm:spPr/>
      <dgm:t>
        <a:bodyPr/>
        <a:lstStyle/>
        <a:p>
          <a:endParaRPr lang="en-IN"/>
        </a:p>
      </dgm:t>
    </dgm:pt>
    <dgm:pt modelId="{24ABC81A-0EB8-429C-ABD5-F61B9DE9FE3E}">
      <dgm:prSet/>
      <dgm:spPr/>
      <dgm:t>
        <a:bodyPr/>
        <a:lstStyle/>
        <a:p>
          <a:pPr rtl="0"/>
          <a:r>
            <a:rPr lang="en-IN"/>
            <a:t>The vendors are involved in sourcing, screening and shortlisting the selected candidates (Pecino et al., 2019).</a:t>
          </a:r>
        </a:p>
      </dgm:t>
    </dgm:pt>
    <dgm:pt modelId="{ECE16CB5-15E5-49A0-B196-A9E029CAACC5}" type="parTrans" cxnId="{650CEDA7-1C34-4169-8913-39EA6095ABFE}">
      <dgm:prSet/>
      <dgm:spPr/>
      <dgm:t>
        <a:bodyPr/>
        <a:lstStyle/>
        <a:p>
          <a:endParaRPr lang="en-IN"/>
        </a:p>
      </dgm:t>
    </dgm:pt>
    <dgm:pt modelId="{EBD1D63E-A1FC-49CF-8C77-5F70BD412EA6}" type="sibTrans" cxnId="{650CEDA7-1C34-4169-8913-39EA6095ABFE}">
      <dgm:prSet/>
      <dgm:spPr/>
      <dgm:t>
        <a:bodyPr/>
        <a:lstStyle/>
        <a:p>
          <a:endParaRPr lang="en-IN"/>
        </a:p>
      </dgm:t>
    </dgm:pt>
    <dgm:pt modelId="{CE1C63B4-0AF6-46AE-9B7C-B6BDB975800C}">
      <dgm:prSet/>
      <dgm:spPr/>
      <dgm:t>
        <a:bodyPr/>
        <a:lstStyle/>
        <a:p>
          <a:pPr rtl="0"/>
          <a:r>
            <a:rPr lang="en-IN"/>
            <a:t>The overall procedure will be completed within 1 week. </a:t>
          </a:r>
        </a:p>
      </dgm:t>
    </dgm:pt>
    <dgm:pt modelId="{B1E13F11-11C5-4FDE-A810-99A69634D1B0}" type="parTrans" cxnId="{1FAC067D-8892-483D-BF3B-9BF47FF0FBA7}">
      <dgm:prSet/>
      <dgm:spPr/>
      <dgm:t>
        <a:bodyPr/>
        <a:lstStyle/>
        <a:p>
          <a:endParaRPr lang="en-IN"/>
        </a:p>
      </dgm:t>
    </dgm:pt>
    <dgm:pt modelId="{468F0942-1049-463F-8CB0-921338389C4E}" type="sibTrans" cxnId="{1FAC067D-8892-483D-BF3B-9BF47FF0FBA7}">
      <dgm:prSet/>
      <dgm:spPr/>
      <dgm:t>
        <a:bodyPr/>
        <a:lstStyle/>
        <a:p>
          <a:endParaRPr lang="en-IN"/>
        </a:p>
      </dgm:t>
    </dgm:pt>
    <dgm:pt modelId="{D5755F14-79DB-4CA1-AB92-F0713E15CC12}" type="pres">
      <dgm:prSet presAssocID="{093E9BF1-B10E-4E1E-A1EF-F0FA14EFC38E}" presName="matrix" presStyleCnt="0">
        <dgm:presLayoutVars>
          <dgm:chMax val="1"/>
          <dgm:dir/>
          <dgm:resizeHandles val="exact"/>
        </dgm:presLayoutVars>
      </dgm:prSet>
      <dgm:spPr/>
    </dgm:pt>
    <dgm:pt modelId="{0047E8D3-55B3-4894-91EF-7B2000C7845F}" type="pres">
      <dgm:prSet presAssocID="{093E9BF1-B10E-4E1E-A1EF-F0FA14EFC38E}" presName="diamond" presStyleLbl="bgShp" presStyleIdx="0" presStyleCnt="1"/>
      <dgm:spPr/>
    </dgm:pt>
    <dgm:pt modelId="{020C4AB1-E530-43AE-8EFA-D59DC583D8DC}" type="pres">
      <dgm:prSet presAssocID="{093E9BF1-B10E-4E1E-A1EF-F0FA14EFC38E}" presName="quad1" presStyleLbl="node1" presStyleIdx="0" presStyleCnt="4">
        <dgm:presLayoutVars>
          <dgm:chMax val="0"/>
          <dgm:chPref val="0"/>
          <dgm:bulletEnabled val="1"/>
        </dgm:presLayoutVars>
      </dgm:prSet>
      <dgm:spPr/>
    </dgm:pt>
    <dgm:pt modelId="{21241F05-F22D-4179-91A7-34362D0A8F28}" type="pres">
      <dgm:prSet presAssocID="{093E9BF1-B10E-4E1E-A1EF-F0FA14EFC38E}" presName="quad2" presStyleLbl="node1" presStyleIdx="1" presStyleCnt="4">
        <dgm:presLayoutVars>
          <dgm:chMax val="0"/>
          <dgm:chPref val="0"/>
          <dgm:bulletEnabled val="1"/>
        </dgm:presLayoutVars>
      </dgm:prSet>
      <dgm:spPr/>
    </dgm:pt>
    <dgm:pt modelId="{B77F6E97-630C-4078-8A44-38ECF7774084}" type="pres">
      <dgm:prSet presAssocID="{093E9BF1-B10E-4E1E-A1EF-F0FA14EFC38E}" presName="quad3" presStyleLbl="node1" presStyleIdx="2" presStyleCnt="4">
        <dgm:presLayoutVars>
          <dgm:chMax val="0"/>
          <dgm:chPref val="0"/>
          <dgm:bulletEnabled val="1"/>
        </dgm:presLayoutVars>
      </dgm:prSet>
      <dgm:spPr/>
    </dgm:pt>
    <dgm:pt modelId="{4BAC6EF8-8742-4158-9C87-7066126549C0}" type="pres">
      <dgm:prSet presAssocID="{093E9BF1-B10E-4E1E-A1EF-F0FA14EFC38E}" presName="quad4" presStyleLbl="node1" presStyleIdx="3" presStyleCnt="4">
        <dgm:presLayoutVars>
          <dgm:chMax val="0"/>
          <dgm:chPref val="0"/>
          <dgm:bulletEnabled val="1"/>
        </dgm:presLayoutVars>
      </dgm:prSet>
      <dgm:spPr/>
    </dgm:pt>
  </dgm:ptLst>
  <dgm:cxnLst>
    <dgm:cxn modelId="{9BD2183E-AB4E-42E6-843F-A7AC73BBDC40}" type="presOf" srcId="{734C4229-C4D4-4B93-AD17-C8386A0967F3}" destId="{020C4AB1-E530-43AE-8EFA-D59DC583D8DC}" srcOrd="0" destOrd="0" presId="urn:microsoft.com/office/officeart/2005/8/layout/matrix3"/>
    <dgm:cxn modelId="{81049952-FB67-4BAB-8C8E-3C6136079C74}" type="presOf" srcId="{24ABC81A-0EB8-429C-ABD5-F61B9DE9FE3E}" destId="{B77F6E97-630C-4078-8A44-38ECF7774084}" srcOrd="0" destOrd="0" presId="urn:microsoft.com/office/officeart/2005/8/layout/matrix3"/>
    <dgm:cxn modelId="{1FAC067D-8892-483D-BF3B-9BF47FF0FBA7}" srcId="{093E9BF1-B10E-4E1E-A1EF-F0FA14EFC38E}" destId="{CE1C63B4-0AF6-46AE-9B7C-B6BDB975800C}" srcOrd="3" destOrd="0" parTransId="{B1E13F11-11C5-4FDE-A810-99A69634D1B0}" sibTransId="{468F0942-1049-463F-8CB0-921338389C4E}"/>
    <dgm:cxn modelId="{8A92E98F-3F16-47B5-9843-405AF84FDFA2}" srcId="{093E9BF1-B10E-4E1E-A1EF-F0FA14EFC38E}" destId="{734C4229-C4D4-4B93-AD17-C8386A0967F3}" srcOrd="0" destOrd="0" parTransId="{4B5ED9A0-34E4-4017-AAE3-A4154312BEA4}" sibTransId="{617F4ACB-2776-428F-AEA9-7A619AAFB571}"/>
    <dgm:cxn modelId="{650CEDA7-1C34-4169-8913-39EA6095ABFE}" srcId="{093E9BF1-B10E-4E1E-A1EF-F0FA14EFC38E}" destId="{24ABC81A-0EB8-429C-ABD5-F61B9DE9FE3E}" srcOrd="2" destOrd="0" parTransId="{ECE16CB5-15E5-49A0-B196-A9E029CAACC5}" sibTransId="{EBD1D63E-A1FC-49CF-8C77-5F70BD412EA6}"/>
    <dgm:cxn modelId="{3DBE8CCB-D524-44C5-A2FA-128C601A7079}" type="presOf" srcId="{22BD639D-3D73-4944-AC79-90D483741334}" destId="{21241F05-F22D-4179-91A7-34362D0A8F28}" srcOrd="0" destOrd="0" presId="urn:microsoft.com/office/officeart/2005/8/layout/matrix3"/>
    <dgm:cxn modelId="{25EFE6D8-EB44-415D-883D-F978DEC908AD}" srcId="{093E9BF1-B10E-4E1E-A1EF-F0FA14EFC38E}" destId="{22BD639D-3D73-4944-AC79-90D483741334}" srcOrd="1" destOrd="0" parTransId="{0CAAAF9C-0CC8-4073-B59A-7DDBE5D4CA22}" sibTransId="{D77D3A7C-B22A-4DDC-8169-20CDAD4A4F91}"/>
    <dgm:cxn modelId="{A329F1EA-DEB9-4689-8D44-A3DEB5C6B917}" type="presOf" srcId="{CE1C63B4-0AF6-46AE-9B7C-B6BDB975800C}" destId="{4BAC6EF8-8742-4158-9C87-7066126549C0}" srcOrd="0" destOrd="0" presId="urn:microsoft.com/office/officeart/2005/8/layout/matrix3"/>
    <dgm:cxn modelId="{A926CBFC-2A85-4D2A-AEB6-02DBAAE9E03C}" type="presOf" srcId="{093E9BF1-B10E-4E1E-A1EF-F0FA14EFC38E}" destId="{D5755F14-79DB-4CA1-AB92-F0713E15CC12}" srcOrd="0" destOrd="0" presId="urn:microsoft.com/office/officeart/2005/8/layout/matrix3"/>
    <dgm:cxn modelId="{E6AE08E4-237D-423E-8B8F-A2F6A419D650}" type="presParOf" srcId="{D5755F14-79DB-4CA1-AB92-F0713E15CC12}" destId="{0047E8D3-55B3-4894-91EF-7B2000C7845F}" srcOrd="0" destOrd="0" presId="urn:microsoft.com/office/officeart/2005/8/layout/matrix3"/>
    <dgm:cxn modelId="{57529520-83A4-4923-8980-CF06158E6ABE}" type="presParOf" srcId="{D5755F14-79DB-4CA1-AB92-F0713E15CC12}" destId="{020C4AB1-E530-43AE-8EFA-D59DC583D8DC}" srcOrd="1" destOrd="0" presId="urn:microsoft.com/office/officeart/2005/8/layout/matrix3"/>
    <dgm:cxn modelId="{6A86C429-BEC1-4A05-AA2F-FA2812646FAD}" type="presParOf" srcId="{D5755F14-79DB-4CA1-AB92-F0713E15CC12}" destId="{21241F05-F22D-4179-91A7-34362D0A8F28}" srcOrd="2" destOrd="0" presId="urn:microsoft.com/office/officeart/2005/8/layout/matrix3"/>
    <dgm:cxn modelId="{83B401E0-C668-4FF3-BC58-B6B18BB5F38D}" type="presParOf" srcId="{D5755F14-79DB-4CA1-AB92-F0713E15CC12}" destId="{B77F6E97-630C-4078-8A44-38ECF7774084}" srcOrd="3" destOrd="0" presId="urn:microsoft.com/office/officeart/2005/8/layout/matrix3"/>
    <dgm:cxn modelId="{4D394182-7455-46C6-B0F4-54DD0138E8AA}" type="presParOf" srcId="{D5755F14-79DB-4CA1-AB92-F0713E15CC12}" destId="{4BAC6EF8-8742-4158-9C87-7066126549C0}"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664A59F-FA72-465C-97F9-08CA85408097}" type="doc">
      <dgm:prSet loTypeId="urn:microsoft.com/office/officeart/2005/8/layout/venn3" loCatId="relationship" qsTypeId="urn:microsoft.com/office/officeart/2005/8/quickstyle/simple1" qsCatId="simple" csTypeId="urn:microsoft.com/office/officeart/2005/8/colors/colorful1" csCatId="colorful"/>
      <dgm:spPr/>
      <dgm:t>
        <a:bodyPr/>
        <a:lstStyle/>
        <a:p>
          <a:endParaRPr lang="en-IN"/>
        </a:p>
      </dgm:t>
    </dgm:pt>
    <dgm:pt modelId="{2943AEF4-63D4-40F1-BFAF-C98D113F3A0C}">
      <dgm:prSet/>
      <dgm:spPr/>
      <dgm:t>
        <a:bodyPr/>
        <a:lstStyle/>
        <a:p>
          <a:pPr rtl="0"/>
          <a:r>
            <a:rPr lang="en-IN"/>
            <a:t>In order to attract potential candidates to work in the restaurant operations of Casual Dining Group, the brand must focus on adopting talent pipeline strategies.</a:t>
          </a:r>
        </a:p>
      </dgm:t>
    </dgm:pt>
    <dgm:pt modelId="{E74A5D58-304E-44F6-8B5D-6EEE83681605}" type="parTrans" cxnId="{35AEF86D-312C-4173-8EEA-7857B8353E5F}">
      <dgm:prSet/>
      <dgm:spPr/>
      <dgm:t>
        <a:bodyPr/>
        <a:lstStyle/>
        <a:p>
          <a:endParaRPr lang="en-IN"/>
        </a:p>
      </dgm:t>
    </dgm:pt>
    <dgm:pt modelId="{651A1A56-6379-426A-8BD6-8B0F3DB99DFD}" type="sibTrans" cxnId="{35AEF86D-312C-4173-8EEA-7857B8353E5F}">
      <dgm:prSet/>
      <dgm:spPr/>
      <dgm:t>
        <a:bodyPr/>
        <a:lstStyle/>
        <a:p>
          <a:endParaRPr lang="en-IN"/>
        </a:p>
      </dgm:t>
    </dgm:pt>
    <dgm:pt modelId="{AE5389D4-C377-4F92-9925-F50DD0044C70}">
      <dgm:prSet/>
      <dgm:spPr/>
      <dgm:t>
        <a:bodyPr/>
        <a:lstStyle/>
        <a:p>
          <a:pPr rtl="0"/>
          <a:r>
            <a:rPr lang="en-IN"/>
            <a:t>The strategy indicates offering opportunities to the potential to improve their skills and knowledge through industry conferences, networking events, mentoring programs etc. (Edvardsson and Durst, 2021).</a:t>
          </a:r>
        </a:p>
      </dgm:t>
    </dgm:pt>
    <dgm:pt modelId="{60C688EF-BD6C-4E93-8494-9E63AA87138B}" type="parTrans" cxnId="{C578C91D-AACB-4B68-BF72-94745C74D08A}">
      <dgm:prSet/>
      <dgm:spPr/>
      <dgm:t>
        <a:bodyPr/>
        <a:lstStyle/>
        <a:p>
          <a:endParaRPr lang="en-IN"/>
        </a:p>
      </dgm:t>
    </dgm:pt>
    <dgm:pt modelId="{BE44678E-85D3-45F6-AECE-D94A11A6E08C}" type="sibTrans" cxnId="{C578C91D-AACB-4B68-BF72-94745C74D08A}">
      <dgm:prSet/>
      <dgm:spPr/>
      <dgm:t>
        <a:bodyPr/>
        <a:lstStyle/>
        <a:p>
          <a:endParaRPr lang="en-IN"/>
        </a:p>
      </dgm:t>
    </dgm:pt>
    <dgm:pt modelId="{B4F9C2B0-89DA-4967-9153-D9D94F0BE3DC}">
      <dgm:prSet/>
      <dgm:spPr/>
      <dgm:t>
        <a:bodyPr/>
        <a:lstStyle/>
        <a:p>
          <a:pPr rtl="0"/>
          <a:r>
            <a:rPr lang="en-IN"/>
            <a:t>The long-term strategy will attract potential candidates to work and improve performance within the restaurant operations within the next 1 year.</a:t>
          </a:r>
        </a:p>
      </dgm:t>
    </dgm:pt>
    <dgm:pt modelId="{73D25D03-7882-416A-9B84-52155451E893}" type="parTrans" cxnId="{CB0E65EC-603B-47FB-990A-1119A15BEF6D}">
      <dgm:prSet/>
      <dgm:spPr/>
      <dgm:t>
        <a:bodyPr/>
        <a:lstStyle/>
        <a:p>
          <a:endParaRPr lang="en-IN"/>
        </a:p>
      </dgm:t>
    </dgm:pt>
    <dgm:pt modelId="{BA7275DA-C37A-43E3-BEFE-4483EA3FC7B4}" type="sibTrans" cxnId="{CB0E65EC-603B-47FB-990A-1119A15BEF6D}">
      <dgm:prSet/>
      <dgm:spPr/>
      <dgm:t>
        <a:bodyPr/>
        <a:lstStyle/>
        <a:p>
          <a:endParaRPr lang="en-IN"/>
        </a:p>
      </dgm:t>
    </dgm:pt>
    <dgm:pt modelId="{81A4A289-6DE6-48BF-AB8E-96190159444F}" type="pres">
      <dgm:prSet presAssocID="{E664A59F-FA72-465C-97F9-08CA85408097}" presName="Name0" presStyleCnt="0">
        <dgm:presLayoutVars>
          <dgm:dir/>
          <dgm:resizeHandles val="exact"/>
        </dgm:presLayoutVars>
      </dgm:prSet>
      <dgm:spPr/>
    </dgm:pt>
    <dgm:pt modelId="{96F2E5C3-87E4-4F6D-AC0A-54F1EF313339}" type="pres">
      <dgm:prSet presAssocID="{2943AEF4-63D4-40F1-BFAF-C98D113F3A0C}" presName="Name5" presStyleLbl="vennNode1" presStyleIdx="0" presStyleCnt="3">
        <dgm:presLayoutVars>
          <dgm:bulletEnabled val="1"/>
        </dgm:presLayoutVars>
      </dgm:prSet>
      <dgm:spPr/>
    </dgm:pt>
    <dgm:pt modelId="{A0E46F52-19A2-46BC-90D0-D2ECBF41B78C}" type="pres">
      <dgm:prSet presAssocID="{651A1A56-6379-426A-8BD6-8B0F3DB99DFD}" presName="space" presStyleCnt="0"/>
      <dgm:spPr/>
    </dgm:pt>
    <dgm:pt modelId="{F2EF48BB-1D6C-42E8-B038-B9D7AB6F0224}" type="pres">
      <dgm:prSet presAssocID="{AE5389D4-C377-4F92-9925-F50DD0044C70}" presName="Name5" presStyleLbl="vennNode1" presStyleIdx="1" presStyleCnt="3">
        <dgm:presLayoutVars>
          <dgm:bulletEnabled val="1"/>
        </dgm:presLayoutVars>
      </dgm:prSet>
      <dgm:spPr/>
    </dgm:pt>
    <dgm:pt modelId="{FE870210-765B-4E95-AB99-6D5F5D8A878E}" type="pres">
      <dgm:prSet presAssocID="{BE44678E-85D3-45F6-AECE-D94A11A6E08C}" presName="space" presStyleCnt="0"/>
      <dgm:spPr/>
    </dgm:pt>
    <dgm:pt modelId="{A47936D3-F5D1-4502-8CD7-546A1F0719F9}" type="pres">
      <dgm:prSet presAssocID="{B4F9C2B0-89DA-4967-9153-D9D94F0BE3DC}" presName="Name5" presStyleLbl="vennNode1" presStyleIdx="2" presStyleCnt="3">
        <dgm:presLayoutVars>
          <dgm:bulletEnabled val="1"/>
        </dgm:presLayoutVars>
      </dgm:prSet>
      <dgm:spPr/>
    </dgm:pt>
  </dgm:ptLst>
  <dgm:cxnLst>
    <dgm:cxn modelId="{352C6B08-EE20-43D1-8BC0-E7958796C964}" type="presOf" srcId="{2943AEF4-63D4-40F1-BFAF-C98D113F3A0C}" destId="{96F2E5C3-87E4-4F6D-AC0A-54F1EF313339}" srcOrd="0" destOrd="0" presId="urn:microsoft.com/office/officeart/2005/8/layout/venn3"/>
    <dgm:cxn modelId="{C578C91D-AACB-4B68-BF72-94745C74D08A}" srcId="{E664A59F-FA72-465C-97F9-08CA85408097}" destId="{AE5389D4-C377-4F92-9925-F50DD0044C70}" srcOrd="1" destOrd="0" parTransId="{60C688EF-BD6C-4E93-8494-9E63AA87138B}" sibTransId="{BE44678E-85D3-45F6-AECE-D94A11A6E08C}"/>
    <dgm:cxn modelId="{E551236C-09F2-47EA-AB5C-0D1654F52E48}" type="presOf" srcId="{B4F9C2B0-89DA-4967-9153-D9D94F0BE3DC}" destId="{A47936D3-F5D1-4502-8CD7-546A1F0719F9}" srcOrd="0" destOrd="0" presId="urn:microsoft.com/office/officeart/2005/8/layout/venn3"/>
    <dgm:cxn modelId="{35AEF86D-312C-4173-8EEA-7857B8353E5F}" srcId="{E664A59F-FA72-465C-97F9-08CA85408097}" destId="{2943AEF4-63D4-40F1-BFAF-C98D113F3A0C}" srcOrd="0" destOrd="0" parTransId="{E74A5D58-304E-44F6-8B5D-6EEE83681605}" sibTransId="{651A1A56-6379-426A-8BD6-8B0F3DB99DFD}"/>
    <dgm:cxn modelId="{35C5F4B0-40BF-473E-A464-A478933167DD}" type="presOf" srcId="{E664A59F-FA72-465C-97F9-08CA85408097}" destId="{81A4A289-6DE6-48BF-AB8E-96190159444F}" srcOrd="0" destOrd="0" presId="urn:microsoft.com/office/officeart/2005/8/layout/venn3"/>
    <dgm:cxn modelId="{42848FBA-ADC3-4DDE-B831-3D8E318A6293}" type="presOf" srcId="{AE5389D4-C377-4F92-9925-F50DD0044C70}" destId="{F2EF48BB-1D6C-42E8-B038-B9D7AB6F0224}" srcOrd="0" destOrd="0" presId="urn:microsoft.com/office/officeart/2005/8/layout/venn3"/>
    <dgm:cxn modelId="{CB0E65EC-603B-47FB-990A-1119A15BEF6D}" srcId="{E664A59F-FA72-465C-97F9-08CA85408097}" destId="{B4F9C2B0-89DA-4967-9153-D9D94F0BE3DC}" srcOrd="2" destOrd="0" parTransId="{73D25D03-7882-416A-9B84-52155451E893}" sibTransId="{BA7275DA-C37A-43E3-BEFE-4483EA3FC7B4}"/>
    <dgm:cxn modelId="{ABE8EE11-3BC4-4591-9EA3-D7786CFABC7F}" type="presParOf" srcId="{81A4A289-6DE6-48BF-AB8E-96190159444F}" destId="{96F2E5C3-87E4-4F6D-AC0A-54F1EF313339}" srcOrd="0" destOrd="0" presId="urn:microsoft.com/office/officeart/2005/8/layout/venn3"/>
    <dgm:cxn modelId="{5D27D298-DA44-439A-9A8D-963EEFB0C220}" type="presParOf" srcId="{81A4A289-6DE6-48BF-AB8E-96190159444F}" destId="{A0E46F52-19A2-46BC-90D0-D2ECBF41B78C}" srcOrd="1" destOrd="0" presId="urn:microsoft.com/office/officeart/2005/8/layout/venn3"/>
    <dgm:cxn modelId="{A88CB564-9BA7-40F5-B3B1-FA93B2C5AE74}" type="presParOf" srcId="{81A4A289-6DE6-48BF-AB8E-96190159444F}" destId="{F2EF48BB-1D6C-42E8-B038-B9D7AB6F0224}" srcOrd="2" destOrd="0" presId="urn:microsoft.com/office/officeart/2005/8/layout/venn3"/>
    <dgm:cxn modelId="{47A2FB24-F742-4C3D-8CBD-53180B1A5830}" type="presParOf" srcId="{81A4A289-6DE6-48BF-AB8E-96190159444F}" destId="{FE870210-765B-4E95-AB99-6D5F5D8A878E}" srcOrd="3" destOrd="0" presId="urn:microsoft.com/office/officeart/2005/8/layout/venn3"/>
    <dgm:cxn modelId="{D6991EB7-8493-4F42-A4E7-A9B0C18EBF80}" type="presParOf" srcId="{81A4A289-6DE6-48BF-AB8E-96190159444F}" destId="{A47936D3-F5D1-4502-8CD7-546A1F0719F9}" srcOrd="4"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B321BD1-1868-4B6F-AABC-BC45D212C4D1}" type="doc">
      <dgm:prSet loTypeId="urn:microsoft.com/office/officeart/2005/8/layout/pyramid2" loCatId="pyramid" qsTypeId="urn:microsoft.com/office/officeart/2005/8/quickstyle/simple1" qsCatId="simple" csTypeId="urn:microsoft.com/office/officeart/2005/8/colors/colorful1" csCatId="colorful"/>
      <dgm:spPr/>
      <dgm:t>
        <a:bodyPr/>
        <a:lstStyle/>
        <a:p>
          <a:endParaRPr lang="en-IN"/>
        </a:p>
      </dgm:t>
    </dgm:pt>
    <dgm:pt modelId="{99D78687-EA45-478A-8356-832C3E446E9C}">
      <dgm:prSet/>
      <dgm:spPr/>
      <dgm:t>
        <a:bodyPr/>
        <a:lstStyle/>
        <a:p>
          <a:pPr rtl="0"/>
          <a:r>
            <a:rPr lang="en-IN"/>
            <a:t>Implementation of employee referral programs will help in encouraging the existing employees to refer acquaintances for work in CDG.</a:t>
          </a:r>
        </a:p>
      </dgm:t>
    </dgm:pt>
    <dgm:pt modelId="{D6540119-60C1-4FD0-9B5E-0C1A0D71070B}" type="parTrans" cxnId="{4BAEE194-A4F7-44AF-AC73-FA55DF4905DE}">
      <dgm:prSet/>
      <dgm:spPr/>
      <dgm:t>
        <a:bodyPr/>
        <a:lstStyle/>
        <a:p>
          <a:endParaRPr lang="en-IN"/>
        </a:p>
      </dgm:t>
    </dgm:pt>
    <dgm:pt modelId="{2B64A652-50E3-404F-8899-0FCFC4BF21B4}" type="sibTrans" cxnId="{4BAEE194-A4F7-44AF-AC73-FA55DF4905DE}">
      <dgm:prSet/>
      <dgm:spPr/>
      <dgm:t>
        <a:bodyPr/>
        <a:lstStyle/>
        <a:p>
          <a:endParaRPr lang="en-IN"/>
        </a:p>
      </dgm:t>
    </dgm:pt>
    <dgm:pt modelId="{16F41758-525F-4763-8986-A4DBCFD6F470}">
      <dgm:prSet/>
      <dgm:spPr/>
      <dgm:t>
        <a:bodyPr/>
        <a:lstStyle/>
        <a:p>
          <a:pPr rtl="0"/>
          <a:r>
            <a:rPr lang="en-IN"/>
            <a:t>The brand must offer incentives like recognition and referral bonuses to successful candidates to attract new talents (Blokland and Reniers, 2021).</a:t>
          </a:r>
        </a:p>
      </dgm:t>
    </dgm:pt>
    <dgm:pt modelId="{A342E075-E27D-4771-B45F-323E16775F49}" type="parTrans" cxnId="{1EDFFDB6-2ED2-4CE0-8FAB-3AEDA10DB44C}">
      <dgm:prSet/>
      <dgm:spPr/>
      <dgm:t>
        <a:bodyPr/>
        <a:lstStyle/>
        <a:p>
          <a:endParaRPr lang="en-IN"/>
        </a:p>
      </dgm:t>
    </dgm:pt>
    <dgm:pt modelId="{6410B7BB-EDEF-40BA-95DC-1F53BE5B8207}" type="sibTrans" cxnId="{1EDFFDB6-2ED2-4CE0-8FAB-3AEDA10DB44C}">
      <dgm:prSet/>
      <dgm:spPr/>
      <dgm:t>
        <a:bodyPr/>
        <a:lstStyle/>
        <a:p>
          <a:endParaRPr lang="en-IN"/>
        </a:p>
      </dgm:t>
    </dgm:pt>
    <dgm:pt modelId="{8A85A0A0-9142-4EF1-841A-C6DA1D2EDDA2}">
      <dgm:prSet/>
      <dgm:spPr/>
      <dgm:t>
        <a:bodyPr/>
        <a:lstStyle/>
        <a:p>
          <a:pPr rtl="0"/>
          <a:r>
            <a:rPr lang="en-IN"/>
            <a:t>The long-term strategy of talent acquisition might take a time span of 6-8 months.</a:t>
          </a:r>
        </a:p>
      </dgm:t>
    </dgm:pt>
    <dgm:pt modelId="{BA534161-98B3-403F-9AD3-8CBF511012D8}" type="parTrans" cxnId="{047E4EFB-D505-4DE0-A716-E35A1A7CB992}">
      <dgm:prSet/>
      <dgm:spPr/>
      <dgm:t>
        <a:bodyPr/>
        <a:lstStyle/>
        <a:p>
          <a:endParaRPr lang="en-IN"/>
        </a:p>
      </dgm:t>
    </dgm:pt>
    <dgm:pt modelId="{3AE5C928-07CF-4EE3-B76C-EF197F08A529}" type="sibTrans" cxnId="{047E4EFB-D505-4DE0-A716-E35A1A7CB992}">
      <dgm:prSet/>
      <dgm:spPr/>
      <dgm:t>
        <a:bodyPr/>
        <a:lstStyle/>
        <a:p>
          <a:endParaRPr lang="en-IN"/>
        </a:p>
      </dgm:t>
    </dgm:pt>
    <dgm:pt modelId="{C4585D82-2ACC-4583-83D4-CC86CB2E421A}" type="pres">
      <dgm:prSet presAssocID="{EB321BD1-1868-4B6F-AABC-BC45D212C4D1}" presName="compositeShape" presStyleCnt="0">
        <dgm:presLayoutVars>
          <dgm:dir/>
          <dgm:resizeHandles/>
        </dgm:presLayoutVars>
      </dgm:prSet>
      <dgm:spPr/>
    </dgm:pt>
    <dgm:pt modelId="{536E3D6F-3D19-4848-80B9-9D88A362C379}" type="pres">
      <dgm:prSet presAssocID="{EB321BD1-1868-4B6F-AABC-BC45D212C4D1}" presName="pyramid" presStyleLbl="node1" presStyleIdx="0" presStyleCnt="1"/>
      <dgm:spPr/>
    </dgm:pt>
    <dgm:pt modelId="{18A4FA16-3D12-4547-88BF-484268B8577F}" type="pres">
      <dgm:prSet presAssocID="{EB321BD1-1868-4B6F-AABC-BC45D212C4D1}" presName="theList" presStyleCnt="0"/>
      <dgm:spPr/>
    </dgm:pt>
    <dgm:pt modelId="{DB9AA6F7-C34C-4A05-94BB-22BCB58B13A7}" type="pres">
      <dgm:prSet presAssocID="{99D78687-EA45-478A-8356-832C3E446E9C}" presName="aNode" presStyleLbl="fgAcc1" presStyleIdx="0" presStyleCnt="3">
        <dgm:presLayoutVars>
          <dgm:bulletEnabled val="1"/>
        </dgm:presLayoutVars>
      </dgm:prSet>
      <dgm:spPr/>
    </dgm:pt>
    <dgm:pt modelId="{2ABFD70F-EC8C-43C1-9C08-36CB17A9ECF4}" type="pres">
      <dgm:prSet presAssocID="{99D78687-EA45-478A-8356-832C3E446E9C}" presName="aSpace" presStyleCnt="0"/>
      <dgm:spPr/>
    </dgm:pt>
    <dgm:pt modelId="{69CC1B9A-7D19-466C-95AD-C4FE0E382FF3}" type="pres">
      <dgm:prSet presAssocID="{16F41758-525F-4763-8986-A4DBCFD6F470}" presName="aNode" presStyleLbl="fgAcc1" presStyleIdx="1" presStyleCnt="3">
        <dgm:presLayoutVars>
          <dgm:bulletEnabled val="1"/>
        </dgm:presLayoutVars>
      </dgm:prSet>
      <dgm:spPr/>
    </dgm:pt>
    <dgm:pt modelId="{EFFED3F7-E73B-45F4-8D21-2C50A4532F69}" type="pres">
      <dgm:prSet presAssocID="{16F41758-525F-4763-8986-A4DBCFD6F470}" presName="aSpace" presStyleCnt="0"/>
      <dgm:spPr/>
    </dgm:pt>
    <dgm:pt modelId="{72C75EC7-E523-405F-9DF2-3C0BFC596A02}" type="pres">
      <dgm:prSet presAssocID="{8A85A0A0-9142-4EF1-841A-C6DA1D2EDDA2}" presName="aNode" presStyleLbl="fgAcc1" presStyleIdx="2" presStyleCnt="3">
        <dgm:presLayoutVars>
          <dgm:bulletEnabled val="1"/>
        </dgm:presLayoutVars>
      </dgm:prSet>
      <dgm:spPr/>
    </dgm:pt>
    <dgm:pt modelId="{0D3ECC92-9161-456D-ABA5-A97631B9C602}" type="pres">
      <dgm:prSet presAssocID="{8A85A0A0-9142-4EF1-841A-C6DA1D2EDDA2}" presName="aSpace" presStyleCnt="0"/>
      <dgm:spPr/>
    </dgm:pt>
  </dgm:ptLst>
  <dgm:cxnLst>
    <dgm:cxn modelId="{4BAEE194-A4F7-44AF-AC73-FA55DF4905DE}" srcId="{EB321BD1-1868-4B6F-AABC-BC45D212C4D1}" destId="{99D78687-EA45-478A-8356-832C3E446E9C}" srcOrd="0" destOrd="0" parTransId="{D6540119-60C1-4FD0-9B5E-0C1A0D71070B}" sibTransId="{2B64A652-50E3-404F-8899-0FCFC4BF21B4}"/>
    <dgm:cxn modelId="{979B0B98-D287-4D1B-BC9B-A09A2A971EF2}" type="presOf" srcId="{8A85A0A0-9142-4EF1-841A-C6DA1D2EDDA2}" destId="{72C75EC7-E523-405F-9DF2-3C0BFC596A02}" srcOrd="0" destOrd="0" presId="urn:microsoft.com/office/officeart/2005/8/layout/pyramid2"/>
    <dgm:cxn modelId="{9E97699B-7A52-436C-9E0E-50B2448135E8}" type="presOf" srcId="{99D78687-EA45-478A-8356-832C3E446E9C}" destId="{DB9AA6F7-C34C-4A05-94BB-22BCB58B13A7}" srcOrd="0" destOrd="0" presId="urn:microsoft.com/office/officeart/2005/8/layout/pyramid2"/>
    <dgm:cxn modelId="{1EDFFDB6-2ED2-4CE0-8FAB-3AEDA10DB44C}" srcId="{EB321BD1-1868-4B6F-AABC-BC45D212C4D1}" destId="{16F41758-525F-4763-8986-A4DBCFD6F470}" srcOrd="1" destOrd="0" parTransId="{A342E075-E27D-4771-B45F-323E16775F49}" sibTransId="{6410B7BB-EDEF-40BA-95DC-1F53BE5B8207}"/>
    <dgm:cxn modelId="{7B4C96D4-81FB-412B-A941-0946DD8D16A7}" type="presOf" srcId="{16F41758-525F-4763-8986-A4DBCFD6F470}" destId="{69CC1B9A-7D19-466C-95AD-C4FE0E382FF3}" srcOrd="0" destOrd="0" presId="urn:microsoft.com/office/officeart/2005/8/layout/pyramid2"/>
    <dgm:cxn modelId="{666690DD-7CD0-4819-9652-0593E4A41B4C}" type="presOf" srcId="{EB321BD1-1868-4B6F-AABC-BC45D212C4D1}" destId="{C4585D82-2ACC-4583-83D4-CC86CB2E421A}" srcOrd="0" destOrd="0" presId="urn:microsoft.com/office/officeart/2005/8/layout/pyramid2"/>
    <dgm:cxn modelId="{047E4EFB-D505-4DE0-A716-E35A1A7CB992}" srcId="{EB321BD1-1868-4B6F-AABC-BC45D212C4D1}" destId="{8A85A0A0-9142-4EF1-841A-C6DA1D2EDDA2}" srcOrd="2" destOrd="0" parTransId="{BA534161-98B3-403F-9AD3-8CBF511012D8}" sibTransId="{3AE5C928-07CF-4EE3-B76C-EF197F08A529}"/>
    <dgm:cxn modelId="{A33945F7-E419-4644-95B6-4CF5E6F73036}" type="presParOf" srcId="{C4585D82-2ACC-4583-83D4-CC86CB2E421A}" destId="{536E3D6F-3D19-4848-80B9-9D88A362C379}" srcOrd="0" destOrd="0" presId="urn:microsoft.com/office/officeart/2005/8/layout/pyramid2"/>
    <dgm:cxn modelId="{549BD578-BC3B-423A-902C-996EF1E179EE}" type="presParOf" srcId="{C4585D82-2ACC-4583-83D4-CC86CB2E421A}" destId="{18A4FA16-3D12-4547-88BF-484268B8577F}" srcOrd="1" destOrd="0" presId="urn:microsoft.com/office/officeart/2005/8/layout/pyramid2"/>
    <dgm:cxn modelId="{82BF4F63-302C-4D4C-B9F9-E5658975CBE9}" type="presParOf" srcId="{18A4FA16-3D12-4547-88BF-484268B8577F}" destId="{DB9AA6F7-C34C-4A05-94BB-22BCB58B13A7}" srcOrd="0" destOrd="0" presId="urn:microsoft.com/office/officeart/2005/8/layout/pyramid2"/>
    <dgm:cxn modelId="{DCFDC5EA-9D85-4F1D-A4B5-3CF3061ADD3D}" type="presParOf" srcId="{18A4FA16-3D12-4547-88BF-484268B8577F}" destId="{2ABFD70F-EC8C-43C1-9C08-36CB17A9ECF4}" srcOrd="1" destOrd="0" presId="urn:microsoft.com/office/officeart/2005/8/layout/pyramid2"/>
    <dgm:cxn modelId="{4D9DE8C8-6BE5-451D-8CDF-54AAC533B7D9}" type="presParOf" srcId="{18A4FA16-3D12-4547-88BF-484268B8577F}" destId="{69CC1B9A-7D19-466C-95AD-C4FE0E382FF3}" srcOrd="2" destOrd="0" presId="urn:microsoft.com/office/officeart/2005/8/layout/pyramid2"/>
    <dgm:cxn modelId="{C101971A-B96F-4FFA-91F8-7C4D5EBC6FA2}" type="presParOf" srcId="{18A4FA16-3D12-4547-88BF-484268B8577F}" destId="{EFFED3F7-E73B-45F4-8D21-2C50A4532F69}" srcOrd="3" destOrd="0" presId="urn:microsoft.com/office/officeart/2005/8/layout/pyramid2"/>
    <dgm:cxn modelId="{6E43E0BD-9626-4E71-BB19-7BB331C0E73D}" type="presParOf" srcId="{18A4FA16-3D12-4547-88BF-484268B8577F}" destId="{72C75EC7-E523-405F-9DF2-3C0BFC596A02}" srcOrd="4" destOrd="0" presId="urn:microsoft.com/office/officeart/2005/8/layout/pyramid2"/>
    <dgm:cxn modelId="{9F725996-F33B-4066-BF8A-E7FF8575C8F2}" type="presParOf" srcId="{18A4FA16-3D12-4547-88BF-484268B8577F}" destId="{0D3ECC92-9161-456D-ABA5-A97631B9C602}"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CC8B92F-65B5-4D8E-8693-6D63C1C62211}"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IN"/>
        </a:p>
      </dgm:t>
    </dgm:pt>
    <dgm:pt modelId="{DD5E24E1-6DC0-4506-8A0B-6D77B850BE0C}">
      <dgm:prSet/>
      <dgm:spPr/>
      <dgm:t>
        <a:bodyPr/>
        <a:lstStyle/>
        <a:p>
          <a:pPr rtl="0"/>
          <a:r>
            <a:rPr lang="en-IN"/>
            <a:t>Another effective long-term talent acquisition strategy indicates comparative compensation and benefits to potential employees.</a:t>
          </a:r>
        </a:p>
      </dgm:t>
    </dgm:pt>
    <dgm:pt modelId="{0E90C3AF-DE23-4A3D-9AC2-3D933B8FAAEF}" type="parTrans" cxnId="{0E33B6D1-CBE7-4AEE-8D2F-87C7FB7009C6}">
      <dgm:prSet/>
      <dgm:spPr/>
      <dgm:t>
        <a:bodyPr/>
        <a:lstStyle/>
        <a:p>
          <a:endParaRPr lang="en-IN"/>
        </a:p>
      </dgm:t>
    </dgm:pt>
    <dgm:pt modelId="{ABB129C5-2792-47BF-B46B-B2D6E564DBD9}" type="sibTrans" cxnId="{0E33B6D1-CBE7-4AEE-8D2F-87C7FB7009C6}">
      <dgm:prSet/>
      <dgm:spPr/>
      <dgm:t>
        <a:bodyPr/>
        <a:lstStyle/>
        <a:p>
          <a:endParaRPr lang="en-IN"/>
        </a:p>
      </dgm:t>
    </dgm:pt>
    <dgm:pt modelId="{19853FCF-87A9-4FF1-A75F-82A14512129D}">
      <dgm:prSet/>
      <dgm:spPr/>
      <dgm:t>
        <a:bodyPr/>
        <a:lstStyle/>
        <a:p>
          <a:pPr rtl="0"/>
          <a:r>
            <a:rPr lang="en-IN"/>
            <a:t>CDG needs to provide benefits like free meals, opportunities for career development, employee discounts etc. (Boon et al., 2019).</a:t>
          </a:r>
        </a:p>
      </dgm:t>
    </dgm:pt>
    <dgm:pt modelId="{F076E61D-308A-4C51-AEB6-996DA538102A}" type="parTrans" cxnId="{F421EB66-FE5A-487E-9CA8-107CB1D8B24D}">
      <dgm:prSet/>
      <dgm:spPr/>
      <dgm:t>
        <a:bodyPr/>
        <a:lstStyle/>
        <a:p>
          <a:endParaRPr lang="en-IN"/>
        </a:p>
      </dgm:t>
    </dgm:pt>
    <dgm:pt modelId="{24A256F2-1A03-4301-8080-547AF1EF56B1}" type="sibTrans" cxnId="{F421EB66-FE5A-487E-9CA8-107CB1D8B24D}">
      <dgm:prSet/>
      <dgm:spPr/>
      <dgm:t>
        <a:bodyPr/>
        <a:lstStyle/>
        <a:p>
          <a:endParaRPr lang="en-IN"/>
        </a:p>
      </dgm:t>
    </dgm:pt>
    <dgm:pt modelId="{06031B32-78D5-49FA-91EB-B52BE00FD577}">
      <dgm:prSet/>
      <dgm:spPr/>
      <dgm:t>
        <a:bodyPr/>
        <a:lstStyle/>
        <a:p>
          <a:pPr rtl="0"/>
          <a:r>
            <a:rPr lang="en-IN"/>
            <a:t>The strategy will help in attracting new candidates to work in the restaurant group within the next 12 months.</a:t>
          </a:r>
        </a:p>
      </dgm:t>
    </dgm:pt>
    <dgm:pt modelId="{5042F3D4-C447-47F7-BC5B-29482C16526E}" type="parTrans" cxnId="{5BE8A3C4-F12F-4DFC-9555-BD309655DFC5}">
      <dgm:prSet/>
      <dgm:spPr/>
      <dgm:t>
        <a:bodyPr/>
        <a:lstStyle/>
        <a:p>
          <a:endParaRPr lang="en-IN"/>
        </a:p>
      </dgm:t>
    </dgm:pt>
    <dgm:pt modelId="{349D1D74-9440-4E59-B551-92482D1E39D9}" type="sibTrans" cxnId="{5BE8A3C4-F12F-4DFC-9555-BD309655DFC5}">
      <dgm:prSet/>
      <dgm:spPr/>
      <dgm:t>
        <a:bodyPr/>
        <a:lstStyle/>
        <a:p>
          <a:endParaRPr lang="en-IN"/>
        </a:p>
      </dgm:t>
    </dgm:pt>
    <dgm:pt modelId="{33E19EB7-857D-443F-930C-AF237ADF2E6F}" type="pres">
      <dgm:prSet presAssocID="{9CC8B92F-65B5-4D8E-8693-6D63C1C62211}" presName="linear" presStyleCnt="0">
        <dgm:presLayoutVars>
          <dgm:animLvl val="lvl"/>
          <dgm:resizeHandles val="exact"/>
        </dgm:presLayoutVars>
      </dgm:prSet>
      <dgm:spPr/>
    </dgm:pt>
    <dgm:pt modelId="{39009AAF-C0AE-4A1A-BC23-DBE97EE5A4F6}" type="pres">
      <dgm:prSet presAssocID="{DD5E24E1-6DC0-4506-8A0B-6D77B850BE0C}" presName="parentText" presStyleLbl="node1" presStyleIdx="0" presStyleCnt="3">
        <dgm:presLayoutVars>
          <dgm:chMax val="0"/>
          <dgm:bulletEnabled val="1"/>
        </dgm:presLayoutVars>
      </dgm:prSet>
      <dgm:spPr/>
    </dgm:pt>
    <dgm:pt modelId="{7ABB6171-9634-4804-BF3C-592C8F194C93}" type="pres">
      <dgm:prSet presAssocID="{ABB129C5-2792-47BF-B46B-B2D6E564DBD9}" presName="spacer" presStyleCnt="0"/>
      <dgm:spPr/>
    </dgm:pt>
    <dgm:pt modelId="{7BCF4EBB-CD8B-4233-884E-0CEC4B274628}" type="pres">
      <dgm:prSet presAssocID="{19853FCF-87A9-4FF1-A75F-82A14512129D}" presName="parentText" presStyleLbl="node1" presStyleIdx="1" presStyleCnt="3">
        <dgm:presLayoutVars>
          <dgm:chMax val="0"/>
          <dgm:bulletEnabled val="1"/>
        </dgm:presLayoutVars>
      </dgm:prSet>
      <dgm:spPr/>
    </dgm:pt>
    <dgm:pt modelId="{45BCBD01-82C0-49D5-8510-FD5494CFACC0}" type="pres">
      <dgm:prSet presAssocID="{24A256F2-1A03-4301-8080-547AF1EF56B1}" presName="spacer" presStyleCnt="0"/>
      <dgm:spPr/>
    </dgm:pt>
    <dgm:pt modelId="{1458C0E4-5C81-4F2D-B027-0ABCA856027B}" type="pres">
      <dgm:prSet presAssocID="{06031B32-78D5-49FA-91EB-B52BE00FD577}" presName="parentText" presStyleLbl="node1" presStyleIdx="2" presStyleCnt="3">
        <dgm:presLayoutVars>
          <dgm:chMax val="0"/>
          <dgm:bulletEnabled val="1"/>
        </dgm:presLayoutVars>
      </dgm:prSet>
      <dgm:spPr/>
    </dgm:pt>
  </dgm:ptLst>
  <dgm:cxnLst>
    <dgm:cxn modelId="{93C25B09-462C-4FDF-ADE3-7591FB565BFF}" type="presOf" srcId="{9CC8B92F-65B5-4D8E-8693-6D63C1C62211}" destId="{33E19EB7-857D-443F-930C-AF237ADF2E6F}" srcOrd="0" destOrd="0" presId="urn:microsoft.com/office/officeart/2005/8/layout/vList2"/>
    <dgm:cxn modelId="{88A79A22-822E-43E0-BF9B-6005C6C34385}" type="presOf" srcId="{06031B32-78D5-49FA-91EB-B52BE00FD577}" destId="{1458C0E4-5C81-4F2D-B027-0ABCA856027B}" srcOrd="0" destOrd="0" presId="urn:microsoft.com/office/officeart/2005/8/layout/vList2"/>
    <dgm:cxn modelId="{F421EB66-FE5A-487E-9CA8-107CB1D8B24D}" srcId="{9CC8B92F-65B5-4D8E-8693-6D63C1C62211}" destId="{19853FCF-87A9-4FF1-A75F-82A14512129D}" srcOrd="1" destOrd="0" parTransId="{F076E61D-308A-4C51-AEB6-996DA538102A}" sibTransId="{24A256F2-1A03-4301-8080-547AF1EF56B1}"/>
    <dgm:cxn modelId="{A47AB28A-2007-4010-B56B-DE583D563FCA}" type="presOf" srcId="{DD5E24E1-6DC0-4506-8A0B-6D77B850BE0C}" destId="{39009AAF-C0AE-4A1A-BC23-DBE97EE5A4F6}" srcOrd="0" destOrd="0" presId="urn:microsoft.com/office/officeart/2005/8/layout/vList2"/>
    <dgm:cxn modelId="{5BE8A3C4-F12F-4DFC-9555-BD309655DFC5}" srcId="{9CC8B92F-65B5-4D8E-8693-6D63C1C62211}" destId="{06031B32-78D5-49FA-91EB-B52BE00FD577}" srcOrd="2" destOrd="0" parTransId="{5042F3D4-C447-47F7-BC5B-29482C16526E}" sibTransId="{349D1D74-9440-4E59-B551-92482D1E39D9}"/>
    <dgm:cxn modelId="{0E33B6D1-CBE7-4AEE-8D2F-87C7FB7009C6}" srcId="{9CC8B92F-65B5-4D8E-8693-6D63C1C62211}" destId="{DD5E24E1-6DC0-4506-8A0B-6D77B850BE0C}" srcOrd="0" destOrd="0" parTransId="{0E90C3AF-DE23-4A3D-9AC2-3D933B8FAAEF}" sibTransId="{ABB129C5-2792-47BF-B46B-B2D6E564DBD9}"/>
    <dgm:cxn modelId="{EC9355D2-D077-4E7D-9848-364B9C68CBCE}" type="presOf" srcId="{19853FCF-87A9-4FF1-A75F-82A14512129D}" destId="{7BCF4EBB-CD8B-4233-884E-0CEC4B274628}" srcOrd="0" destOrd="0" presId="urn:microsoft.com/office/officeart/2005/8/layout/vList2"/>
    <dgm:cxn modelId="{077C62B2-FD54-4331-B4E6-83718249C1D7}" type="presParOf" srcId="{33E19EB7-857D-443F-930C-AF237ADF2E6F}" destId="{39009AAF-C0AE-4A1A-BC23-DBE97EE5A4F6}" srcOrd="0" destOrd="0" presId="urn:microsoft.com/office/officeart/2005/8/layout/vList2"/>
    <dgm:cxn modelId="{71FD4A83-4C0B-4DB6-A195-2CBF9B110B2B}" type="presParOf" srcId="{33E19EB7-857D-443F-930C-AF237ADF2E6F}" destId="{7ABB6171-9634-4804-BF3C-592C8F194C93}" srcOrd="1" destOrd="0" presId="urn:microsoft.com/office/officeart/2005/8/layout/vList2"/>
    <dgm:cxn modelId="{88795DA3-F743-4FF7-9A5B-FA32935CBEE9}" type="presParOf" srcId="{33E19EB7-857D-443F-930C-AF237ADF2E6F}" destId="{7BCF4EBB-CD8B-4233-884E-0CEC4B274628}" srcOrd="2" destOrd="0" presId="urn:microsoft.com/office/officeart/2005/8/layout/vList2"/>
    <dgm:cxn modelId="{BC8A0C99-586A-4AE5-B061-5F9F0C6CA42C}" type="presParOf" srcId="{33E19EB7-857D-443F-930C-AF237ADF2E6F}" destId="{45BCBD01-82C0-49D5-8510-FD5494CFACC0}" srcOrd="3" destOrd="0" presId="urn:microsoft.com/office/officeart/2005/8/layout/vList2"/>
    <dgm:cxn modelId="{22DEDB6C-A4D9-4432-9405-0B5F11F340C3}" type="presParOf" srcId="{33E19EB7-857D-443F-930C-AF237ADF2E6F}" destId="{1458C0E4-5C81-4F2D-B027-0ABCA856027B}"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17BF97F-03BB-4B53-A90C-3F0CF7B8B525}" type="doc">
      <dgm:prSet loTypeId="urn:microsoft.com/office/officeart/2005/8/layout/target1" loCatId="relationship" qsTypeId="urn:microsoft.com/office/officeart/2005/8/quickstyle/simple1" qsCatId="simple" csTypeId="urn:microsoft.com/office/officeart/2005/8/colors/colorful1" csCatId="colorful"/>
      <dgm:spPr/>
      <dgm:t>
        <a:bodyPr/>
        <a:lstStyle/>
        <a:p>
          <a:endParaRPr lang="en-IN"/>
        </a:p>
      </dgm:t>
    </dgm:pt>
    <dgm:pt modelId="{710FE80C-AC5E-47BD-BCCF-76D7F7D70643}">
      <dgm:prSet/>
      <dgm:spPr/>
      <dgm:t>
        <a:bodyPr/>
        <a:lstStyle/>
        <a:p>
          <a:pPr rtl="0"/>
          <a:r>
            <a:rPr lang="en-IN" dirty="0"/>
            <a:t>Performance-based bonus is one of the most monetary methods of incentives that might be utilised by Casual Dining Group.</a:t>
          </a:r>
        </a:p>
      </dgm:t>
    </dgm:pt>
    <dgm:pt modelId="{B4C775AF-8BCB-42EE-B422-D724E8CC62D1}" type="parTrans" cxnId="{2E157908-52DC-44E5-9BF0-682842C7D67E}">
      <dgm:prSet/>
      <dgm:spPr/>
      <dgm:t>
        <a:bodyPr/>
        <a:lstStyle/>
        <a:p>
          <a:endParaRPr lang="en-IN"/>
        </a:p>
      </dgm:t>
    </dgm:pt>
    <dgm:pt modelId="{70CD288C-2300-4425-AB63-0D284B8C5439}" type="sibTrans" cxnId="{2E157908-52DC-44E5-9BF0-682842C7D67E}">
      <dgm:prSet/>
      <dgm:spPr/>
      <dgm:t>
        <a:bodyPr/>
        <a:lstStyle/>
        <a:p>
          <a:endParaRPr lang="en-IN"/>
        </a:p>
      </dgm:t>
    </dgm:pt>
    <dgm:pt modelId="{BA567229-318F-497E-97B4-E3F7FEF35EEB}">
      <dgm:prSet/>
      <dgm:spPr/>
      <dgm:t>
        <a:bodyPr/>
        <a:lstStyle/>
        <a:p>
          <a:pPr rtl="0"/>
          <a:r>
            <a:rPr lang="en-IN"/>
            <a:t>It will include regular reward incentives, bonus paychecks and cash bonuses (Bratton et al., 2021).</a:t>
          </a:r>
        </a:p>
      </dgm:t>
    </dgm:pt>
    <dgm:pt modelId="{469702EA-40FC-4DC7-A087-7083E16F55F5}" type="parTrans" cxnId="{032BCE0D-4F17-459D-8850-1F7A9320DC39}">
      <dgm:prSet/>
      <dgm:spPr/>
      <dgm:t>
        <a:bodyPr/>
        <a:lstStyle/>
        <a:p>
          <a:endParaRPr lang="en-IN"/>
        </a:p>
      </dgm:t>
    </dgm:pt>
    <dgm:pt modelId="{06EF670E-0F67-412D-877D-C2D6F13AE3B1}" type="sibTrans" cxnId="{032BCE0D-4F17-459D-8850-1F7A9320DC39}">
      <dgm:prSet/>
      <dgm:spPr/>
      <dgm:t>
        <a:bodyPr/>
        <a:lstStyle/>
        <a:p>
          <a:endParaRPr lang="en-IN"/>
        </a:p>
      </dgm:t>
    </dgm:pt>
    <dgm:pt modelId="{F11470FA-17C6-4522-B408-2784B9D54E81}">
      <dgm:prSet/>
      <dgm:spPr/>
      <dgm:t>
        <a:bodyPr/>
        <a:lstStyle/>
        <a:p>
          <a:pPr rtl="0"/>
          <a:r>
            <a:rPr lang="en-IN"/>
            <a:t>Performance-based bonuses will help in attracting potential hires to join and work within CDG.</a:t>
          </a:r>
        </a:p>
      </dgm:t>
    </dgm:pt>
    <dgm:pt modelId="{AA4C71AE-271E-4807-9CC0-BA7BD0883C37}" type="parTrans" cxnId="{8885152E-2D73-4F4F-9101-1FE3BB499C71}">
      <dgm:prSet/>
      <dgm:spPr/>
      <dgm:t>
        <a:bodyPr/>
        <a:lstStyle/>
        <a:p>
          <a:endParaRPr lang="en-IN"/>
        </a:p>
      </dgm:t>
    </dgm:pt>
    <dgm:pt modelId="{4F8B3558-8333-4A2E-9AB9-0B07B5B5C3F7}" type="sibTrans" cxnId="{8885152E-2D73-4F4F-9101-1FE3BB499C71}">
      <dgm:prSet/>
      <dgm:spPr/>
      <dgm:t>
        <a:bodyPr/>
        <a:lstStyle/>
        <a:p>
          <a:endParaRPr lang="en-IN"/>
        </a:p>
      </dgm:t>
    </dgm:pt>
    <dgm:pt modelId="{54104E6F-992C-4C0A-BFF3-0BD9DCFFEE93}" type="pres">
      <dgm:prSet presAssocID="{617BF97F-03BB-4B53-A90C-3F0CF7B8B525}" presName="composite" presStyleCnt="0">
        <dgm:presLayoutVars>
          <dgm:chMax val="5"/>
          <dgm:dir/>
          <dgm:resizeHandles val="exact"/>
        </dgm:presLayoutVars>
      </dgm:prSet>
      <dgm:spPr/>
    </dgm:pt>
    <dgm:pt modelId="{3C12D6F5-7BF3-4B84-A611-F57B38540AD3}" type="pres">
      <dgm:prSet presAssocID="{710FE80C-AC5E-47BD-BCCF-76D7F7D70643}" presName="circle1" presStyleLbl="lnNode1" presStyleIdx="0" presStyleCnt="3"/>
      <dgm:spPr/>
    </dgm:pt>
    <dgm:pt modelId="{2435C9B5-BEB9-4247-9CA7-AE35727021DD}" type="pres">
      <dgm:prSet presAssocID="{710FE80C-AC5E-47BD-BCCF-76D7F7D70643}" presName="text1" presStyleLbl="revTx" presStyleIdx="0" presStyleCnt="3">
        <dgm:presLayoutVars>
          <dgm:bulletEnabled val="1"/>
        </dgm:presLayoutVars>
      </dgm:prSet>
      <dgm:spPr/>
    </dgm:pt>
    <dgm:pt modelId="{1BC202A7-FFDD-40C1-91B0-9801C8C2960F}" type="pres">
      <dgm:prSet presAssocID="{710FE80C-AC5E-47BD-BCCF-76D7F7D70643}" presName="line1" presStyleLbl="callout" presStyleIdx="0" presStyleCnt="6"/>
      <dgm:spPr/>
    </dgm:pt>
    <dgm:pt modelId="{1F239318-DEF9-4142-98E8-41C9C1299BDD}" type="pres">
      <dgm:prSet presAssocID="{710FE80C-AC5E-47BD-BCCF-76D7F7D70643}" presName="d1" presStyleLbl="callout" presStyleIdx="1" presStyleCnt="6"/>
      <dgm:spPr/>
    </dgm:pt>
    <dgm:pt modelId="{57D999D3-B829-427C-B464-290DDA18AC9D}" type="pres">
      <dgm:prSet presAssocID="{BA567229-318F-497E-97B4-E3F7FEF35EEB}" presName="circle2" presStyleLbl="lnNode1" presStyleIdx="1" presStyleCnt="3"/>
      <dgm:spPr/>
    </dgm:pt>
    <dgm:pt modelId="{EED7C0CF-ACB1-47A5-8DA5-C331DF8621FC}" type="pres">
      <dgm:prSet presAssocID="{BA567229-318F-497E-97B4-E3F7FEF35EEB}" presName="text2" presStyleLbl="revTx" presStyleIdx="1" presStyleCnt="3">
        <dgm:presLayoutVars>
          <dgm:bulletEnabled val="1"/>
        </dgm:presLayoutVars>
      </dgm:prSet>
      <dgm:spPr/>
    </dgm:pt>
    <dgm:pt modelId="{F8792F74-3715-4283-A394-48030884E8BF}" type="pres">
      <dgm:prSet presAssocID="{BA567229-318F-497E-97B4-E3F7FEF35EEB}" presName="line2" presStyleLbl="callout" presStyleIdx="2" presStyleCnt="6"/>
      <dgm:spPr/>
    </dgm:pt>
    <dgm:pt modelId="{9388224D-CDA3-4AD1-971A-948886202B45}" type="pres">
      <dgm:prSet presAssocID="{BA567229-318F-497E-97B4-E3F7FEF35EEB}" presName="d2" presStyleLbl="callout" presStyleIdx="3" presStyleCnt="6"/>
      <dgm:spPr/>
    </dgm:pt>
    <dgm:pt modelId="{80BD1FF7-B6E5-4D91-9207-9654F00672C0}" type="pres">
      <dgm:prSet presAssocID="{F11470FA-17C6-4522-B408-2784B9D54E81}" presName="circle3" presStyleLbl="lnNode1" presStyleIdx="2" presStyleCnt="3"/>
      <dgm:spPr/>
    </dgm:pt>
    <dgm:pt modelId="{D314B062-A7DE-4EC5-A0B5-B4457BF974E8}" type="pres">
      <dgm:prSet presAssocID="{F11470FA-17C6-4522-B408-2784B9D54E81}" presName="text3" presStyleLbl="revTx" presStyleIdx="2" presStyleCnt="3">
        <dgm:presLayoutVars>
          <dgm:bulletEnabled val="1"/>
        </dgm:presLayoutVars>
      </dgm:prSet>
      <dgm:spPr/>
    </dgm:pt>
    <dgm:pt modelId="{653D84D4-AEE6-4F84-A0FE-8876C98D2B88}" type="pres">
      <dgm:prSet presAssocID="{F11470FA-17C6-4522-B408-2784B9D54E81}" presName="line3" presStyleLbl="callout" presStyleIdx="4" presStyleCnt="6"/>
      <dgm:spPr/>
    </dgm:pt>
    <dgm:pt modelId="{BA2AFCD8-D0FD-4887-BC16-67F2420AB6F5}" type="pres">
      <dgm:prSet presAssocID="{F11470FA-17C6-4522-B408-2784B9D54E81}" presName="d3" presStyleLbl="callout" presStyleIdx="5" presStyleCnt="6"/>
      <dgm:spPr/>
    </dgm:pt>
  </dgm:ptLst>
  <dgm:cxnLst>
    <dgm:cxn modelId="{2E157908-52DC-44E5-9BF0-682842C7D67E}" srcId="{617BF97F-03BB-4B53-A90C-3F0CF7B8B525}" destId="{710FE80C-AC5E-47BD-BCCF-76D7F7D70643}" srcOrd="0" destOrd="0" parTransId="{B4C775AF-8BCB-42EE-B422-D724E8CC62D1}" sibTransId="{70CD288C-2300-4425-AB63-0D284B8C5439}"/>
    <dgm:cxn modelId="{032BCE0D-4F17-459D-8850-1F7A9320DC39}" srcId="{617BF97F-03BB-4B53-A90C-3F0CF7B8B525}" destId="{BA567229-318F-497E-97B4-E3F7FEF35EEB}" srcOrd="1" destOrd="0" parTransId="{469702EA-40FC-4DC7-A087-7083E16F55F5}" sibTransId="{06EF670E-0F67-412D-877D-C2D6F13AE3B1}"/>
    <dgm:cxn modelId="{8885152E-2D73-4F4F-9101-1FE3BB499C71}" srcId="{617BF97F-03BB-4B53-A90C-3F0CF7B8B525}" destId="{F11470FA-17C6-4522-B408-2784B9D54E81}" srcOrd="2" destOrd="0" parTransId="{AA4C71AE-271E-4807-9CC0-BA7BD0883C37}" sibTransId="{4F8B3558-8333-4A2E-9AB9-0B07B5B5C3F7}"/>
    <dgm:cxn modelId="{7BB4ED3B-0491-446B-858E-5817D39FB93A}" type="presOf" srcId="{617BF97F-03BB-4B53-A90C-3F0CF7B8B525}" destId="{54104E6F-992C-4C0A-BFF3-0BD9DCFFEE93}" srcOrd="0" destOrd="0" presId="urn:microsoft.com/office/officeart/2005/8/layout/target1"/>
    <dgm:cxn modelId="{3495C4A4-E66E-4D92-9204-C957522B64A0}" type="presOf" srcId="{710FE80C-AC5E-47BD-BCCF-76D7F7D70643}" destId="{2435C9B5-BEB9-4247-9CA7-AE35727021DD}" srcOrd="0" destOrd="0" presId="urn:microsoft.com/office/officeart/2005/8/layout/target1"/>
    <dgm:cxn modelId="{2FA172B6-9623-46B0-82C3-EE2624476174}" type="presOf" srcId="{BA567229-318F-497E-97B4-E3F7FEF35EEB}" destId="{EED7C0CF-ACB1-47A5-8DA5-C331DF8621FC}" srcOrd="0" destOrd="0" presId="urn:microsoft.com/office/officeart/2005/8/layout/target1"/>
    <dgm:cxn modelId="{DACA08CD-1612-41F3-B4C5-94831FDB9672}" type="presOf" srcId="{F11470FA-17C6-4522-B408-2784B9D54E81}" destId="{D314B062-A7DE-4EC5-A0B5-B4457BF974E8}" srcOrd="0" destOrd="0" presId="urn:microsoft.com/office/officeart/2005/8/layout/target1"/>
    <dgm:cxn modelId="{46E073DE-AE61-4863-B604-ABE524BCECA4}" type="presParOf" srcId="{54104E6F-992C-4C0A-BFF3-0BD9DCFFEE93}" destId="{3C12D6F5-7BF3-4B84-A611-F57B38540AD3}" srcOrd="0" destOrd="0" presId="urn:microsoft.com/office/officeart/2005/8/layout/target1"/>
    <dgm:cxn modelId="{6EC0F59A-67B1-4342-B400-A037CF27CE69}" type="presParOf" srcId="{54104E6F-992C-4C0A-BFF3-0BD9DCFFEE93}" destId="{2435C9B5-BEB9-4247-9CA7-AE35727021DD}" srcOrd="1" destOrd="0" presId="urn:microsoft.com/office/officeart/2005/8/layout/target1"/>
    <dgm:cxn modelId="{A5E83C15-F2AB-433D-BDA3-3A44F8328FA1}" type="presParOf" srcId="{54104E6F-992C-4C0A-BFF3-0BD9DCFFEE93}" destId="{1BC202A7-FFDD-40C1-91B0-9801C8C2960F}" srcOrd="2" destOrd="0" presId="urn:microsoft.com/office/officeart/2005/8/layout/target1"/>
    <dgm:cxn modelId="{2D6D0AD8-3B66-4A82-9FFB-20D604F075A0}" type="presParOf" srcId="{54104E6F-992C-4C0A-BFF3-0BD9DCFFEE93}" destId="{1F239318-DEF9-4142-98E8-41C9C1299BDD}" srcOrd="3" destOrd="0" presId="urn:microsoft.com/office/officeart/2005/8/layout/target1"/>
    <dgm:cxn modelId="{A449FE9A-7A7A-4FB0-8947-E8A139DC8B5D}" type="presParOf" srcId="{54104E6F-992C-4C0A-BFF3-0BD9DCFFEE93}" destId="{57D999D3-B829-427C-B464-290DDA18AC9D}" srcOrd="4" destOrd="0" presId="urn:microsoft.com/office/officeart/2005/8/layout/target1"/>
    <dgm:cxn modelId="{AE6E2784-2DC3-423E-BE42-18719F05BC31}" type="presParOf" srcId="{54104E6F-992C-4C0A-BFF3-0BD9DCFFEE93}" destId="{EED7C0CF-ACB1-47A5-8DA5-C331DF8621FC}" srcOrd="5" destOrd="0" presId="urn:microsoft.com/office/officeart/2005/8/layout/target1"/>
    <dgm:cxn modelId="{69DE717D-8731-436A-8B40-BB937C786E31}" type="presParOf" srcId="{54104E6F-992C-4C0A-BFF3-0BD9DCFFEE93}" destId="{F8792F74-3715-4283-A394-48030884E8BF}" srcOrd="6" destOrd="0" presId="urn:microsoft.com/office/officeart/2005/8/layout/target1"/>
    <dgm:cxn modelId="{215AAD75-BCEF-4A5C-85A3-0E46A1E57D22}" type="presParOf" srcId="{54104E6F-992C-4C0A-BFF3-0BD9DCFFEE93}" destId="{9388224D-CDA3-4AD1-971A-948886202B45}" srcOrd="7" destOrd="0" presId="urn:microsoft.com/office/officeart/2005/8/layout/target1"/>
    <dgm:cxn modelId="{B5B81163-57E7-403C-A230-786CB5000FB5}" type="presParOf" srcId="{54104E6F-992C-4C0A-BFF3-0BD9DCFFEE93}" destId="{80BD1FF7-B6E5-4D91-9207-9654F00672C0}" srcOrd="8" destOrd="0" presId="urn:microsoft.com/office/officeart/2005/8/layout/target1"/>
    <dgm:cxn modelId="{5328034F-BD52-4916-B7E3-1ECCF867669A}" type="presParOf" srcId="{54104E6F-992C-4C0A-BFF3-0BD9DCFFEE93}" destId="{D314B062-A7DE-4EC5-A0B5-B4457BF974E8}" srcOrd="9" destOrd="0" presId="urn:microsoft.com/office/officeart/2005/8/layout/target1"/>
    <dgm:cxn modelId="{EEF28CDB-B1BF-47C2-BBA9-D18E9DC5C12F}" type="presParOf" srcId="{54104E6F-992C-4C0A-BFF3-0BD9DCFFEE93}" destId="{653D84D4-AEE6-4F84-A0FE-8876C98D2B88}" srcOrd="10" destOrd="0" presId="urn:microsoft.com/office/officeart/2005/8/layout/target1"/>
    <dgm:cxn modelId="{751A8329-C35A-4EB7-9734-37D46D63A58A}" type="presParOf" srcId="{54104E6F-992C-4C0A-BFF3-0BD9DCFFEE93}" destId="{BA2AFCD8-D0FD-4887-BC16-67F2420AB6F5}" srcOrd="11" destOrd="0" presId="urn:microsoft.com/office/officeart/2005/8/layout/targe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814504F-02B5-44C4-A04C-39F13CA93465}" type="doc">
      <dgm:prSet loTypeId="urn:microsoft.com/office/officeart/2005/8/layout/vList2" loCatId="list" qsTypeId="urn:microsoft.com/office/officeart/2005/8/quickstyle/simple1" qsCatId="simple" csTypeId="urn:microsoft.com/office/officeart/2005/8/colors/colorful3" csCatId="colorful"/>
      <dgm:spPr/>
      <dgm:t>
        <a:bodyPr/>
        <a:lstStyle/>
        <a:p>
          <a:endParaRPr lang="en-IN"/>
        </a:p>
      </dgm:t>
    </dgm:pt>
    <dgm:pt modelId="{215D4BCD-6AC1-47D6-BE6A-ACEAB187DFC3}">
      <dgm:prSet/>
      <dgm:spPr/>
      <dgm:t>
        <a:bodyPr/>
        <a:lstStyle/>
        <a:p>
          <a:pPr rtl="0"/>
          <a:r>
            <a:rPr lang="en-IN" dirty="0"/>
            <a:t>Offering profit-sharing opportunities to the potential candidates can be a great option of an attractive monetary method for Casual Dining Group.</a:t>
          </a:r>
        </a:p>
      </dgm:t>
    </dgm:pt>
    <dgm:pt modelId="{7A90FDF1-DF14-4A6F-8A72-29A94F39B796}" type="parTrans" cxnId="{D0D3CC14-6A15-416D-9910-FAB1191110AF}">
      <dgm:prSet/>
      <dgm:spPr/>
      <dgm:t>
        <a:bodyPr/>
        <a:lstStyle/>
        <a:p>
          <a:endParaRPr lang="en-IN"/>
        </a:p>
      </dgm:t>
    </dgm:pt>
    <dgm:pt modelId="{4A91FE6B-82C0-489E-BF59-C0E340B56380}" type="sibTrans" cxnId="{D0D3CC14-6A15-416D-9910-FAB1191110AF}">
      <dgm:prSet/>
      <dgm:spPr/>
      <dgm:t>
        <a:bodyPr/>
        <a:lstStyle/>
        <a:p>
          <a:endParaRPr lang="en-IN"/>
        </a:p>
      </dgm:t>
    </dgm:pt>
    <dgm:pt modelId="{E03D2181-AB2D-4B37-BC33-FAC01163FE71}">
      <dgm:prSet/>
      <dgm:spPr/>
      <dgm:t>
        <a:bodyPr/>
        <a:lstStyle/>
        <a:p>
          <a:pPr rtl="0"/>
          <a:r>
            <a:rPr lang="en-IN"/>
            <a:t>It will help the employees of Casual Dining Group to earn extra shares from company profits which can be an effective motivator for them (Stewart and Brown, 2019).</a:t>
          </a:r>
        </a:p>
      </dgm:t>
    </dgm:pt>
    <dgm:pt modelId="{F9ED7DA9-42FD-4329-8082-42134AEAC836}" type="parTrans" cxnId="{5DD277E5-CA1E-4DDF-8A60-4ABB33B5E3FB}">
      <dgm:prSet/>
      <dgm:spPr/>
      <dgm:t>
        <a:bodyPr/>
        <a:lstStyle/>
        <a:p>
          <a:endParaRPr lang="en-IN"/>
        </a:p>
      </dgm:t>
    </dgm:pt>
    <dgm:pt modelId="{41475114-A130-4FCB-A4EE-57A6C4B83944}" type="sibTrans" cxnId="{5DD277E5-CA1E-4DDF-8A60-4ABB33B5E3FB}">
      <dgm:prSet/>
      <dgm:spPr/>
      <dgm:t>
        <a:bodyPr/>
        <a:lstStyle/>
        <a:p>
          <a:endParaRPr lang="en-IN"/>
        </a:p>
      </dgm:t>
    </dgm:pt>
    <dgm:pt modelId="{D29B1E6B-DE63-44AB-BEAC-94AA7F92C9D4}">
      <dgm:prSet/>
      <dgm:spPr/>
      <dgm:t>
        <a:bodyPr/>
        <a:lstStyle/>
        <a:p>
          <a:pPr rtl="0"/>
          <a:r>
            <a:rPr lang="en-IN"/>
            <a:t>It will help in attracting potential employees while meeting profit goals and benefits having extra financial advantages.</a:t>
          </a:r>
        </a:p>
      </dgm:t>
    </dgm:pt>
    <dgm:pt modelId="{0E979487-5B46-4504-B996-46CE23DF5A46}" type="parTrans" cxnId="{953847DF-9C13-481E-A74D-F3406F112CFD}">
      <dgm:prSet/>
      <dgm:spPr/>
      <dgm:t>
        <a:bodyPr/>
        <a:lstStyle/>
        <a:p>
          <a:endParaRPr lang="en-IN"/>
        </a:p>
      </dgm:t>
    </dgm:pt>
    <dgm:pt modelId="{DB74D3C3-26F3-4531-8360-B3A353525A09}" type="sibTrans" cxnId="{953847DF-9C13-481E-A74D-F3406F112CFD}">
      <dgm:prSet/>
      <dgm:spPr/>
      <dgm:t>
        <a:bodyPr/>
        <a:lstStyle/>
        <a:p>
          <a:endParaRPr lang="en-IN"/>
        </a:p>
      </dgm:t>
    </dgm:pt>
    <dgm:pt modelId="{6337019A-AABB-41B0-8FD8-65C661A23BFD}" type="pres">
      <dgm:prSet presAssocID="{A814504F-02B5-44C4-A04C-39F13CA93465}" presName="linear" presStyleCnt="0">
        <dgm:presLayoutVars>
          <dgm:animLvl val="lvl"/>
          <dgm:resizeHandles val="exact"/>
        </dgm:presLayoutVars>
      </dgm:prSet>
      <dgm:spPr/>
    </dgm:pt>
    <dgm:pt modelId="{001FEA00-CAAD-4720-AD76-DC396B45AA7D}" type="pres">
      <dgm:prSet presAssocID="{215D4BCD-6AC1-47D6-BE6A-ACEAB187DFC3}" presName="parentText" presStyleLbl="node1" presStyleIdx="0" presStyleCnt="3">
        <dgm:presLayoutVars>
          <dgm:chMax val="0"/>
          <dgm:bulletEnabled val="1"/>
        </dgm:presLayoutVars>
      </dgm:prSet>
      <dgm:spPr/>
    </dgm:pt>
    <dgm:pt modelId="{E80248C1-A890-452A-877A-9B20F8C88671}" type="pres">
      <dgm:prSet presAssocID="{4A91FE6B-82C0-489E-BF59-C0E340B56380}" presName="spacer" presStyleCnt="0"/>
      <dgm:spPr/>
    </dgm:pt>
    <dgm:pt modelId="{DD87045B-2FBA-47F3-B69A-BBA9448FA4B1}" type="pres">
      <dgm:prSet presAssocID="{E03D2181-AB2D-4B37-BC33-FAC01163FE71}" presName="parentText" presStyleLbl="node1" presStyleIdx="1" presStyleCnt="3">
        <dgm:presLayoutVars>
          <dgm:chMax val="0"/>
          <dgm:bulletEnabled val="1"/>
        </dgm:presLayoutVars>
      </dgm:prSet>
      <dgm:spPr/>
    </dgm:pt>
    <dgm:pt modelId="{86C8FEB5-FC96-43DE-A127-BC768C70F819}" type="pres">
      <dgm:prSet presAssocID="{41475114-A130-4FCB-A4EE-57A6C4B83944}" presName="spacer" presStyleCnt="0"/>
      <dgm:spPr/>
    </dgm:pt>
    <dgm:pt modelId="{2C45BBA3-84D1-4495-8E84-62C78F1F63F6}" type="pres">
      <dgm:prSet presAssocID="{D29B1E6B-DE63-44AB-BEAC-94AA7F92C9D4}" presName="parentText" presStyleLbl="node1" presStyleIdx="2" presStyleCnt="3">
        <dgm:presLayoutVars>
          <dgm:chMax val="0"/>
          <dgm:bulletEnabled val="1"/>
        </dgm:presLayoutVars>
      </dgm:prSet>
      <dgm:spPr/>
    </dgm:pt>
  </dgm:ptLst>
  <dgm:cxnLst>
    <dgm:cxn modelId="{D0D3CC14-6A15-416D-9910-FAB1191110AF}" srcId="{A814504F-02B5-44C4-A04C-39F13CA93465}" destId="{215D4BCD-6AC1-47D6-BE6A-ACEAB187DFC3}" srcOrd="0" destOrd="0" parTransId="{7A90FDF1-DF14-4A6F-8A72-29A94F39B796}" sibTransId="{4A91FE6B-82C0-489E-BF59-C0E340B56380}"/>
    <dgm:cxn modelId="{CE3C017C-D795-4416-A643-9C6B3B4779FE}" type="presOf" srcId="{E03D2181-AB2D-4B37-BC33-FAC01163FE71}" destId="{DD87045B-2FBA-47F3-B69A-BBA9448FA4B1}" srcOrd="0" destOrd="0" presId="urn:microsoft.com/office/officeart/2005/8/layout/vList2"/>
    <dgm:cxn modelId="{854EA0CE-F671-4A9C-9173-0773D2BB2C6D}" type="presOf" srcId="{D29B1E6B-DE63-44AB-BEAC-94AA7F92C9D4}" destId="{2C45BBA3-84D1-4495-8E84-62C78F1F63F6}" srcOrd="0" destOrd="0" presId="urn:microsoft.com/office/officeart/2005/8/layout/vList2"/>
    <dgm:cxn modelId="{92BA73CF-459E-49D0-87DE-C7FAF74479BF}" type="presOf" srcId="{A814504F-02B5-44C4-A04C-39F13CA93465}" destId="{6337019A-AABB-41B0-8FD8-65C661A23BFD}" srcOrd="0" destOrd="0" presId="urn:microsoft.com/office/officeart/2005/8/layout/vList2"/>
    <dgm:cxn modelId="{80316CD9-AD79-4467-B2BD-8A8B07FD9196}" type="presOf" srcId="{215D4BCD-6AC1-47D6-BE6A-ACEAB187DFC3}" destId="{001FEA00-CAAD-4720-AD76-DC396B45AA7D}" srcOrd="0" destOrd="0" presId="urn:microsoft.com/office/officeart/2005/8/layout/vList2"/>
    <dgm:cxn modelId="{953847DF-9C13-481E-A74D-F3406F112CFD}" srcId="{A814504F-02B5-44C4-A04C-39F13CA93465}" destId="{D29B1E6B-DE63-44AB-BEAC-94AA7F92C9D4}" srcOrd="2" destOrd="0" parTransId="{0E979487-5B46-4504-B996-46CE23DF5A46}" sibTransId="{DB74D3C3-26F3-4531-8360-B3A353525A09}"/>
    <dgm:cxn modelId="{5DD277E5-CA1E-4DDF-8A60-4ABB33B5E3FB}" srcId="{A814504F-02B5-44C4-A04C-39F13CA93465}" destId="{E03D2181-AB2D-4B37-BC33-FAC01163FE71}" srcOrd="1" destOrd="0" parTransId="{F9ED7DA9-42FD-4329-8082-42134AEAC836}" sibTransId="{41475114-A130-4FCB-A4EE-57A6C4B83944}"/>
    <dgm:cxn modelId="{D6BEE77C-8676-4BC2-BD22-EF5809774C16}" type="presParOf" srcId="{6337019A-AABB-41B0-8FD8-65C661A23BFD}" destId="{001FEA00-CAAD-4720-AD76-DC396B45AA7D}" srcOrd="0" destOrd="0" presId="urn:microsoft.com/office/officeart/2005/8/layout/vList2"/>
    <dgm:cxn modelId="{62C0B887-B2AE-4A32-85C4-318A897287D2}" type="presParOf" srcId="{6337019A-AABB-41B0-8FD8-65C661A23BFD}" destId="{E80248C1-A890-452A-877A-9B20F8C88671}" srcOrd="1" destOrd="0" presId="urn:microsoft.com/office/officeart/2005/8/layout/vList2"/>
    <dgm:cxn modelId="{6B1EA2BD-E336-46B7-8910-6E6D6AB9CB65}" type="presParOf" srcId="{6337019A-AABB-41B0-8FD8-65C661A23BFD}" destId="{DD87045B-2FBA-47F3-B69A-BBA9448FA4B1}" srcOrd="2" destOrd="0" presId="urn:microsoft.com/office/officeart/2005/8/layout/vList2"/>
    <dgm:cxn modelId="{F9C02E15-F563-4F84-BD2D-8485DF3A0353}" type="presParOf" srcId="{6337019A-AABB-41B0-8FD8-65C661A23BFD}" destId="{86C8FEB5-FC96-43DE-A127-BC768C70F819}" srcOrd="3" destOrd="0" presId="urn:microsoft.com/office/officeart/2005/8/layout/vList2"/>
    <dgm:cxn modelId="{AFE5FDFE-FDA4-48A5-93E3-2B732585D835}" type="presParOf" srcId="{6337019A-AABB-41B0-8FD8-65C661A23BFD}" destId="{2C45BBA3-84D1-4495-8E84-62C78F1F63F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764B70A-B59E-4E04-8F5A-546D97B59AD5}" type="doc">
      <dgm:prSet loTypeId="urn:microsoft.com/office/officeart/2005/8/layout/venn1" loCatId="relationship" qsTypeId="urn:microsoft.com/office/officeart/2005/8/quickstyle/simple1" qsCatId="simple" csTypeId="urn:microsoft.com/office/officeart/2005/8/colors/colorful1" csCatId="colorful"/>
      <dgm:spPr/>
      <dgm:t>
        <a:bodyPr/>
        <a:lstStyle/>
        <a:p>
          <a:endParaRPr lang="en-IN"/>
        </a:p>
      </dgm:t>
    </dgm:pt>
    <dgm:pt modelId="{53C63374-5461-4467-8943-493631862C30}">
      <dgm:prSet/>
      <dgm:spPr/>
      <dgm:t>
        <a:bodyPr/>
        <a:lstStyle/>
        <a:p>
          <a:pPr rtl="0"/>
          <a:r>
            <a:rPr lang="en-IN"/>
            <a:t>Casual Dining Group can take the initiative to promote work-life balance and flexibility in the workplace which is one of the most attractive non-monetary methods.</a:t>
          </a:r>
        </a:p>
      </dgm:t>
    </dgm:pt>
    <dgm:pt modelId="{D916C56B-FDA5-465D-B5E8-5016B62DEC96}" type="parTrans" cxnId="{7FC9592C-2F7C-4C2B-837B-E35452E7420B}">
      <dgm:prSet/>
      <dgm:spPr/>
      <dgm:t>
        <a:bodyPr/>
        <a:lstStyle/>
        <a:p>
          <a:endParaRPr lang="en-IN"/>
        </a:p>
      </dgm:t>
    </dgm:pt>
    <dgm:pt modelId="{2CA5B91E-EEB5-409C-B51F-A26CDD2862E6}" type="sibTrans" cxnId="{7FC9592C-2F7C-4C2B-837B-E35452E7420B}">
      <dgm:prSet/>
      <dgm:spPr/>
      <dgm:t>
        <a:bodyPr/>
        <a:lstStyle/>
        <a:p>
          <a:endParaRPr lang="en-IN"/>
        </a:p>
      </dgm:t>
    </dgm:pt>
    <dgm:pt modelId="{C9C27D9C-65A1-4EDB-88AE-B982EEAD1BAD}">
      <dgm:prSet/>
      <dgm:spPr/>
      <dgm:t>
        <a:bodyPr/>
        <a:lstStyle/>
        <a:p>
          <a:pPr rtl="0"/>
          <a:r>
            <a:rPr lang="en-IN"/>
            <a:t>The method includes wellness programs, fix working hours, flexible vacation policies, and family-friendly benefits (Chelladurai and Kim, 2022).</a:t>
          </a:r>
        </a:p>
      </dgm:t>
    </dgm:pt>
    <dgm:pt modelId="{553AE6A7-141D-4BD7-9894-BD2739AEE105}" type="parTrans" cxnId="{BCC6BB5E-B669-4A0F-A00B-04BAE9AF78F8}">
      <dgm:prSet/>
      <dgm:spPr/>
      <dgm:t>
        <a:bodyPr/>
        <a:lstStyle/>
        <a:p>
          <a:endParaRPr lang="en-IN"/>
        </a:p>
      </dgm:t>
    </dgm:pt>
    <dgm:pt modelId="{C1764A08-B424-44CB-B922-933764BE37E6}" type="sibTrans" cxnId="{BCC6BB5E-B669-4A0F-A00B-04BAE9AF78F8}">
      <dgm:prSet/>
      <dgm:spPr/>
      <dgm:t>
        <a:bodyPr/>
        <a:lstStyle/>
        <a:p>
          <a:endParaRPr lang="en-IN"/>
        </a:p>
      </dgm:t>
    </dgm:pt>
    <dgm:pt modelId="{86DA6C54-5ABF-4141-B556-A4CDEA0A7F45}">
      <dgm:prSet/>
      <dgm:spPr/>
      <dgm:t>
        <a:bodyPr/>
        <a:lstStyle/>
        <a:p>
          <a:pPr rtl="0"/>
          <a:r>
            <a:rPr lang="en-IN"/>
            <a:t>It will help in maintaining work-life balance and motivating the potential candidates to join the restaurant operations.</a:t>
          </a:r>
        </a:p>
      </dgm:t>
    </dgm:pt>
    <dgm:pt modelId="{1DD8927A-9BA8-40C6-875A-99172BA4B356}" type="parTrans" cxnId="{1372099C-61A0-4C13-B4CC-50604BDEC7A4}">
      <dgm:prSet/>
      <dgm:spPr/>
      <dgm:t>
        <a:bodyPr/>
        <a:lstStyle/>
        <a:p>
          <a:endParaRPr lang="en-IN"/>
        </a:p>
      </dgm:t>
    </dgm:pt>
    <dgm:pt modelId="{ED888307-6C62-4BF3-A82F-48AA7AE54719}" type="sibTrans" cxnId="{1372099C-61A0-4C13-B4CC-50604BDEC7A4}">
      <dgm:prSet/>
      <dgm:spPr/>
      <dgm:t>
        <a:bodyPr/>
        <a:lstStyle/>
        <a:p>
          <a:endParaRPr lang="en-IN"/>
        </a:p>
      </dgm:t>
    </dgm:pt>
    <dgm:pt modelId="{A0D7D3DE-29F1-45A5-8E09-4920F0D7DABC}" type="pres">
      <dgm:prSet presAssocID="{D764B70A-B59E-4E04-8F5A-546D97B59AD5}" presName="compositeShape" presStyleCnt="0">
        <dgm:presLayoutVars>
          <dgm:chMax val="7"/>
          <dgm:dir/>
          <dgm:resizeHandles val="exact"/>
        </dgm:presLayoutVars>
      </dgm:prSet>
      <dgm:spPr/>
    </dgm:pt>
    <dgm:pt modelId="{9D5227C7-6EA0-4EF0-9DEE-C0F34D5C25FB}" type="pres">
      <dgm:prSet presAssocID="{53C63374-5461-4467-8943-493631862C30}" presName="circ1" presStyleLbl="vennNode1" presStyleIdx="0" presStyleCnt="3" custLinFactNeighborX="2825" custLinFactNeighborY="-1685"/>
      <dgm:spPr/>
    </dgm:pt>
    <dgm:pt modelId="{B26671AA-5C75-42D4-85C1-78158D00656D}" type="pres">
      <dgm:prSet presAssocID="{53C63374-5461-4467-8943-493631862C30}" presName="circ1Tx" presStyleLbl="revTx" presStyleIdx="0" presStyleCnt="0">
        <dgm:presLayoutVars>
          <dgm:chMax val="0"/>
          <dgm:chPref val="0"/>
          <dgm:bulletEnabled val="1"/>
        </dgm:presLayoutVars>
      </dgm:prSet>
      <dgm:spPr/>
    </dgm:pt>
    <dgm:pt modelId="{77013CC3-FDAE-4110-8CD8-5C68A8FA6065}" type="pres">
      <dgm:prSet presAssocID="{C9C27D9C-65A1-4EDB-88AE-B982EEAD1BAD}" presName="circ2" presStyleLbl="vennNode1" presStyleIdx="1" presStyleCnt="3"/>
      <dgm:spPr/>
    </dgm:pt>
    <dgm:pt modelId="{8E5A62B4-86C3-40F6-ABA6-62FD633DF330}" type="pres">
      <dgm:prSet presAssocID="{C9C27D9C-65A1-4EDB-88AE-B982EEAD1BAD}" presName="circ2Tx" presStyleLbl="revTx" presStyleIdx="0" presStyleCnt="0">
        <dgm:presLayoutVars>
          <dgm:chMax val="0"/>
          <dgm:chPref val="0"/>
          <dgm:bulletEnabled val="1"/>
        </dgm:presLayoutVars>
      </dgm:prSet>
      <dgm:spPr/>
    </dgm:pt>
    <dgm:pt modelId="{EC5A0141-BE16-41B8-B47E-C134E02B53FF}" type="pres">
      <dgm:prSet presAssocID="{86DA6C54-5ABF-4141-B556-A4CDEA0A7F45}" presName="circ3" presStyleLbl="vennNode1" presStyleIdx="2" presStyleCnt="3"/>
      <dgm:spPr/>
    </dgm:pt>
    <dgm:pt modelId="{DF9A671A-546A-42E8-BD76-7D32C5966320}" type="pres">
      <dgm:prSet presAssocID="{86DA6C54-5ABF-4141-B556-A4CDEA0A7F45}" presName="circ3Tx" presStyleLbl="revTx" presStyleIdx="0" presStyleCnt="0">
        <dgm:presLayoutVars>
          <dgm:chMax val="0"/>
          <dgm:chPref val="0"/>
          <dgm:bulletEnabled val="1"/>
        </dgm:presLayoutVars>
      </dgm:prSet>
      <dgm:spPr/>
    </dgm:pt>
  </dgm:ptLst>
  <dgm:cxnLst>
    <dgm:cxn modelId="{FBA56215-58A0-4038-9663-4C27E07CCC34}" type="presOf" srcId="{86DA6C54-5ABF-4141-B556-A4CDEA0A7F45}" destId="{DF9A671A-546A-42E8-BD76-7D32C5966320}" srcOrd="1" destOrd="0" presId="urn:microsoft.com/office/officeart/2005/8/layout/venn1"/>
    <dgm:cxn modelId="{7FC9592C-2F7C-4C2B-837B-E35452E7420B}" srcId="{D764B70A-B59E-4E04-8F5A-546D97B59AD5}" destId="{53C63374-5461-4467-8943-493631862C30}" srcOrd="0" destOrd="0" parTransId="{D916C56B-FDA5-465D-B5E8-5016B62DEC96}" sibTransId="{2CA5B91E-EEB5-409C-B51F-A26CDD2862E6}"/>
    <dgm:cxn modelId="{BCC6BB5E-B669-4A0F-A00B-04BAE9AF78F8}" srcId="{D764B70A-B59E-4E04-8F5A-546D97B59AD5}" destId="{C9C27D9C-65A1-4EDB-88AE-B982EEAD1BAD}" srcOrd="1" destOrd="0" parTransId="{553AE6A7-141D-4BD7-9894-BD2739AEE105}" sibTransId="{C1764A08-B424-44CB-B922-933764BE37E6}"/>
    <dgm:cxn modelId="{B1780266-2D62-4850-AFF8-5D056DCF391E}" type="presOf" srcId="{D764B70A-B59E-4E04-8F5A-546D97B59AD5}" destId="{A0D7D3DE-29F1-45A5-8E09-4920F0D7DABC}" srcOrd="0" destOrd="0" presId="urn:microsoft.com/office/officeart/2005/8/layout/venn1"/>
    <dgm:cxn modelId="{B2F9BA67-F1BC-4AE0-9BA7-88204FB9E0A0}" type="presOf" srcId="{C9C27D9C-65A1-4EDB-88AE-B982EEAD1BAD}" destId="{8E5A62B4-86C3-40F6-ABA6-62FD633DF330}" srcOrd="1" destOrd="0" presId="urn:microsoft.com/office/officeart/2005/8/layout/venn1"/>
    <dgm:cxn modelId="{1372099C-61A0-4C13-B4CC-50604BDEC7A4}" srcId="{D764B70A-B59E-4E04-8F5A-546D97B59AD5}" destId="{86DA6C54-5ABF-4141-B556-A4CDEA0A7F45}" srcOrd="2" destOrd="0" parTransId="{1DD8927A-9BA8-40C6-875A-99172BA4B356}" sibTransId="{ED888307-6C62-4BF3-A82F-48AA7AE54719}"/>
    <dgm:cxn modelId="{FB01AFC7-95A4-4E21-BE5B-6B0EC7A7B863}" type="presOf" srcId="{53C63374-5461-4467-8943-493631862C30}" destId="{9D5227C7-6EA0-4EF0-9DEE-C0F34D5C25FB}" srcOrd="0" destOrd="0" presId="urn:microsoft.com/office/officeart/2005/8/layout/venn1"/>
    <dgm:cxn modelId="{74284BCD-2944-46E4-B591-E9E95B0CED9B}" type="presOf" srcId="{53C63374-5461-4467-8943-493631862C30}" destId="{B26671AA-5C75-42D4-85C1-78158D00656D}" srcOrd="1" destOrd="0" presId="urn:microsoft.com/office/officeart/2005/8/layout/venn1"/>
    <dgm:cxn modelId="{829CFED0-6DE5-4058-A45D-DC54D911EBDD}" type="presOf" srcId="{86DA6C54-5ABF-4141-B556-A4CDEA0A7F45}" destId="{EC5A0141-BE16-41B8-B47E-C134E02B53FF}" srcOrd="0" destOrd="0" presId="urn:microsoft.com/office/officeart/2005/8/layout/venn1"/>
    <dgm:cxn modelId="{5DC2AAF2-B0BD-4EDB-9544-1F0DDA8FC50B}" type="presOf" srcId="{C9C27D9C-65A1-4EDB-88AE-B982EEAD1BAD}" destId="{77013CC3-FDAE-4110-8CD8-5C68A8FA6065}" srcOrd="0" destOrd="0" presId="urn:microsoft.com/office/officeart/2005/8/layout/venn1"/>
    <dgm:cxn modelId="{0D10E18F-80DF-462A-B6A8-C9B8532CF1D5}" type="presParOf" srcId="{A0D7D3DE-29F1-45A5-8E09-4920F0D7DABC}" destId="{9D5227C7-6EA0-4EF0-9DEE-C0F34D5C25FB}" srcOrd="0" destOrd="0" presId="urn:microsoft.com/office/officeart/2005/8/layout/venn1"/>
    <dgm:cxn modelId="{1109F876-D9D0-41C8-BDD3-941993B8AEB0}" type="presParOf" srcId="{A0D7D3DE-29F1-45A5-8E09-4920F0D7DABC}" destId="{B26671AA-5C75-42D4-85C1-78158D00656D}" srcOrd="1" destOrd="0" presId="urn:microsoft.com/office/officeart/2005/8/layout/venn1"/>
    <dgm:cxn modelId="{97CB58D7-E466-42D7-88C4-5DD3B6D0B369}" type="presParOf" srcId="{A0D7D3DE-29F1-45A5-8E09-4920F0D7DABC}" destId="{77013CC3-FDAE-4110-8CD8-5C68A8FA6065}" srcOrd="2" destOrd="0" presId="urn:microsoft.com/office/officeart/2005/8/layout/venn1"/>
    <dgm:cxn modelId="{731C8C3B-4DD2-4456-8E49-3F215DD5BCA4}" type="presParOf" srcId="{A0D7D3DE-29F1-45A5-8E09-4920F0D7DABC}" destId="{8E5A62B4-86C3-40F6-ABA6-62FD633DF330}" srcOrd="3" destOrd="0" presId="urn:microsoft.com/office/officeart/2005/8/layout/venn1"/>
    <dgm:cxn modelId="{C3EBAA9A-3D41-4F83-A569-8E54B6BE686F}" type="presParOf" srcId="{A0D7D3DE-29F1-45A5-8E09-4920F0D7DABC}" destId="{EC5A0141-BE16-41B8-B47E-C134E02B53FF}" srcOrd="4" destOrd="0" presId="urn:microsoft.com/office/officeart/2005/8/layout/venn1"/>
    <dgm:cxn modelId="{FC923817-6E37-45E9-BC0F-97460B7EB29A}" type="presParOf" srcId="{A0D7D3DE-29F1-45A5-8E09-4920F0D7DABC}" destId="{DF9A671A-546A-42E8-BD76-7D32C5966320}"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6A70E27-6CF2-47C5-B791-F172075042F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IN"/>
        </a:p>
      </dgm:t>
    </dgm:pt>
    <dgm:pt modelId="{2BD3295D-A5DD-4D77-8099-7600AA7F30B2}">
      <dgm:prSet/>
      <dgm:spPr/>
      <dgm:t>
        <a:bodyPr/>
        <a:lstStyle/>
        <a:p>
          <a:pPr rtl="0"/>
          <a:r>
            <a:rPr lang="en-IN"/>
            <a:t>Extensive training programs need to be introduced by CDG which is a great non-monetary method to attract talent.</a:t>
          </a:r>
        </a:p>
      </dgm:t>
    </dgm:pt>
    <dgm:pt modelId="{6F86EEE4-939B-4A27-8296-F8E4034E0882}" type="parTrans" cxnId="{186FDFF1-C7C2-4D17-86E9-758EEC6B5767}">
      <dgm:prSet/>
      <dgm:spPr/>
      <dgm:t>
        <a:bodyPr/>
        <a:lstStyle/>
        <a:p>
          <a:endParaRPr lang="en-IN"/>
        </a:p>
      </dgm:t>
    </dgm:pt>
    <dgm:pt modelId="{FC237F4C-EFEC-4FA8-B8CD-0225E1186C76}" type="sibTrans" cxnId="{186FDFF1-C7C2-4D17-86E9-758EEC6B5767}">
      <dgm:prSet/>
      <dgm:spPr/>
      <dgm:t>
        <a:bodyPr/>
        <a:lstStyle/>
        <a:p>
          <a:endParaRPr lang="en-IN"/>
        </a:p>
      </dgm:t>
    </dgm:pt>
    <dgm:pt modelId="{9116AAF1-935D-48DF-BF02-5F1D230C4C20}">
      <dgm:prSet/>
      <dgm:spPr/>
      <dgm:t>
        <a:bodyPr/>
        <a:lstStyle/>
        <a:p>
          <a:pPr rtl="0"/>
          <a:r>
            <a:rPr lang="en-IN"/>
            <a:t>Introducing different learning initiatives like assessments, job training, group training, dedicated instruction and guidance comes under the training sessions (Bratton et al., 2021).</a:t>
          </a:r>
        </a:p>
      </dgm:t>
    </dgm:pt>
    <dgm:pt modelId="{40213917-8E2B-4567-98EE-70D10C000156}" type="parTrans" cxnId="{DF21CB99-F47B-425A-8417-ED0228FAAEAD}">
      <dgm:prSet/>
      <dgm:spPr/>
      <dgm:t>
        <a:bodyPr/>
        <a:lstStyle/>
        <a:p>
          <a:endParaRPr lang="en-IN"/>
        </a:p>
      </dgm:t>
    </dgm:pt>
    <dgm:pt modelId="{3DD80D51-01C8-4619-A635-7A771DE1F64E}" type="sibTrans" cxnId="{DF21CB99-F47B-425A-8417-ED0228FAAEAD}">
      <dgm:prSet/>
      <dgm:spPr/>
      <dgm:t>
        <a:bodyPr/>
        <a:lstStyle/>
        <a:p>
          <a:endParaRPr lang="en-IN"/>
        </a:p>
      </dgm:t>
    </dgm:pt>
    <dgm:pt modelId="{E0D280E0-A1F0-45C2-9974-F29AB7FA5776}">
      <dgm:prSet/>
      <dgm:spPr/>
      <dgm:t>
        <a:bodyPr/>
        <a:lstStyle/>
        <a:p>
          <a:pPr rtl="0"/>
          <a:r>
            <a:rPr lang="en-IN"/>
            <a:t>The strategy will help in attracting potential candidates to work within the Casual Dining Group.</a:t>
          </a:r>
        </a:p>
      </dgm:t>
    </dgm:pt>
    <dgm:pt modelId="{6749211F-1939-4699-9A23-4E07A2D55216}" type="parTrans" cxnId="{649F77B2-477A-4160-A3A7-EBF0DFE6A6D1}">
      <dgm:prSet/>
      <dgm:spPr/>
      <dgm:t>
        <a:bodyPr/>
        <a:lstStyle/>
        <a:p>
          <a:endParaRPr lang="en-IN"/>
        </a:p>
      </dgm:t>
    </dgm:pt>
    <dgm:pt modelId="{9ABB8801-0D78-4341-B870-6A10DE0AB280}" type="sibTrans" cxnId="{649F77B2-477A-4160-A3A7-EBF0DFE6A6D1}">
      <dgm:prSet/>
      <dgm:spPr/>
      <dgm:t>
        <a:bodyPr/>
        <a:lstStyle/>
        <a:p>
          <a:endParaRPr lang="en-IN"/>
        </a:p>
      </dgm:t>
    </dgm:pt>
    <dgm:pt modelId="{7E22DE50-0E51-42DF-AB18-068DCDF5375E}" type="pres">
      <dgm:prSet presAssocID="{A6A70E27-6CF2-47C5-B791-F172075042FB}" presName="linear" presStyleCnt="0">
        <dgm:presLayoutVars>
          <dgm:animLvl val="lvl"/>
          <dgm:resizeHandles val="exact"/>
        </dgm:presLayoutVars>
      </dgm:prSet>
      <dgm:spPr/>
    </dgm:pt>
    <dgm:pt modelId="{B4FEE0F5-F3FC-46AE-AB68-00073CBEB24C}" type="pres">
      <dgm:prSet presAssocID="{2BD3295D-A5DD-4D77-8099-7600AA7F30B2}" presName="parentText" presStyleLbl="node1" presStyleIdx="0" presStyleCnt="3">
        <dgm:presLayoutVars>
          <dgm:chMax val="0"/>
          <dgm:bulletEnabled val="1"/>
        </dgm:presLayoutVars>
      </dgm:prSet>
      <dgm:spPr/>
    </dgm:pt>
    <dgm:pt modelId="{2FB64D15-7A9C-48D5-AB9D-61E3618E5B14}" type="pres">
      <dgm:prSet presAssocID="{FC237F4C-EFEC-4FA8-B8CD-0225E1186C76}" presName="spacer" presStyleCnt="0"/>
      <dgm:spPr/>
    </dgm:pt>
    <dgm:pt modelId="{C0198185-44AC-4181-98C7-0A07C9EBFE84}" type="pres">
      <dgm:prSet presAssocID="{9116AAF1-935D-48DF-BF02-5F1D230C4C20}" presName="parentText" presStyleLbl="node1" presStyleIdx="1" presStyleCnt="3">
        <dgm:presLayoutVars>
          <dgm:chMax val="0"/>
          <dgm:bulletEnabled val="1"/>
        </dgm:presLayoutVars>
      </dgm:prSet>
      <dgm:spPr/>
    </dgm:pt>
    <dgm:pt modelId="{8A753651-63BE-43A9-AB11-9B1C52270D09}" type="pres">
      <dgm:prSet presAssocID="{3DD80D51-01C8-4619-A635-7A771DE1F64E}" presName="spacer" presStyleCnt="0"/>
      <dgm:spPr/>
    </dgm:pt>
    <dgm:pt modelId="{B9F949C5-B3D2-48F3-8919-8AFC237EB887}" type="pres">
      <dgm:prSet presAssocID="{E0D280E0-A1F0-45C2-9974-F29AB7FA5776}" presName="parentText" presStyleLbl="node1" presStyleIdx="2" presStyleCnt="3">
        <dgm:presLayoutVars>
          <dgm:chMax val="0"/>
          <dgm:bulletEnabled val="1"/>
        </dgm:presLayoutVars>
      </dgm:prSet>
      <dgm:spPr/>
    </dgm:pt>
  </dgm:ptLst>
  <dgm:cxnLst>
    <dgm:cxn modelId="{4D5ABB19-0D46-42FC-B763-7A11FA15A617}" type="presOf" srcId="{A6A70E27-6CF2-47C5-B791-F172075042FB}" destId="{7E22DE50-0E51-42DF-AB18-068DCDF5375E}" srcOrd="0" destOrd="0" presId="urn:microsoft.com/office/officeart/2005/8/layout/vList2"/>
    <dgm:cxn modelId="{EDBAB894-A797-46E5-95D1-DF0CE26C1052}" type="presOf" srcId="{E0D280E0-A1F0-45C2-9974-F29AB7FA5776}" destId="{B9F949C5-B3D2-48F3-8919-8AFC237EB887}" srcOrd="0" destOrd="0" presId="urn:microsoft.com/office/officeart/2005/8/layout/vList2"/>
    <dgm:cxn modelId="{DF21CB99-F47B-425A-8417-ED0228FAAEAD}" srcId="{A6A70E27-6CF2-47C5-B791-F172075042FB}" destId="{9116AAF1-935D-48DF-BF02-5F1D230C4C20}" srcOrd="1" destOrd="0" parTransId="{40213917-8E2B-4567-98EE-70D10C000156}" sibTransId="{3DD80D51-01C8-4619-A635-7A771DE1F64E}"/>
    <dgm:cxn modelId="{C7B958A8-D367-400F-ABBC-F79042FC9543}" type="presOf" srcId="{9116AAF1-935D-48DF-BF02-5F1D230C4C20}" destId="{C0198185-44AC-4181-98C7-0A07C9EBFE84}" srcOrd="0" destOrd="0" presId="urn:microsoft.com/office/officeart/2005/8/layout/vList2"/>
    <dgm:cxn modelId="{649F77B2-477A-4160-A3A7-EBF0DFE6A6D1}" srcId="{A6A70E27-6CF2-47C5-B791-F172075042FB}" destId="{E0D280E0-A1F0-45C2-9974-F29AB7FA5776}" srcOrd="2" destOrd="0" parTransId="{6749211F-1939-4699-9A23-4E07A2D55216}" sibTransId="{9ABB8801-0D78-4341-B870-6A10DE0AB280}"/>
    <dgm:cxn modelId="{6D8CD3D1-8D59-4A3A-A96D-D9640F74AE41}" type="presOf" srcId="{2BD3295D-A5DD-4D77-8099-7600AA7F30B2}" destId="{B4FEE0F5-F3FC-46AE-AB68-00073CBEB24C}" srcOrd="0" destOrd="0" presId="urn:microsoft.com/office/officeart/2005/8/layout/vList2"/>
    <dgm:cxn modelId="{186FDFF1-C7C2-4D17-86E9-758EEC6B5767}" srcId="{A6A70E27-6CF2-47C5-B791-F172075042FB}" destId="{2BD3295D-A5DD-4D77-8099-7600AA7F30B2}" srcOrd="0" destOrd="0" parTransId="{6F86EEE4-939B-4A27-8296-F8E4034E0882}" sibTransId="{FC237F4C-EFEC-4FA8-B8CD-0225E1186C76}"/>
    <dgm:cxn modelId="{31143C8A-20E3-4920-A10C-32A6BC40AF8F}" type="presParOf" srcId="{7E22DE50-0E51-42DF-AB18-068DCDF5375E}" destId="{B4FEE0F5-F3FC-46AE-AB68-00073CBEB24C}" srcOrd="0" destOrd="0" presId="urn:microsoft.com/office/officeart/2005/8/layout/vList2"/>
    <dgm:cxn modelId="{848BD1C5-5464-49ED-946F-95FCA78F32E6}" type="presParOf" srcId="{7E22DE50-0E51-42DF-AB18-068DCDF5375E}" destId="{2FB64D15-7A9C-48D5-AB9D-61E3618E5B14}" srcOrd="1" destOrd="0" presId="urn:microsoft.com/office/officeart/2005/8/layout/vList2"/>
    <dgm:cxn modelId="{907587A7-BE56-413A-A9F9-BCB477DC203F}" type="presParOf" srcId="{7E22DE50-0E51-42DF-AB18-068DCDF5375E}" destId="{C0198185-44AC-4181-98C7-0A07C9EBFE84}" srcOrd="2" destOrd="0" presId="urn:microsoft.com/office/officeart/2005/8/layout/vList2"/>
    <dgm:cxn modelId="{C6BE2F7B-57CE-4BDF-8123-15C73F8B518A}" type="presParOf" srcId="{7E22DE50-0E51-42DF-AB18-068DCDF5375E}" destId="{8A753651-63BE-43A9-AB11-9B1C52270D09}" srcOrd="3" destOrd="0" presId="urn:microsoft.com/office/officeart/2005/8/layout/vList2"/>
    <dgm:cxn modelId="{20B40E72-8390-4C8E-B207-99AF96EC93E5}" type="presParOf" srcId="{7E22DE50-0E51-42DF-AB18-068DCDF5375E}" destId="{B9F949C5-B3D2-48F3-8919-8AFC237EB88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ED630A8-B627-46F6-A7F3-1BABCFFC4A20}" type="doc">
      <dgm:prSet loTypeId="urn:microsoft.com/office/officeart/2005/8/layout/venn1" loCatId="relationship" qsTypeId="urn:microsoft.com/office/officeart/2005/8/quickstyle/simple1" qsCatId="simple" csTypeId="urn:microsoft.com/office/officeart/2005/8/colors/accent1_2" csCatId="accent1"/>
      <dgm:spPr/>
      <dgm:t>
        <a:bodyPr/>
        <a:lstStyle/>
        <a:p>
          <a:endParaRPr lang="en-IN"/>
        </a:p>
      </dgm:t>
    </dgm:pt>
    <dgm:pt modelId="{AEA593A3-A438-49F8-ADBC-D00FB810F479}">
      <dgm:prSet/>
      <dgm:spPr/>
      <dgm:t>
        <a:bodyPr/>
        <a:lstStyle/>
        <a:p>
          <a:pPr rtl="0"/>
          <a:r>
            <a:rPr lang="en-IN"/>
            <a:t>The line manager of Casual Dining Group is responsible to make continuous feedback a norm in the organisation (Pecino et al., 2019).</a:t>
          </a:r>
        </a:p>
      </dgm:t>
    </dgm:pt>
    <dgm:pt modelId="{D6D4835C-C9D1-431D-9886-F3DE0C97E4DB}" type="parTrans" cxnId="{6B0758DC-E8FB-4A40-9C5A-584B7C8C91D8}">
      <dgm:prSet/>
      <dgm:spPr/>
      <dgm:t>
        <a:bodyPr/>
        <a:lstStyle/>
        <a:p>
          <a:endParaRPr lang="en-IN"/>
        </a:p>
      </dgm:t>
    </dgm:pt>
    <dgm:pt modelId="{DFB655E5-D6D7-465A-BADD-7E7E5133B96B}" type="sibTrans" cxnId="{6B0758DC-E8FB-4A40-9C5A-584B7C8C91D8}">
      <dgm:prSet/>
      <dgm:spPr/>
      <dgm:t>
        <a:bodyPr/>
        <a:lstStyle/>
        <a:p>
          <a:endParaRPr lang="en-IN"/>
        </a:p>
      </dgm:t>
    </dgm:pt>
    <dgm:pt modelId="{06F89265-AAD4-4D96-A254-42691738CEE9}">
      <dgm:prSet/>
      <dgm:spPr/>
      <dgm:t>
        <a:bodyPr/>
        <a:lstStyle/>
        <a:p>
          <a:pPr rtl="0"/>
          <a:r>
            <a:rPr lang="en-IN" dirty="0"/>
            <a:t>Strategic problem-solving and growth practices are essential in managing people to attract new talents at CDG.</a:t>
          </a:r>
        </a:p>
      </dgm:t>
    </dgm:pt>
    <dgm:pt modelId="{B69028C8-1127-4B51-A1E0-BDCA0C458B37}" type="parTrans" cxnId="{CA520414-475C-483C-8E21-7FD2C12C4E72}">
      <dgm:prSet/>
      <dgm:spPr/>
      <dgm:t>
        <a:bodyPr/>
        <a:lstStyle/>
        <a:p>
          <a:endParaRPr lang="en-IN"/>
        </a:p>
      </dgm:t>
    </dgm:pt>
    <dgm:pt modelId="{999D90CE-AC01-4CAC-9600-2D6D829D6408}" type="sibTrans" cxnId="{CA520414-475C-483C-8E21-7FD2C12C4E72}">
      <dgm:prSet/>
      <dgm:spPr/>
      <dgm:t>
        <a:bodyPr/>
        <a:lstStyle/>
        <a:p>
          <a:endParaRPr lang="en-IN"/>
        </a:p>
      </dgm:t>
    </dgm:pt>
    <dgm:pt modelId="{C45FDD1A-ACBE-4187-90D9-851E282FD27A}" type="pres">
      <dgm:prSet presAssocID="{1ED630A8-B627-46F6-A7F3-1BABCFFC4A20}" presName="compositeShape" presStyleCnt="0">
        <dgm:presLayoutVars>
          <dgm:chMax val="7"/>
          <dgm:dir/>
          <dgm:resizeHandles val="exact"/>
        </dgm:presLayoutVars>
      </dgm:prSet>
      <dgm:spPr/>
    </dgm:pt>
    <dgm:pt modelId="{B87B386E-137E-4DDF-8F60-496DF611503A}" type="pres">
      <dgm:prSet presAssocID="{AEA593A3-A438-49F8-ADBC-D00FB810F479}" presName="circ1" presStyleLbl="vennNode1" presStyleIdx="0" presStyleCnt="2"/>
      <dgm:spPr/>
    </dgm:pt>
    <dgm:pt modelId="{CCFC9178-1857-402F-B7DA-556A1E1CE809}" type="pres">
      <dgm:prSet presAssocID="{AEA593A3-A438-49F8-ADBC-D00FB810F479}" presName="circ1Tx" presStyleLbl="revTx" presStyleIdx="0" presStyleCnt="0">
        <dgm:presLayoutVars>
          <dgm:chMax val="0"/>
          <dgm:chPref val="0"/>
          <dgm:bulletEnabled val="1"/>
        </dgm:presLayoutVars>
      </dgm:prSet>
      <dgm:spPr/>
    </dgm:pt>
    <dgm:pt modelId="{9FBCAEBC-3CCE-42F1-AFE7-5D2E6C9EA093}" type="pres">
      <dgm:prSet presAssocID="{06F89265-AAD4-4D96-A254-42691738CEE9}" presName="circ2" presStyleLbl="vennNode1" presStyleIdx="1" presStyleCnt="2"/>
      <dgm:spPr/>
    </dgm:pt>
    <dgm:pt modelId="{96561C7D-8613-4359-ACE5-BC1ED0F09555}" type="pres">
      <dgm:prSet presAssocID="{06F89265-AAD4-4D96-A254-42691738CEE9}" presName="circ2Tx" presStyleLbl="revTx" presStyleIdx="0" presStyleCnt="0">
        <dgm:presLayoutVars>
          <dgm:chMax val="0"/>
          <dgm:chPref val="0"/>
          <dgm:bulletEnabled val="1"/>
        </dgm:presLayoutVars>
      </dgm:prSet>
      <dgm:spPr/>
    </dgm:pt>
  </dgm:ptLst>
  <dgm:cxnLst>
    <dgm:cxn modelId="{CA520414-475C-483C-8E21-7FD2C12C4E72}" srcId="{1ED630A8-B627-46F6-A7F3-1BABCFFC4A20}" destId="{06F89265-AAD4-4D96-A254-42691738CEE9}" srcOrd="1" destOrd="0" parTransId="{B69028C8-1127-4B51-A1E0-BDCA0C458B37}" sibTransId="{999D90CE-AC01-4CAC-9600-2D6D829D6408}"/>
    <dgm:cxn modelId="{49CC4122-3E2A-4EB6-A666-91629DF67CC9}" type="presOf" srcId="{06F89265-AAD4-4D96-A254-42691738CEE9}" destId="{96561C7D-8613-4359-ACE5-BC1ED0F09555}" srcOrd="1" destOrd="0" presId="urn:microsoft.com/office/officeart/2005/8/layout/venn1"/>
    <dgm:cxn modelId="{70C51A32-D26C-4363-BC0F-CFC38A0AF088}" type="presOf" srcId="{AEA593A3-A438-49F8-ADBC-D00FB810F479}" destId="{CCFC9178-1857-402F-B7DA-556A1E1CE809}" srcOrd="1" destOrd="0" presId="urn:microsoft.com/office/officeart/2005/8/layout/venn1"/>
    <dgm:cxn modelId="{61BD3383-38A1-4BAF-B92A-D0DC48076A4C}" type="presOf" srcId="{1ED630A8-B627-46F6-A7F3-1BABCFFC4A20}" destId="{C45FDD1A-ACBE-4187-90D9-851E282FD27A}" srcOrd="0" destOrd="0" presId="urn:microsoft.com/office/officeart/2005/8/layout/venn1"/>
    <dgm:cxn modelId="{A90CBEBE-D6A9-46D0-9CDC-B2519F313598}" type="presOf" srcId="{AEA593A3-A438-49F8-ADBC-D00FB810F479}" destId="{B87B386E-137E-4DDF-8F60-496DF611503A}" srcOrd="0" destOrd="0" presId="urn:microsoft.com/office/officeart/2005/8/layout/venn1"/>
    <dgm:cxn modelId="{E8A15BC0-CFB1-45E8-BDE3-7A075E60BC1C}" type="presOf" srcId="{06F89265-AAD4-4D96-A254-42691738CEE9}" destId="{9FBCAEBC-3CCE-42F1-AFE7-5D2E6C9EA093}" srcOrd="0" destOrd="0" presId="urn:microsoft.com/office/officeart/2005/8/layout/venn1"/>
    <dgm:cxn modelId="{6B0758DC-E8FB-4A40-9C5A-584B7C8C91D8}" srcId="{1ED630A8-B627-46F6-A7F3-1BABCFFC4A20}" destId="{AEA593A3-A438-49F8-ADBC-D00FB810F479}" srcOrd="0" destOrd="0" parTransId="{D6D4835C-C9D1-431D-9886-F3DE0C97E4DB}" sibTransId="{DFB655E5-D6D7-465A-BADD-7E7E5133B96B}"/>
    <dgm:cxn modelId="{B1645149-1C5E-4070-AB4A-D042A8FDF705}" type="presParOf" srcId="{C45FDD1A-ACBE-4187-90D9-851E282FD27A}" destId="{B87B386E-137E-4DDF-8F60-496DF611503A}" srcOrd="0" destOrd="0" presId="urn:microsoft.com/office/officeart/2005/8/layout/venn1"/>
    <dgm:cxn modelId="{26A08CA1-64EF-4096-B817-8CB4F768B3F3}" type="presParOf" srcId="{C45FDD1A-ACBE-4187-90D9-851E282FD27A}" destId="{CCFC9178-1857-402F-B7DA-556A1E1CE809}" srcOrd="1" destOrd="0" presId="urn:microsoft.com/office/officeart/2005/8/layout/venn1"/>
    <dgm:cxn modelId="{0EDD1AFE-E1F8-42C0-8AFF-992820ACD0BB}" type="presParOf" srcId="{C45FDD1A-ACBE-4187-90D9-851E282FD27A}" destId="{9FBCAEBC-3CCE-42F1-AFE7-5D2E6C9EA093}" srcOrd="2" destOrd="0" presId="urn:microsoft.com/office/officeart/2005/8/layout/venn1"/>
    <dgm:cxn modelId="{3E7DE585-4624-412B-BD9A-D69C269AE222}" type="presParOf" srcId="{C45FDD1A-ACBE-4187-90D9-851E282FD27A}" destId="{96561C7D-8613-4359-ACE5-BC1ED0F09555}" srcOrd="3"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04C4411-C602-41F4-87E8-1E71FA549266}"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IN"/>
        </a:p>
      </dgm:t>
    </dgm:pt>
    <dgm:pt modelId="{8E14D684-80B1-459C-80F1-D6E64B51D8F2}">
      <dgm:prSet/>
      <dgm:spPr/>
      <dgm:t>
        <a:bodyPr/>
        <a:lstStyle/>
        <a:p>
          <a:pPr rtl="0"/>
          <a:r>
            <a:rPr lang="en-IN"/>
            <a:t>The presentation highlighted different practices associated with managing people at Casual Dining Group.</a:t>
          </a:r>
        </a:p>
      </dgm:t>
    </dgm:pt>
    <dgm:pt modelId="{6EBF99AF-2629-49D1-9056-BFBF8A0119B8}" type="parTrans" cxnId="{5A2D28DF-09A3-4382-8352-7C831A7FAB88}">
      <dgm:prSet/>
      <dgm:spPr/>
      <dgm:t>
        <a:bodyPr/>
        <a:lstStyle/>
        <a:p>
          <a:endParaRPr lang="en-IN"/>
        </a:p>
      </dgm:t>
    </dgm:pt>
    <dgm:pt modelId="{49DBC068-6F98-4816-ACD7-DF043AD27944}" type="sibTrans" cxnId="{5A2D28DF-09A3-4382-8352-7C831A7FAB88}">
      <dgm:prSet/>
      <dgm:spPr/>
      <dgm:t>
        <a:bodyPr/>
        <a:lstStyle/>
        <a:p>
          <a:endParaRPr lang="en-IN"/>
        </a:p>
      </dgm:t>
    </dgm:pt>
    <dgm:pt modelId="{9DFD5E41-7C6C-409A-881F-5A38CFA10D87}">
      <dgm:prSet/>
      <dgm:spPr/>
      <dgm:t>
        <a:bodyPr/>
        <a:lstStyle/>
        <a:p>
          <a:pPr rtl="0"/>
          <a:r>
            <a:rPr lang="en-IN"/>
            <a:t>The long-term and short-term talent acquisition strategies are analysed by evaluating their benefits to attract potential candidates.</a:t>
          </a:r>
        </a:p>
      </dgm:t>
    </dgm:pt>
    <dgm:pt modelId="{67884954-B7BC-43A1-B958-211381B22C94}" type="parTrans" cxnId="{2655B4D2-16C1-415D-A429-FF10654EC455}">
      <dgm:prSet/>
      <dgm:spPr/>
      <dgm:t>
        <a:bodyPr/>
        <a:lstStyle/>
        <a:p>
          <a:endParaRPr lang="en-IN"/>
        </a:p>
      </dgm:t>
    </dgm:pt>
    <dgm:pt modelId="{F6A66FE4-3B3C-45BB-B7EE-A7EB66CFDDA8}" type="sibTrans" cxnId="{2655B4D2-16C1-415D-A429-FF10654EC455}">
      <dgm:prSet/>
      <dgm:spPr/>
      <dgm:t>
        <a:bodyPr/>
        <a:lstStyle/>
        <a:p>
          <a:endParaRPr lang="en-IN"/>
        </a:p>
      </dgm:t>
    </dgm:pt>
    <dgm:pt modelId="{B727B4C6-E790-4A5C-8634-F514C0C6C8EE}" type="pres">
      <dgm:prSet presAssocID="{104C4411-C602-41F4-87E8-1E71FA549266}" presName="linear" presStyleCnt="0">
        <dgm:presLayoutVars>
          <dgm:animLvl val="lvl"/>
          <dgm:resizeHandles val="exact"/>
        </dgm:presLayoutVars>
      </dgm:prSet>
      <dgm:spPr/>
    </dgm:pt>
    <dgm:pt modelId="{2B30E47F-0D61-4DEB-BDB2-7EE3831DEEF0}" type="pres">
      <dgm:prSet presAssocID="{8E14D684-80B1-459C-80F1-D6E64B51D8F2}" presName="parentText" presStyleLbl="node1" presStyleIdx="0" presStyleCnt="2">
        <dgm:presLayoutVars>
          <dgm:chMax val="0"/>
          <dgm:bulletEnabled val="1"/>
        </dgm:presLayoutVars>
      </dgm:prSet>
      <dgm:spPr/>
    </dgm:pt>
    <dgm:pt modelId="{012300A0-1C64-438B-AC56-C73E80BA7210}" type="pres">
      <dgm:prSet presAssocID="{49DBC068-6F98-4816-ACD7-DF043AD27944}" presName="spacer" presStyleCnt="0"/>
      <dgm:spPr/>
    </dgm:pt>
    <dgm:pt modelId="{2E58F86C-D8A4-4BC1-A8BD-7C4C4920F7BE}" type="pres">
      <dgm:prSet presAssocID="{9DFD5E41-7C6C-409A-881F-5A38CFA10D87}" presName="parentText" presStyleLbl="node1" presStyleIdx="1" presStyleCnt="2">
        <dgm:presLayoutVars>
          <dgm:chMax val="0"/>
          <dgm:bulletEnabled val="1"/>
        </dgm:presLayoutVars>
      </dgm:prSet>
      <dgm:spPr/>
    </dgm:pt>
  </dgm:ptLst>
  <dgm:cxnLst>
    <dgm:cxn modelId="{DC19612A-3921-484F-A1C8-911925587B20}" type="presOf" srcId="{104C4411-C602-41F4-87E8-1E71FA549266}" destId="{B727B4C6-E790-4A5C-8634-F514C0C6C8EE}" srcOrd="0" destOrd="0" presId="urn:microsoft.com/office/officeart/2005/8/layout/vList2"/>
    <dgm:cxn modelId="{46839A85-0C2A-4DE4-87F8-86302EA95C0E}" type="presOf" srcId="{8E14D684-80B1-459C-80F1-D6E64B51D8F2}" destId="{2B30E47F-0D61-4DEB-BDB2-7EE3831DEEF0}" srcOrd="0" destOrd="0" presId="urn:microsoft.com/office/officeart/2005/8/layout/vList2"/>
    <dgm:cxn modelId="{490BE092-5A05-41C1-B30B-2917F2732EE4}" type="presOf" srcId="{9DFD5E41-7C6C-409A-881F-5A38CFA10D87}" destId="{2E58F86C-D8A4-4BC1-A8BD-7C4C4920F7BE}" srcOrd="0" destOrd="0" presId="urn:microsoft.com/office/officeart/2005/8/layout/vList2"/>
    <dgm:cxn modelId="{2655B4D2-16C1-415D-A429-FF10654EC455}" srcId="{104C4411-C602-41F4-87E8-1E71FA549266}" destId="{9DFD5E41-7C6C-409A-881F-5A38CFA10D87}" srcOrd="1" destOrd="0" parTransId="{67884954-B7BC-43A1-B958-211381B22C94}" sibTransId="{F6A66FE4-3B3C-45BB-B7EE-A7EB66CFDDA8}"/>
    <dgm:cxn modelId="{5A2D28DF-09A3-4382-8352-7C831A7FAB88}" srcId="{104C4411-C602-41F4-87E8-1E71FA549266}" destId="{8E14D684-80B1-459C-80F1-D6E64B51D8F2}" srcOrd="0" destOrd="0" parTransId="{6EBF99AF-2629-49D1-9056-BFBF8A0119B8}" sibTransId="{49DBC068-6F98-4816-ACD7-DF043AD27944}"/>
    <dgm:cxn modelId="{6A5199D9-0AA0-4313-86E7-0B1FD4456EDB}" type="presParOf" srcId="{B727B4C6-E790-4A5C-8634-F514C0C6C8EE}" destId="{2B30E47F-0D61-4DEB-BDB2-7EE3831DEEF0}" srcOrd="0" destOrd="0" presId="urn:microsoft.com/office/officeart/2005/8/layout/vList2"/>
    <dgm:cxn modelId="{1A706571-FAF2-4E38-BC42-F951FE6426C9}" type="presParOf" srcId="{B727B4C6-E790-4A5C-8634-F514C0C6C8EE}" destId="{012300A0-1C64-438B-AC56-C73E80BA7210}" srcOrd="1" destOrd="0" presId="urn:microsoft.com/office/officeart/2005/8/layout/vList2"/>
    <dgm:cxn modelId="{DDBDC9B8-59D3-41D7-A9B9-A1E9C33A5867}" type="presParOf" srcId="{B727B4C6-E790-4A5C-8634-F514C0C6C8EE}" destId="{2E58F86C-D8A4-4BC1-A8BD-7C4C4920F7BE}"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3656F7-19A9-4A72-91B9-572EBF403D64}">
      <dsp:nvSpPr>
        <dsp:cNvPr id="0" name=""/>
        <dsp:cNvSpPr/>
      </dsp:nvSpPr>
      <dsp:spPr>
        <a:xfrm>
          <a:off x="0" y="497386"/>
          <a:ext cx="7252636" cy="786240"/>
        </a:xfrm>
        <a:prstGeom prst="roundRect">
          <a:avLst/>
        </a:prstGeom>
        <a:gradFill rotWithShape="0">
          <a:gsLst>
            <a:gs pos="0">
              <a:schemeClr val="accent2">
                <a:hueOff val="0"/>
                <a:satOff val="0"/>
                <a:lumOff val="0"/>
                <a:alphaOff val="0"/>
                <a:tint val="65000"/>
                <a:shade val="92000"/>
                <a:satMod val="130000"/>
              </a:schemeClr>
            </a:gs>
            <a:gs pos="45000">
              <a:schemeClr val="accent2">
                <a:hueOff val="0"/>
                <a:satOff val="0"/>
                <a:lumOff val="0"/>
                <a:alphaOff val="0"/>
                <a:tint val="60000"/>
                <a:shade val="99000"/>
                <a:satMod val="120000"/>
              </a:schemeClr>
            </a:gs>
            <a:gs pos="100000">
              <a:schemeClr val="accent2">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IN" sz="2100" kern="1200" dirty="0"/>
            <a:t>The business management presentation will focus on the UK-based restaurant chain Casual Dining Group.</a:t>
          </a:r>
        </a:p>
      </dsp:txBody>
      <dsp:txXfrm>
        <a:off x="38381" y="535767"/>
        <a:ext cx="7175874" cy="709478"/>
      </dsp:txXfrm>
    </dsp:sp>
    <dsp:sp modelId="{C2E4DE36-BD3F-440D-A144-F15E13FBD33E}">
      <dsp:nvSpPr>
        <dsp:cNvPr id="0" name=""/>
        <dsp:cNvSpPr/>
      </dsp:nvSpPr>
      <dsp:spPr>
        <a:xfrm>
          <a:off x="0" y="1344106"/>
          <a:ext cx="7252636" cy="786240"/>
        </a:xfrm>
        <a:prstGeom prst="roundRect">
          <a:avLst/>
        </a:prstGeom>
        <a:gradFill rotWithShape="0">
          <a:gsLst>
            <a:gs pos="0">
              <a:schemeClr val="accent2">
                <a:hueOff val="-474331"/>
                <a:satOff val="-12917"/>
                <a:lumOff val="-2549"/>
                <a:alphaOff val="0"/>
                <a:tint val="65000"/>
                <a:shade val="92000"/>
                <a:satMod val="130000"/>
              </a:schemeClr>
            </a:gs>
            <a:gs pos="45000">
              <a:schemeClr val="accent2">
                <a:hueOff val="-474331"/>
                <a:satOff val="-12917"/>
                <a:lumOff val="-2549"/>
                <a:alphaOff val="0"/>
                <a:tint val="60000"/>
                <a:shade val="99000"/>
                <a:satMod val="120000"/>
              </a:schemeClr>
            </a:gs>
            <a:gs pos="100000">
              <a:schemeClr val="accent2">
                <a:hueOff val="-474331"/>
                <a:satOff val="-12917"/>
                <a:lumOff val="-2549"/>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IN" sz="2100" kern="1200" dirty="0"/>
            <a:t>The long-term and short-term talent acquisition strategies will be identified and discussed to attract potential candidates.</a:t>
          </a:r>
        </a:p>
      </dsp:txBody>
      <dsp:txXfrm>
        <a:off x="38381" y="1382487"/>
        <a:ext cx="7175874" cy="709478"/>
      </dsp:txXfrm>
    </dsp:sp>
    <dsp:sp modelId="{E4049B18-D10C-4254-B78F-7DE06B464A40}">
      <dsp:nvSpPr>
        <dsp:cNvPr id="0" name=""/>
        <dsp:cNvSpPr/>
      </dsp:nvSpPr>
      <dsp:spPr>
        <a:xfrm>
          <a:off x="0" y="2190826"/>
          <a:ext cx="7252636" cy="786240"/>
        </a:xfrm>
        <a:prstGeom prst="roundRect">
          <a:avLst/>
        </a:prstGeom>
        <a:gradFill rotWithShape="0">
          <a:gsLst>
            <a:gs pos="0">
              <a:schemeClr val="accent2">
                <a:hueOff val="-948662"/>
                <a:satOff val="-25835"/>
                <a:lumOff val="-5098"/>
                <a:alphaOff val="0"/>
                <a:tint val="65000"/>
                <a:shade val="92000"/>
                <a:satMod val="130000"/>
              </a:schemeClr>
            </a:gs>
            <a:gs pos="45000">
              <a:schemeClr val="accent2">
                <a:hueOff val="-948662"/>
                <a:satOff val="-25835"/>
                <a:lumOff val="-5098"/>
                <a:alphaOff val="0"/>
                <a:tint val="60000"/>
                <a:shade val="99000"/>
                <a:satMod val="120000"/>
              </a:schemeClr>
            </a:gs>
            <a:gs pos="100000">
              <a:schemeClr val="accent2">
                <a:hueOff val="-948662"/>
                <a:satOff val="-25835"/>
                <a:lumOff val="-5098"/>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IN" sz="2100" kern="1200"/>
            <a:t>The monetary and non-monetary strategies will be discussed for effective talent management at Casual Dining Group.</a:t>
          </a:r>
        </a:p>
      </dsp:txBody>
      <dsp:txXfrm>
        <a:off x="38381" y="2229207"/>
        <a:ext cx="7175874" cy="7094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9F4A9D-2EFE-4549-B66C-708BE15EDD42}">
      <dsp:nvSpPr>
        <dsp:cNvPr id="0" name=""/>
        <dsp:cNvSpPr/>
      </dsp:nvSpPr>
      <dsp:spPr>
        <a:xfrm>
          <a:off x="1948686" y="0"/>
          <a:ext cx="3621024" cy="1212005"/>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rtl="0">
            <a:lnSpc>
              <a:spcPct val="90000"/>
            </a:lnSpc>
            <a:spcBef>
              <a:spcPct val="0"/>
            </a:spcBef>
            <a:spcAft>
              <a:spcPct val="35000"/>
            </a:spcAft>
            <a:buNone/>
          </a:pPr>
          <a:r>
            <a:rPr lang="en-IN" sz="1800" kern="1200" dirty="0"/>
            <a:t>The Casual Dining Group formerly known as Tragus Group operates around 250 restaurant chains in the United Kingdom. </a:t>
          </a:r>
        </a:p>
      </dsp:txBody>
      <dsp:txXfrm>
        <a:off x="2007851" y="59165"/>
        <a:ext cx="3502694" cy="1093675"/>
      </dsp:txXfrm>
    </dsp:sp>
    <dsp:sp modelId="{C7C5FED5-43E3-433E-AF85-6A98589FBB12}">
      <dsp:nvSpPr>
        <dsp:cNvPr id="0" name=""/>
        <dsp:cNvSpPr/>
      </dsp:nvSpPr>
      <dsp:spPr>
        <a:xfrm>
          <a:off x="4298187" y="1287144"/>
          <a:ext cx="3621024" cy="1212005"/>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rtl="0">
            <a:lnSpc>
              <a:spcPct val="90000"/>
            </a:lnSpc>
            <a:spcBef>
              <a:spcPct val="0"/>
            </a:spcBef>
            <a:spcAft>
              <a:spcPct val="35000"/>
            </a:spcAft>
            <a:buNone/>
          </a:pPr>
          <a:r>
            <a:rPr lang="en-IN" sz="1800" kern="1200" dirty="0"/>
            <a:t>The brand operates with 6000 employees and generated £367 million in revenue in 2022 (The Big Table Group, 2023).</a:t>
          </a:r>
        </a:p>
      </dsp:txBody>
      <dsp:txXfrm>
        <a:off x="4357352" y="1346309"/>
        <a:ext cx="3502694" cy="1093675"/>
      </dsp:txXfrm>
    </dsp:sp>
    <dsp:sp modelId="{306FE891-D065-4BC2-B913-2892526A529E}">
      <dsp:nvSpPr>
        <dsp:cNvPr id="0" name=""/>
        <dsp:cNvSpPr/>
      </dsp:nvSpPr>
      <dsp:spPr>
        <a:xfrm>
          <a:off x="2304270" y="2548885"/>
          <a:ext cx="3621024" cy="1212005"/>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rtl="0">
            <a:lnSpc>
              <a:spcPct val="90000"/>
            </a:lnSpc>
            <a:spcBef>
              <a:spcPct val="0"/>
            </a:spcBef>
            <a:spcAft>
              <a:spcPct val="35000"/>
            </a:spcAft>
            <a:buNone/>
          </a:pPr>
          <a:r>
            <a:rPr lang="en-IN" sz="1800" kern="1200" dirty="0"/>
            <a:t>On August 3, 2020, CDG announced the acquisition with a private equity organisation </a:t>
          </a:r>
          <a:r>
            <a:rPr lang="en-IN" sz="1800" kern="1200" dirty="0" err="1"/>
            <a:t>Epiris</a:t>
          </a:r>
          <a:r>
            <a:rPr lang="en-IN" sz="1800" kern="1200" dirty="0"/>
            <a:t> and branded The Big Table.</a:t>
          </a:r>
        </a:p>
      </dsp:txBody>
      <dsp:txXfrm>
        <a:off x="2363435" y="2608050"/>
        <a:ext cx="3502694" cy="10936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B2E09E-9722-4741-839B-06E10160745F}">
      <dsp:nvSpPr>
        <dsp:cNvPr id="0" name=""/>
        <dsp:cNvSpPr/>
      </dsp:nvSpPr>
      <dsp:spPr>
        <a:xfrm>
          <a:off x="3061" y="540927"/>
          <a:ext cx="2677344" cy="2677344"/>
        </a:xfrm>
        <a:prstGeom prst="ellipse">
          <a:avLst/>
        </a:prstGeom>
        <a:solidFill>
          <a:schemeClr val="accent2">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7343" tIns="21590" rIns="147343" bIns="21590" numCol="1" spcCol="1270" anchor="ctr" anchorCtr="0">
          <a:noAutofit/>
        </a:bodyPr>
        <a:lstStyle/>
        <a:p>
          <a:pPr marL="0" lvl="0" indent="0" algn="ctr" defTabSz="755650" rtl="0">
            <a:lnSpc>
              <a:spcPct val="90000"/>
            </a:lnSpc>
            <a:spcBef>
              <a:spcPct val="0"/>
            </a:spcBef>
            <a:spcAft>
              <a:spcPct val="35000"/>
            </a:spcAft>
            <a:buNone/>
          </a:pPr>
          <a:r>
            <a:rPr lang="en-IN" sz="1700" kern="1200"/>
            <a:t>The HR department of The Casual Dining Group needs to evaluate the capacity and demand gap.</a:t>
          </a:r>
        </a:p>
      </dsp:txBody>
      <dsp:txXfrm>
        <a:off x="395149" y="933015"/>
        <a:ext cx="1893168" cy="1893168"/>
      </dsp:txXfrm>
    </dsp:sp>
    <dsp:sp modelId="{36D6BB82-861C-43DA-8903-CEDCFCEE4E04}">
      <dsp:nvSpPr>
        <dsp:cNvPr id="0" name=""/>
        <dsp:cNvSpPr/>
      </dsp:nvSpPr>
      <dsp:spPr>
        <a:xfrm>
          <a:off x="2144937" y="540927"/>
          <a:ext cx="2677344" cy="2677344"/>
        </a:xfrm>
        <a:prstGeom prst="ellipse">
          <a:avLst/>
        </a:prstGeom>
        <a:solidFill>
          <a:schemeClr val="accent2">
            <a:alpha val="50000"/>
            <a:hueOff val="-474331"/>
            <a:satOff val="-12917"/>
            <a:lumOff val="-254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7343" tIns="21590" rIns="147343" bIns="21590" numCol="1" spcCol="1270" anchor="ctr" anchorCtr="0">
          <a:noAutofit/>
        </a:bodyPr>
        <a:lstStyle/>
        <a:p>
          <a:pPr marL="0" lvl="0" indent="0" algn="ctr" defTabSz="755650" rtl="0">
            <a:lnSpc>
              <a:spcPct val="90000"/>
            </a:lnSpc>
            <a:spcBef>
              <a:spcPct val="0"/>
            </a:spcBef>
            <a:spcAft>
              <a:spcPct val="35000"/>
            </a:spcAft>
            <a:buNone/>
          </a:pPr>
          <a:r>
            <a:rPr lang="en-IN" sz="1700" kern="1200"/>
            <a:t>It is significant to determine the required skills and abilities needed for the vacant posts (Hopkins and Figaro, 2021).</a:t>
          </a:r>
        </a:p>
      </dsp:txBody>
      <dsp:txXfrm>
        <a:off x="2537025" y="933015"/>
        <a:ext cx="1893168" cy="1893168"/>
      </dsp:txXfrm>
    </dsp:sp>
    <dsp:sp modelId="{549951C4-6052-48A1-BFB8-D2D58E67DE4C}">
      <dsp:nvSpPr>
        <dsp:cNvPr id="0" name=""/>
        <dsp:cNvSpPr/>
      </dsp:nvSpPr>
      <dsp:spPr>
        <a:xfrm>
          <a:off x="4286813" y="540927"/>
          <a:ext cx="2677344" cy="2677344"/>
        </a:xfrm>
        <a:prstGeom prst="ellipse">
          <a:avLst/>
        </a:prstGeom>
        <a:solidFill>
          <a:schemeClr val="accent2">
            <a:alpha val="50000"/>
            <a:hueOff val="-948662"/>
            <a:satOff val="-25835"/>
            <a:lumOff val="-509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7343" tIns="21590" rIns="147343" bIns="21590" numCol="1" spcCol="1270" anchor="ctr" anchorCtr="0">
          <a:noAutofit/>
        </a:bodyPr>
        <a:lstStyle/>
        <a:p>
          <a:pPr marL="0" lvl="0" indent="0" algn="ctr" defTabSz="755650" rtl="0">
            <a:lnSpc>
              <a:spcPct val="90000"/>
            </a:lnSpc>
            <a:spcBef>
              <a:spcPct val="0"/>
            </a:spcBef>
            <a:spcAft>
              <a:spcPct val="35000"/>
            </a:spcAft>
            <a:buNone/>
          </a:pPr>
          <a:r>
            <a:rPr lang="en-IN" sz="1700" kern="1200"/>
            <a:t>The overall process will be completed within 3 weeks to avoid any delay in projects.</a:t>
          </a:r>
        </a:p>
      </dsp:txBody>
      <dsp:txXfrm>
        <a:off x="4678901" y="933015"/>
        <a:ext cx="1893168" cy="18931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945575-CADA-4AE0-9BE2-1D091A970BE2}">
      <dsp:nvSpPr>
        <dsp:cNvPr id="0" name=""/>
        <dsp:cNvSpPr/>
      </dsp:nvSpPr>
      <dsp:spPr>
        <a:xfrm>
          <a:off x="0" y="78789"/>
          <a:ext cx="7132320" cy="1158300"/>
        </a:xfrm>
        <a:prstGeom prst="roundRect">
          <a:avLst/>
        </a:prstGeom>
        <a:gradFill rotWithShape="0">
          <a:gsLst>
            <a:gs pos="0">
              <a:schemeClr val="dk2">
                <a:hueOff val="0"/>
                <a:satOff val="0"/>
                <a:lumOff val="0"/>
                <a:alphaOff val="0"/>
                <a:tint val="65000"/>
                <a:shade val="92000"/>
                <a:satMod val="130000"/>
              </a:schemeClr>
            </a:gs>
            <a:gs pos="45000">
              <a:schemeClr val="dk2">
                <a:hueOff val="0"/>
                <a:satOff val="0"/>
                <a:lumOff val="0"/>
                <a:alphaOff val="0"/>
                <a:tint val="60000"/>
                <a:shade val="99000"/>
                <a:satMod val="120000"/>
              </a:schemeClr>
            </a:gs>
            <a:gs pos="100000">
              <a:schemeClr val="dk2">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IN" sz="2200" kern="1200"/>
            <a:t>A clear job description is considered the way to communicate performance standards to meet the job criteria (Baran and Sypniewska, 2020). </a:t>
          </a:r>
        </a:p>
      </dsp:txBody>
      <dsp:txXfrm>
        <a:off x="56544" y="135333"/>
        <a:ext cx="7019232" cy="1045212"/>
      </dsp:txXfrm>
    </dsp:sp>
    <dsp:sp modelId="{75878522-9391-4E20-8CC5-7D7063797AF1}">
      <dsp:nvSpPr>
        <dsp:cNvPr id="0" name=""/>
        <dsp:cNvSpPr/>
      </dsp:nvSpPr>
      <dsp:spPr>
        <a:xfrm>
          <a:off x="0" y="1300449"/>
          <a:ext cx="7132320" cy="1158300"/>
        </a:xfrm>
        <a:prstGeom prst="roundRect">
          <a:avLst/>
        </a:prstGeom>
        <a:gradFill rotWithShape="0">
          <a:gsLst>
            <a:gs pos="0">
              <a:schemeClr val="dk2">
                <a:hueOff val="0"/>
                <a:satOff val="0"/>
                <a:lumOff val="0"/>
                <a:alphaOff val="0"/>
                <a:tint val="65000"/>
                <a:shade val="92000"/>
                <a:satMod val="130000"/>
              </a:schemeClr>
            </a:gs>
            <a:gs pos="45000">
              <a:schemeClr val="dk2">
                <a:hueOff val="0"/>
                <a:satOff val="0"/>
                <a:lumOff val="0"/>
                <a:alphaOff val="0"/>
                <a:tint val="60000"/>
                <a:shade val="99000"/>
                <a:satMod val="120000"/>
              </a:schemeClr>
            </a:gs>
            <a:gs pos="100000">
              <a:schemeClr val="dk2">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IN" sz="2200" kern="1200"/>
            <a:t>It helps in determining the particulate skills and abilities that The Casual Dining Group needs. </a:t>
          </a:r>
        </a:p>
      </dsp:txBody>
      <dsp:txXfrm>
        <a:off x="56544" y="1356993"/>
        <a:ext cx="7019232" cy="1045212"/>
      </dsp:txXfrm>
    </dsp:sp>
    <dsp:sp modelId="{E33DBC39-484B-4820-813E-737142CA4F7D}">
      <dsp:nvSpPr>
        <dsp:cNvPr id="0" name=""/>
        <dsp:cNvSpPr/>
      </dsp:nvSpPr>
      <dsp:spPr>
        <a:xfrm>
          <a:off x="0" y="2522109"/>
          <a:ext cx="7132320" cy="1158300"/>
        </a:xfrm>
        <a:prstGeom prst="roundRect">
          <a:avLst/>
        </a:prstGeom>
        <a:gradFill rotWithShape="0">
          <a:gsLst>
            <a:gs pos="0">
              <a:schemeClr val="dk2">
                <a:hueOff val="0"/>
                <a:satOff val="0"/>
                <a:lumOff val="0"/>
                <a:alphaOff val="0"/>
                <a:tint val="65000"/>
                <a:shade val="92000"/>
                <a:satMod val="130000"/>
              </a:schemeClr>
            </a:gs>
            <a:gs pos="45000">
              <a:schemeClr val="dk2">
                <a:hueOff val="0"/>
                <a:satOff val="0"/>
                <a:lumOff val="0"/>
                <a:alphaOff val="0"/>
                <a:tint val="60000"/>
                <a:shade val="99000"/>
                <a:satMod val="120000"/>
              </a:schemeClr>
            </a:gs>
            <a:gs pos="100000">
              <a:schemeClr val="dk2">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IN" sz="2200" kern="1200"/>
            <a:t>It will take 1 week to create a suitable job description in order to attract potential candidates to work in CDG.</a:t>
          </a:r>
        </a:p>
      </dsp:txBody>
      <dsp:txXfrm>
        <a:off x="56544" y="2578653"/>
        <a:ext cx="7019232" cy="10452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47E8D3-55B3-4894-91EF-7B2000C7845F}">
      <dsp:nvSpPr>
        <dsp:cNvPr id="0" name=""/>
        <dsp:cNvSpPr/>
      </dsp:nvSpPr>
      <dsp:spPr>
        <a:xfrm>
          <a:off x="3058160" y="0"/>
          <a:ext cx="4457699" cy="4457699"/>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0C4AB1-E530-43AE-8EFA-D59DC583D8DC}">
      <dsp:nvSpPr>
        <dsp:cNvPr id="0" name=""/>
        <dsp:cNvSpPr/>
      </dsp:nvSpPr>
      <dsp:spPr>
        <a:xfrm>
          <a:off x="3481641" y="423481"/>
          <a:ext cx="1738502" cy="1738502"/>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IN" sz="1400" kern="1200"/>
            <a:t>In order to recruit candidates in a shorter period of time, collaborating with vendors is needed.</a:t>
          </a:r>
        </a:p>
      </dsp:txBody>
      <dsp:txXfrm>
        <a:off x="3566508" y="508348"/>
        <a:ext cx="1568768" cy="1568768"/>
      </dsp:txXfrm>
    </dsp:sp>
    <dsp:sp modelId="{21241F05-F22D-4179-91A7-34362D0A8F28}">
      <dsp:nvSpPr>
        <dsp:cNvPr id="0" name=""/>
        <dsp:cNvSpPr/>
      </dsp:nvSpPr>
      <dsp:spPr>
        <a:xfrm>
          <a:off x="5353875" y="423481"/>
          <a:ext cx="1738502" cy="1738502"/>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IN" sz="1400" kern="1200"/>
            <a:t>In the case of a huge project demand, it will be helpful for meeting the requirements. </a:t>
          </a:r>
        </a:p>
      </dsp:txBody>
      <dsp:txXfrm>
        <a:off x="5438742" y="508348"/>
        <a:ext cx="1568768" cy="1568768"/>
      </dsp:txXfrm>
    </dsp:sp>
    <dsp:sp modelId="{B77F6E97-630C-4078-8A44-38ECF7774084}">
      <dsp:nvSpPr>
        <dsp:cNvPr id="0" name=""/>
        <dsp:cNvSpPr/>
      </dsp:nvSpPr>
      <dsp:spPr>
        <a:xfrm>
          <a:off x="3481641" y="2295714"/>
          <a:ext cx="1738502" cy="1738502"/>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IN" sz="1400" kern="1200"/>
            <a:t>The vendors are involved in sourcing, screening and shortlisting the selected candidates (Pecino et al., 2019).</a:t>
          </a:r>
        </a:p>
      </dsp:txBody>
      <dsp:txXfrm>
        <a:off x="3566508" y="2380581"/>
        <a:ext cx="1568768" cy="1568768"/>
      </dsp:txXfrm>
    </dsp:sp>
    <dsp:sp modelId="{4BAC6EF8-8742-4158-9C87-7066126549C0}">
      <dsp:nvSpPr>
        <dsp:cNvPr id="0" name=""/>
        <dsp:cNvSpPr/>
      </dsp:nvSpPr>
      <dsp:spPr>
        <a:xfrm>
          <a:off x="5353875" y="2295714"/>
          <a:ext cx="1738502" cy="1738502"/>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IN" sz="1400" kern="1200"/>
            <a:t>The overall procedure will be completed within 1 week. </a:t>
          </a:r>
        </a:p>
      </dsp:txBody>
      <dsp:txXfrm>
        <a:off x="5438742" y="2380581"/>
        <a:ext cx="1568768" cy="156876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F2E5C3-87E4-4F6D-AC0A-54F1EF313339}">
      <dsp:nvSpPr>
        <dsp:cNvPr id="0" name=""/>
        <dsp:cNvSpPr/>
      </dsp:nvSpPr>
      <dsp:spPr>
        <a:xfrm>
          <a:off x="3045" y="560947"/>
          <a:ext cx="2662703" cy="2662703"/>
        </a:xfrm>
        <a:prstGeom prst="ellipse">
          <a:avLst/>
        </a:prstGeom>
        <a:solidFill>
          <a:schemeClr val="accent2">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6537" tIns="15240" rIns="146537" bIns="15240" numCol="1" spcCol="1270" anchor="ctr" anchorCtr="0">
          <a:noAutofit/>
        </a:bodyPr>
        <a:lstStyle/>
        <a:p>
          <a:pPr marL="0" lvl="0" indent="0" algn="ctr" defTabSz="533400" rtl="0">
            <a:lnSpc>
              <a:spcPct val="90000"/>
            </a:lnSpc>
            <a:spcBef>
              <a:spcPct val="0"/>
            </a:spcBef>
            <a:spcAft>
              <a:spcPct val="35000"/>
            </a:spcAft>
            <a:buNone/>
          </a:pPr>
          <a:r>
            <a:rPr lang="en-IN" sz="1200" kern="1200"/>
            <a:t>In order to attract potential candidates to work in the restaurant operations of Casual Dining Group, the brand must focus on adopting talent pipeline strategies.</a:t>
          </a:r>
        </a:p>
      </dsp:txBody>
      <dsp:txXfrm>
        <a:off x="392989" y="950891"/>
        <a:ext cx="1882815" cy="1882815"/>
      </dsp:txXfrm>
    </dsp:sp>
    <dsp:sp modelId="{F2EF48BB-1D6C-42E8-B038-B9D7AB6F0224}">
      <dsp:nvSpPr>
        <dsp:cNvPr id="0" name=""/>
        <dsp:cNvSpPr/>
      </dsp:nvSpPr>
      <dsp:spPr>
        <a:xfrm>
          <a:off x="2133208" y="560947"/>
          <a:ext cx="2662703" cy="2662703"/>
        </a:xfrm>
        <a:prstGeom prst="ellipse">
          <a:avLst/>
        </a:prstGeom>
        <a:solidFill>
          <a:schemeClr val="accent3">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6537" tIns="15240" rIns="146537" bIns="15240" numCol="1" spcCol="1270" anchor="ctr" anchorCtr="0">
          <a:noAutofit/>
        </a:bodyPr>
        <a:lstStyle/>
        <a:p>
          <a:pPr marL="0" lvl="0" indent="0" algn="ctr" defTabSz="533400" rtl="0">
            <a:lnSpc>
              <a:spcPct val="90000"/>
            </a:lnSpc>
            <a:spcBef>
              <a:spcPct val="0"/>
            </a:spcBef>
            <a:spcAft>
              <a:spcPct val="35000"/>
            </a:spcAft>
            <a:buNone/>
          </a:pPr>
          <a:r>
            <a:rPr lang="en-IN" sz="1200" kern="1200"/>
            <a:t>The strategy indicates offering opportunities to the potential to improve their skills and knowledge through industry conferences, networking events, mentoring programs etc. (Edvardsson and Durst, 2021).</a:t>
          </a:r>
        </a:p>
      </dsp:txBody>
      <dsp:txXfrm>
        <a:off x="2523152" y="950891"/>
        <a:ext cx="1882815" cy="1882815"/>
      </dsp:txXfrm>
    </dsp:sp>
    <dsp:sp modelId="{A47936D3-F5D1-4502-8CD7-546A1F0719F9}">
      <dsp:nvSpPr>
        <dsp:cNvPr id="0" name=""/>
        <dsp:cNvSpPr/>
      </dsp:nvSpPr>
      <dsp:spPr>
        <a:xfrm>
          <a:off x="4263371" y="560947"/>
          <a:ext cx="2662703" cy="2662703"/>
        </a:xfrm>
        <a:prstGeom prst="ellipse">
          <a:avLst/>
        </a:prstGeom>
        <a:solidFill>
          <a:schemeClr val="accent4">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6537" tIns="15240" rIns="146537" bIns="15240" numCol="1" spcCol="1270" anchor="ctr" anchorCtr="0">
          <a:noAutofit/>
        </a:bodyPr>
        <a:lstStyle/>
        <a:p>
          <a:pPr marL="0" lvl="0" indent="0" algn="ctr" defTabSz="533400" rtl="0">
            <a:lnSpc>
              <a:spcPct val="90000"/>
            </a:lnSpc>
            <a:spcBef>
              <a:spcPct val="0"/>
            </a:spcBef>
            <a:spcAft>
              <a:spcPct val="35000"/>
            </a:spcAft>
            <a:buNone/>
          </a:pPr>
          <a:r>
            <a:rPr lang="en-IN" sz="1200" kern="1200"/>
            <a:t>The long-term strategy will attract potential candidates to work and improve performance within the restaurant operations within the next 1 year.</a:t>
          </a:r>
        </a:p>
      </dsp:txBody>
      <dsp:txXfrm>
        <a:off x="4653315" y="950891"/>
        <a:ext cx="1882815" cy="188281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6E3D6F-3D19-4848-80B9-9D88A362C379}">
      <dsp:nvSpPr>
        <dsp:cNvPr id="0" name=""/>
        <dsp:cNvSpPr/>
      </dsp:nvSpPr>
      <dsp:spPr>
        <a:xfrm>
          <a:off x="2866687" y="0"/>
          <a:ext cx="3760891" cy="3760891"/>
        </a:xfrm>
        <a:prstGeom prst="triangl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9AA6F7-C34C-4A05-94BB-22BCB58B13A7}">
      <dsp:nvSpPr>
        <dsp:cNvPr id="0" name=""/>
        <dsp:cNvSpPr/>
      </dsp:nvSpPr>
      <dsp:spPr>
        <a:xfrm>
          <a:off x="4747133" y="378109"/>
          <a:ext cx="2444579" cy="890273"/>
        </a:xfrm>
        <a:prstGeom prst="round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IN" sz="1100" kern="1200"/>
            <a:t>Implementation of employee referral programs will help in encouraging the existing employees to refer acquaintances for work in CDG.</a:t>
          </a:r>
        </a:p>
      </dsp:txBody>
      <dsp:txXfrm>
        <a:off x="4790593" y="421569"/>
        <a:ext cx="2357659" cy="803353"/>
      </dsp:txXfrm>
    </dsp:sp>
    <dsp:sp modelId="{69CC1B9A-7D19-466C-95AD-C4FE0E382FF3}">
      <dsp:nvSpPr>
        <dsp:cNvPr id="0" name=""/>
        <dsp:cNvSpPr/>
      </dsp:nvSpPr>
      <dsp:spPr>
        <a:xfrm>
          <a:off x="4747133" y="1379666"/>
          <a:ext cx="2444579" cy="890273"/>
        </a:xfrm>
        <a:prstGeom prst="roundRect">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IN" sz="1100" kern="1200"/>
            <a:t>The brand must offer incentives like recognition and referral bonuses to successful candidates to attract new talents (Blokland and Reniers, 2021).</a:t>
          </a:r>
        </a:p>
      </dsp:txBody>
      <dsp:txXfrm>
        <a:off x="4790593" y="1423126"/>
        <a:ext cx="2357659" cy="803353"/>
      </dsp:txXfrm>
    </dsp:sp>
    <dsp:sp modelId="{72C75EC7-E523-405F-9DF2-3C0BFC596A02}">
      <dsp:nvSpPr>
        <dsp:cNvPr id="0" name=""/>
        <dsp:cNvSpPr/>
      </dsp:nvSpPr>
      <dsp:spPr>
        <a:xfrm>
          <a:off x="4747133" y="2381224"/>
          <a:ext cx="2444579" cy="890273"/>
        </a:xfrm>
        <a:prstGeom prst="roundRect">
          <a:avLst/>
        </a:prstGeom>
        <a:solidFill>
          <a:schemeClr val="lt1">
            <a:alpha val="90000"/>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IN" sz="1100" kern="1200"/>
            <a:t>The long-term strategy of talent acquisition might take a time span of 6-8 months.</a:t>
          </a:r>
        </a:p>
      </dsp:txBody>
      <dsp:txXfrm>
        <a:off x="4790593" y="2424684"/>
        <a:ext cx="2357659" cy="80335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009AAF-C0AE-4A1A-BC23-DBE97EE5A4F6}">
      <dsp:nvSpPr>
        <dsp:cNvPr id="0" name=""/>
        <dsp:cNvSpPr/>
      </dsp:nvSpPr>
      <dsp:spPr>
        <a:xfrm>
          <a:off x="0" y="79635"/>
          <a:ext cx="6484620" cy="11583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IN" sz="2200" kern="1200"/>
            <a:t>Another effective long-term talent acquisition strategy indicates comparative compensation and benefits to potential employees.</a:t>
          </a:r>
        </a:p>
      </dsp:txBody>
      <dsp:txXfrm>
        <a:off x="56544" y="136179"/>
        <a:ext cx="6371532" cy="1045212"/>
      </dsp:txXfrm>
    </dsp:sp>
    <dsp:sp modelId="{7BCF4EBB-CD8B-4233-884E-0CEC4B274628}">
      <dsp:nvSpPr>
        <dsp:cNvPr id="0" name=""/>
        <dsp:cNvSpPr/>
      </dsp:nvSpPr>
      <dsp:spPr>
        <a:xfrm>
          <a:off x="0" y="1301295"/>
          <a:ext cx="6484620" cy="115830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IN" sz="2200" kern="1200"/>
            <a:t>CDG needs to provide benefits like free meals, opportunities for career development, employee discounts etc. (Boon et al., 2019).</a:t>
          </a:r>
        </a:p>
      </dsp:txBody>
      <dsp:txXfrm>
        <a:off x="56544" y="1357839"/>
        <a:ext cx="6371532" cy="1045212"/>
      </dsp:txXfrm>
    </dsp:sp>
    <dsp:sp modelId="{1458C0E4-5C81-4F2D-B027-0ABCA856027B}">
      <dsp:nvSpPr>
        <dsp:cNvPr id="0" name=""/>
        <dsp:cNvSpPr/>
      </dsp:nvSpPr>
      <dsp:spPr>
        <a:xfrm>
          <a:off x="0" y="2522955"/>
          <a:ext cx="6484620" cy="1158300"/>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IN" sz="2200" kern="1200"/>
            <a:t>The strategy will help in attracting new candidates to work in the restaurant group within the next 12 months.</a:t>
          </a:r>
        </a:p>
      </dsp:txBody>
      <dsp:txXfrm>
        <a:off x="56544" y="2579499"/>
        <a:ext cx="6371532" cy="104521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BD1FF7-B6E5-4D91-9207-9654F00672C0}">
      <dsp:nvSpPr>
        <dsp:cNvPr id="0" name=""/>
        <dsp:cNvSpPr/>
      </dsp:nvSpPr>
      <dsp:spPr>
        <a:xfrm>
          <a:off x="2678643" y="940222"/>
          <a:ext cx="2820668" cy="2820668"/>
        </a:xfrm>
        <a:prstGeom prst="ellipse">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D999D3-B829-427C-B464-290DDA18AC9D}">
      <dsp:nvSpPr>
        <dsp:cNvPr id="0" name=""/>
        <dsp:cNvSpPr/>
      </dsp:nvSpPr>
      <dsp:spPr>
        <a:xfrm>
          <a:off x="3242776" y="1504356"/>
          <a:ext cx="1692400" cy="1692400"/>
        </a:xfrm>
        <a:prstGeom prst="ellipse">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12D6F5-7BF3-4B84-A611-F57B38540AD3}">
      <dsp:nvSpPr>
        <dsp:cNvPr id="0" name=""/>
        <dsp:cNvSpPr/>
      </dsp:nvSpPr>
      <dsp:spPr>
        <a:xfrm>
          <a:off x="3806910" y="2068490"/>
          <a:ext cx="564133" cy="564133"/>
        </a:xfrm>
        <a:prstGeom prst="ellips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35C9B5-BEB9-4247-9CA7-AE35727021DD}">
      <dsp:nvSpPr>
        <dsp:cNvPr id="0" name=""/>
        <dsp:cNvSpPr/>
      </dsp:nvSpPr>
      <dsp:spPr>
        <a:xfrm>
          <a:off x="5969422" y="0"/>
          <a:ext cx="1410334" cy="822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12700" rIns="12700" bIns="12700" numCol="1" spcCol="1270" anchor="ctr" anchorCtr="0">
          <a:noAutofit/>
        </a:bodyPr>
        <a:lstStyle/>
        <a:p>
          <a:pPr marL="0" lvl="0" indent="0" algn="l" defTabSz="444500" rtl="0">
            <a:lnSpc>
              <a:spcPct val="90000"/>
            </a:lnSpc>
            <a:spcBef>
              <a:spcPct val="0"/>
            </a:spcBef>
            <a:spcAft>
              <a:spcPct val="35000"/>
            </a:spcAft>
            <a:buNone/>
          </a:pPr>
          <a:r>
            <a:rPr lang="en-IN" sz="1000" kern="1200" dirty="0"/>
            <a:t>Performance-based bonus is one of the most monetary methods of incentives that might be utilised by Casual Dining Group.</a:t>
          </a:r>
        </a:p>
      </dsp:txBody>
      <dsp:txXfrm>
        <a:off x="5969422" y="0"/>
        <a:ext cx="1410334" cy="822694"/>
      </dsp:txXfrm>
    </dsp:sp>
    <dsp:sp modelId="{1BC202A7-FFDD-40C1-91B0-9801C8C2960F}">
      <dsp:nvSpPr>
        <dsp:cNvPr id="0" name=""/>
        <dsp:cNvSpPr/>
      </dsp:nvSpPr>
      <dsp:spPr>
        <a:xfrm>
          <a:off x="5616839" y="411347"/>
          <a:ext cx="352583" cy="0"/>
        </a:xfrm>
        <a:prstGeom prst="line">
          <a:avLst/>
        </a:prstGeom>
        <a:solidFill>
          <a:schemeClr val="accent2">
            <a:hueOff val="0"/>
            <a:satOff val="0"/>
            <a:lumOff val="0"/>
            <a:alphaOff val="0"/>
          </a:schemeClr>
        </a:solidFill>
        <a:ln w="15875"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F239318-DEF9-4142-98E8-41C9C1299BDD}">
      <dsp:nvSpPr>
        <dsp:cNvPr id="0" name=""/>
        <dsp:cNvSpPr/>
      </dsp:nvSpPr>
      <dsp:spPr>
        <a:xfrm rot="5400000">
          <a:off x="3882833" y="617961"/>
          <a:ext cx="1938739" cy="1526451"/>
        </a:xfrm>
        <a:prstGeom prst="line">
          <a:avLst/>
        </a:prstGeom>
        <a:solidFill>
          <a:schemeClr val="accent2">
            <a:hueOff val="0"/>
            <a:satOff val="0"/>
            <a:lumOff val="0"/>
            <a:alphaOff val="0"/>
          </a:schemeClr>
        </a:solidFill>
        <a:ln w="15875"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ED7C0CF-ACB1-47A5-8DA5-C331DF8621FC}">
      <dsp:nvSpPr>
        <dsp:cNvPr id="0" name=""/>
        <dsp:cNvSpPr/>
      </dsp:nvSpPr>
      <dsp:spPr>
        <a:xfrm>
          <a:off x="5969422" y="822694"/>
          <a:ext cx="1410334" cy="822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12700" rIns="12700" bIns="12700" numCol="1" spcCol="1270" anchor="ctr" anchorCtr="0">
          <a:noAutofit/>
        </a:bodyPr>
        <a:lstStyle/>
        <a:p>
          <a:pPr marL="0" lvl="0" indent="0" algn="l" defTabSz="444500" rtl="0">
            <a:lnSpc>
              <a:spcPct val="90000"/>
            </a:lnSpc>
            <a:spcBef>
              <a:spcPct val="0"/>
            </a:spcBef>
            <a:spcAft>
              <a:spcPct val="35000"/>
            </a:spcAft>
            <a:buNone/>
          </a:pPr>
          <a:r>
            <a:rPr lang="en-IN" sz="1000" kern="1200"/>
            <a:t>It will include regular reward incentives, bonus paychecks and cash bonuses (Bratton et al., 2021).</a:t>
          </a:r>
        </a:p>
      </dsp:txBody>
      <dsp:txXfrm>
        <a:off x="5969422" y="822694"/>
        <a:ext cx="1410334" cy="822694"/>
      </dsp:txXfrm>
    </dsp:sp>
    <dsp:sp modelId="{F8792F74-3715-4283-A394-48030884E8BF}">
      <dsp:nvSpPr>
        <dsp:cNvPr id="0" name=""/>
        <dsp:cNvSpPr/>
      </dsp:nvSpPr>
      <dsp:spPr>
        <a:xfrm>
          <a:off x="5616839" y="1234042"/>
          <a:ext cx="352583" cy="0"/>
        </a:xfrm>
        <a:prstGeom prst="line">
          <a:avLst/>
        </a:prstGeom>
        <a:solidFill>
          <a:schemeClr val="accent2">
            <a:hueOff val="0"/>
            <a:satOff val="0"/>
            <a:lumOff val="0"/>
            <a:alphaOff val="0"/>
          </a:schemeClr>
        </a:solidFill>
        <a:ln w="15875"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388224D-CDA3-4AD1-971A-948886202B45}">
      <dsp:nvSpPr>
        <dsp:cNvPr id="0" name=""/>
        <dsp:cNvSpPr/>
      </dsp:nvSpPr>
      <dsp:spPr>
        <a:xfrm rot="5400000">
          <a:off x="4298976" y="1427822"/>
          <a:ext cx="1510749" cy="1122155"/>
        </a:xfrm>
        <a:prstGeom prst="line">
          <a:avLst/>
        </a:prstGeom>
        <a:solidFill>
          <a:schemeClr val="accent2">
            <a:hueOff val="0"/>
            <a:satOff val="0"/>
            <a:lumOff val="0"/>
            <a:alphaOff val="0"/>
          </a:schemeClr>
        </a:solidFill>
        <a:ln w="15875"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314B062-A7DE-4EC5-A0B5-B4457BF974E8}">
      <dsp:nvSpPr>
        <dsp:cNvPr id="0" name=""/>
        <dsp:cNvSpPr/>
      </dsp:nvSpPr>
      <dsp:spPr>
        <a:xfrm>
          <a:off x="5969422" y="1645389"/>
          <a:ext cx="1410334" cy="822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12700" rIns="12700" bIns="12700" numCol="1" spcCol="1270" anchor="ctr" anchorCtr="0">
          <a:noAutofit/>
        </a:bodyPr>
        <a:lstStyle/>
        <a:p>
          <a:pPr marL="0" lvl="0" indent="0" algn="l" defTabSz="444500" rtl="0">
            <a:lnSpc>
              <a:spcPct val="90000"/>
            </a:lnSpc>
            <a:spcBef>
              <a:spcPct val="0"/>
            </a:spcBef>
            <a:spcAft>
              <a:spcPct val="35000"/>
            </a:spcAft>
            <a:buNone/>
          </a:pPr>
          <a:r>
            <a:rPr lang="en-IN" sz="1000" kern="1200"/>
            <a:t>Performance-based bonuses will help in attracting potential hires to join and work within CDG.</a:t>
          </a:r>
        </a:p>
      </dsp:txBody>
      <dsp:txXfrm>
        <a:off x="5969422" y="1645389"/>
        <a:ext cx="1410334" cy="822694"/>
      </dsp:txXfrm>
    </dsp:sp>
    <dsp:sp modelId="{653D84D4-AEE6-4F84-A0FE-8876C98D2B88}">
      <dsp:nvSpPr>
        <dsp:cNvPr id="0" name=""/>
        <dsp:cNvSpPr/>
      </dsp:nvSpPr>
      <dsp:spPr>
        <a:xfrm>
          <a:off x="5616839" y="2056737"/>
          <a:ext cx="352583" cy="0"/>
        </a:xfrm>
        <a:prstGeom prst="line">
          <a:avLst/>
        </a:prstGeom>
        <a:solidFill>
          <a:schemeClr val="accent2">
            <a:hueOff val="0"/>
            <a:satOff val="0"/>
            <a:lumOff val="0"/>
            <a:alphaOff val="0"/>
          </a:schemeClr>
        </a:solidFill>
        <a:ln w="15875"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A2AFCD8-D0FD-4887-BC16-67F2420AB6F5}">
      <dsp:nvSpPr>
        <dsp:cNvPr id="0" name=""/>
        <dsp:cNvSpPr/>
      </dsp:nvSpPr>
      <dsp:spPr>
        <a:xfrm rot="5400000">
          <a:off x="4715635" y="2237024"/>
          <a:ext cx="1079375" cy="717860"/>
        </a:xfrm>
        <a:prstGeom prst="line">
          <a:avLst/>
        </a:prstGeom>
        <a:solidFill>
          <a:schemeClr val="accent2">
            <a:hueOff val="0"/>
            <a:satOff val="0"/>
            <a:lumOff val="0"/>
            <a:alphaOff val="0"/>
          </a:schemeClr>
        </a:solidFill>
        <a:ln w="15875"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1FEA00-CAAD-4720-AD76-DC396B45AA7D}">
      <dsp:nvSpPr>
        <dsp:cNvPr id="0" name=""/>
        <dsp:cNvSpPr/>
      </dsp:nvSpPr>
      <dsp:spPr>
        <a:xfrm>
          <a:off x="0" y="77399"/>
          <a:ext cx="6624320" cy="105300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IN" sz="2000" kern="1200" dirty="0"/>
            <a:t>Offering profit-sharing opportunities to the potential candidates can be a great option of an attractive monetary method for Casual Dining Group.</a:t>
          </a:r>
        </a:p>
      </dsp:txBody>
      <dsp:txXfrm>
        <a:off x="51403" y="128802"/>
        <a:ext cx="6521514" cy="950194"/>
      </dsp:txXfrm>
    </dsp:sp>
    <dsp:sp modelId="{DD87045B-2FBA-47F3-B69A-BBA9448FA4B1}">
      <dsp:nvSpPr>
        <dsp:cNvPr id="0" name=""/>
        <dsp:cNvSpPr/>
      </dsp:nvSpPr>
      <dsp:spPr>
        <a:xfrm>
          <a:off x="0" y="1187999"/>
          <a:ext cx="6624320" cy="1053000"/>
        </a:xfrm>
        <a:prstGeom prst="roundRect">
          <a:avLst/>
        </a:prstGeom>
        <a:solidFill>
          <a:schemeClr val="accent3">
            <a:hueOff val="1519151"/>
            <a:satOff val="-20043"/>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IN" sz="2000" kern="1200"/>
            <a:t>It will help the employees of Casual Dining Group to earn extra shares from company profits which can be an effective motivator for them (Stewart and Brown, 2019).</a:t>
          </a:r>
        </a:p>
      </dsp:txBody>
      <dsp:txXfrm>
        <a:off x="51403" y="1239402"/>
        <a:ext cx="6521514" cy="950194"/>
      </dsp:txXfrm>
    </dsp:sp>
    <dsp:sp modelId="{2C45BBA3-84D1-4495-8E84-62C78F1F63F6}">
      <dsp:nvSpPr>
        <dsp:cNvPr id="0" name=""/>
        <dsp:cNvSpPr/>
      </dsp:nvSpPr>
      <dsp:spPr>
        <a:xfrm>
          <a:off x="0" y="2298599"/>
          <a:ext cx="6624320" cy="1053000"/>
        </a:xfrm>
        <a:prstGeom prst="roundRect">
          <a:avLst/>
        </a:prstGeom>
        <a:solidFill>
          <a:schemeClr val="accent3">
            <a:hueOff val="3038302"/>
            <a:satOff val="-40086"/>
            <a:lumOff val="470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IN" sz="2000" kern="1200"/>
            <a:t>It will help in attracting potential employees while meeting profit goals and benefits having extra financial advantages.</a:t>
          </a:r>
        </a:p>
      </dsp:txBody>
      <dsp:txXfrm>
        <a:off x="51403" y="2350002"/>
        <a:ext cx="6521514" cy="95019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5227C7-6EA0-4EF0-9DEE-C0F34D5C25FB}">
      <dsp:nvSpPr>
        <dsp:cNvPr id="0" name=""/>
        <dsp:cNvSpPr/>
      </dsp:nvSpPr>
      <dsp:spPr>
        <a:xfrm>
          <a:off x="3751750" y="9049"/>
          <a:ext cx="2271775" cy="2271775"/>
        </a:xfrm>
        <a:prstGeom prst="ellipse">
          <a:avLst/>
        </a:prstGeom>
        <a:solidFill>
          <a:schemeClr val="accent2">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488950" rtl="0">
            <a:lnSpc>
              <a:spcPct val="90000"/>
            </a:lnSpc>
            <a:spcBef>
              <a:spcPct val="0"/>
            </a:spcBef>
            <a:spcAft>
              <a:spcPct val="35000"/>
            </a:spcAft>
            <a:buNone/>
          </a:pPr>
          <a:r>
            <a:rPr lang="en-IN" sz="1100" kern="1200"/>
            <a:t>Casual Dining Group can take the initiative to promote work-life balance and flexibility in the workplace which is one of the most attractive non-monetary methods.</a:t>
          </a:r>
        </a:p>
      </dsp:txBody>
      <dsp:txXfrm>
        <a:off x="4054653" y="406609"/>
        <a:ext cx="1665968" cy="1022298"/>
      </dsp:txXfrm>
    </dsp:sp>
    <dsp:sp modelId="{77013CC3-FDAE-4110-8CD8-5C68A8FA6065}">
      <dsp:nvSpPr>
        <dsp:cNvPr id="0" name=""/>
        <dsp:cNvSpPr/>
      </dsp:nvSpPr>
      <dsp:spPr>
        <a:xfrm>
          <a:off x="4507304" y="1467188"/>
          <a:ext cx="2271775" cy="2271775"/>
        </a:xfrm>
        <a:prstGeom prst="ellipse">
          <a:avLst/>
        </a:prstGeom>
        <a:solidFill>
          <a:schemeClr val="accent3">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488950" rtl="0">
            <a:lnSpc>
              <a:spcPct val="90000"/>
            </a:lnSpc>
            <a:spcBef>
              <a:spcPct val="0"/>
            </a:spcBef>
            <a:spcAft>
              <a:spcPct val="35000"/>
            </a:spcAft>
            <a:buNone/>
          </a:pPr>
          <a:r>
            <a:rPr lang="en-IN" sz="1100" kern="1200"/>
            <a:t>The method includes wellness programs, fix working hours, flexible vacation policies, and family-friendly benefits (Chelladurai and Kim, 2022).</a:t>
          </a:r>
        </a:p>
      </dsp:txBody>
      <dsp:txXfrm>
        <a:off x="5202089" y="2054063"/>
        <a:ext cx="1363065" cy="1249476"/>
      </dsp:txXfrm>
    </dsp:sp>
    <dsp:sp modelId="{EC5A0141-BE16-41B8-B47E-C134E02B53FF}">
      <dsp:nvSpPr>
        <dsp:cNvPr id="0" name=""/>
        <dsp:cNvSpPr/>
      </dsp:nvSpPr>
      <dsp:spPr>
        <a:xfrm>
          <a:off x="2867840" y="1467188"/>
          <a:ext cx="2271775" cy="2271775"/>
        </a:xfrm>
        <a:prstGeom prst="ellipse">
          <a:avLst/>
        </a:prstGeom>
        <a:solidFill>
          <a:schemeClr val="accent4">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488950" rtl="0">
            <a:lnSpc>
              <a:spcPct val="90000"/>
            </a:lnSpc>
            <a:spcBef>
              <a:spcPct val="0"/>
            </a:spcBef>
            <a:spcAft>
              <a:spcPct val="35000"/>
            </a:spcAft>
            <a:buNone/>
          </a:pPr>
          <a:r>
            <a:rPr lang="en-IN" sz="1100" kern="1200"/>
            <a:t>It will help in maintaining work-life balance and motivating the potential candidates to join the restaurant operations.</a:t>
          </a:r>
        </a:p>
      </dsp:txBody>
      <dsp:txXfrm>
        <a:off x="3081765" y="2054063"/>
        <a:ext cx="1363065" cy="124947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FEE0F5-F3FC-46AE-AB68-00073CBEB24C}">
      <dsp:nvSpPr>
        <dsp:cNvPr id="0" name=""/>
        <dsp:cNvSpPr/>
      </dsp:nvSpPr>
      <dsp:spPr>
        <a:xfrm>
          <a:off x="0" y="248849"/>
          <a:ext cx="6941820" cy="105300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IN" sz="2000" kern="1200"/>
            <a:t>Extensive training programs need to be introduced by CDG which is a great non-monetary method to attract talent.</a:t>
          </a:r>
        </a:p>
      </dsp:txBody>
      <dsp:txXfrm>
        <a:off x="51403" y="300252"/>
        <a:ext cx="6839014" cy="950194"/>
      </dsp:txXfrm>
    </dsp:sp>
    <dsp:sp modelId="{C0198185-44AC-4181-98C7-0A07C9EBFE84}">
      <dsp:nvSpPr>
        <dsp:cNvPr id="0" name=""/>
        <dsp:cNvSpPr/>
      </dsp:nvSpPr>
      <dsp:spPr>
        <a:xfrm>
          <a:off x="0" y="1359449"/>
          <a:ext cx="6941820" cy="1053000"/>
        </a:xfrm>
        <a:prstGeom prst="roundRect">
          <a:avLst/>
        </a:prstGeom>
        <a:solidFill>
          <a:schemeClr val="accent5">
            <a:hueOff val="-106248"/>
            <a:satOff val="-5148"/>
            <a:lumOff val="764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IN" sz="2000" kern="1200"/>
            <a:t>Introducing different learning initiatives like assessments, job training, group training, dedicated instruction and guidance comes under the training sessions (Bratton et al., 2021).</a:t>
          </a:r>
        </a:p>
      </dsp:txBody>
      <dsp:txXfrm>
        <a:off x="51403" y="1410852"/>
        <a:ext cx="6839014" cy="950194"/>
      </dsp:txXfrm>
    </dsp:sp>
    <dsp:sp modelId="{B9F949C5-B3D2-48F3-8919-8AFC237EB887}">
      <dsp:nvSpPr>
        <dsp:cNvPr id="0" name=""/>
        <dsp:cNvSpPr/>
      </dsp:nvSpPr>
      <dsp:spPr>
        <a:xfrm>
          <a:off x="0" y="2470049"/>
          <a:ext cx="6941820" cy="1053000"/>
        </a:xfrm>
        <a:prstGeom prst="roundRect">
          <a:avLst/>
        </a:prstGeom>
        <a:solidFill>
          <a:schemeClr val="accent5">
            <a:hueOff val="-212496"/>
            <a:satOff val="-10295"/>
            <a:lumOff val="1529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IN" sz="2000" kern="1200"/>
            <a:t>The strategy will help in attracting potential candidates to work within the Casual Dining Group.</a:t>
          </a:r>
        </a:p>
      </dsp:txBody>
      <dsp:txXfrm>
        <a:off x="51403" y="2521452"/>
        <a:ext cx="6839014" cy="95019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7B386E-137E-4DDF-8F60-496DF611503A}">
      <dsp:nvSpPr>
        <dsp:cNvPr id="0" name=""/>
        <dsp:cNvSpPr/>
      </dsp:nvSpPr>
      <dsp:spPr>
        <a:xfrm>
          <a:off x="1811080" y="10229"/>
          <a:ext cx="3740431" cy="3740431"/>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977900" rtl="0">
            <a:lnSpc>
              <a:spcPct val="90000"/>
            </a:lnSpc>
            <a:spcBef>
              <a:spcPct val="0"/>
            </a:spcBef>
            <a:spcAft>
              <a:spcPct val="35000"/>
            </a:spcAft>
            <a:buNone/>
          </a:pPr>
          <a:r>
            <a:rPr lang="en-IN" sz="2200" kern="1200"/>
            <a:t>The line manager of Casual Dining Group is responsible to make continuous feedback a norm in the organisation (Pecino et al., 2019).</a:t>
          </a:r>
        </a:p>
      </dsp:txBody>
      <dsp:txXfrm>
        <a:off x="2333393" y="451306"/>
        <a:ext cx="2156645" cy="2858277"/>
      </dsp:txXfrm>
    </dsp:sp>
    <dsp:sp modelId="{9FBCAEBC-3CCE-42F1-AFE7-5D2E6C9EA093}">
      <dsp:nvSpPr>
        <dsp:cNvPr id="0" name=""/>
        <dsp:cNvSpPr/>
      </dsp:nvSpPr>
      <dsp:spPr>
        <a:xfrm>
          <a:off x="4506887" y="10229"/>
          <a:ext cx="3740431" cy="3740431"/>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977900" rtl="0">
            <a:lnSpc>
              <a:spcPct val="90000"/>
            </a:lnSpc>
            <a:spcBef>
              <a:spcPct val="0"/>
            </a:spcBef>
            <a:spcAft>
              <a:spcPct val="35000"/>
            </a:spcAft>
            <a:buNone/>
          </a:pPr>
          <a:r>
            <a:rPr lang="en-IN" sz="2200" kern="1200" dirty="0"/>
            <a:t>Strategic problem-solving and growth practices are essential in managing people to attract new talents at CDG.</a:t>
          </a:r>
        </a:p>
      </dsp:txBody>
      <dsp:txXfrm>
        <a:off x="5568361" y="451306"/>
        <a:ext cx="2156645" cy="285827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30E47F-0D61-4DEB-BDB2-7EE3831DEEF0}">
      <dsp:nvSpPr>
        <dsp:cNvPr id="0" name=""/>
        <dsp:cNvSpPr/>
      </dsp:nvSpPr>
      <dsp:spPr>
        <a:xfrm>
          <a:off x="0" y="60952"/>
          <a:ext cx="6167120" cy="1618987"/>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IN" sz="2400" kern="1200"/>
            <a:t>The presentation highlighted different practices associated with managing people at Casual Dining Group.</a:t>
          </a:r>
        </a:p>
      </dsp:txBody>
      <dsp:txXfrm>
        <a:off x="79032" y="139984"/>
        <a:ext cx="6009056" cy="1460923"/>
      </dsp:txXfrm>
    </dsp:sp>
    <dsp:sp modelId="{2E58F86C-D8A4-4BC1-A8BD-7C4C4920F7BE}">
      <dsp:nvSpPr>
        <dsp:cNvPr id="0" name=""/>
        <dsp:cNvSpPr/>
      </dsp:nvSpPr>
      <dsp:spPr>
        <a:xfrm>
          <a:off x="0" y="1749059"/>
          <a:ext cx="6167120" cy="1618987"/>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IN" sz="2400" kern="1200"/>
            <a:t>The long-term and short-term talent acquisition strategies are analysed by evaluating their benefits to attract potential candidates.</a:t>
          </a:r>
        </a:p>
      </dsp:txBody>
      <dsp:txXfrm>
        <a:off x="79032" y="1828091"/>
        <a:ext cx="6009056" cy="146092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target1">
  <dgm:title val=""/>
  <dgm:desc val=""/>
  <dgm:catLst>
    <dgm:cat type="relationship" pri="25000"/>
    <dgm:cat type="convert" pri="2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resizeHandles val="exact"/>
    </dgm:varLst>
    <dgm:alg type="composite">
      <dgm:param type="ar" val="1.25"/>
    </dgm:alg>
    <dgm:shape xmlns:r="http://schemas.openxmlformats.org/officeDocument/2006/relationships" r:blip="">
      <dgm:adjLst/>
    </dgm:shape>
    <dgm:presOf/>
    <dgm:choose name="Name0">
      <dgm:if name="Name1" func="var" arg="dir" op="equ" val="norm">
        <dgm:choose name="Name2">
          <dgm:if name="Name3" axis="ch" ptType="node" func="cnt" op="equ" val="0">
            <dgm:constrLst/>
          </dgm:if>
          <dgm:if name="Name4"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r" for="ch" forName="line1" refType="l" refFor="ch" refForName="text1"/>
              <dgm:constr type="h" for="ch" forName="line1"/>
              <dgm:constr type="l" for="ch" forName="d1" refType="w" fact="0.3"/>
              <dgm:constr type="b" for="ch" forName="d1" refType="h" fact="0.625"/>
              <dgm:constr type="w" for="ch" forName="d1" refType="w" fact="0.32475"/>
              <dgm:constr type="h" for="ch" forName="d1" refType="h" fact="0.469"/>
            </dgm:constrLst>
          </dgm:if>
          <dgm:if name="Name5"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312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44325"/>
              <dgm:constr type="b" for="ch" forName="d2" refType="h" fact="0.7975"/>
              <dgm:constr type="w" for="ch" forName="d2" refType="w" fact="0.1815"/>
              <dgm:constr type="h" for="ch" forName="d2" refType="h" fact="0.3283"/>
            </dgm:constrLst>
          </dgm:if>
          <dgm:if name="Name6"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2187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2187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86"/>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7175"/>
              <dgm:constr type="b" for="ch" forName="d3" refType="h" fact="0.83375"/>
              <dgm:constr type="w" for="ch" forName="d3" refType="w" fact="0.1527"/>
              <dgm:constr type="h" for="ch" forName="d3" refType="h" fact="0.287"/>
            </dgm:constrLst>
          </dgm:if>
          <dgm:if name="Name7"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7938"/>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29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7938"/>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662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25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r" for="ch" forName="text4" refType="w"/>
              <dgm:constr type="t" for="ch" forName="text4" refType="b" refFor="ch" refForName="text3"/>
              <dgm:constr type="l" for="ch" forName="line4" refType="w" fact="0.625"/>
              <dgm:constr type="ctrY" for="ch" forName="line4" refType="ctrY" refFor="ch" refForName="text4"/>
              <dgm:constr type="w" for="ch" forName="line4" refType="w" fact="0.075"/>
              <dgm:constr type="h" for="ch" forName="line4"/>
              <dgm:constr type="l" for="ch" forName="d4" refType="w" fact="0.48525"/>
              <dgm:constr type="b" for="ch" forName="d4" refType="h" fact="0.85594"/>
              <dgm:constr type="w" for="ch" forName="d4" refType="w" fact="0.1394"/>
              <dgm:constr type="h" for="ch" forName="d4" refType="h" fact="0.2282"/>
            </dgm:constrLst>
          </dgm:if>
          <dgm:if name="Name8"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324"/>
              <dgm:constr type="r" for="ch" forName="text1" refType="w"/>
              <dgm:constr type="ctrY" for="ch" forName="text1" refType="h" fact="0.13"/>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324"/>
              <dgm:constr type="r" for="ch" forName="text2" refType="w"/>
              <dgm:constr type="ctrY" for="ch" forName="text2" refType="h" fact="0.27"/>
              <dgm:constr type="l" for="ch" forName="line2" refType="w" fact="0.625"/>
              <dgm:constr type="ctrY" for="ch" forName="line2" refType="ctrY" refFor="ch" refForName="text2"/>
              <dgm:constr type="w" for="ch" forName="line2" refType="w" fact="0.075"/>
              <dgm:constr type="h" for="ch" forName="line2"/>
              <dgm:constr type="l" for="ch" forName="d2" refType="w" fact="0.3498"/>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r" for="ch" forName="text3" refType="w"/>
              <dgm:constr type="ctrY" for="ch" forName="text3" refType="h" fact="0.41"/>
              <dgm:constr type="l" for="ch" forName="line3" refType="w" fact="0.625"/>
              <dgm:constr type="ctrY" for="ch" forName="line3" refType="ctrY" refFor="ch" refForName="text3"/>
              <dgm:constr type="w" for="ch" forName="line3" refType="w" fact="0.075"/>
              <dgm:constr type="h" for="ch" forName="line3"/>
              <dgm:constr type="l" for="ch" forName="d3" refType="w" fact="0.394"/>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r" for="ch" forName="text4" refType="w"/>
              <dgm:constr type="ctrY" for="ch" forName="text4" refType="h" fact="0.547"/>
              <dgm:constr type="l" for="ch" forName="line4" refType="w" fact="0.625"/>
              <dgm:constr type="ctrY" for="ch" forName="line4" refType="ctrY" refFor="ch" refForName="text4"/>
              <dgm:constr type="w" for="ch" forName="line4" refType="w" fact="0.075"/>
              <dgm:constr type="h" for="ch" forName="line4"/>
              <dgm:constr type="l" for="ch" forName="d4" refType="w" fact="0.446"/>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r" for="ch" forName="text5" refType="w"/>
              <dgm:constr type="ctrY" for="ch" forName="text5" refType="h" fact="0.68"/>
              <dgm:constr type="l" for="ch" forName="line5" refType="w" fact="0.625"/>
              <dgm:constr type="ctrY" for="ch" forName="line5" refType="ctrY" refFor="ch" refForName="text5"/>
              <dgm:constr type="w" for="ch" forName="line5" refType="w" fact="0.075"/>
              <dgm:constr type="h" for="ch" forName="line5"/>
              <dgm:constr type="l" for="ch" forName="d5" refType="w" fact="0.495"/>
              <dgm:constr type="b" for="ch" forName="d5" refType="h" fact="0.855"/>
              <dgm:constr type="w" for="ch" forName="d5" refType="w" fact="0.13"/>
              <dgm:constr type="h" for="ch" forName="d5" refType="h" fact="0.175"/>
            </dgm:constrLst>
          </dgm:if>
          <dgm:else name="Name9"/>
        </dgm:choose>
      </dgm:if>
      <dgm:else name="Name10">
        <dgm:choose name="Name11">
          <dgm:if name="Name12" axis="ch" ptType="node" func="cnt" op="equ" val="0">
            <dgm:constrLst/>
          </dgm:if>
          <dgm:if name="Name13"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Lst>
          </dgm:if>
          <dgm:if name="Name14"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312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55675"/>
              <dgm:constr type="b" for="ch" forName="d2" refType="h" fact="0.7975"/>
              <dgm:constr type="w" for="ch" forName="d2" refType="w" fact="0.1815"/>
              <dgm:constr type="h" for="ch" forName="d2" refType="h" fact="0.3283"/>
            </dgm:constrLst>
          </dgm:if>
          <dgm:if name="Name15"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2187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2187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14"/>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2825"/>
              <dgm:constr type="b" for="ch" forName="d3" refType="h" fact="0.83375"/>
              <dgm:constr type="w" for="ch" forName="d3" refType="w" fact="0.1527"/>
              <dgm:constr type="h" for="ch" forName="d3" refType="h" fact="0.287"/>
            </dgm:constrLst>
          </dgm:if>
          <dgm:if name="Name16"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7938"/>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0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7938"/>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337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74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l" for="ch" forName="text4"/>
              <dgm:constr type="t" for="ch" forName="text4" refType="b" refFor="ch" refForName="text3"/>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1475"/>
              <dgm:constr type="b" for="ch" forName="d4" refType="h" fact="0.85594"/>
              <dgm:constr type="w" for="ch" forName="d4" refType="w" fact="0.1394"/>
              <dgm:constr type="h" for="ch" forName="d4" refType="h" fact="0.2282"/>
            </dgm:constrLst>
          </dgm:if>
          <dgm:if name="Name17"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324"/>
              <dgm:constr type="l" for="ch" forName="text1"/>
              <dgm:constr type="ctrY" for="ch" forName="text1" refType="h" fact="0.13"/>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324"/>
              <dgm:constr type="l" for="ch" forName="text2"/>
              <dgm:constr type="ctrY" for="ch" forName="text2" refType="h" fact="0.27"/>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502"/>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l" for="ch" forName="text3"/>
              <dgm:constr type="ctrY" for="ch" forName="text3" refType="h" fact="0.41"/>
              <dgm:constr type="l" for="ch" forName="line3" refType="r" refFor="ch" refForName="text3"/>
              <dgm:constr type="ctrY" for="ch" forName="line3" refType="ctrY" refFor="ch" refForName="text3"/>
              <dgm:constr type="r" for="ch" forName="line3" refType="w" fact="0.375"/>
              <dgm:constr type="h" for="ch" forName="line3"/>
              <dgm:constr type="r" for="ch" forName="d3" refType="w" fact="0.606"/>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l" for="ch" forName="text4"/>
              <dgm:constr type="ctrY" for="ch" forName="text4" refType="h" fact="0.547"/>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54"/>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l" for="ch" forName="text5"/>
              <dgm:constr type="ctrY" for="ch" forName="text5" refType="h" fact="0.68"/>
              <dgm:constr type="l" for="ch" forName="line5" refType="r" refFor="ch" refForName="text5"/>
              <dgm:constr type="ctrY" for="ch" forName="line5" refType="ctrY" refFor="ch" refForName="text5"/>
              <dgm:constr type="r" for="ch" forName="line5" refType="w" fact="0.375"/>
              <dgm:constr type="h" for="ch" forName="line5"/>
              <dgm:constr type="r" for="ch" forName="d5" refType="w" fact="0.505"/>
              <dgm:constr type="b" for="ch" forName="d5" refType="h" fact="0.855"/>
              <dgm:constr type="w" for="ch" forName="d5" refType="w" fact="0.13"/>
              <dgm:constr type="h" for="ch" forName="d5" refType="h" fact="0.175"/>
            </dgm:constrLst>
          </dgm:if>
          <dgm:else name="Name18"/>
        </dgm:choose>
      </dgm:else>
    </dgm:choose>
    <dgm:ruleLst/>
    <dgm:forEach name="Name19" axis="ch" ptType="node" cnt="1">
      <dgm:layoutNode name="circle1" styleLbl="lnNode1">
        <dgm:alg type="sp"/>
        <dgm:shape xmlns:r="http://schemas.openxmlformats.org/officeDocument/2006/relationships" type="ellipse" r:blip="">
          <dgm:adjLst/>
        </dgm:shape>
        <dgm:presOf/>
        <dgm:constrLst/>
        <dgm:ruleLst/>
      </dgm:layoutNode>
      <dgm:layoutNode name="text1" styleLbl="revTx">
        <dgm:varLst>
          <dgm:bulletEnabled val="1"/>
        </dgm:varLst>
        <dgm:choose name="Name20">
          <dgm:if name="Name21" func="var" arg="dir" op="equ" val="norm">
            <dgm:choose name="Name22">
              <dgm:if name="Name23" axis="root des" ptType="all node" func="maxDepth" op="gt" val="1">
                <dgm:alg type="tx">
                  <dgm:param type="parTxLTRAlign" val="l"/>
                  <dgm:param type="parTxRTLAlign" val="r"/>
                </dgm:alg>
              </dgm:if>
              <dgm:else name="Name24">
                <dgm:alg type="tx">
                  <dgm:param type="parTxLTRAlign" val="l"/>
                  <dgm:param type="parTxRTLAlign" val="l"/>
                </dgm:alg>
              </dgm:else>
            </dgm:choose>
          </dgm:if>
          <dgm:else name="Name25">
            <dgm:choose name="Name26">
              <dgm:if name="Name27" axis="root des" ptType="all node" func="maxDepth" op="gt" val="1">
                <dgm:alg type="tx">
                  <dgm:param type="parTxLTRAlign" val="l"/>
                  <dgm:param type="parTxRTLAlign" val="r"/>
                </dgm:alg>
              </dgm:if>
              <dgm:else name="Name28">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29">
          <dgm:if name="Name30" func="var" arg="dir" op="equ" val="norm">
            <dgm:constrLst>
              <dgm:constr type="tMarg" refType="primFontSz" fact="0.1"/>
              <dgm:constr type="bMarg" refType="primFontSz" fact="0.1"/>
              <dgm:constr type="rMarg" refType="primFontSz" fact="0.1"/>
            </dgm:constrLst>
          </dgm:if>
          <dgm:else name="Name31">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1" styleLbl="callout">
        <dgm:alg type="sp"/>
        <dgm:shape xmlns:r="http://schemas.openxmlformats.org/officeDocument/2006/relationships" type="line" r:blip="">
          <dgm:adjLst/>
        </dgm:shape>
        <dgm:presOf/>
        <dgm:constrLst/>
        <dgm:ruleLst/>
      </dgm:layoutNode>
      <dgm:layoutNode name="d1" styleLbl="callout">
        <dgm:alg type="sp"/>
        <dgm:choose name="Name32">
          <dgm:if name="Name33" func="var" arg="dir" op="equ" val="norm">
            <dgm:shape xmlns:r="http://schemas.openxmlformats.org/officeDocument/2006/relationships" rot="90" type="line" r:blip="">
              <dgm:adjLst/>
            </dgm:shape>
          </dgm:if>
          <dgm:else name="Name34">
            <dgm:shape xmlns:r="http://schemas.openxmlformats.org/officeDocument/2006/relationships" rot="180" type="line" r:blip="">
              <dgm:adjLst/>
            </dgm:shape>
          </dgm:else>
        </dgm:choose>
        <dgm:presOf/>
        <dgm:constrLst/>
        <dgm:ruleLst/>
      </dgm:layoutNode>
    </dgm:forEach>
    <dgm:forEach name="Name35" axis="ch" ptType="node" st="2" cnt="1">
      <dgm:layoutNode name="circle2" styleLbl="lnNode1">
        <dgm:alg type="sp"/>
        <dgm:shape xmlns:r="http://schemas.openxmlformats.org/officeDocument/2006/relationships" type="ellipse" r:blip="" zOrderOff="-5">
          <dgm:adjLst/>
        </dgm:shape>
        <dgm:presOf/>
        <dgm:constrLst/>
        <dgm:ruleLst/>
      </dgm:layoutNode>
      <dgm:layoutNode name="text2" styleLbl="revTx">
        <dgm:varLst>
          <dgm:bulletEnabled val="1"/>
        </dgm:varLst>
        <dgm:choose name="Name36">
          <dgm:if name="Name37" func="var" arg="dir" op="equ" val="norm">
            <dgm:choose name="Name38">
              <dgm:if name="Name39" axis="root des" ptType="all node" func="maxDepth" op="gt" val="1">
                <dgm:alg type="tx">
                  <dgm:param type="parTxLTRAlign" val="l"/>
                  <dgm:param type="parTxRTLAlign" val="r"/>
                </dgm:alg>
              </dgm:if>
              <dgm:else name="Name40">
                <dgm:alg type="tx">
                  <dgm:param type="parTxLTRAlign" val="l"/>
                  <dgm:param type="parTxRTLAlign" val="l"/>
                </dgm:alg>
              </dgm:else>
            </dgm:choose>
          </dgm:if>
          <dgm:else name="Name41">
            <dgm:choose name="Name42">
              <dgm:if name="Name43" axis="root des" ptType="all node" func="maxDepth" op="gt" val="1">
                <dgm:alg type="tx">
                  <dgm:param type="parTxLTRAlign" val="l"/>
                  <dgm:param type="parTxRTLAlign" val="r"/>
                </dgm:alg>
              </dgm:if>
              <dgm:else name="Name44">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45">
          <dgm:if name="Name46" func="var" arg="dir" op="equ" val="norm">
            <dgm:constrLst>
              <dgm:constr type="tMarg" refType="primFontSz" fact="0.1"/>
              <dgm:constr type="bMarg" refType="primFontSz" fact="0.1"/>
              <dgm:constr type="rMarg" refType="primFontSz" fact="0.1"/>
            </dgm:constrLst>
          </dgm:if>
          <dgm:else name="Name47">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2" styleLbl="callout">
        <dgm:alg type="sp"/>
        <dgm:shape xmlns:r="http://schemas.openxmlformats.org/officeDocument/2006/relationships" type="line" r:blip="">
          <dgm:adjLst/>
        </dgm:shape>
        <dgm:presOf/>
        <dgm:constrLst/>
        <dgm:ruleLst/>
      </dgm:layoutNode>
      <dgm:layoutNode name="d2" styleLbl="callout">
        <dgm:alg type="sp"/>
        <dgm:choose name="Name48">
          <dgm:if name="Name49" func="var" arg="dir" op="equ" val="norm">
            <dgm:shape xmlns:r="http://schemas.openxmlformats.org/officeDocument/2006/relationships" rot="90" type="line" r:blip="">
              <dgm:adjLst/>
            </dgm:shape>
          </dgm:if>
          <dgm:else name="Name50">
            <dgm:shape xmlns:r="http://schemas.openxmlformats.org/officeDocument/2006/relationships" rot="180" type="line" r:blip="">
              <dgm:adjLst/>
            </dgm:shape>
          </dgm:else>
        </dgm:choose>
        <dgm:presOf/>
        <dgm:constrLst/>
        <dgm:ruleLst/>
      </dgm:layoutNode>
    </dgm:forEach>
    <dgm:forEach name="Name51" axis="ch" ptType="node" st="3" cnt="1">
      <dgm:layoutNode name="circle3" styleLbl="lnNode1">
        <dgm:alg type="sp"/>
        <dgm:shape xmlns:r="http://schemas.openxmlformats.org/officeDocument/2006/relationships" type="ellipse" r:blip="" zOrderOff="-10">
          <dgm:adjLst/>
        </dgm:shape>
        <dgm:presOf/>
        <dgm:constrLst/>
        <dgm:ruleLst/>
      </dgm:layoutNode>
      <dgm:layoutNode name="text3" styleLbl="revTx">
        <dgm:varLst>
          <dgm:bulletEnabled val="1"/>
        </dgm:varLst>
        <dgm:choose name="Name52">
          <dgm:if name="Name53" func="var" arg="dir" op="equ" val="norm">
            <dgm:choose name="Name54">
              <dgm:if name="Name55" axis="root des" ptType="all node" func="maxDepth" op="gt" val="1">
                <dgm:alg type="tx">
                  <dgm:param type="parTxLTRAlign" val="l"/>
                  <dgm:param type="parTxRTLAlign" val="r"/>
                </dgm:alg>
              </dgm:if>
              <dgm:else name="Name56">
                <dgm:alg type="tx">
                  <dgm:param type="parTxLTRAlign" val="l"/>
                  <dgm:param type="parTxRTLAlign" val="l"/>
                </dgm:alg>
              </dgm:else>
            </dgm:choose>
          </dgm:if>
          <dgm:else name="Name57">
            <dgm:choose name="Name58">
              <dgm:if name="Name59" axis="root des" ptType="all node" func="maxDepth" op="gt" val="1">
                <dgm:alg type="tx">
                  <dgm:param type="parTxLTRAlign" val="l"/>
                  <dgm:param type="parTxRTLAlign" val="r"/>
                </dgm:alg>
              </dgm:if>
              <dgm:else name="Name60">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61">
          <dgm:if name="Name62" func="var" arg="dir" op="equ" val="norm">
            <dgm:constrLst>
              <dgm:constr type="tMarg" refType="primFontSz" fact="0.1"/>
              <dgm:constr type="bMarg" refType="primFontSz" fact="0.1"/>
              <dgm:constr type="rMarg" refType="primFontSz" fact="0.1"/>
            </dgm:constrLst>
          </dgm:if>
          <dgm:else name="Name63">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3" styleLbl="callout">
        <dgm:alg type="sp"/>
        <dgm:shape xmlns:r="http://schemas.openxmlformats.org/officeDocument/2006/relationships" type="line" r:blip="">
          <dgm:adjLst/>
        </dgm:shape>
        <dgm:presOf/>
        <dgm:constrLst/>
        <dgm:ruleLst/>
      </dgm:layoutNode>
      <dgm:layoutNode name="d3" styleLbl="callout">
        <dgm:alg type="sp"/>
        <dgm:choose name="Name64">
          <dgm:if name="Name65" func="var" arg="dir" op="equ" val="norm">
            <dgm:shape xmlns:r="http://schemas.openxmlformats.org/officeDocument/2006/relationships" rot="90" type="line" r:blip="">
              <dgm:adjLst/>
            </dgm:shape>
          </dgm:if>
          <dgm:else name="Name66">
            <dgm:shape xmlns:r="http://schemas.openxmlformats.org/officeDocument/2006/relationships" rot="180" type="line" r:blip="">
              <dgm:adjLst/>
            </dgm:shape>
          </dgm:else>
        </dgm:choose>
        <dgm:presOf/>
        <dgm:constrLst/>
        <dgm:ruleLst/>
      </dgm:layoutNode>
    </dgm:forEach>
    <dgm:forEach name="Name67" axis="ch" ptType="node" st="4" cnt="1">
      <dgm:layoutNode name="circle4" styleLbl="lnNode1">
        <dgm:alg type="sp"/>
        <dgm:shape xmlns:r="http://schemas.openxmlformats.org/officeDocument/2006/relationships" type="ellipse" r:blip="" zOrderOff="-15">
          <dgm:adjLst/>
        </dgm:shape>
        <dgm:presOf/>
        <dgm:constrLst/>
        <dgm:ruleLst/>
      </dgm:layoutNode>
      <dgm:layoutNode name="text4" styleLbl="revTx">
        <dgm:varLst>
          <dgm:bulletEnabled val="1"/>
        </dgm:varLst>
        <dgm:choose name="Name68">
          <dgm:if name="Name69" func="var" arg="dir" op="equ" val="norm">
            <dgm:choose name="Name70">
              <dgm:if name="Name71" axis="root des" ptType="all node" func="maxDepth" op="gt" val="1">
                <dgm:alg type="tx">
                  <dgm:param type="parTxLTRAlign" val="l"/>
                  <dgm:param type="parTxRTLAlign" val="r"/>
                </dgm:alg>
              </dgm:if>
              <dgm:else name="Name72">
                <dgm:alg type="tx">
                  <dgm:param type="parTxLTRAlign" val="l"/>
                  <dgm:param type="parTxRTLAlign" val="l"/>
                </dgm:alg>
              </dgm:else>
            </dgm:choose>
          </dgm:if>
          <dgm:else name="Name73">
            <dgm:choose name="Name74">
              <dgm:if name="Name75" axis="root des" ptType="all node" func="maxDepth" op="gt" val="1">
                <dgm:alg type="tx">
                  <dgm:param type="parTxLTRAlign" val="l"/>
                  <dgm:param type="parTxRTLAlign" val="r"/>
                </dgm:alg>
              </dgm:if>
              <dgm:else name="Name76">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77">
          <dgm:if name="Name78" func="var" arg="dir" op="equ" val="norm">
            <dgm:constrLst>
              <dgm:constr type="tMarg" refType="primFontSz" fact="0.1"/>
              <dgm:constr type="bMarg" refType="primFontSz" fact="0.1"/>
              <dgm:constr type="rMarg" refType="primFontSz" fact="0.1"/>
            </dgm:constrLst>
          </dgm:if>
          <dgm:else name="Name79">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4" styleLbl="callout">
        <dgm:alg type="sp"/>
        <dgm:shape xmlns:r="http://schemas.openxmlformats.org/officeDocument/2006/relationships" type="line" r:blip="">
          <dgm:adjLst/>
        </dgm:shape>
        <dgm:presOf/>
        <dgm:constrLst/>
        <dgm:ruleLst/>
      </dgm:layoutNode>
      <dgm:layoutNode name="d4" styleLbl="callout">
        <dgm:alg type="sp"/>
        <dgm:choose name="Name80">
          <dgm:if name="Name81" func="var" arg="dir" op="equ" val="norm">
            <dgm:shape xmlns:r="http://schemas.openxmlformats.org/officeDocument/2006/relationships" rot="90" type="line" r:blip="">
              <dgm:adjLst/>
            </dgm:shape>
          </dgm:if>
          <dgm:else name="Name82">
            <dgm:shape xmlns:r="http://schemas.openxmlformats.org/officeDocument/2006/relationships" rot="180" type="line" r:blip="">
              <dgm:adjLst/>
            </dgm:shape>
          </dgm:else>
        </dgm:choose>
        <dgm:presOf/>
        <dgm:constrLst/>
        <dgm:ruleLst/>
      </dgm:layoutNode>
    </dgm:forEach>
    <dgm:forEach name="Name83" axis="ch" ptType="node" st="5" cnt="1">
      <dgm:layoutNode name="circle5" styleLbl="lnNode1">
        <dgm:alg type="sp"/>
        <dgm:shape xmlns:r="http://schemas.openxmlformats.org/officeDocument/2006/relationships" type="ellipse" r:blip="" zOrderOff="-20">
          <dgm:adjLst/>
        </dgm:shape>
        <dgm:presOf/>
        <dgm:constrLst/>
        <dgm:ruleLst/>
      </dgm:layoutNode>
      <dgm:layoutNode name="text5"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alg>
              </dgm:if>
              <dgm:else name="Name88">
                <dgm:alg type="tx">
                  <dgm:param type="parTxLTRAlign" val="l"/>
                  <dgm:param type="parTxRTLAlign" val="l"/>
                </dgm:alg>
              </dgm:else>
            </dgm:choose>
          </dgm:if>
          <dgm:else name="Name89">
            <dgm:choose name="Name90">
              <dgm:if name="Name91" axis="root des" ptType="all node" func="maxDepth" op="gt" val="1">
                <dgm:alg type="tx">
                  <dgm:param type="parTxLTRAlign" val="l"/>
                  <dgm:param type="parTxRTLAlign" val="r"/>
                </dgm:alg>
              </dgm:if>
              <dgm:else name="Name92">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tMarg" refType="primFontSz" fact="0.1"/>
              <dgm:constr type="bMarg" refType="primFontSz" fact="0.1"/>
              <dgm:constr type="rMarg" refType="primFontSz" fact="0.1"/>
            </dgm:constrLst>
          </dgm:if>
          <dgm:else name="Name95">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5" styleLbl="callout">
        <dgm:alg type="sp"/>
        <dgm:shape xmlns:r="http://schemas.openxmlformats.org/officeDocument/2006/relationships" type="line" r:blip="">
          <dgm:adjLst/>
        </dgm:shape>
        <dgm:presOf/>
        <dgm:constrLst/>
        <dgm:ruleLst/>
      </dgm:layoutNode>
      <dgm:layoutNode name="d5" styleLbl="callout">
        <dgm:alg type="sp"/>
        <dgm:choose name="Name96">
          <dgm:if name="Name97" func="var" arg="dir" op="equ" val="norm">
            <dgm:shape xmlns:r="http://schemas.openxmlformats.org/officeDocument/2006/relationships" rot="90" type="line" r:blip="">
              <dgm:adjLst/>
            </dgm:shape>
          </dgm:if>
          <dgm:else name="Name98">
            <dgm:shape xmlns:r="http://schemas.openxmlformats.org/officeDocument/2006/relationships" rot="180" type="line" r:blip="">
              <dgm:adjLst/>
            </dgm:shape>
          </dgm:else>
        </dgm:choose>
        <dgm:presOf/>
        <dgm:constrLst/>
        <dgm:ruleLst/>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8DA4D3-B769-47BC-9A87-8F0208F48CD3}" type="datetimeFigureOut">
              <a:rPr lang="en-IN" smtClean="0"/>
              <a:t>27-07-2023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56ACFA-8E16-4C88-8D7D-00BE0AB8352F}" type="slidenum">
              <a:rPr lang="en-IN" smtClean="0"/>
              <a:t>‹#›</a:t>
            </a:fld>
            <a:endParaRPr lang="en-IN"/>
          </a:p>
        </p:txBody>
      </p:sp>
    </p:spTree>
    <p:extLst>
      <p:ext uri="{BB962C8B-B14F-4D97-AF65-F5344CB8AC3E}">
        <p14:creationId xmlns:p14="http://schemas.microsoft.com/office/powerpoint/2010/main" val="15592571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business management presentation is based on the topic of managing people which will highlight a UK-based restaurant group that operates under different brands and locations. Considering the organisation Casual Dining Group the presentation will highlight the role of the talent acquisition manager in order to form strategies for long-term and short-term talent acquisition. Furthermore, different incentive methods both monetary and non-monetary threads will be identified in order to attract the candidates within the restaurant operations.</a:t>
            </a:r>
          </a:p>
          <a:p>
            <a:endParaRPr lang="en-IN" dirty="0"/>
          </a:p>
        </p:txBody>
      </p:sp>
      <p:sp>
        <p:nvSpPr>
          <p:cNvPr id="4" name="Slide Number Placeholder 3"/>
          <p:cNvSpPr>
            <a:spLocks noGrp="1"/>
          </p:cNvSpPr>
          <p:nvPr>
            <p:ph type="sldNum" sz="quarter" idx="10"/>
          </p:nvPr>
        </p:nvSpPr>
        <p:spPr/>
        <p:txBody>
          <a:bodyPr/>
          <a:lstStyle/>
          <a:p>
            <a:fld id="{EC56ACFA-8E16-4C88-8D7D-00BE0AB8352F}" type="slidenum">
              <a:rPr lang="en-IN" smtClean="0"/>
              <a:t>2</a:t>
            </a:fld>
            <a:endParaRPr lang="en-IN"/>
          </a:p>
        </p:txBody>
      </p:sp>
    </p:spTree>
    <p:extLst>
      <p:ext uri="{BB962C8B-B14F-4D97-AF65-F5344CB8AC3E}">
        <p14:creationId xmlns:p14="http://schemas.microsoft.com/office/powerpoint/2010/main" val="8991150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UK restaurant chain, Casual Dining Group operates 250 restaurants in different locations of the UK which operates on different sides under </a:t>
            </a:r>
            <a:r>
              <a:rPr lang="en-IN" sz="1200" kern="1200" dirty="0" err="1">
                <a:solidFill>
                  <a:schemeClr val="tx1"/>
                </a:solidFill>
                <a:effectLst/>
                <a:latin typeface="+mn-lt"/>
                <a:ea typeface="+mn-ea"/>
                <a:cs typeface="+mn-cs"/>
              </a:rPr>
              <a:t>Huxleys</a:t>
            </a:r>
            <a:r>
              <a:rPr lang="en-IN" sz="1200" kern="1200" dirty="0">
                <a:solidFill>
                  <a:schemeClr val="tx1"/>
                </a:solidFill>
                <a:effectLst/>
                <a:latin typeface="+mn-lt"/>
                <a:ea typeface="+mn-ea"/>
                <a:cs typeface="+mn-cs"/>
              </a:rPr>
              <a:t>, La Salle brands, </a:t>
            </a:r>
            <a:r>
              <a:rPr lang="en-IN" sz="1200" kern="1200" dirty="0" err="1">
                <a:solidFill>
                  <a:schemeClr val="tx1"/>
                </a:solidFill>
                <a:effectLst/>
                <a:latin typeface="+mn-lt"/>
                <a:ea typeface="+mn-ea"/>
                <a:cs typeface="+mn-cs"/>
              </a:rPr>
              <a:t>Oriel</a:t>
            </a:r>
            <a:r>
              <a:rPr lang="en-IN" sz="1200" kern="1200" dirty="0">
                <a:solidFill>
                  <a:schemeClr val="tx1"/>
                </a:solidFill>
                <a:effectLst/>
                <a:latin typeface="+mn-lt"/>
                <a:ea typeface="+mn-ea"/>
                <a:cs typeface="+mn-cs"/>
              </a:rPr>
              <a:t> Grande Brasserie etc. Please one of the largest restaurant groups which includes the brands like Las Iguanas, Cafe Rouge, Bella Italia etc. Casual Dining Group operating with 6000 employees having the revenue of £367 million in 2022.</a:t>
            </a:r>
          </a:p>
          <a:p>
            <a:endParaRPr lang="en-IN" dirty="0"/>
          </a:p>
        </p:txBody>
      </p:sp>
      <p:sp>
        <p:nvSpPr>
          <p:cNvPr id="4" name="Slide Number Placeholder 3"/>
          <p:cNvSpPr>
            <a:spLocks noGrp="1"/>
          </p:cNvSpPr>
          <p:nvPr>
            <p:ph type="sldNum" sz="quarter" idx="10"/>
          </p:nvPr>
        </p:nvSpPr>
        <p:spPr/>
        <p:txBody>
          <a:bodyPr/>
          <a:lstStyle/>
          <a:p>
            <a:fld id="{EC56ACFA-8E16-4C88-8D7D-00BE0AB8352F}" type="slidenum">
              <a:rPr lang="en-IN" smtClean="0"/>
              <a:t>3</a:t>
            </a:fld>
            <a:endParaRPr lang="en-IN"/>
          </a:p>
        </p:txBody>
      </p:sp>
    </p:spTree>
    <p:extLst>
      <p:ext uri="{BB962C8B-B14F-4D97-AF65-F5344CB8AC3E}">
        <p14:creationId xmlns:p14="http://schemas.microsoft.com/office/powerpoint/2010/main" val="29629808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order to develop a short-term acquisition strategy, the HR department of the company should analyse the capacity and demand gap to identify the skills that are required for the vacant posts. In this case, for meeting project requirements due to the sudden demand for employees, it is necessary for CDG to do the hiring process within a shorter period of time. </a:t>
            </a:r>
          </a:p>
          <a:p>
            <a:endParaRPr lang="en-IN" dirty="0"/>
          </a:p>
        </p:txBody>
      </p:sp>
      <p:sp>
        <p:nvSpPr>
          <p:cNvPr id="4" name="Slide Number Placeholder 3"/>
          <p:cNvSpPr>
            <a:spLocks noGrp="1"/>
          </p:cNvSpPr>
          <p:nvPr>
            <p:ph type="sldNum" sz="quarter" idx="10"/>
          </p:nvPr>
        </p:nvSpPr>
        <p:spPr/>
        <p:txBody>
          <a:bodyPr/>
          <a:lstStyle/>
          <a:p>
            <a:fld id="{EC56ACFA-8E16-4C88-8D7D-00BE0AB8352F}" type="slidenum">
              <a:rPr lang="en-IN" smtClean="0"/>
              <a:t>4</a:t>
            </a:fld>
            <a:endParaRPr lang="en-IN"/>
          </a:p>
        </p:txBody>
      </p:sp>
    </p:spTree>
    <p:extLst>
      <p:ext uri="{BB962C8B-B14F-4D97-AF65-F5344CB8AC3E}">
        <p14:creationId xmlns:p14="http://schemas.microsoft.com/office/powerpoint/2010/main" val="25337808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 clear job description is identified as an important component of hiring which is helpful for the candidates who are willing to apply for the job role. Recruiters can use job descriptions to find candidates who have the specific skills or certifications needed for a position.</a:t>
            </a:r>
          </a:p>
          <a:p>
            <a:endParaRPr lang="en-IN" dirty="0"/>
          </a:p>
        </p:txBody>
      </p:sp>
      <p:sp>
        <p:nvSpPr>
          <p:cNvPr id="4" name="Slide Number Placeholder 3"/>
          <p:cNvSpPr>
            <a:spLocks noGrp="1"/>
          </p:cNvSpPr>
          <p:nvPr>
            <p:ph type="sldNum" sz="quarter" idx="10"/>
          </p:nvPr>
        </p:nvSpPr>
        <p:spPr/>
        <p:txBody>
          <a:bodyPr/>
          <a:lstStyle/>
          <a:p>
            <a:fld id="{EC56ACFA-8E16-4C88-8D7D-00BE0AB8352F}" type="slidenum">
              <a:rPr lang="en-IN" smtClean="0"/>
              <a:t>5</a:t>
            </a:fld>
            <a:endParaRPr lang="en-IN"/>
          </a:p>
        </p:txBody>
      </p:sp>
    </p:spTree>
    <p:extLst>
      <p:ext uri="{BB962C8B-B14F-4D97-AF65-F5344CB8AC3E}">
        <p14:creationId xmlns:p14="http://schemas.microsoft.com/office/powerpoint/2010/main" val="2907649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Within a limited time, collaborating with the vendors is required to meet the demand of CDG. In this context, to avoid extra time, organisations contact the vendors for screening and shortlisting the candidates after selection which is helpful for the companies to recruit candidates within a shorter period of time. </a:t>
            </a:r>
          </a:p>
          <a:p>
            <a:endParaRPr lang="en-IN" dirty="0"/>
          </a:p>
        </p:txBody>
      </p:sp>
      <p:sp>
        <p:nvSpPr>
          <p:cNvPr id="4" name="Slide Number Placeholder 3"/>
          <p:cNvSpPr>
            <a:spLocks noGrp="1"/>
          </p:cNvSpPr>
          <p:nvPr>
            <p:ph type="sldNum" sz="quarter" idx="10"/>
          </p:nvPr>
        </p:nvSpPr>
        <p:spPr/>
        <p:txBody>
          <a:bodyPr/>
          <a:lstStyle/>
          <a:p>
            <a:fld id="{EC56ACFA-8E16-4C88-8D7D-00BE0AB8352F}" type="slidenum">
              <a:rPr lang="en-IN" smtClean="0"/>
              <a:t>6</a:t>
            </a:fld>
            <a:endParaRPr lang="en-IN"/>
          </a:p>
        </p:txBody>
      </p:sp>
    </p:spTree>
    <p:extLst>
      <p:ext uri="{BB962C8B-B14F-4D97-AF65-F5344CB8AC3E}">
        <p14:creationId xmlns:p14="http://schemas.microsoft.com/office/powerpoint/2010/main" val="9154196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strategy involves developing relationships with potential candidates for the purpose of improving their skills and knowledge development. It is essential to engage the individual candidates through industry conferences, networking events, mentoring programs and other educational sessions to make them aware of their roles and responsibilities. Boosting relationships with the candidates will help the organisation to develop a talent pool over time.</a:t>
            </a:r>
          </a:p>
          <a:p>
            <a:endParaRPr lang="en-IN" dirty="0"/>
          </a:p>
        </p:txBody>
      </p:sp>
      <p:sp>
        <p:nvSpPr>
          <p:cNvPr id="4" name="Slide Number Placeholder 3"/>
          <p:cNvSpPr>
            <a:spLocks noGrp="1"/>
          </p:cNvSpPr>
          <p:nvPr>
            <p:ph type="sldNum" sz="quarter" idx="10"/>
          </p:nvPr>
        </p:nvSpPr>
        <p:spPr/>
        <p:txBody>
          <a:bodyPr/>
          <a:lstStyle/>
          <a:p>
            <a:fld id="{EC56ACFA-8E16-4C88-8D7D-00BE0AB8352F}" type="slidenum">
              <a:rPr lang="en-IN" smtClean="0"/>
              <a:t>7</a:t>
            </a:fld>
            <a:endParaRPr lang="en-IN"/>
          </a:p>
        </p:txBody>
      </p:sp>
    </p:spTree>
    <p:extLst>
      <p:ext uri="{BB962C8B-B14F-4D97-AF65-F5344CB8AC3E}">
        <p14:creationId xmlns:p14="http://schemas.microsoft.com/office/powerpoint/2010/main" val="1817449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Employee Referral Program indicates recommends individuals who fit according to the job role and the restaurant culture at CDG. The employees will refer the job opening opportunities to potential candidates who are capable of working in the restaurant. A referral bonus or recognition must be given to the existing employees of Casual Dining Group for the Talent acquisition efforts.</a:t>
            </a:r>
          </a:p>
          <a:p>
            <a:endParaRPr lang="en-IN" dirty="0"/>
          </a:p>
        </p:txBody>
      </p:sp>
      <p:sp>
        <p:nvSpPr>
          <p:cNvPr id="4" name="Slide Number Placeholder 3"/>
          <p:cNvSpPr>
            <a:spLocks noGrp="1"/>
          </p:cNvSpPr>
          <p:nvPr>
            <p:ph type="sldNum" sz="quarter" idx="10"/>
          </p:nvPr>
        </p:nvSpPr>
        <p:spPr/>
        <p:txBody>
          <a:bodyPr/>
          <a:lstStyle/>
          <a:p>
            <a:fld id="{EC56ACFA-8E16-4C88-8D7D-00BE0AB8352F}" type="slidenum">
              <a:rPr lang="en-IN" smtClean="0"/>
              <a:t>8</a:t>
            </a:fld>
            <a:endParaRPr lang="en-IN"/>
          </a:p>
        </p:txBody>
      </p:sp>
    </p:spTree>
    <p:extLst>
      <p:ext uri="{BB962C8B-B14F-4D97-AF65-F5344CB8AC3E}">
        <p14:creationId xmlns:p14="http://schemas.microsoft.com/office/powerpoint/2010/main" val="6561084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Competitive Compensation and Benefit helps in attracting them to work in the restaurant operations of CDG consisting of fine and casual dining. Offering compensation packages following market competition and other attractive benefits will help in attracting the candidates to join and work in the organisation. Highlighting unique benefits in the restaurant chain as well as providing different benefits like free meals, opportunities for career development, employee discounts etc.</a:t>
            </a:r>
          </a:p>
          <a:p>
            <a:endParaRPr lang="en-IN" dirty="0"/>
          </a:p>
        </p:txBody>
      </p:sp>
      <p:sp>
        <p:nvSpPr>
          <p:cNvPr id="4" name="Slide Number Placeholder 3"/>
          <p:cNvSpPr>
            <a:spLocks noGrp="1"/>
          </p:cNvSpPr>
          <p:nvPr>
            <p:ph type="sldNum" sz="quarter" idx="10"/>
          </p:nvPr>
        </p:nvSpPr>
        <p:spPr/>
        <p:txBody>
          <a:bodyPr/>
          <a:lstStyle/>
          <a:p>
            <a:fld id="{EC56ACFA-8E16-4C88-8D7D-00BE0AB8352F}" type="slidenum">
              <a:rPr lang="en-IN" smtClean="0"/>
              <a:t>9</a:t>
            </a:fld>
            <a:endParaRPr lang="en-IN"/>
          </a:p>
        </p:txBody>
      </p:sp>
    </p:spTree>
    <p:extLst>
      <p:ext uri="{BB962C8B-B14F-4D97-AF65-F5344CB8AC3E}">
        <p14:creationId xmlns:p14="http://schemas.microsoft.com/office/powerpoint/2010/main" val="25963093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employee bonus is one of the most significant monetary incentive methods that might be utilised by Casual Dining Group. It will help potential candidates while offering regular reward incentives, bonus </a:t>
            </a:r>
            <a:r>
              <a:rPr lang="en-IN" sz="1200" kern="1200" dirty="0" err="1">
                <a:solidFill>
                  <a:schemeClr val="tx1"/>
                </a:solidFill>
                <a:effectLst/>
                <a:latin typeface="+mn-lt"/>
                <a:ea typeface="+mn-ea"/>
                <a:cs typeface="+mn-cs"/>
              </a:rPr>
              <a:t>paychecks</a:t>
            </a:r>
            <a:r>
              <a:rPr lang="en-IN" sz="1200" kern="1200" dirty="0">
                <a:solidFill>
                  <a:schemeClr val="tx1"/>
                </a:solidFill>
                <a:effectLst/>
                <a:latin typeface="+mn-lt"/>
                <a:ea typeface="+mn-ea"/>
                <a:cs typeface="+mn-cs"/>
              </a:rPr>
              <a:t> and cash bonuses. The reward will help in showing appreciation for accomplishing organisational goals. Providing retention incentives to the potential candidates will help in motivating them to join the restaurant operations.</a:t>
            </a:r>
          </a:p>
          <a:p>
            <a:endParaRPr lang="en-IN" dirty="0"/>
          </a:p>
        </p:txBody>
      </p:sp>
      <p:sp>
        <p:nvSpPr>
          <p:cNvPr id="4" name="Slide Number Placeholder 3"/>
          <p:cNvSpPr>
            <a:spLocks noGrp="1"/>
          </p:cNvSpPr>
          <p:nvPr>
            <p:ph type="sldNum" sz="quarter" idx="10"/>
          </p:nvPr>
        </p:nvSpPr>
        <p:spPr/>
        <p:txBody>
          <a:bodyPr/>
          <a:lstStyle/>
          <a:p>
            <a:fld id="{EC56ACFA-8E16-4C88-8D7D-00BE0AB8352F}" type="slidenum">
              <a:rPr lang="en-IN" smtClean="0"/>
              <a:t>10</a:t>
            </a:fld>
            <a:endParaRPr lang="en-IN"/>
          </a:p>
        </p:txBody>
      </p:sp>
    </p:spTree>
    <p:extLst>
      <p:ext uri="{BB962C8B-B14F-4D97-AF65-F5344CB8AC3E}">
        <p14:creationId xmlns:p14="http://schemas.microsoft.com/office/powerpoint/2010/main" val="41495129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Offering profit-sharing or stock options can be an attractive incentive for potential employees, as it aligns their interests with the company's success. This approach can help attract individuals who are motivated by long-term financial gains.</a:t>
            </a:r>
          </a:p>
          <a:p>
            <a:endParaRPr lang="en-IN" dirty="0"/>
          </a:p>
        </p:txBody>
      </p:sp>
      <p:sp>
        <p:nvSpPr>
          <p:cNvPr id="4" name="Slide Number Placeholder 3"/>
          <p:cNvSpPr>
            <a:spLocks noGrp="1"/>
          </p:cNvSpPr>
          <p:nvPr>
            <p:ph type="sldNum" sz="quarter" idx="10"/>
          </p:nvPr>
        </p:nvSpPr>
        <p:spPr/>
        <p:txBody>
          <a:bodyPr/>
          <a:lstStyle/>
          <a:p>
            <a:fld id="{EC56ACFA-8E16-4C88-8D7D-00BE0AB8352F}" type="slidenum">
              <a:rPr lang="en-IN" smtClean="0"/>
              <a:t>11</a:t>
            </a:fld>
            <a:endParaRPr lang="en-IN"/>
          </a:p>
        </p:txBody>
      </p:sp>
    </p:spTree>
    <p:extLst>
      <p:ext uri="{BB962C8B-B14F-4D97-AF65-F5344CB8AC3E}">
        <p14:creationId xmlns:p14="http://schemas.microsoft.com/office/powerpoint/2010/main" val="20683898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 The major potential customers are attracted to the working culture in the organisation specifically the brands that maintain working flexibility in the workplace. Casual Dining Group must offer flexibility at work as a non-monetary benefit to help the employees maintain work-life balance and motivate them to join the restaurant operations.</a:t>
            </a:r>
          </a:p>
          <a:p>
            <a:endParaRPr lang="en-IN" dirty="0"/>
          </a:p>
        </p:txBody>
      </p:sp>
      <p:sp>
        <p:nvSpPr>
          <p:cNvPr id="4" name="Slide Number Placeholder 3"/>
          <p:cNvSpPr>
            <a:spLocks noGrp="1"/>
          </p:cNvSpPr>
          <p:nvPr>
            <p:ph type="sldNum" sz="quarter" idx="10"/>
          </p:nvPr>
        </p:nvSpPr>
        <p:spPr/>
        <p:txBody>
          <a:bodyPr/>
          <a:lstStyle/>
          <a:p>
            <a:fld id="{EC56ACFA-8E16-4C88-8D7D-00BE0AB8352F}" type="slidenum">
              <a:rPr lang="en-IN" smtClean="0"/>
              <a:t>12</a:t>
            </a:fld>
            <a:endParaRPr lang="en-IN"/>
          </a:p>
        </p:txBody>
      </p:sp>
    </p:spTree>
    <p:extLst>
      <p:ext uri="{BB962C8B-B14F-4D97-AF65-F5344CB8AC3E}">
        <p14:creationId xmlns:p14="http://schemas.microsoft.com/office/powerpoint/2010/main" val="19150393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extensive training programs are effective in offering opportunities to potential candidates to gain in-depth knowledge about their roles and responsibilities. The learning initiatives help in developing specific skills of the individuals which include assessments, job training, group training, dedicated instruction and guidance. The strategy will offer the candidates a deep understanding of a particular field while working in restaurant operations.</a:t>
            </a:r>
          </a:p>
          <a:p>
            <a:pPr marL="0" marR="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C56ACFA-8E16-4C88-8D7D-00BE0AB8352F}" type="slidenum">
              <a:rPr lang="en-IN" smtClean="0"/>
              <a:t>13</a:t>
            </a:fld>
            <a:endParaRPr lang="en-IN"/>
          </a:p>
        </p:txBody>
      </p:sp>
    </p:spTree>
    <p:extLst>
      <p:ext uri="{BB962C8B-B14F-4D97-AF65-F5344CB8AC3E}">
        <p14:creationId xmlns:p14="http://schemas.microsoft.com/office/powerpoint/2010/main" val="18258546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restaurant chain needs to focus on using strategic problem-solving programs and practices while introducing continuous feedback programs to retain potential candidates. It will benefit the brand to maintain organisational performance while offering opportunities to the individuals to share their ideas with the business manager of CDG.</a:t>
            </a:r>
          </a:p>
          <a:p>
            <a:r>
              <a:rPr lang="en-US" dirty="0"/>
              <a:t> </a:t>
            </a:r>
            <a:endParaRPr lang="en-IN" dirty="0"/>
          </a:p>
        </p:txBody>
      </p:sp>
      <p:sp>
        <p:nvSpPr>
          <p:cNvPr id="4" name="Slide Number Placeholder 3"/>
          <p:cNvSpPr>
            <a:spLocks noGrp="1"/>
          </p:cNvSpPr>
          <p:nvPr>
            <p:ph type="sldNum" sz="quarter" idx="10"/>
          </p:nvPr>
        </p:nvSpPr>
        <p:spPr/>
        <p:txBody>
          <a:bodyPr/>
          <a:lstStyle/>
          <a:p>
            <a:fld id="{EC56ACFA-8E16-4C88-8D7D-00BE0AB8352F}" type="slidenum">
              <a:rPr lang="en-IN" smtClean="0"/>
              <a:t>14</a:t>
            </a:fld>
            <a:endParaRPr lang="en-IN"/>
          </a:p>
        </p:txBody>
      </p:sp>
    </p:spTree>
    <p:extLst>
      <p:ext uri="{BB962C8B-B14F-4D97-AF65-F5344CB8AC3E}">
        <p14:creationId xmlns:p14="http://schemas.microsoft.com/office/powerpoint/2010/main" val="24068844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It is found that the brand Casual Dining Group will be benefited in attracting potential candidates in order to improve organisational performance through the utilisation of Talent acquisition strategies and incentive methods. The suggested recommendations can be beneficial in overcoming the labour shortage issues and recruiting new talents at Casual Dining Group in the long run.</a:t>
            </a:r>
          </a:p>
          <a:p>
            <a:endParaRPr lang="en-IN" dirty="0"/>
          </a:p>
        </p:txBody>
      </p:sp>
      <p:sp>
        <p:nvSpPr>
          <p:cNvPr id="4" name="Slide Number Placeholder 3"/>
          <p:cNvSpPr>
            <a:spLocks noGrp="1"/>
          </p:cNvSpPr>
          <p:nvPr>
            <p:ph type="sldNum" sz="quarter" idx="10"/>
          </p:nvPr>
        </p:nvSpPr>
        <p:spPr/>
        <p:txBody>
          <a:bodyPr/>
          <a:lstStyle/>
          <a:p>
            <a:fld id="{EC56ACFA-8E16-4C88-8D7D-00BE0AB8352F}" type="slidenum">
              <a:rPr lang="en-IN" smtClean="0"/>
              <a:t>15</a:t>
            </a:fld>
            <a:endParaRPr lang="en-IN"/>
          </a:p>
        </p:txBody>
      </p:sp>
    </p:spTree>
    <p:extLst>
      <p:ext uri="{BB962C8B-B14F-4D97-AF65-F5344CB8AC3E}">
        <p14:creationId xmlns:p14="http://schemas.microsoft.com/office/powerpoint/2010/main" val="27660437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7/27/2023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8331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7/27/2023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9267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7/27/2023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416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7/27/2023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666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7/27/2023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819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7/27/2023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1186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7/27/2023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142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7/27/2023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3328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7/27/2023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2326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7/27/2023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226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7/27/2023</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182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7/27/2023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98223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47" r:id="rId3"/>
    <p:sldLayoutId id="2147483743" r:id="rId4"/>
    <p:sldLayoutId id="2147483738"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3.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5.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6.xml.rels><?xml version="1.0" encoding="UTF-8" standalone="yes"?>
<Relationships xmlns="http://schemas.openxmlformats.org/package/2006/relationships"><Relationship Id="rId2" Type="http://schemas.openxmlformats.org/officeDocument/2006/relationships/hyperlink" Target="https://www.bigtablegroup.com/"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5289754" y="639097"/>
            <a:ext cx="6253317" cy="4716674"/>
          </a:xfrm>
        </p:spPr>
        <p:txBody>
          <a:bodyPr>
            <a:normAutofit/>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IN" b="1" dirty="0"/>
              <a:t>MANAGING PEOPLE</a:t>
            </a:r>
            <a:br>
              <a:rPr lang="en-IN" dirty="0"/>
            </a:br>
            <a:r>
              <a:rPr kumimoji="0" lang="en-GB" sz="2800" b="1" i="0" u="none" strike="noStrike" kern="1200" cap="none" spc="0" normalizeH="0" baseline="0" noProof="0" dirty="0">
                <a:ln>
                  <a:noFill/>
                </a:ln>
                <a:solidFill>
                  <a:prstClr val="black"/>
                </a:solidFill>
                <a:effectLst/>
                <a:uLnTx/>
                <a:uFillTx/>
                <a:latin typeface="Times New Roman"/>
                <a:ea typeface="Calibri" panose="020F0502020204030204"/>
                <a:cs typeface="Calibri" panose="020F0502020204030204"/>
              </a:rPr>
              <a:t>Student Name-</a:t>
            </a:r>
            <a:r>
              <a:rPr kumimoji="0" lang="ro-RO" sz="2800" b="1" i="0" u="none" strike="noStrike" kern="1200" cap="none" spc="0" normalizeH="0" baseline="0" noProof="0" dirty="0">
                <a:ln>
                  <a:noFill/>
                </a:ln>
                <a:solidFill>
                  <a:prstClr val="black"/>
                </a:solidFill>
                <a:effectLst/>
                <a:uLnTx/>
                <a:uFillTx/>
                <a:latin typeface="Times New Roman"/>
                <a:ea typeface="Calibri" panose="020F0502020204030204"/>
                <a:cs typeface="Calibri" panose="020F0502020204030204"/>
              </a:rPr>
              <a:t>Emanuel Georgian Puiu</a:t>
            </a:r>
            <a:br>
              <a:rPr kumimoji="0" lang="en-GB" sz="2800" b="0" i="0" u="none" strike="noStrike" kern="1200" cap="none" spc="0" normalizeH="0" baseline="0" noProof="0" dirty="0">
                <a:ln>
                  <a:noFill/>
                </a:ln>
                <a:solidFill>
                  <a:prstClr val="black"/>
                </a:solidFill>
                <a:effectLst/>
                <a:uLnTx/>
                <a:uFillTx/>
                <a:latin typeface="Times New Roman"/>
                <a:ea typeface="+mn-ea"/>
                <a:cs typeface="Times New Roman"/>
              </a:rPr>
            </a:br>
            <a:r>
              <a:rPr kumimoji="0" lang="en-GB" sz="2800" b="1" i="0" u="none" strike="noStrike" kern="1200" cap="none" spc="0" normalizeH="0" baseline="0" noProof="0" dirty="0">
                <a:ln>
                  <a:noFill/>
                </a:ln>
                <a:solidFill>
                  <a:prstClr val="black"/>
                </a:solidFill>
                <a:effectLst/>
                <a:uLnTx/>
                <a:uFillTx/>
                <a:latin typeface="Times New Roman"/>
                <a:ea typeface="Calibri" panose="020F0502020204030204"/>
                <a:cs typeface="Calibri" panose="020F0502020204030204"/>
              </a:rPr>
              <a:t>Student ID-</a:t>
            </a:r>
            <a:r>
              <a:rPr kumimoji="0" lang="ro-RO" sz="2800" b="1" i="0" u="none" strike="noStrike" kern="1200" cap="none" spc="0" normalizeH="0" baseline="0" noProof="0" dirty="0">
                <a:ln>
                  <a:noFill/>
                </a:ln>
                <a:solidFill>
                  <a:prstClr val="black"/>
                </a:solidFill>
                <a:effectLst/>
                <a:uLnTx/>
                <a:uFillTx/>
                <a:latin typeface="Times New Roman"/>
                <a:ea typeface="Calibri" panose="020F0502020204030204"/>
                <a:cs typeface="Calibri" panose="020F0502020204030204"/>
              </a:rPr>
              <a:t>2130778</a:t>
            </a:r>
            <a:endParaRPr lang="en-US" sz="2800" dirty="0"/>
          </a:p>
        </p:txBody>
      </p:sp>
      <p:pic>
        <p:nvPicPr>
          <p:cNvPr id="5" name="Picture 4" descr="A picture containing building, sitting, bench, side&#10;&#10;Description automatically generated">
            <a:extLst>
              <a:ext uri="{FF2B5EF4-FFF2-40B4-BE49-F238E27FC236}">
                <a16:creationId xmlns:a16="http://schemas.microsoft.com/office/drawing/2014/main" id="{282CF6DD-7FE8-4063-9551-1B7BBCE92ABE}"/>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1" y="1"/>
            <a:ext cx="4635315" cy="6857999"/>
          </a:xfrm>
          <a:prstGeom prst="rect">
            <a:avLst/>
          </a:prstGeom>
        </p:spPr>
      </p:pic>
      <p:cxnSp>
        <p:nvCxnSpPr>
          <p:cNvPr id="24" name="Straight Connector 23">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1501" y="852087"/>
            <a:ext cx="10058400" cy="1450757"/>
          </a:xfrm>
        </p:spPr>
        <p:txBody>
          <a:bodyPr/>
          <a:lstStyle/>
          <a:p>
            <a:r>
              <a:rPr lang="en-IN" b="1" dirty="0"/>
              <a:t>Introduction</a:t>
            </a:r>
            <a:br>
              <a:rPr lang="en-IN" b="1" dirty="0"/>
            </a:br>
            <a:endParaRPr lang="en-IN"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243129768"/>
              </p:ext>
            </p:extLst>
          </p:nvPr>
        </p:nvGraphicFramePr>
        <p:xfrm>
          <a:off x="786464" y="1903665"/>
          <a:ext cx="7252636" cy="34744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image6.png"/>
          <p:cNvPicPr/>
          <p:nvPr/>
        </p:nvPicPr>
        <p:blipFill>
          <a:blip r:embed="rId8"/>
          <a:srcRect/>
          <a:stretch>
            <a:fillRect/>
          </a:stretch>
        </p:blipFill>
        <p:spPr>
          <a:xfrm>
            <a:off x="8280400" y="2663507"/>
            <a:ext cx="3456622" cy="2060893"/>
          </a:xfrm>
          <a:prstGeom prst="rect">
            <a:avLst/>
          </a:prstGeom>
          <a:ln/>
        </p:spPr>
      </p:pic>
      <p:sp>
        <p:nvSpPr>
          <p:cNvPr id="6" name="Rectangle 5"/>
          <p:cNvSpPr/>
          <p:nvPr/>
        </p:nvSpPr>
        <p:spPr>
          <a:xfrm>
            <a:off x="8944839" y="4724400"/>
            <a:ext cx="1922321" cy="369332"/>
          </a:xfrm>
          <a:prstGeom prst="rect">
            <a:avLst/>
          </a:prstGeom>
        </p:spPr>
        <p:txBody>
          <a:bodyPr wrap="none">
            <a:spAutoFit/>
          </a:bodyPr>
          <a:lstStyle/>
          <a:p>
            <a:r>
              <a:rPr lang="en-IN" dirty="0">
                <a:latin typeface="Times New Roman" panose="02020603050405020304" pitchFamily="18" charset="0"/>
                <a:ea typeface="Times New Roman" panose="02020603050405020304" pitchFamily="18" charset="0"/>
              </a:rPr>
              <a:t>(</a:t>
            </a:r>
            <a:r>
              <a:rPr lang="en-IN" dirty="0">
                <a:solidFill>
                  <a:srgbClr val="222222"/>
                </a:solidFill>
                <a:latin typeface="Times New Roman" panose="02020603050405020304" pitchFamily="18" charset="0"/>
                <a:ea typeface="Arial" panose="020B0604020202020204" pitchFamily="34" charset="0"/>
              </a:rPr>
              <a:t>Boon et al., 2019</a:t>
            </a:r>
            <a:r>
              <a:rPr lang="en-IN" dirty="0">
                <a:latin typeface="Times New Roman" panose="02020603050405020304" pitchFamily="18" charset="0"/>
                <a:ea typeface="Times New Roman" panose="02020603050405020304" pitchFamily="18" charset="0"/>
              </a:rPr>
              <a:t>)</a:t>
            </a:r>
            <a:endParaRPr lang="en-IN" dirty="0"/>
          </a:p>
        </p:txBody>
      </p:sp>
    </p:spTree>
    <p:extLst>
      <p:ext uri="{BB962C8B-B14F-4D97-AF65-F5344CB8AC3E}">
        <p14:creationId xmlns:p14="http://schemas.microsoft.com/office/powerpoint/2010/main" val="146239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51280" y="718403"/>
            <a:ext cx="10058400" cy="1450757"/>
          </a:xfrm>
        </p:spPr>
        <p:txBody>
          <a:bodyPr/>
          <a:lstStyle/>
          <a:p>
            <a:r>
              <a:rPr lang="en-IN" b="1" dirty="0"/>
              <a:t>About the company </a:t>
            </a:r>
            <a:br>
              <a:rPr lang="en-IN" b="1" dirty="0"/>
            </a:br>
            <a:endParaRPr lang="en-IN"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60388143"/>
              </p:ext>
            </p:extLst>
          </p:nvPr>
        </p:nvGraphicFramePr>
        <p:xfrm>
          <a:off x="259080" y="2133601"/>
          <a:ext cx="10058400" cy="3760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8641497" y="3113474"/>
            <a:ext cx="3071196" cy="1928425"/>
          </a:xfrm>
          <a:prstGeom prst="rect">
            <a:avLst/>
          </a:prstGeom>
        </p:spPr>
      </p:pic>
      <p:sp>
        <p:nvSpPr>
          <p:cNvPr id="6" name="Rectangle 5"/>
          <p:cNvSpPr/>
          <p:nvPr/>
        </p:nvSpPr>
        <p:spPr>
          <a:xfrm>
            <a:off x="8738752" y="5041899"/>
            <a:ext cx="2876685" cy="369332"/>
          </a:xfrm>
          <a:prstGeom prst="rect">
            <a:avLst/>
          </a:prstGeom>
        </p:spPr>
        <p:txBody>
          <a:bodyPr wrap="none">
            <a:spAutoFit/>
          </a:bodyPr>
          <a:lstStyle/>
          <a:p>
            <a:r>
              <a:rPr lang="en-IN" dirty="0">
                <a:latin typeface="Times New Roman" panose="02020603050405020304" pitchFamily="18" charset="0"/>
                <a:ea typeface="Times New Roman" panose="02020603050405020304" pitchFamily="18" charset="0"/>
              </a:rPr>
              <a:t>(The Big Table Group, 2023)</a:t>
            </a:r>
            <a:endParaRPr lang="en-IN" dirty="0"/>
          </a:p>
        </p:txBody>
      </p:sp>
    </p:spTree>
    <p:extLst>
      <p:ext uri="{BB962C8B-B14F-4D97-AF65-F5344CB8AC3E}">
        <p14:creationId xmlns:p14="http://schemas.microsoft.com/office/powerpoint/2010/main" val="14083055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IN" sz="2800" b="1" dirty="0"/>
              <a:t>Strategies for short-term talent acquisition (Analysing capacity </a:t>
            </a:r>
            <a:r>
              <a:rPr lang="en-IN" sz="2800" b="1" dirty="0" err="1"/>
              <a:t>vs</a:t>
            </a:r>
            <a:r>
              <a:rPr lang="en-IN" sz="2800" b="1" dirty="0"/>
              <a:t> demand)</a:t>
            </a:r>
            <a:br>
              <a:rPr lang="en-IN" sz="2800" b="1" dirty="0"/>
            </a:br>
            <a:endParaRPr lang="en-IN" sz="28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672956942"/>
              </p:ext>
            </p:extLst>
          </p:nvPr>
        </p:nvGraphicFramePr>
        <p:xfrm>
          <a:off x="1097280" y="2108201"/>
          <a:ext cx="6967220" cy="37591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image10.png"/>
          <p:cNvPicPr/>
          <p:nvPr/>
        </p:nvPicPr>
        <p:blipFill>
          <a:blip r:embed="rId8"/>
          <a:srcRect/>
          <a:stretch>
            <a:fillRect/>
          </a:stretch>
        </p:blipFill>
        <p:spPr>
          <a:xfrm>
            <a:off x="8577262" y="2192337"/>
            <a:ext cx="2733675" cy="3590925"/>
          </a:xfrm>
          <a:prstGeom prst="rect">
            <a:avLst/>
          </a:prstGeom>
          <a:ln/>
        </p:spPr>
      </p:pic>
      <p:sp>
        <p:nvSpPr>
          <p:cNvPr id="6" name="Rectangle 5"/>
          <p:cNvSpPr/>
          <p:nvPr/>
        </p:nvSpPr>
        <p:spPr>
          <a:xfrm>
            <a:off x="8577262" y="5868907"/>
            <a:ext cx="2749471" cy="369332"/>
          </a:xfrm>
          <a:prstGeom prst="rect">
            <a:avLst/>
          </a:prstGeom>
        </p:spPr>
        <p:txBody>
          <a:bodyPr wrap="none">
            <a:spAutoFit/>
          </a:bodyPr>
          <a:lstStyle/>
          <a:p>
            <a:r>
              <a:rPr lang="en-IN" dirty="0">
                <a:latin typeface="Times New Roman" panose="02020603050405020304" pitchFamily="18" charset="0"/>
                <a:ea typeface="Times New Roman" panose="02020603050405020304" pitchFamily="18" charset="0"/>
              </a:rPr>
              <a:t>(Hopkins and Figaro, 2021)</a:t>
            </a:r>
            <a:endParaRPr lang="en-IN" dirty="0"/>
          </a:p>
        </p:txBody>
      </p:sp>
    </p:spTree>
    <p:extLst>
      <p:ext uri="{BB962C8B-B14F-4D97-AF65-F5344CB8AC3E}">
        <p14:creationId xmlns:p14="http://schemas.microsoft.com/office/powerpoint/2010/main" val="20412231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IN" sz="2800" b="1" dirty="0"/>
              <a:t>Strategies for short-term talent acquisition (Development of a clear job description)</a:t>
            </a:r>
            <a:br>
              <a:rPr lang="en-IN" sz="2800" b="1" dirty="0"/>
            </a:br>
            <a:endParaRPr lang="en-IN" sz="28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920824298"/>
              </p:ext>
            </p:extLst>
          </p:nvPr>
        </p:nvGraphicFramePr>
        <p:xfrm>
          <a:off x="1097280" y="2108201"/>
          <a:ext cx="7132320" cy="37591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image3.png"/>
          <p:cNvPicPr/>
          <p:nvPr/>
        </p:nvPicPr>
        <p:blipFill>
          <a:blip r:embed="rId8"/>
          <a:srcRect/>
          <a:stretch>
            <a:fillRect/>
          </a:stretch>
        </p:blipFill>
        <p:spPr>
          <a:xfrm>
            <a:off x="8337550" y="2251075"/>
            <a:ext cx="3524250" cy="3603625"/>
          </a:xfrm>
          <a:prstGeom prst="rect">
            <a:avLst/>
          </a:prstGeom>
          <a:ln/>
        </p:spPr>
      </p:pic>
      <p:sp>
        <p:nvSpPr>
          <p:cNvPr id="6" name="Rectangle 5"/>
          <p:cNvSpPr/>
          <p:nvPr/>
        </p:nvSpPr>
        <p:spPr>
          <a:xfrm>
            <a:off x="8583875" y="5854700"/>
            <a:ext cx="3031599" cy="369332"/>
          </a:xfrm>
          <a:prstGeom prst="rect">
            <a:avLst/>
          </a:prstGeom>
        </p:spPr>
        <p:txBody>
          <a:bodyPr wrap="none">
            <a:spAutoFit/>
          </a:bodyPr>
          <a:lstStyle/>
          <a:p>
            <a:r>
              <a:rPr lang="en-IN" dirty="0">
                <a:latin typeface="Times New Roman" panose="02020603050405020304" pitchFamily="18" charset="0"/>
                <a:ea typeface="Times New Roman" panose="02020603050405020304" pitchFamily="18" charset="0"/>
              </a:rPr>
              <a:t>(</a:t>
            </a:r>
            <a:r>
              <a:rPr lang="en-IN" dirty="0" err="1">
                <a:solidFill>
                  <a:srgbClr val="222222"/>
                </a:solidFill>
                <a:latin typeface="Times New Roman" panose="02020603050405020304" pitchFamily="18" charset="0"/>
                <a:ea typeface="Arial" panose="020B0604020202020204" pitchFamily="34" charset="0"/>
              </a:rPr>
              <a:t>Baran</a:t>
            </a:r>
            <a:r>
              <a:rPr lang="en-IN" dirty="0">
                <a:solidFill>
                  <a:srgbClr val="222222"/>
                </a:solidFill>
                <a:latin typeface="Times New Roman" panose="02020603050405020304" pitchFamily="18" charset="0"/>
                <a:ea typeface="Arial" panose="020B0604020202020204" pitchFamily="34" charset="0"/>
              </a:rPr>
              <a:t> and </a:t>
            </a:r>
            <a:r>
              <a:rPr lang="en-IN" dirty="0" err="1">
                <a:solidFill>
                  <a:srgbClr val="222222"/>
                </a:solidFill>
                <a:latin typeface="Times New Roman" panose="02020603050405020304" pitchFamily="18" charset="0"/>
                <a:ea typeface="Arial" panose="020B0604020202020204" pitchFamily="34" charset="0"/>
              </a:rPr>
              <a:t>Sypniewska</a:t>
            </a:r>
            <a:r>
              <a:rPr lang="en-IN" dirty="0">
                <a:solidFill>
                  <a:srgbClr val="222222"/>
                </a:solidFill>
                <a:latin typeface="Times New Roman" panose="02020603050405020304" pitchFamily="18" charset="0"/>
                <a:ea typeface="Arial" panose="020B0604020202020204" pitchFamily="34" charset="0"/>
              </a:rPr>
              <a:t>, 2020</a:t>
            </a:r>
            <a:r>
              <a:rPr lang="en-IN" dirty="0">
                <a:latin typeface="Times New Roman" panose="02020603050405020304" pitchFamily="18" charset="0"/>
                <a:ea typeface="Times New Roman" panose="02020603050405020304" pitchFamily="18" charset="0"/>
              </a:rPr>
              <a:t>)</a:t>
            </a:r>
            <a:endParaRPr lang="en-IN" dirty="0"/>
          </a:p>
        </p:txBody>
      </p:sp>
    </p:spTree>
    <p:extLst>
      <p:ext uri="{BB962C8B-B14F-4D97-AF65-F5344CB8AC3E}">
        <p14:creationId xmlns:p14="http://schemas.microsoft.com/office/powerpoint/2010/main" val="41645837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IN" sz="3200" b="1" dirty="0"/>
              <a:t>Strategies for short-term talent acquisition (Collaborating with vendors)</a:t>
            </a:r>
            <a:br>
              <a:rPr lang="en-IN" sz="3200" b="1" dirty="0"/>
            </a:br>
            <a:endParaRPr lang="en-IN" sz="32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44649489"/>
              </p:ext>
            </p:extLst>
          </p:nvPr>
        </p:nvGraphicFramePr>
        <p:xfrm>
          <a:off x="-214685" y="1943101"/>
          <a:ext cx="10574020" cy="44576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image9.png"/>
          <p:cNvPicPr/>
          <p:nvPr/>
        </p:nvPicPr>
        <p:blipFill>
          <a:blip r:embed="rId8"/>
          <a:srcRect/>
          <a:stretch>
            <a:fillRect/>
          </a:stretch>
        </p:blipFill>
        <p:spPr>
          <a:xfrm>
            <a:off x="7805530" y="2841349"/>
            <a:ext cx="3479524" cy="2207730"/>
          </a:xfrm>
          <a:prstGeom prst="rect">
            <a:avLst/>
          </a:prstGeom>
          <a:ln/>
        </p:spPr>
      </p:pic>
      <p:sp>
        <p:nvSpPr>
          <p:cNvPr id="6" name="Rectangle 5"/>
          <p:cNvSpPr/>
          <p:nvPr/>
        </p:nvSpPr>
        <p:spPr>
          <a:xfrm>
            <a:off x="8688563" y="5049079"/>
            <a:ext cx="2050561" cy="369332"/>
          </a:xfrm>
          <a:prstGeom prst="rect">
            <a:avLst/>
          </a:prstGeom>
        </p:spPr>
        <p:txBody>
          <a:bodyPr wrap="none">
            <a:spAutoFit/>
          </a:bodyPr>
          <a:lstStyle/>
          <a:p>
            <a:r>
              <a:rPr lang="en-IN" dirty="0">
                <a:latin typeface="Times New Roman" panose="02020603050405020304" pitchFamily="18" charset="0"/>
                <a:ea typeface="Times New Roman" panose="02020603050405020304" pitchFamily="18" charset="0"/>
              </a:rPr>
              <a:t>(</a:t>
            </a:r>
            <a:r>
              <a:rPr lang="en-IN" dirty="0" err="1">
                <a:solidFill>
                  <a:srgbClr val="222222"/>
                </a:solidFill>
                <a:latin typeface="Times New Roman" panose="02020603050405020304" pitchFamily="18" charset="0"/>
                <a:ea typeface="Arial" panose="020B0604020202020204" pitchFamily="34" charset="0"/>
              </a:rPr>
              <a:t>Pecino</a:t>
            </a:r>
            <a:r>
              <a:rPr lang="en-IN" dirty="0">
                <a:solidFill>
                  <a:srgbClr val="222222"/>
                </a:solidFill>
                <a:latin typeface="Times New Roman" panose="02020603050405020304" pitchFamily="18" charset="0"/>
                <a:ea typeface="Arial" panose="020B0604020202020204" pitchFamily="34" charset="0"/>
              </a:rPr>
              <a:t> et al., 2019</a:t>
            </a:r>
            <a:r>
              <a:rPr lang="en-IN" dirty="0">
                <a:latin typeface="Times New Roman" panose="02020603050405020304" pitchFamily="18" charset="0"/>
                <a:ea typeface="Times New Roman" panose="02020603050405020304" pitchFamily="18" charset="0"/>
              </a:rPr>
              <a:t>)</a:t>
            </a:r>
            <a:endParaRPr lang="en-IN" dirty="0"/>
          </a:p>
        </p:txBody>
      </p:sp>
    </p:spTree>
    <p:extLst>
      <p:ext uri="{BB962C8B-B14F-4D97-AF65-F5344CB8AC3E}">
        <p14:creationId xmlns:p14="http://schemas.microsoft.com/office/powerpoint/2010/main" val="781537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IN" sz="3600" b="1" dirty="0"/>
              <a:t>Long-term talent acquisition (Talent Pipelining)</a:t>
            </a:r>
            <a:br>
              <a:rPr lang="en-IN" sz="3600" b="1" dirty="0"/>
            </a:br>
            <a:endParaRPr lang="en-IN" sz="36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33256926"/>
              </p:ext>
            </p:extLst>
          </p:nvPr>
        </p:nvGraphicFramePr>
        <p:xfrm>
          <a:off x="1097280" y="2108201"/>
          <a:ext cx="6929120" cy="37845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image5.png"/>
          <p:cNvPicPr/>
          <p:nvPr/>
        </p:nvPicPr>
        <p:blipFill>
          <a:blip r:embed="rId8"/>
          <a:srcRect l="3365" t="11062" r="61057" b="11454"/>
          <a:stretch>
            <a:fillRect/>
          </a:stretch>
        </p:blipFill>
        <p:spPr>
          <a:xfrm>
            <a:off x="8652510" y="2251074"/>
            <a:ext cx="2503170" cy="3070225"/>
          </a:xfrm>
          <a:prstGeom prst="rect">
            <a:avLst/>
          </a:prstGeom>
          <a:ln/>
        </p:spPr>
      </p:pic>
      <p:sp>
        <p:nvSpPr>
          <p:cNvPr id="6" name="Rectangle 5"/>
          <p:cNvSpPr/>
          <p:nvPr/>
        </p:nvSpPr>
        <p:spPr>
          <a:xfrm>
            <a:off x="8301672" y="5465681"/>
            <a:ext cx="2954655" cy="369332"/>
          </a:xfrm>
          <a:prstGeom prst="rect">
            <a:avLst/>
          </a:prstGeom>
        </p:spPr>
        <p:txBody>
          <a:bodyPr wrap="none">
            <a:spAutoFit/>
          </a:bodyPr>
          <a:lstStyle/>
          <a:p>
            <a:r>
              <a:rPr lang="en-IN" dirty="0">
                <a:solidFill>
                  <a:srgbClr val="202122"/>
                </a:solidFill>
                <a:highlight>
                  <a:srgbClr val="FFFFFF"/>
                </a:highlight>
                <a:latin typeface="Times New Roman" panose="02020603050405020304" pitchFamily="18" charset="0"/>
                <a:ea typeface="Times New Roman" panose="02020603050405020304" pitchFamily="18" charset="0"/>
              </a:rPr>
              <a:t>(</a:t>
            </a:r>
            <a:r>
              <a:rPr lang="en-IN" dirty="0" err="1">
                <a:solidFill>
                  <a:srgbClr val="222222"/>
                </a:solidFill>
                <a:latin typeface="Times New Roman" panose="02020603050405020304" pitchFamily="18" charset="0"/>
                <a:ea typeface="Arial" panose="020B0604020202020204" pitchFamily="34" charset="0"/>
              </a:rPr>
              <a:t>Edvardsson</a:t>
            </a:r>
            <a:r>
              <a:rPr lang="en-IN" dirty="0">
                <a:solidFill>
                  <a:srgbClr val="222222"/>
                </a:solidFill>
                <a:latin typeface="Times New Roman" panose="02020603050405020304" pitchFamily="18" charset="0"/>
                <a:ea typeface="Arial" panose="020B0604020202020204" pitchFamily="34" charset="0"/>
              </a:rPr>
              <a:t> and Durst, 2021</a:t>
            </a:r>
            <a:r>
              <a:rPr lang="en-IN" dirty="0">
                <a:solidFill>
                  <a:srgbClr val="202122"/>
                </a:solidFill>
                <a:highlight>
                  <a:srgbClr val="FFFFFF"/>
                </a:highlight>
                <a:latin typeface="Times New Roman" panose="02020603050405020304" pitchFamily="18" charset="0"/>
                <a:ea typeface="Times New Roman" panose="02020603050405020304" pitchFamily="18" charset="0"/>
              </a:rPr>
              <a:t>)</a:t>
            </a:r>
            <a:endParaRPr lang="en-IN" dirty="0"/>
          </a:p>
        </p:txBody>
      </p:sp>
    </p:spTree>
    <p:extLst>
      <p:ext uri="{BB962C8B-B14F-4D97-AF65-F5344CB8AC3E}">
        <p14:creationId xmlns:p14="http://schemas.microsoft.com/office/powerpoint/2010/main" val="8365380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IN" sz="3200" b="1" dirty="0"/>
              <a:t>Long-term talent acquisition (Employee Referral Programs)</a:t>
            </a:r>
            <a:br>
              <a:rPr lang="en-IN" sz="3200" b="1" dirty="0"/>
            </a:br>
            <a:endParaRPr lang="en-IN" sz="32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21859632"/>
              </p:ext>
            </p:extLst>
          </p:nvPr>
        </p:nvGraphicFramePr>
        <p:xfrm>
          <a:off x="297180" y="2120901"/>
          <a:ext cx="10058400" cy="3760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image12.png"/>
          <p:cNvPicPr/>
          <p:nvPr/>
        </p:nvPicPr>
        <p:blipFill>
          <a:blip r:embed="rId8"/>
          <a:srcRect b="24361"/>
          <a:stretch>
            <a:fillRect/>
          </a:stretch>
        </p:blipFill>
        <p:spPr>
          <a:xfrm>
            <a:off x="7861300" y="3318827"/>
            <a:ext cx="3690937" cy="2074545"/>
          </a:xfrm>
          <a:prstGeom prst="rect">
            <a:avLst/>
          </a:prstGeom>
          <a:ln/>
        </p:spPr>
      </p:pic>
      <p:sp>
        <p:nvSpPr>
          <p:cNvPr id="6" name="Rectangle 5"/>
          <p:cNvSpPr/>
          <p:nvPr/>
        </p:nvSpPr>
        <p:spPr>
          <a:xfrm>
            <a:off x="8248676" y="5393372"/>
            <a:ext cx="2916183" cy="369332"/>
          </a:xfrm>
          <a:prstGeom prst="rect">
            <a:avLst/>
          </a:prstGeom>
        </p:spPr>
        <p:txBody>
          <a:bodyPr wrap="none">
            <a:spAutoFit/>
          </a:bodyPr>
          <a:lstStyle/>
          <a:p>
            <a:r>
              <a:rPr lang="en-IN" dirty="0">
                <a:latin typeface="Times New Roman" panose="02020603050405020304" pitchFamily="18" charset="0"/>
                <a:ea typeface="Times New Roman" panose="02020603050405020304" pitchFamily="18" charset="0"/>
              </a:rPr>
              <a:t>(</a:t>
            </a:r>
            <a:r>
              <a:rPr lang="en-IN" dirty="0" err="1">
                <a:solidFill>
                  <a:srgbClr val="222222"/>
                </a:solidFill>
                <a:latin typeface="Times New Roman" panose="02020603050405020304" pitchFamily="18" charset="0"/>
                <a:ea typeface="Arial" panose="020B0604020202020204" pitchFamily="34" charset="0"/>
              </a:rPr>
              <a:t>Blokland</a:t>
            </a:r>
            <a:r>
              <a:rPr lang="en-IN" dirty="0">
                <a:solidFill>
                  <a:srgbClr val="222222"/>
                </a:solidFill>
                <a:latin typeface="Times New Roman" panose="02020603050405020304" pitchFamily="18" charset="0"/>
                <a:ea typeface="Arial" panose="020B0604020202020204" pitchFamily="34" charset="0"/>
              </a:rPr>
              <a:t> and </a:t>
            </a:r>
            <a:r>
              <a:rPr lang="en-IN" dirty="0" err="1">
                <a:solidFill>
                  <a:srgbClr val="222222"/>
                </a:solidFill>
                <a:latin typeface="Times New Roman" panose="02020603050405020304" pitchFamily="18" charset="0"/>
                <a:ea typeface="Arial" panose="020B0604020202020204" pitchFamily="34" charset="0"/>
              </a:rPr>
              <a:t>Reniers</a:t>
            </a:r>
            <a:r>
              <a:rPr lang="en-IN" dirty="0">
                <a:solidFill>
                  <a:srgbClr val="222222"/>
                </a:solidFill>
                <a:latin typeface="Times New Roman" panose="02020603050405020304" pitchFamily="18" charset="0"/>
                <a:ea typeface="Arial" panose="020B0604020202020204" pitchFamily="34" charset="0"/>
              </a:rPr>
              <a:t>, 2021</a:t>
            </a:r>
            <a:r>
              <a:rPr lang="en-IN" dirty="0">
                <a:latin typeface="Times New Roman" panose="02020603050405020304" pitchFamily="18" charset="0"/>
                <a:ea typeface="Times New Roman" panose="02020603050405020304" pitchFamily="18" charset="0"/>
              </a:rPr>
              <a:t>)</a:t>
            </a:r>
            <a:endParaRPr lang="en-IN" dirty="0"/>
          </a:p>
        </p:txBody>
      </p:sp>
    </p:spTree>
    <p:extLst>
      <p:ext uri="{BB962C8B-B14F-4D97-AF65-F5344CB8AC3E}">
        <p14:creationId xmlns:p14="http://schemas.microsoft.com/office/powerpoint/2010/main" val="37969506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IN" sz="2800" b="1" dirty="0"/>
              <a:t>Long-term talent acquisition (Competitive Compensation and Benefits)</a:t>
            </a:r>
            <a:br>
              <a:rPr lang="en-IN" sz="2800" b="1" dirty="0"/>
            </a:br>
            <a:endParaRPr lang="en-IN" sz="28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69131137"/>
              </p:ext>
            </p:extLst>
          </p:nvPr>
        </p:nvGraphicFramePr>
        <p:xfrm>
          <a:off x="1097280" y="2108201"/>
          <a:ext cx="6484620" cy="3760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image2.png"/>
          <p:cNvPicPr/>
          <p:nvPr/>
        </p:nvPicPr>
        <p:blipFill>
          <a:blip r:embed="rId8"/>
          <a:srcRect l="8012" t="8994" r="7211" b="10037"/>
          <a:stretch>
            <a:fillRect/>
          </a:stretch>
        </p:blipFill>
        <p:spPr>
          <a:xfrm>
            <a:off x="8163560" y="2645410"/>
            <a:ext cx="3393440" cy="2459990"/>
          </a:xfrm>
          <a:prstGeom prst="rect">
            <a:avLst/>
          </a:prstGeom>
          <a:ln/>
        </p:spPr>
      </p:pic>
      <p:sp>
        <p:nvSpPr>
          <p:cNvPr id="6" name="Rectangle 5"/>
          <p:cNvSpPr/>
          <p:nvPr/>
        </p:nvSpPr>
        <p:spPr>
          <a:xfrm>
            <a:off x="8899119" y="4947335"/>
            <a:ext cx="1922321" cy="646331"/>
          </a:xfrm>
          <a:prstGeom prst="rect">
            <a:avLst/>
          </a:prstGeom>
        </p:spPr>
        <p:txBody>
          <a:bodyPr wrap="none">
            <a:spAutoFit/>
          </a:bodyPr>
          <a:lstStyle/>
          <a:p>
            <a:pPr algn="just">
              <a:lnSpc>
                <a:spcPct val="200000"/>
              </a:lnSpc>
            </a:pPr>
            <a:r>
              <a:rPr lang="en-IN" dirty="0">
                <a:solidFill>
                  <a:srgbClr val="222222"/>
                </a:solidFill>
                <a:latin typeface="Times New Roman" panose="02020603050405020304" pitchFamily="18" charset="0"/>
                <a:ea typeface="Arial" panose="020B0604020202020204" pitchFamily="34" charset="0"/>
              </a:rPr>
              <a:t>(Boon et al., 2019)</a:t>
            </a:r>
            <a:endParaRPr lang="en-IN"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8794439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IN" sz="3200" b="1" dirty="0"/>
              <a:t>Monetary method (Performance-based bonuses)</a:t>
            </a:r>
            <a:br>
              <a:rPr lang="en-IN" sz="3200" b="1" dirty="0"/>
            </a:br>
            <a:endParaRPr lang="en-IN" sz="32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97484810"/>
              </p:ext>
            </p:extLst>
          </p:nvPr>
        </p:nvGraphicFramePr>
        <p:xfrm>
          <a:off x="424180" y="2032001"/>
          <a:ext cx="10058400" cy="3760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image14.png"/>
          <p:cNvPicPr/>
          <p:nvPr/>
        </p:nvPicPr>
        <p:blipFill>
          <a:blip r:embed="rId8"/>
          <a:srcRect/>
          <a:stretch>
            <a:fillRect/>
          </a:stretch>
        </p:blipFill>
        <p:spPr>
          <a:xfrm>
            <a:off x="8592502" y="3169284"/>
            <a:ext cx="3205798" cy="2304415"/>
          </a:xfrm>
          <a:prstGeom prst="rect">
            <a:avLst/>
          </a:prstGeom>
          <a:ln/>
        </p:spPr>
      </p:pic>
      <p:sp>
        <p:nvSpPr>
          <p:cNvPr id="6" name="Rectangle 5"/>
          <p:cNvSpPr/>
          <p:nvPr/>
        </p:nvSpPr>
        <p:spPr>
          <a:xfrm>
            <a:off x="9138060" y="5353735"/>
            <a:ext cx="2114681" cy="646331"/>
          </a:xfrm>
          <a:prstGeom prst="rect">
            <a:avLst/>
          </a:prstGeom>
        </p:spPr>
        <p:txBody>
          <a:bodyPr wrap="none">
            <a:spAutoFit/>
          </a:bodyPr>
          <a:lstStyle/>
          <a:p>
            <a:pPr algn="just">
              <a:lnSpc>
                <a:spcPct val="200000"/>
              </a:lnSpc>
            </a:pPr>
            <a:r>
              <a:rPr lang="en-IN" dirty="0">
                <a:solidFill>
                  <a:srgbClr val="222222"/>
                </a:solidFill>
                <a:latin typeface="Times New Roman" panose="02020603050405020304" pitchFamily="18" charset="0"/>
                <a:ea typeface="Arial" panose="020B0604020202020204" pitchFamily="34" charset="0"/>
              </a:rPr>
              <a:t>(Bratton et al., 2021)</a:t>
            </a:r>
            <a:endParaRPr lang="en-IN"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4482934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Monetary method (Profit-Sharing)</a:t>
            </a:r>
            <a:br>
              <a:rPr lang="en-IN" b="1" dirty="0"/>
            </a:br>
            <a:endParaRPr lang="en-IN"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57086834"/>
              </p:ext>
            </p:extLst>
          </p:nvPr>
        </p:nvGraphicFramePr>
        <p:xfrm>
          <a:off x="1097280" y="2108201"/>
          <a:ext cx="6624320" cy="34289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7837249" y="2637945"/>
            <a:ext cx="4035902" cy="2267909"/>
          </a:xfrm>
          <a:prstGeom prst="rect">
            <a:avLst/>
          </a:prstGeom>
        </p:spPr>
      </p:pic>
      <p:sp>
        <p:nvSpPr>
          <p:cNvPr id="6" name="Rectangle 5"/>
          <p:cNvSpPr/>
          <p:nvPr/>
        </p:nvSpPr>
        <p:spPr>
          <a:xfrm>
            <a:off x="8513970" y="4726639"/>
            <a:ext cx="3103769" cy="646331"/>
          </a:xfrm>
          <a:prstGeom prst="rect">
            <a:avLst/>
          </a:prstGeom>
        </p:spPr>
        <p:txBody>
          <a:bodyPr wrap="square">
            <a:spAutoFit/>
          </a:bodyPr>
          <a:lstStyle/>
          <a:p>
            <a:pPr algn="just">
              <a:lnSpc>
                <a:spcPct val="200000"/>
              </a:lnSpc>
            </a:pPr>
            <a:r>
              <a:rPr lang="en-IN" b="1" dirty="0">
                <a:latin typeface="Times New Roman" panose="02020603050405020304" pitchFamily="18" charset="0"/>
                <a:ea typeface="Times New Roman" panose="02020603050405020304" pitchFamily="18" charset="0"/>
              </a:rPr>
              <a:t> </a:t>
            </a:r>
            <a:r>
              <a:rPr lang="en-IN" dirty="0">
                <a:solidFill>
                  <a:srgbClr val="222222"/>
                </a:solidFill>
                <a:latin typeface="Times New Roman" panose="02020603050405020304" pitchFamily="18" charset="0"/>
                <a:ea typeface="Arial" panose="020B0604020202020204" pitchFamily="34" charset="0"/>
              </a:rPr>
              <a:t>(Stewart and Brown, 2019)</a:t>
            </a:r>
            <a:endParaRPr lang="en-IN"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4259211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IN" sz="3600" b="1" dirty="0"/>
              <a:t>Non-Monetary method (Flexibility at work)</a:t>
            </a:r>
            <a:br>
              <a:rPr lang="en-IN" sz="3600" b="1" dirty="0"/>
            </a:br>
            <a:endParaRPr lang="en-IN" sz="36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09027841"/>
              </p:ext>
            </p:extLst>
          </p:nvPr>
        </p:nvGraphicFramePr>
        <p:xfrm>
          <a:off x="0" y="2019301"/>
          <a:ext cx="9646920" cy="37862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7560429" y="3029124"/>
            <a:ext cx="3656235" cy="2177876"/>
          </a:xfrm>
          <a:prstGeom prst="rect">
            <a:avLst/>
          </a:prstGeom>
        </p:spPr>
      </p:pic>
      <p:sp>
        <p:nvSpPr>
          <p:cNvPr id="6" name="Rectangle 5"/>
          <p:cNvSpPr/>
          <p:nvPr/>
        </p:nvSpPr>
        <p:spPr>
          <a:xfrm>
            <a:off x="8137068" y="5150024"/>
            <a:ext cx="2852063" cy="646331"/>
          </a:xfrm>
          <a:prstGeom prst="rect">
            <a:avLst/>
          </a:prstGeom>
        </p:spPr>
        <p:txBody>
          <a:bodyPr wrap="none">
            <a:spAutoFit/>
          </a:bodyPr>
          <a:lstStyle/>
          <a:p>
            <a:pPr algn="just">
              <a:lnSpc>
                <a:spcPct val="200000"/>
              </a:lnSpc>
            </a:pPr>
            <a:r>
              <a:rPr lang="en-IN" dirty="0">
                <a:solidFill>
                  <a:srgbClr val="222222"/>
                </a:solidFill>
                <a:latin typeface="Times New Roman" panose="02020603050405020304" pitchFamily="18" charset="0"/>
                <a:ea typeface="Arial" panose="020B0604020202020204" pitchFamily="34" charset="0"/>
              </a:rPr>
              <a:t>(</a:t>
            </a:r>
            <a:r>
              <a:rPr lang="en-IN" dirty="0" err="1">
                <a:solidFill>
                  <a:srgbClr val="222222"/>
                </a:solidFill>
                <a:latin typeface="Times New Roman" panose="02020603050405020304" pitchFamily="18" charset="0"/>
                <a:ea typeface="Arial" panose="020B0604020202020204" pitchFamily="34" charset="0"/>
              </a:rPr>
              <a:t>Chelladurai</a:t>
            </a:r>
            <a:r>
              <a:rPr lang="en-IN" dirty="0">
                <a:solidFill>
                  <a:srgbClr val="222222"/>
                </a:solidFill>
                <a:latin typeface="Times New Roman" panose="02020603050405020304" pitchFamily="18" charset="0"/>
                <a:ea typeface="Arial" panose="020B0604020202020204" pitchFamily="34" charset="0"/>
              </a:rPr>
              <a:t> and Kim, 2022)</a:t>
            </a:r>
            <a:endParaRPr lang="en-IN"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40824856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IN" sz="3200" b="1" dirty="0"/>
              <a:t>Non-Monetary method (Extensive training programs)</a:t>
            </a:r>
            <a:br>
              <a:rPr lang="en-IN" sz="3200" b="1" dirty="0"/>
            </a:br>
            <a:endParaRPr lang="en-IN" sz="32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07349699"/>
              </p:ext>
            </p:extLst>
          </p:nvPr>
        </p:nvGraphicFramePr>
        <p:xfrm>
          <a:off x="1097280" y="2108201"/>
          <a:ext cx="6941820" cy="37718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 name="image11.png"/>
          <p:cNvPicPr/>
          <p:nvPr/>
        </p:nvPicPr>
        <p:blipFill>
          <a:blip r:embed="rId8"/>
          <a:srcRect/>
          <a:stretch>
            <a:fillRect/>
          </a:stretch>
        </p:blipFill>
        <p:spPr>
          <a:xfrm>
            <a:off x="8394700" y="2882265"/>
            <a:ext cx="3479800" cy="1957070"/>
          </a:xfrm>
          <a:prstGeom prst="rect">
            <a:avLst/>
          </a:prstGeom>
          <a:ln/>
        </p:spPr>
      </p:pic>
      <p:sp>
        <p:nvSpPr>
          <p:cNvPr id="9" name="Rectangle 8"/>
          <p:cNvSpPr/>
          <p:nvPr/>
        </p:nvSpPr>
        <p:spPr>
          <a:xfrm>
            <a:off x="9040999" y="4680635"/>
            <a:ext cx="2114681" cy="646331"/>
          </a:xfrm>
          <a:prstGeom prst="rect">
            <a:avLst/>
          </a:prstGeom>
        </p:spPr>
        <p:txBody>
          <a:bodyPr wrap="none">
            <a:spAutoFit/>
          </a:bodyPr>
          <a:lstStyle/>
          <a:p>
            <a:pPr algn="just">
              <a:lnSpc>
                <a:spcPct val="200000"/>
              </a:lnSpc>
            </a:pPr>
            <a:r>
              <a:rPr lang="en-IN" dirty="0">
                <a:solidFill>
                  <a:srgbClr val="222222"/>
                </a:solidFill>
                <a:latin typeface="Times New Roman" panose="02020603050405020304" pitchFamily="18" charset="0"/>
                <a:ea typeface="Arial" panose="020B0604020202020204" pitchFamily="34" charset="0"/>
              </a:rPr>
              <a:t>(Bratton et al., 2021)</a:t>
            </a:r>
            <a:endParaRPr lang="en-IN"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3022456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Recommendations</a:t>
            </a:r>
            <a:br>
              <a:rPr lang="en-IN" b="1" dirty="0"/>
            </a:br>
            <a:endParaRPr lang="en-IN"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596911617"/>
              </p:ext>
            </p:extLst>
          </p:nvPr>
        </p:nvGraphicFramePr>
        <p:xfrm>
          <a:off x="-236220" y="2082801"/>
          <a:ext cx="10058400" cy="3760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image8.png"/>
          <p:cNvPicPr/>
          <p:nvPr/>
        </p:nvPicPr>
        <p:blipFill>
          <a:blip r:embed="rId8"/>
          <a:srcRect/>
          <a:stretch>
            <a:fillRect/>
          </a:stretch>
        </p:blipFill>
        <p:spPr>
          <a:xfrm>
            <a:off x="8100377" y="2847022"/>
            <a:ext cx="3609023" cy="2385378"/>
          </a:xfrm>
          <a:prstGeom prst="rect">
            <a:avLst/>
          </a:prstGeom>
          <a:ln/>
        </p:spPr>
      </p:pic>
      <p:sp>
        <p:nvSpPr>
          <p:cNvPr id="7" name="Rectangle 6"/>
          <p:cNvSpPr/>
          <p:nvPr/>
        </p:nvSpPr>
        <p:spPr>
          <a:xfrm>
            <a:off x="9423400" y="5089435"/>
            <a:ext cx="2113722" cy="561629"/>
          </a:xfrm>
          <a:prstGeom prst="rect">
            <a:avLst/>
          </a:prstGeom>
        </p:spPr>
        <p:txBody>
          <a:bodyPr wrap="square">
            <a:spAutoFit/>
          </a:bodyPr>
          <a:lstStyle/>
          <a:p>
            <a:pPr algn="just">
              <a:lnSpc>
                <a:spcPct val="200000"/>
              </a:lnSpc>
            </a:pPr>
            <a:r>
              <a:rPr lang="en-IN" dirty="0">
                <a:latin typeface="Times New Roman" panose="02020603050405020304" pitchFamily="18" charset="0"/>
                <a:ea typeface="Times New Roman" panose="02020603050405020304" pitchFamily="18" charset="0"/>
              </a:rPr>
              <a:t> (</a:t>
            </a:r>
            <a:r>
              <a:rPr lang="en-IN" dirty="0" err="1">
                <a:solidFill>
                  <a:srgbClr val="222222"/>
                </a:solidFill>
                <a:latin typeface="Times New Roman" panose="02020603050405020304" pitchFamily="18" charset="0"/>
                <a:ea typeface="Arial" panose="020B0604020202020204" pitchFamily="34" charset="0"/>
              </a:rPr>
              <a:t>Pecino</a:t>
            </a:r>
            <a:r>
              <a:rPr lang="en-IN" dirty="0">
                <a:solidFill>
                  <a:srgbClr val="222222"/>
                </a:solidFill>
                <a:latin typeface="Times New Roman" panose="02020603050405020304" pitchFamily="18" charset="0"/>
                <a:ea typeface="Arial" panose="020B0604020202020204" pitchFamily="34" charset="0"/>
              </a:rPr>
              <a:t> et al., 2019</a:t>
            </a:r>
            <a:r>
              <a:rPr lang="en-IN" dirty="0">
                <a:latin typeface="Times New Roman" panose="02020603050405020304" pitchFamily="18" charset="0"/>
                <a:ea typeface="Times New Roman" panose="02020603050405020304" pitchFamily="18" charset="0"/>
              </a:rPr>
              <a:t>)</a:t>
            </a:r>
            <a:endParaRPr lang="en-IN"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6495822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Conclusion </a:t>
            </a:r>
            <a:br>
              <a:rPr lang="en-IN" b="1" dirty="0"/>
            </a:br>
            <a:endParaRPr lang="en-IN"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639962906"/>
              </p:ext>
            </p:extLst>
          </p:nvPr>
        </p:nvGraphicFramePr>
        <p:xfrm>
          <a:off x="1097280" y="2108201"/>
          <a:ext cx="6167120" cy="34289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image1.png"/>
          <p:cNvPicPr/>
          <p:nvPr/>
        </p:nvPicPr>
        <p:blipFill>
          <a:blip r:embed="rId8"/>
          <a:srcRect/>
          <a:stretch>
            <a:fillRect/>
          </a:stretch>
        </p:blipFill>
        <p:spPr>
          <a:xfrm>
            <a:off x="7691437" y="2733040"/>
            <a:ext cx="3929063" cy="2410460"/>
          </a:xfrm>
          <a:prstGeom prst="rect">
            <a:avLst/>
          </a:prstGeom>
          <a:ln/>
        </p:spPr>
      </p:pic>
      <p:sp>
        <p:nvSpPr>
          <p:cNvPr id="6" name="Rectangle 5"/>
          <p:cNvSpPr/>
          <p:nvPr/>
        </p:nvSpPr>
        <p:spPr>
          <a:xfrm>
            <a:off x="8406209" y="5010835"/>
            <a:ext cx="2749471" cy="646331"/>
          </a:xfrm>
          <a:prstGeom prst="rect">
            <a:avLst/>
          </a:prstGeom>
        </p:spPr>
        <p:txBody>
          <a:bodyPr wrap="none">
            <a:spAutoFit/>
          </a:bodyPr>
          <a:lstStyle/>
          <a:p>
            <a:pPr algn="just">
              <a:lnSpc>
                <a:spcPct val="200000"/>
              </a:lnSpc>
            </a:pPr>
            <a:r>
              <a:rPr lang="en-IN" dirty="0">
                <a:latin typeface="Times New Roman" panose="02020603050405020304" pitchFamily="18" charset="0"/>
                <a:ea typeface="Times New Roman" panose="02020603050405020304" pitchFamily="18" charset="0"/>
              </a:rPr>
              <a:t>(Hopkins and Figaro, 2021)</a:t>
            </a:r>
            <a:endParaRPr lang="en-IN"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8507464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870803"/>
            <a:ext cx="10058400" cy="1450757"/>
          </a:xfrm>
        </p:spPr>
        <p:txBody>
          <a:bodyPr/>
          <a:lstStyle/>
          <a:p>
            <a:r>
              <a:rPr lang="en-IN" b="1" dirty="0"/>
              <a:t>References</a:t>
            </a:r>
            <a:br>
              <a:rPr lang="en-IN" b="1" dirty="0"/>
            </a:br>
            <a:endParaRPr lang="en-IN" dirty="0"/>
          </a:p>
        </p:txBody>
      </p:sp>
      <p:sp>
        <p:nvSpPr>
          <p:cNvPr id="3" name="Content Placeholder 2"/>
          <p:cNvSpPr>
            <a:spLocks noGrp="1"/>
          </p:cNvSpPr>
          <p:nvPr>
            <p:ph idx="1"/>
          </p:nvPr>
        </p:nvSpPr>
        <p:spPr>
          <a:xfrm>
            <a:off x="1097280" y="2057401"/>
            <a:ext cx="10058400" cy="3760891"/>
          </a:xfrm>
        </p:spPr>
        <p:txBody>
          <a:bodyPr>
            <a:normAutofit fontScale="55000" lnSpcReduction="20000"/>
          </a:bodyPr>
          <a:lstStyle/>
          <a:p>
            <a:pPr marL="457200" indent="-457200">
              <a:buFont typeface="+mj-lt"/>
              <a:buAutoNum type="arabicPeriod"/>
            </a:pPr>
            <a:r>
              <a:rPr lang="en-IN" dirty="0" err="1"/>
              <a:t>Baran</a:t>
            </a:r>
            <a:r>
              <a:rPr lang="en-IN" dirty="0"/>
              <a:t>, M. and </a:t>
            </a:r>
            <a:r>
              <a:rPr lang="en-IN" dirty="0" err="1"/>
              <a:t>Sypniewska</a:t>
            </a:r>
            <a:r>
              <a:rPr lang="en-IN" dirty="0"/>
              <a:t>, B., (2020). The impact of management methods on employee engagement. </a:t>
            </a:r>
            <a:r>
              <a:rPr lang="en-IN" i="1" dirty="0"/>
              <a:t>Sustainability</a:t>
            </a:r>
            <a:r>
              <a:rPr lang="en-IN" dirty="0"/>
              <a:t>, </a:t>
            </a:r>
            <a:r>
              <a:rPr lang="en-IN" i="1" dirty="0"/>
              <a:t>12</a:t>
            </a:r>
            <a:r>
              <a:rPr lang="en-IN" dirty="0"/>
              <a:t>(1), p.426.</a:t>
            </a:r>
          </a:p>
          <a:p>
            <a:pPr marL="457200" indent="-457200">
              <a:buFont typeface="+mj-lt"/>
              <a:buAutoNum type="arabicPeriod"/>
            </a:pPr>
            <a:r>
              <a:rPr lang="en-IN" dirty="0" err="1"/>
              <a:t>Blokland</a:t>
            </a:r>
            <a:r>
              <a:rPr lang="en-IN" dirty="0"/>
              <a:t>, P. and </a:t>
            </a:r>
            <a:r>
              <a:rPr lang="en-IN" dirty="0" err="1"/>
              <a:t>Reniers</a:t>
            </a:r>
            <a:r>
              <a:rPr lang="en-IN" dirty="0"/>
              <a:t>, G., (2021). Achieving organisational alignment, safety and sustainable performance in organisations. </a:t>
            </a:r>
            <a:r>
              <a:rPr lang="en-IN" i="1" dirty="0"/>
              <a:t>Sustainability</a:t>
            </a:r>
            <a:r>
              <a:rPr lang="en-IN" dirty="0"/>
              <a:t>, </a:t>
            </a:r>
            <a:r>
              <a:rPr lang="en-IN" i="1" dirty="0"/>
              <a:t>13</a:t>
            </a:r>
            <a:r>
              <a:rPr lang="en-IN" dirty="0"/>
              <a:t>(18), p.10400.</a:t>
            </a:r>
          </a:p>
          <a:p>
            <a:pPr marL="457200" indent="-457200">
              <a:buFont typeface="+mj-lt"/>
              <a:buAutoNum type="arabicPeriod"/>
            </a:pPr>
            <a:r>
              <a:rPr lang="en-IN" dirty="0"/>
              <a:t>Boon, C., Den </a:t>
            </a:r>
            <a:r>
              <a:rPr lang="en-IN" dirty="0" err="1"/>
              <a:t>Hartog</a:t>
            </a:r>
            <a:r>
              <a:rPr lang="en-IN" dirty="0"/>
              <a:t>, D.N. and </a:t>
            </a:r>
            <a:r>
              <a:rPr lang="en-IN" dirty="0" err="1"/>
              <a:t>Lepak</a:t>
            </a:r>
            <a:r>
              <a:rPr lang="en-IN" dirty="0"/>
              <a:t>, D.P., (2019). A systematic review of human resource management systems and their measurement. </a:t>
            </a:r>
            <a:r>
              <a:rPr lang="en-IN" i="1" dirty="0"/>
              <a:t>Journal of management</a:t>
            </a:r>
            <a:r>
              <a:rPr lang="en-IN" dirty="0"/>
              <a:t>, </a:t>
            </a:r>
            <a:r>
              <a:rPr lang="en-IN" i="1" dirty="0"/>
              <a:t>45</a:t>
            </a:r>
            <a:r>
              <a:rPr lang="en-IN" dirty="0"/>
              <a:t>(6), pp.2498-2537.</a:t>
            </a:r>
          </a:p>
          <a:p>
            <a:pPr marL="457200" indent="-457200">
              <a:buFont typeface="+mj-lt"/>
              <a:buAutoNum type="arabicPeriod"/>
            </a:pPr>
            <a:r>
              <a:rPr lang="en-IN" dirty="0"/>
              <a:t>Bratton, J., Gold, J., Bratton, A. and Steele, L., (2021). Human resource management. Bloomsbury Publishing.</a:t>
            </a:r>
          </a:p>
          <a:p>
            <a:pPr marL="457200" indent="-457200">
              <a:buFont typeface="+mj-lt"/>
              <a:buAutoNum type="arabicPeriod"/>
            </a:pPr>
            <a:r>
              <a:rPr lang="en-IN" dirty="0" err="1"/>
              <a:t>Chelladurai</a:t>
            </a:r>
            <a:r>
              <a:rPr lang="en-IN" dirty="0"/>
              <a:t>, P. and Kim, A.C.H., (2022). Human resource management in sport and recreation. Human Kinetics.</a:t>
            </a:r>
          </a:p>
          <a:p>
            <a:pPr marL="457200" indent="-457200">
              <a:buFont typeface="+mj-lt"/>
              <a:buAutoNum type="arabicPeriod"/>
            </a:pPr>
            <a:r>
              <a:rPr lang="en-IN" dirty="0" err="1"/>
              <a:t>Edvardsson</a:t>
            </a:r>
            <a:r>
              <a:rPr lang="en-IN" dirty="0"/>
              <a:t>, I.R. and Durst, S., (2021). Human resource management in crisis situations: a systematic literature review. </a:t>
            </a:r>
            <a:r>
              <a:rPr lang="en-IN" i="1" dirty="0"/>
              <a:t>Sustainability</a:t>
            </a:r>
            <a:r>
              <a:rPr lang="en-IN" dirty="0"/>
              <a:t>, </a:t>
            </a:r>
            <a:r>
              <a:rPr lang="en-IN" i="1" dirty="0"/>
              <a:t>13</a:t>
            </a:r>
            <a:r>
              <a:rPr lang="en-IN" dirty="0"/>
              <a:t>(22), p.12406.</a:t>
            </a:r>
          </a:p>
          <a:p>
            <a:pPr marL="457200" indent="-457200">
              <a:buFont typeface="+mj-lt"/>
              <a:buAutoNum type="arabicPeriod"/>
            </a:pPr>
            <a:r>
              <a:rPr lang="en-IN" dirty="0"/>
              <a:t>Hopkins, J.C. and Figaro, K.A., (2021). The great resignation: an argument for hybrid leadership. </a:t>
            </a:r>
            <a:r>
              <a:rPr lang="en-IN" i="1" dirty="0"/>
              <a:t>International Journal of Business and Management Research, </a:t>
            </a:r>
            <a:r>
              <a:rPr lang="en-IN" dirty="0"/>
              <a:t>9(4), pp.393-400.</a:t>
            </a:r>
          </a:p>
          <a:p>
            <a:pPr marL="457200" indent="-457200">
              <a:buFont typeface="+mj-lt"/>
              <a:buAutoNum type="arabicPeriod"/>
            </a:pPr>
            <a:r>
              <a:rPr lang="en-IN" dirty="0" err="1"/>
              <a:t>Pecino</a:t>
            </a:r>
            <a:r>
              <a:rPr lang="en-IN" dirty="0"/>
              <a:t>, V., </a:t>
            </a:r>
            <a:r>
              <a:rPr lang="en-IN" dirty="0" err="1"/>
              <a:t>Mañas</a:t>
            </a:r>
            <a:r>
              <a:rPr lang="en-IN" dirty="0"/>
              <a:t>, M.A., </a:t>
            </a:r>
            <a:r>
              <a:rPr lang="en-IN" dirty="0" err="1"/>
              <a:t>Díaz-Fúnez</a:t>
            </a:r>
            <a:r>
              <a:rPr lang="en-IN" dirty="0"/>
              <a:t>, P.A., Aguilar-Parra, J.M., Padilla-</a:t>
            </a:r>
            <a:r>
              <a:rPr lang="en-IN" dirty="0" err="1"/>
              <a:t>Góngora</a:t>
            </a:r>
            <a:r>
              <a:rPr lang="en-IN" dirty="0"/>
              <a:t>, D. and </a:t>
            </a:r>
            <a:r>
              <a:rPr lang="en-IN" dirty="0" err="1"/>
              <a:t>López-Liria</a:t>
            </a:r>
            <a:r>
              <a:rPr lang="en-IN" dirty="0"/>
              <a:t>, R., (2019). Organisational climate, role stress, and public employees’ job satisfaction. </a:t>
            </a:r>
            <a:r>
              <a:rPr lang="en-IN" i="1" dirty="0"/>
              <a:t>International journal of environmental research and public health</a:t>
            </a:r>
            <a:r>
              <a:rPr lang="en-IN" dirty="0"/>
              <a:t>, </a:t>
            </a:r>
            <a:r>
              <a:rPr lang="en-IN" i="1" dirty="0"/>
              <a:t>16</a:t>
            </a:r>
            <a:r>
              <a:rPr lang="en-IN" dirty="0"/>
              <a:t>(10), p.1792.</a:t>
            </a:r>
          </a:p>
          <a:p>
            <a:pPr marL="457200" indent="-457200">
              <a:buFont typeface="+mj-lt"/>
              <a:buAutoNum type="arabicPeriod"/>
            </a:pPr>
            <a:r>
              <a:rPr lang="en-IN" dirty="0"/>
              <a:t>Stewart, G.L. and Brown, K.G., (2019). Human resource management. John Wiley &amp; Sons.</a:t>
            </a:r>
          </a:p>
          <a:p>
            <a:pPr marL="457200" indent="-457200">
              <a:buFont typeface="+mj-lt"/>
              <a:buAutoNum type="arabicPeriod"/>
            </a:pPr>
            <a:r>
              <a:rPr lang="en-IN" dirty="0"/>
              <a:t>The Big Table Group, (2023) </a:t>
            </a:r>
            <a:r>
              <a:rPr lang="en-IN" i="1" dirty="0"/>
              <a:t>Home</a:t>
            </a:r>
            <a:r>
              <a:rPr lang="en-IN" dirty="0"/>
              <a:t>, </a:t>
            </a:r>
            <a:r>
              <a:rPr lang="en-IN" i="1" dirty="0"/>
              <a:t>The Big Table Group</a:t>
            </a:r>
            <a:r>
              <a:rPr lang="en-IN" dirty="0"/>
              <a:t>. Available at: </a:t>
            </a:r>
            <a:r>
              <a:rPr lang="en-IN" u="sng" dirty="0">
                <a:hlinkClick r:id="rId2"/>
              </a:rPr>
              <a:t>https://www.bigtablegroup.com/</a:t>
            </a:r>
            <a:r>
              <a:rPr lang="en-IN" dirty="0"/>
              <a:t> (Accessed: 07 July 2023). </a:t>
            </a:r>
          </a:p>
          <a:p>
            <a:endParaRPr lang="en-IN" dirty="0"/>
          </a:p>
        </p:txBody>
      </p:sp>
    </p:spTree>
    <p:extLst>
      <p:ext uri="{BB962C8B-B14F-4D97-AF65-F5344CB8AC3E}">
        <p14:creationId xmlns:p14="http://schemas.microsoft.com/office/powerpoint/2010/main" val="22062946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dirty="0"/>
          </a:p>
        </p:txBody>
      </p:sp>
      <p:sp>
        <p:nvSpPr>
          <p:cNvPr id="3" name="Content Placeholder 2"/>
          <p:cNvSpPr>
            <a:spLocks noGrp="1"/>
          </p:cNvSpPr>
          <p:nvPr>
            <p:ph idx="1"/>
          </p:nvPr>
        </p:nvSpPr>
        <p:spPr/>
        <p:txBody>
          <a:bodyPr/>
          <a:lstStyle/>
          <a:p>
            <a:endParaRPr lang="en-IN"/>
          </a:p>
        </p:txBody>
      </p:sp>
      <p:pic>
        <p:nvPicPr>
          <p:cNvPr id="4" name="image4.png"/>
          <p:cNvPicPr/>
          <p:nvPr/>
        </p:nvPicPr>
        <p:blipFill>
          <a:blip r:embed="rId2"/>
          <a:srcRect/>
          <a:stretch>
            <a:fillRect/>
          </a:stretch>
        </p:blipFill>
        <p:spPr>
          <a:xfrm>
            <a:off x="0" y="-393700"/>
            <a:ext cx="12192000" cy="6807200"/>
          </a:xfrm>
          <a:prstGeom prst="rect">
            <a:avLst/>
          </a:prstGeom>
          <a:ln/>
        </p:spPr>
      </p:pic>
    </p:spTree>
    <p:extLst>
      <p:ext uri="{BB962C8B-B14F-4D97-AF65-F5344CB8AC3E}">
        <p14:creationId xmlns:p14="http://schemas.microsoft.com/office/powerpoint/2010/main" val="1119556360"/>
      </p:ext>
    </p:extLst>
  </p:cSld>
  <p:clrMapOvr>
    <a:masterClrMapping/>
  </p:clrMapOvr>
</p:sld>
</file>

<file path=ppt/theme/theme1.xml><?xml version="1.0" encoding="utf-8"?>
<a:theme xmlns:a="http://schemas.openxmlformats.org/drawingml/2006/main" name="1_RetrospectVTI">
  <a:themeElements>
    <a:clrScheme name="Custom 37">
      <a:dk1>
        <a:srgbClr val="000000"/>
      </a:dk1>
      <a:lt1>
        <a:srgbClr val="FFFFFF"/>
      </a:lt1>
      <a:dk2>
        <a:srgbClr val="4A5356"/>
      </a:dk2>
      <a:lt2>
        <a:srgbClr val="E8E3CE"/>
      </a:lt2>
      <a:accent1>
        <a:srgbClr val="9BA8B7"/>
      </a:accent1>
      <a:accent2>
        <a:srgbClr val="E6A02E"/>
      </a:accent2>
      <a:accent3>
        <a:srgbClr val="BF6A3B"/>
      </a:accent3>
      <a:accent4>
        <a:srgbClr val="92987A"/>
      </a:accent4>
      <a:accent5>
        <a:srgbClr val="857659"/>
      </a:accent5>
      <a:accent6>
        <a:srgbClr val="A0988C"/>
      </a:accent6>
      <a:hlink>
        <a:srgbClr val="00B0F0"/>
      </a:hlink>
      <a:folHlink>
        <a:srgbClr val="738F97"/>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TWO.pptx" id="{769520F8-BFE5-4C8C-A7AA-375C025A91CE}" vid="{AEAFD717-D3C8-4034-8F7E-D5220B0CCEB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4618DF5A842DC4D80C0443ECCC60B96" ma:contentTypeVersion="4" ma:contentTypeDescription="Create a new document." ma:contentTypeScope="" ma:versionID="cfbc4bcb9384649ae396da5cf9dded92">
  <xsd:schema xmlns:xsd="http://www.w3.org/2001/XMLSchema" xmlns:xs="http://www.w3.org/2001/XMLSchema" xmlns:p="http://schemas.microsoft.com/office/2006/metadata/properties" xmlns:ns3="66368dcb-db2c-4468-b49a-81a1f35497e7" targetNamespace="http://schemas.microsoft.com/office/2006/metadata/properties" ma:root="true" ma:fieldsID="6ca689e88b2cf38ad63277eb0608b534" ns3:_="">
    <xsd:import namespace="66368dcb-db2c-4468-b49a-81a1f35497e7"/>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6368dcb-db2c-4468-b49a-81a1f35497e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055AAB3-5C04-41B2-844A-8E9DC450D00B}">
  <ds:schemaRefs>
    <ds:schemaRef ds:uri="http://schemas.microsoft.com/sharepoint/v3/contenttype/forms"/>
  </ds:schemaRefs>
</ds:datastoreItem>
</file>

<file path=customXml/itemProps2.xml><?xml version="1.0" encoding="utf-8"?>
<ds:datastoreItem xmlns:ds="http://schemas.openxmlformats.org/officeDocument/2006/customXml" ds:itemID="{112C4A07-A15B-48A7-B643-6AE0081DC04A}">
  <ds:schemaRefs>
    <ds:schemaRef ds:uri="http://schemas.microsoft.com/office/2006/documentManagement/types"/>
    <ds:schemaRef ds:uri="http://schemas.microsoft.com/office/infopath/2007/PartnerControls"/>
    <ds:schemaRef ds:uri="http://purl.org/dc/elements/1.1/"/>
    <ds:schemaRef ds:uri="http://www.w3.org/XML/1998/namespace"/>
    <ds:schemaRef ds:uri="http://purl.org/dc/terms/"/>
    <ds:schemaRef ds:uri="http://purl.org/dc/dcmitype/"/>
    <ds:schemaRef ds:uri="http://schemas.microsoft.com/office/2006/metadata/properties"/>
    <ds:schemaRef ds:uri="http://schemas.openxmlformats.org/package/2006/metadata/core-properties"/>
    <ds:schemaRef ds:uri="66368dcb-db2c-4468-b49a-81a1f35497e7"/>
  </ds:schemaRefs>
</ds:datastoreItem>
</file>

<file path=customXml/itemProps3.xml><?xml version="1.0" encoding="utf-8"?>
<ds:datastoreItem xmlns:ds="http://schemas.openxmlformats.org/officeDocument/2006/customXml" ds:itemID="{C83B820C-2319-4711-8165-6178A6A9CE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6368dcb-db2c-4468-b49a-81a1f35497e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Urban monochrome</Template>
  <TotalTime>0</TotalTime>
  <Words>2270</Words>
  <Application>Microsoft Office PowerPoint</Application>
  <PresentationFormat>Widescreen</PresentationFormat>
  <Paragraphs>110</Paragraphs>
  <Slides>17</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Bookman Old Style</vt:lpstr>
      <vt:lpstr>Calibri</vt:lpstr>
      <vt:lpstr>Franklin Gothic Book</vt:lpstr>
      <vt:lpstr>Times New Roman</vt:lpstr>
      <vt:lpstr>1_RetrospectVTI</vt:lpstr>
      <vt:lpstr>MANAGING PEOPLE Student Name-Emanuel Georgian Puiu Student ID-2130778</vt:lpstr>
      <vt:lpstr>Introduction </vt:lpstr>
      <vt:lpstr>About the company  </vt:lpstr>
      <vt:lpstr>Strategies for short-term talent acquisition (Analysing capacity vs demand) </vt:lpstr>
      <vt:lpstr>Strategies for short-term talent acquisition (Development of a clear job description) </vt:lpstr>
      <vt:lpstr>Strategies for short-term talent acquisition (Collaborating with vendors) </vt:lpstr>
      <vt:lpstr>Long-term talent acquisition (Talent Pipelining) </vt:lpstr>
      <vt:lpstr>Long-term talent acquisition (Employee Referral Programs) </vt:lpstr>
      <vt:lpstr>Long-term talent acquisition (Competitive Compensation and Benefits) </vt:lpstr>
      <vt:lpstr>Monetary method (Performance-based bonuses) </vt:lpstr>
      <vt:lpstr>Monetary method (Profit-Sharing) </vt:lpstr>
      <vt:lpstr>Non-Monetary method (Flexibility at work) </vt:lpstr>
      <vt:lpstr>Non-Monetary method (Extensive training programs) </vt:lpstr>
      <vt:lpstr>Recommendations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2023-07-07T13:29:08Z</dcterms:created>
  <dcterms:modified xsi:type="dcterms:W3CDTF">2023-07-27T20:29:53Z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0x01010034618DF5A842DC4D80C0443ECCC60B96</vt:lpwstr>
  </property>
</Properties>
</file>