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6" r:id="rId3"/>
  </p:sldIdLst>
  <p:sldSz cx="6858000" cy="9906000" type="A4"/>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42" autoAdjust="0"/>
    <p:restoredTop sz="94660"/>
  </p:normalViewPr>
  <p:slideViewPr>
    <p:cSldViewPr snapToGrid="0">
      <p:cViewPr varScale="1">
        <p:scale>
          <a:sx n="61" d="100"/>
          <a:sy n="61" d="100"/>
        </p:scale>
        <p:origin x="2309"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14350" y="1621191"/>
            <a:ext cx="5829300" cy="3448756"/>
          </a:xfrm>
        </p:spPr>
        <p:txBody>
          <a:bodyPr anchor="b"/>
          <a:lstStyle>
            <a:lvl1pPr algn="ctr">
              <a:defRPr sz="4500"/>
            </a:lvl1pPr>
          </a:lstStyle>
          <a:p>
            <a:r>
              <a:rPr lang="en-US"/>
              <a:t>Click to edit Master title style</a:t>
            </a:r>
            <a:endParaRPr lang="en-US" dirty="0"/>
          </a:p>
        </p:txBody>
      </p:sp>
      <p:sp>
        <p:nvSpPr>
          <p:cNvPr id="3" name="Subtitle 2"/>
          <p:cNvSpPr>
            <a:spLocks noGrp="1"/>
          </p:cNvSpPr>
          <p:nvPr>
            <p:ph type="subTitle" idx="1"/>
          </p:nvPr>
        </p:nvSpPr>
        <p:spPr>
          <a:xfrm>
            <a:off x="857250" y="5202944"/>
            <a:ext cx="5143500" cy="2391656"/>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93B6B54-5329-495E-8531-ED0E57CB137B}" type="datetimeFigureOut">
              <a:rPr lang="en-IN" smtClean="0"/>
              <a:t>30-11-2025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D59C573-0692-479B-BD23-D4236442517A}" type="slidenum">
              <a:rPr lang="en-IN" smtClean="0"/>
              <a:t>‹#›</a:t>
            </a:fld>
            <a:endParaRPr lang="en-IN"/>
          </a:p>
        </p:txBody>
      </p:sp>
    </p:spTree>
    <p:extLst>
      <p:ext uri="{BB962C8B-B14F-4D97-AF65-F5344CB8AC3E}">
        <p14:creationId xmlns:p14="http://schemas.microsoft.com/office/powerpoint/2010/main" val="28348772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93B6B54-5329-495E-8531-ED0E57CB137B}" type="datetimeFigureOut">
              <a:rPr lang="en-IN" smtClean="0"/>
              <a:t>30-11-2025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D59C573-0692-479B-BD23-D4236442517A}" type="slidenum">
              <a:rPr lang="en-IN" smtClean="0"/>
              <a:t>‹#›</a:t>
            </a:fld>
            <a:endParaRPr lang="en-IN"/>
          </a:p>
        </p:txBody>
      </p:sp>
    </p:spTree>
    <p:extLst>
      <p:ext uri="{BB962C8B-B14F-4D97-AF65-F5344CB8AC3E}">
        <p14:creationId xmlns:p14="http://schemas.microsoft.com/office/powerpoint/2010/main" val="12518306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67916" y="2469624"/>
            <a:ext cx="5915025" cy="4120620"/>
          </a:xfrm>
        </p:spPr>
        <p:txBody>
          <a:bodyPr anchor="b"/>
          <a:lstStyle>
            <a:lvl1pPr>
              <a:defRPr sz="4500"/>
            </a:lvl1pPr>
          </a:lstStyle>
          <a:p>
            <a:r>
              <a:rPr lang="en-US"/>
              <a:t>Click to edit Master title style</a:t>
            </a:r>
            <a:endParaRPr lang="en-US" dirty="0"/>
          </a:p>
        </p:txBody>
      </p:sp>
      <p:sp>
        <p:nvSpPr>
          <p:cNvPr id="3" name="Text Placeholder 2"/>
          <p:cNvSpPr>
            <a:spLocks noGrp="1"/>
          </p:cNvSpPr>
          <p:nvPr>
            <p:ph type="body" idx="1"/>
          </p:nvPr>
        </p:nvSpPr>
        <p:spPr>
          <a:xfrm>
            <a:off x="467916" y="6629226"/>
            <a:ext cx="5915025" cy="2166937"/>
          </a:xfrm>
        </p:spPr>
        <p:txBody>
          <a:bodyPr/>
          <a:lstStyle>
            <a:lvl1pPr marL="0" indent="0">
              <a:buNone/>
              <a:defRPr sz="18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93B6B54-5329-495E-8531-ED0E57CB137B}" type="datetimeFigureOut">
              <a:rPr lang="en-IN" smtClean="0"/>
              <a:t>30-11-2025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D59C573-0692-479B-BD23-D4236442517A}" type="slidenum">
              <a:rPr lang="en-IN" smtClean="0"/>
              <a:t>‹#›</a:t>
            </a:fld>
            <a:endParaRPr lang="en-IN"/>
          </a:p>
        </p:txBody>
      </p:sp>
    </p:spTree>
    <p:extLst>
      <p:ext uri="{BB962C8B-B14F-4D97-AF65-F5344CB8AC3E}">
        <p14:creationId xmlns:p14="http://schemas.microsoft.com/office/powerpoint/2010/main" val="25613135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471488" y="2637014"/>
            <a:ext cx="2914650" cy="628526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471863" y="2637014"/>
            <a:ext cx="2914650" cy="628526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93B6B54-5329-495E-8531-ED0E57CB137B}" type="datetimeFigureOut">
              <a:rPr lang="en-IN" smtClean="0"/>
              <a:t>30-11-2025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FD59C573-0692-479B-BD23-D4236442517A}" type="slidenum">
              <a:rPr lang="en-IN" smtClean="0"/>
              <a:t>‹#›</a:t>
            </a:fld>
            <a:endParaRPr lang="en-IN"/>
          </a:p>
        </p:txBody>
      </p:sp>
    </p:spTree>
    <p:extLst>
      <p:ext uri="{BB962C8B-B14F-4D97-AF65-F5344CB8AC3E}">
        <p14:creationId xmlns:p14="http://schemas.microsoft.com/office/powerpoint/2010/main" val="18509403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72381" y="527405"/>
            <a:ext cx="5915025" cy="1914702"/>
          </a:xfrm>
        </p:spPr>
        <p:txBody>
          <a:bodyPr/>
          <a:lstStyle/>
          <a:p>
            <a:r>
              <a:rPr lang="en-US"/>
              <a:t>Click to edit Master title style</a:t>
            </a:r>
            <a:endParaRPr lang="en-US" dirty="0"/>
          </a:p>
        </p:txBody>
      </p:sp>
      <p:sp>
        <p:nvSpPr>
          <p:cNvPr id="3" name="Text Placeholder 2"/>
          <p:cNvSpPr>
            <a:spLocks noGrp="1"/>
          </p:cNvSpPr>
          <p:nvPr>
            <p:ph type="body" idx="1"/>
          </p:nvPr>
        </p:nvSpPr>
        <p:spPr>
          <a:xfrm>
            <a:off x="472381" y="2428347"/>
            <a:ext cx="2901255" cy="1190095"/>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72381" y="3618442"/>
            <a:ext cx="2901255" cy="53221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471863" y="2428347"/>
            <a:ext cx="2915543" cy="1190095"/>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3471863" y="3618442"/>
            <a:ext cx="2915543" cy="53221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93B6B54-5329-495E-8531-ED0E57CB137B}" type="datetimeFigureOut">
              <a:rPr lang="en-IN" smtClean="0"/>
              <a:t>30-11-2025</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FD59C573-0692-479B-BD23-D4236442517A}" type="slidenum">
              <a:rPr lang="en-IN" smtClean="0"/>
              <a:t>‹#›</a:t>
            </a:fld>
            <a:endParaRPr lang="en-IN"/>
          </a:p>
        </p:txBody>
      </p:sp>
    </p:spTree>
    <p:extLst>
      <p:ext uri="{BB962C8B-B14F-4D97-AF65-F5344CB8AC3E}">
        <p14:creationId xmlns:p14="http://schemas.microsoft.com/office/powerpoint/2010/main" val="34178611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93B6B54-5329-495E-8531-ED0E57CB137B}" type="datetimeFigureOut">
              <a:rPr lang="en-IN" smtClean="0"/>
              <a:t>30-11-2025</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FD59C573-0692-479B-BD23-D4236442517A}" type="slidenum">
              <a:rPr lang="en-IN" smtClean="0"/>
              <a:t>‹#›</a:t>
            </a:fld>
            <a:endParaRPr lang="en-IN"/>
          </a:p>
        </p:txBody>
      </p:sp>
    </p:spTree>
    <p:extLst>
      <p:ext uri="{BB962C8B-B14F-4D97-AF65-F5344CB8AC3E}">
        <p14:creationId xmlns:p14="http://schemas.microsoft.com/office/powerpoint/2010/main" val="33463101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93B6B54-5329-495E-8531-ED0E57CB137B}" type="datetimeFigureOut">
              <a:rPr lang="en-IN" smtClean="0"/>
              <a:t>30-11-2025</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FD59C573-0692-479B-BD23-D4236442517A}" type="slidenum">
              <a:rPr lang="en-IN" smtClean="0"/>
              <a:t>‹#›</a:t>
            </a:fld>
            <a:endParaRPr lang="en-IN"/>
          </a:p>
        </p:txBody>
      </p:sp>
    </p:spTree>
    <p:extLst>
      <p:ext uri="{BB962C8B-B14F-4D97-AF65-F5344CB8AC3E}">
        <p14:creationId xmlns:p14="http://schemas.microsoft.com/office/powerpoint/2010/main" val="42759443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660400"/>
            <a:ext cx="2211884" cy="2311400"/>
          </a:xfrm>
        </p:spPr>
        <p:txBody>
          <a:bodyPr anchor="b"/>
          <a:lstStyle>
            <a:lvl1pPr>
              <a:defRPr sz="2400"/>
            </a:lvl1pPr>
          </a:lstStyle>
          <a:p>
            <a:r>
              <a:rPr lang="en-US"/>
              <a:t>Click to edit Master title style</a:t>
            </a:r>
            <a:endParaRPr lang="en-US" dirty="0"/>
          </a:p>
        </p:txBody>
      </p:sp>
      <p:sp>
        <p:nvSpPr>
          <p:cNvPr id="3" name="Content Placeholder 2"/>
          <p:cNvSpPr>
            <a:spLocks noGrp="1"/>
          </p:cNvSpPr>
          <p:nvPr>
            <p:ph idx="1"/>
          </p:nvPr>
        </p:nvSpPr>
        <p:spPr>
          <a:xfrm>
            <a:off x="2915543" y="1426283"/>
            <a:ext cx="3471863" cy="7039681"/>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72381" y="2971800"/>
            <a:ext cx="2211884" cy="5505627"/>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293B6B54-5329-495E-8531-ED0E57CB137B}" type="datetimeFigureOut">
              <a:rPr lang="en-IN" smtClean="0"/>
              <a:t>30-11-2025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FD59C573-0692-479B-BD23-D4236442517A}" type="slidenum">
              <a:rPr lang="en-IN" smtClean="0"/>
              <a:t>‹#›</a:t>
            </a:fld>
            <a:endParaRPr lang="en-IN"/>
          </a:p>
        </p:txBody>
      </p:sp>
    </p:spTree>
    <p:extLst>
      <p:ext uri="{BB962C8B-B14F-4D97-AF65-F5344CB8AC3E}">
        <p14:creationId xmlns:p14="http://schemas.microsoft.com/office/powerpoint/2010/main" val="22666094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660400"/>
            <a:ext cx="2211884" cy="2311400"/>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2915543" y="1426283"/>
            <a:ext cx="3471863" cy="7039681"/>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472381" y="2971800"/>
            <a:ext cx="2211884" cy="5505627"/>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293B6B54-5329-495E-8531-ED0E57CB137B}" type="datetimeFigureOut">
              <a:rPr lang="en-IN" smtClean="0"/>
              <a:t>30-11-2025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FD59C573-0692-479B-BD23-D4236442517A}" type="slidenum">
              <a:rPr lang="en-IN" smtClean="0"/>
              <a:t>‹#›</a:t>
            </a:fld>
            <a:endParaRPr lang="en-IN"/>
          </a:p>
        </p:txBody>
      </p:sp>
    </p:spTree>
    <p:extLst>
      <p:ext uri="{BB962C8B-B14F-4D97-AF65-F5344CB8AC3E}">
        <p14:creationId xmlns:p14="http://schemas.microsoft.com/office/powerpoint/2010/main" val="12649834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93B6B54-5329-495E-8531-ED0E57CB137B}" type="datetimeFigureOut">
              <a:rPr lang="en-IN" smtClean="0"/>
              <a:t>30-11-2025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D59C573-0692-479B-BD23-D4236442517A}" type="slidenum">
              <a:rPr lang="en-IN" smtClean="0"/>
              <a:t>‹#›</a:t>
            </a:fld>
            <a:endParaRPr lang="en-IN"/>
          </a:p>
        </p:txBody>
      </p:sp>
    </p:spTree>
    <p:extLst>
      <p:ext uri="{BB962C8B-B14F-4D97-AF65-F5344CB8AC3E}">
        <p14:creationId xmlns:p14="http://schemas.microsoft.com/office/powerpoint/2010/main" val="11463407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907757" y="527403"/>
            <a:ext cx="1478756" cy="8394877"/>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471488" y="527403"/>
            <a:ext cx="4350544" cy="839487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93B6B54-5329-495E-8531-ED0E57CB137B}" type="datetimeFigureOut">
              <a:rPr lang="en-IN" smtClean="0"/>
              <a:t>30-11-2025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D59C573-0692-479B-BD23-D4236442517A}" type="slidenum">
              <a:rPr lang="en-IN" smtClean="0"/>
              <a:t>‹#›</a:t>
            </a:fld>
            <a:endParaRPr lang="en-IN"/>
          </a:p>
        </p:txBody>
      </p:sp>
    </p:spTree>
    <p:extLst>
      <p:ext uri="{BB962C8B-B14F-4D97-AF65-F5344CB8AC3E}">
        <p14:creationId xmlns:p14="http://schemas.microsoft.com/office/powerpoint/2010/main" val="3262459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71488" y="527405"/>
            <a:ext cx="5915025" cy="1914702"/>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71488" y="2637014"/>
            <a:ext cx="5915025" cy="628526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71488" y="9181397"/>
            <a:ext cx="1543050" cy="527403"/>
          </a:xfrm>
          <a:prstGeom prst="rect">
            <a:avLst/>
          </a:prstGeom>
        </p:spPr>
        <p:txBody>
          <a:bodyPr vert="horz" lIns="91440" tIns="45720" rIns="91440" bIns="45720" rtlCol="0" anchor="ctr"/>
          <a:lstStyle>
            <a:lvl1pPr algn="l">
              <a:defRPr sz="900">
                <a:solidFill>
                  <a:schemeClr val="tx1">
                    <a:tint val="75000"/>
                  </a:schemeClr>
                </a:solidFill>
              </a:defRPr>
            </a:lvl1pPr>
          </a:lstStyle>
          <a:p>
            <a:fld id="{293B6B54-5329-495E-8531-ED0E57CB137B}" type="datetimeFigureOut">
              <a:rPr lang="en-IN" smtClean="0"/>
              <a:t>30-11-2025</a:t>
            </a:fld>
            <a:endParaRPr lang="en-IN"/>
          </a:p>
        </p:txBody>
      </p:sp>
      <p:sp>
        <p:nvSpPr>
          <p:cNvPr id="5" name="Footer Placeholder 4"/>
          <p:cNvSpPr>
            <a:spLocks noGrp="1"/>
          </p:cNvSpPr>
          <p:nvPr>
            <p:ph type="ftr" sz="quarter" idx="3"/>
          </p:nvPr>
        </p:nvSpPr>
        <p:spPr>
          <a:xfrm>
            <a:off x="2271713" y="9181397"/>
            <a:ext cx="2314575" cy="527403"/>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4843463" y="9181397"/>
            <a:ext cx="1543050" cy="527403"/>
          </a:xfrm>
          <a:prstGeom prst="rect">
            <a:avLst/>
          </a:prstGeom>
        </p:spPr>
        <p:txBody>
          <a:bodyPr vert="horz" lIns="91440" tIns="45720" rIns="91440" bIns="45720" rtlCol="0" anchor="ctr"/>
          <a:lstStyle>
            <a:lvl1pPr algn="r">
              <a:defRPr sz="900">
                <a:solidFill>
                  <a:schemeClr val="tx1">
                    <a:tint val="75000"/>
                  </a:schemeClr>
                </a:solidFill>
              </a:defRPr>
            </a:lvl1pPr>
          </a:lstStyle>
          <a:p>
            <a:fld id="{FD59C573-0692-479B-BD23-D4236442517A}" type="slidenum">
              <a:rPr lang="en-IN" smtClean="0"/>
              <a:t>‹#›</a:t>
            </a:fld>
            <a:endParaRPr lang="en-IN"/>
          </a:p>
        </p:txBody>
      </p:sp>
    </p:spTree>
    <p:extLst>
      <p:ext uri="{BB962C8B-B14F-4D97-AF65-F5344CB8AC3E}">
        <p14:creationId xmlns:p14="http://schemas.microsoft.com/office/powerpoint/2010/main" val="153343280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hyperlink" Target="https://www.kenresearch.com/industry-reports/india-savory-snacks-market?utm_source=chatgpt.com" TargetMode="External"/><Relationship Id="rId7" Type="http://schemas.openxmlformats.org/officeDocument/2006/relationships/image" Target="../media/image5.png"/><Relationship Id="rId2" Type="http://schemas.openxmlformats.org/officeDocument/2006/relationships/hyperlink" Target="https://www.grandviewresearch.com/horizon/outlook/healthy-snacks-market/india?utm_source=chatgpt.com" TargetMode="External"/><Relationship Id="rId1" Type="http://schemas.openxmlformats.org/officeDocument/2006/relationships/slideLayout" Target="../slideLayouts/slideLayout1.xml"/><Relationship Id="rId6" Type="http://schemas.openxmlformats.org/officeDocument/2006/relationships/image" Target="../media/image4.jpeg"/><Relationship Id="rId5" Type="http://schemas.openxmlformats.org/officeDocument/2006/relationships/image" Target="../media/image3.jpeg"/><Relationship Id="rId4" Type="http://schemas.openxmlformats.org/officeDocument/2006/relationships/image" Target="../media/image2.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336352"/>
            <a:ext cx="6858000" cy="8125301"/>
          </a:xfrm>
          <a:prstGeom prst="rect">
            <a:avLst/>
          </a:prstGeom>
        </p:spPr>
        <p:txBody>
          <a:bodyPr wrap="square">
            <a:spAutoFit/>
          </a:bodyPr>
          <a:lstStyle/>
          <a:p>
            <a:endParaRPr lang="en-GB" dirty="0"/>
          </a:p>
          <a:p>
            <a:endParaRPr lang="en-GB" dirty="0"/>
          </a:p>
          <a:p>
            <a:endParaRPr lang="en-GB" dirty="0"/>
          </a:p>
          <a:p>
            <a:endParaRPr lang="en-GB" dirty="0"/>
          </a:p>
          <a:p>
            <a:endParaRPr lang="en-GB" dirty="0"/>
          </a:p>
          <a:p>
            <a:pPr algn="ctr"/>
            <a:r>
              <a:rPr lang="en-GB" b="1" dirty="0"/>
              <a:t>Student </a:t>
            </a:r>
            <a:r>
              <a:rPr lang="en-GB" b="1" dirty="0" smtClean="0"/>
              <a:t>Name</a:t>
            </a:r>
            <a:r>
              <a:rPr lang="en-GB" dirty="0" smtClean="0"/>
              <a:t>: </a:t>
            </a:r>
            <a:r>
              <a:rPr lang="en-GB" dirty="0"/>
              <a:t>Y</a:t>
            </a:r>
            <a:r>
              <a:rPr lang="en-GB" dirty="0" smtClean="0"/>
              <a:t>ogshree </a:t>
            </a:r>
            <a:r>
              <a:rPr lang="en-GB" dirty="0"/>
              <a:t>B</a:t>
            </a:r>
            <a:r>
              <a:rPr lang="en-GB" dirty="0" smtClean="0"/>
              <a:t>undela </a:t>
            </a:r>
            <a:endParaRPr lang="en-GB" dirty="0"/>
          </a:p>
          <a:p>
            <a:endParaRPr lang="en-GB" b="1" dirty="0"/>
          </a:p>
          <a:p>
            <a:pPr algn="ctr"/>
            <a:r>
              <a:rPr lang="en-GB" b="1" dirty="0"/>
              <a:t>Student ID</a:t>
            </a:r>
            <a:r>
              <a:rPr lang="en-GB" dirty="0"/>
              <a:t>: </a:t>
            </a:r>
            <a:r>
              <a:rPr lang="en-GB" dirty="0" smtClean="0"/>
              <a:t>2507696</a:t>
            </a:r>
            <a:endParaRPr lang="en-GB" dirty="0"/>
          </a:p>
          <a:p>
            <a:pPr algn="ctr"/>
            <a:endParaRPr lang="en-GB" dirty="0"/>
          </a:p>
          <a:p>
            <a:pPr algn="ctr"/>
            <a:r>
              <a:rPr lang="en-GB" b="1" dirty="0"/>
              <a:t>Module Name</a:t>
            </a:r>
            <a:r>
              <a:rPr lang="en-GB" dirty="0"/>
              <a:t>: Marketing Management</a:t>
            </a:r>
          </a:p>
          <a:p>
            <a:pPr algn="ctr"/>
            <a:endParaRPr lang="en-GB" dirty="0"/>
          </a:p>
          <a:p>
            <a:pPr algn="ctr"/>
            <a:r>
              <a:rPr lang="en-GB" b="1" dirty="0"/>
              <a:t>Module Code</a:t>
            </a:r>
            <a:r>
              <a:rPr lang="en-GB" dirty="0"/>
              <a:t>: LCMB7024</a:t>
            </a:r>
          </a:p>
          <a:p>
            <a:endParaRPr lang="en-GB" dirty="0"/>
          </a:p>
          <a:p>
            <a:endParaRPr lang="en-GB" b="1" dirty="0"/>
          </a:p>
          <a:p>
            <a:endParaRPr lang="en-GB" b="1" dirty="0"/>
          </a:p>
          <a:p>
            <a:endParaRPr lang="en-GB" b="1" dirty="0"/>
          </a:p>
          <a:p>
            <a:pPr algn="ctr"/>
            <a:r>
              <a:rPr lang="en-GB" b="1" dirty="0"/>
              <a:t>Lecturer’s Name</a:t>
            </a:r>
            <a:r>
              <a:rPr lang="en-GB" dirty="0"/>
              <a:t>: </a:t>
            </a:r>
            <a:r>
              <a:rPr lang="en-GB" dirty="0" err="1"/>
              <a:t>Dr.</a:t>
            </a:r>
            <a:r>
              <a:rPr lang="en-GB" dirty="0"/>
              <a:t> Laila  Maazouz </a:t>
            </a:r>
          </a:p>
          <a:p>
            <a:pPr algn="ctr"/>
            <a:endParaRPr lang="en-GB" dirty="0"/>
          </a:p>
          <a:p>
            <a:endParaRPr lang="en-GB" dirty="0"/>
          </a:p>
          <a:p>
            <a:endParaRPr lang="en-GB" dirty="0"/>
          </a:p>
          <a:p>
            <a:pPr algn="ctr"/>
            <a:endParaRPr lang="en-GB" dirty="0"/>
          </a:p>
          <a:p>
            <a:pPr algn="ctr"/>
            <a:r>
              <a:rPr lang="en-GB" b="1" dirty="0"/>
              <a:t>Poster</a:t>
            </a:r>
            <a:r>
              <a:rPr lang="en-GB" dirty="0"/>
              <a:t> – Marketing Strategy Pitch</a:t>
            </a:r>
          </a:p>
          <a:p>
            <a:endParaRPr lang="en-GB" dirty="0"/>
          </a:p>
          <a:p>
            <a:endParaRPr lang="en-GB" dirty="0"/>
          </a:p>
          <a:p>
            <a:endParaRPr lang="en-GB" dirty="0"/>
          </a:p>
          <a:p>
            <a:endParaRPr lang="en-GB" dirty="0"/>
          </a:p>
          <a:p>
            <a:pPr algn="ctr"/>
            <a:r>
              <a:rPr lang="en-GB" b="1" dirty="0"/>
              <a:t>Term 1</a:t>
            </a:r>
          </a:p>
          <a:p>
            <a:endParaRPr lang="en-GB" dirty="0"/>
          </a:p>
          <a:p>
            <a:endParaRPr lang="en-GB" dirty="0"/>
          </a:p>
        </p:txBody>
      </p:sp>
      <p:pic>
        <p:nvPicPr>
          <p:cNvPr id="3" name="Picture 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54479" y="336352"/>
            <a:ext cx="3749041" cy="11597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881428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434208"/>
            <a:ext cx="3429000" cy="3954929"/>
          </a:xfrm>
          <a:prstGeom prst="rect">
            <a:avLst/>
          </a:prstGeom>
          <a:solidFill>
            <a:schemeClr val="accent4">
              <a:lumMod val="40000"/>
              <a:lumOff val="60000"/>
            </a:schemeClr>
          </a:solidFill>
        </p:spPr>
        <p:txBody>
          <a:bodyPr>
            <a:spAutoFit/>
          </a:bodyPr>
          <a:lstStyle/>
          <a:p>
            <a:pPr algn="just">
              <a:spcAft>
                <a:spcPts val="800"/>
              </a:spcAft>
            </a:pPr>
            <a:r>
              <a:rPr lang="en-US" sz="1100" b="1" dirty="0">
                <a:effectLst/>
                <a:latin typeface="Times New Roman" panose="02020603050405020304" pitchFamily="18" charset="0"/>
                <a:ea typeface="Calibri" panose="020F0502020204030204" pitchFamily="34" charset="0"/>
                <a:cs typeface="Times New Roman" panose="02020603050405020304" pitchFamily="18" charset="0"/>
              </a:rPr>
              <a:t>New Brand Development</a:t>
            </a:r>
          </a:p>
          <a:p>
            <a:pPr algn="just">
              <a:spcAft>
                <a:spcPts val="800"/>
              </a:spcAft>
            </a:pPr>
            <a:r>
              <a:rPr lang="en-US" sz="1100" dirty="0" err="1">
                <a:effectLst/>
                <a:latin typeface="Times New Roman" panose="02020603050405020304" pitchFamily="18" charset="0"/>
                <a:ea typeface="Calibri" panose="020F0502020204030204" pitchFamily="34" charset="0"/>
                <a:cs typeface="Times New Roman" panose="02020603050405020304" pitchFamily="18" charset="0"/>
              </a:rPr>
              <a:t>VitaNosh</a:t>
            </a: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 is a high-end sub-brand of Nestle India that aims at providing healthy, on-the-go snack solutions, multigrain bars, nut and seed mix, and protein-enriched snack bites. The brand is aimed at providing nutrition, convenience, and </a:t>
            </a:r>
            <a:r>
              <a:rPr lang="en-US" sz="1100" dirty="0" err="1">
                <a:effectLst/>
                <a:latin typeface="Times New Roman" panose="02020603050405020304" pitchFamily="18" charset="0"/>
                <a:ea typeface="Calibri" panose="020F0502020204030204" pitchFamily="34" charset="0"/>
                <a:cs typeface="Times New Roman" panose="02020603050405020304" pitchFamily="18" charset="0"/>
              </a:rPr>
              <a:t>flavour</a:t>
            </a: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 to the health conscious Indian who is also a modern day consumer.</a:t>
            </a:r>
            <a:endParaRPr lang="en-IN" sz="1100" dirty="0">
              <a:effectLst/>
              <a:latin typeface="Calibri" panose="020F0502020204030204" pitchFamily="34" charset="0"/>
              <a:ea typeface="Calibri" panose="020F0502020204030204" pitchFamily="34" charset="0"/>
              <a:cs typeface="Times New Roman" panose="02020603050405020304" pitchFamily="18" charset="0"/>
            </a:endParaRPr>
          </a:p>
          <a:p>
            <a:pPr algn="just">
              <a:spcAft>
                <a:spcPts val="800"/>
              </a:spcAft>
            </a:pPr>
            <a:r>
              <a:rPr lang="en-US" sz="1100" b="1" dirty="0">
                <a:effectLst/>
                <a:latin typeface="Times New Roman" panose="02020603050405020304" pitchFamily="18" charset="0"/>
                <a:ea typeface="Calibri" panose="020F0502020204030204" pitchFamily="34" charset="0"/>
                <a:cs typeface="Times New Roman" panose="02020603050405020304" pitchFamily="18" charset="0"/>
              </a:rPr>
              <a:t>Way the new brand is aligned with the customer trends</a:t>
            </a:r>
            <a:endParaRPr lang="en-IN" sz="1100" dirty="0">
              <a:effectLst/>
              <a:latin typeface="Calibri" panose="020F0502020204030204" pitchFamily="34" charset="0"/>
              <a:ea typeface="Calibri" panose="020F0502020204030204" pitchFamily="34" charset="0"/>
              <a:cs typeface="Times New Roman" panose="02020603050405020304" pitchFamily="18" charset="0"/>
            </a:endParaRPr>
          </a:p>
          <a:p>
            <a:pPr algn="just">
              <a:spcAft>
                <a:spcPts val="800"/>
              </a:spcAft>
            </a:pP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The market of healthy-snacks in India is actively developing, as it is estimated that by 2024 it will grow to USD 3.91 billion, and it is expected that this figure would almost 6.12 by 2030 </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(Grandview Research, 2024)</a:t>
            </a: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 The increasing trend in understanding of healthy eating, exercise and the desire to use natural products has altered the demand of consumers towards snacks that have a low level of processing, which are rich in nutrients. The city dwellers, students, and families are increasingly requesting ready to eat food items that are portable, maintain an active lifestyle and are not sacrificed in taste or quality.</a:t>
            </a:r>
            <a:endParaRPr lang="en-IN" sz="1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Rectangle 4"/>
          <p:cNvSpPr/>
          <p:nvPr/>
        </p:nvSpPr>
        <p:spPr>
          <a:xfrm>
            <a:off x="3429000" y="1502632"/>
            <a:ext cx="3429000" cy="2226250"/>
          </a:xfrm>
          <a:prstGeom prst="rect">
            <a:avLst/>
          </a:prstGeom>
          <a:solidFill>
            <a:schemeClr val="bg1">
              <a:lumMod val="85000"/>
            </a:schemeClr>
          </a:solidFill>
        </p:spPr>
        <p:txBody>
          <a:bodyPr>
            <a:spAutoFit/>
          </a:bodyPr>
          <a:lstStyle/>
          <a:p>
            <a:pPr algn="just">
              <a:spcAft>
                <a:spcPts val="800"/>
              </a:spcAft>
            </a:pPr>
            <a:r>
              <a:rPr lang="en-US" sz="1200" b="1" dirty="0">
                <a:effectLst/>
                <a:latin typeface="Times New Roman" panose="02020603050405020304" pitchFamily="18" charset="0"/>
                <a:ea typeface="Calibri" panose="020F0502020204030204" pitchFamily="34" charset="0"/>
                <a:cs typeface="Times New Roman" panose="02020603050405020304" pitchFamily="18" charset="0"/>
              </a:rPr>
              <a:t>Segmentation</a:t>
            </a:r>
            <a:endParaRPr lang="en-IN" sz="1200" dirty="0">
              <a:effectLst/>
              <a:latin typeface="Calibri" panose="020F0502020204030204" pitchFamily="34" charset="0"/>
              <a:ea typeface="Calibri" panose="020F0502020204030204" pitchFamily="34" charset="0"/>
              <a:cs typeface="Times New Roman" panose="02020603050405020304" pitchFamily="18" charset="0"/>
            </a:endParaRPr>
          </a:p>
          <a:p>
            <a:pPr algn="just">
              <a:spcAft>
                <a:spcPts val="800"/>
              </a:spcAft>
            </a:pP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VitaNosh</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will be initially aimed at: (1) urban millennial and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GenZ</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workers and students who appreciate convenient and healthy snacking at the workplace or in the learning environment; (2) health-conscious people with an interest in protein consumption and health; (3) middle-income households that appreciate wholesome eating habits of children and the elderly; and (4) semi-urban customers with increasing disposable income and shifting dietary trends.</a:t>
            </a:r>
            <a:endParaRPr lang="en-IN"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Rectangle 5"/>
          <p:cNvSpPr/>
          <p:nvPr/>
        </p:nvSpPr>
        <p:spPr>
          <a:xfrm>
            <a:off x="0" y="7023160"/>
            <a:ext cx="3429000" cy="2882840"/>
          </a:xfrm>
          <a:prstGeom prst="rect">
            <a:avLst/>
          </a:prstGeom>
          <a:solidFill>
            <a:schemeClr val="accent6">
              <a:lumMod val="40000"/>
              <a:lumOff val="60000"/>
            </a:schemeClr>
          </a:solidFill>
        </p:spPr>
        <p:txBody>
          <a:bodyPr>
            <a:spAutoFit/>
          </a:bodyPr>
          <a:lstStyle/>
          <a:p>
            <a:pPr algn="just">
              <a:spcAft>
                <a:spcPts val="800"/>
              </a:spcAft>
            </a:pPr>
            <a:r>
              <a:rPr lang="en-US" sz="1200" b="1" dirty="0">
                <a:effectLst/>
                <a:latin typeface="Times New Roman" panose="02020603050405020304" pitchFamily="18" charset="0"/>
                <a:ea typeface="Calibri" panose="020F0502020204030204" pitchFamily="34" charset="0"/>
                <a:cs typeface="Times New Roman" panose="02020603050405020304" pitchFamily="18" charset="0"/>
              </a:rPr>
              <a:t>Marketing Mix choose 2 </a:t>
            </a:r>
          </a:p>
          <a:p>
            <a:pPr algn="just">
              <a:spcAft>
                <a:spcPts val="800"/>
              </a:spcAft>
            </a:pPr>
            <a:r>
              <a:rPr lang="en-GB" sz="1200" b="1" dirty="0">
                <a:effectLst/>
                <a:latin typeface="Times New Roman" panose="02020603050405020304" pitchFamily="18" charset="0"/>
                <a:ea typeface="Calibri" panose="020F0502020204030204" pitchFamily="34" charset="0"/>
                <a:cs typeface="Times New Roman" panose="02020603050405020304" pitchFamily="18" charset="0"/>
              </a:rPr>
              <a:t>Product:</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VitaNosh</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will be sold with multigrain snack bars, nut and seed mixes, and snack bites fortified with protein or fibre. The packaging will focus on the portability of the product with single-serve packets and multi-serve packs which are in re-sealable packaging, putting emphasis on the nutritional value, clean label ingredients and no preservatives (Ken Research, 2025).</a:t>
            </a:r>
            <a:endParaRPr lang="en-IN" sz="1200" dirty="0">
              <a:effectLst/>
              <a:latin typeface="Calibri" panose="020F0502020204030204" pitchFamily="34" charset="0"/>
              <a:ea typeface="Calibri" panose="020F0502020204030204" pitchFamily="34" charset="0"/>
              <a:cs typeface="Times New Roman" panose="02020603050405020304" pitchFamily="18" charset="0"/>
            </a:endParaRPr>
          </a:p>
          <a:p>
            <a:pPr algn="just">
              <a:spcAft>
                <a:spcPts val="800"/>
              </a:spcAft>
            </a:pPr>
            <a:r>
              <a:rPr lang="en-GB" sz="1200" b="1" dirty="0">
                <a:effectLst/>
                <a:latin typeface="Times New Roman" panose="02020603050405020304" pitchFamily="18" charset="0"/>
                <a:ea typeface="Calibri" panose="020F0502020204030204" pitchFamily="34" charset="0"/>
                <a:cs typeface="Times New Roman" panose="02020603050405020304" pitchFamily="18" charset="0"/>
              </a:rPr>
              <a:t>Place:</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The brand will utilize the large distribution platform of Nestle India in the modern retail, traditional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kirana</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shops, semi-urban market, and online stores to make the brand widely available and easily purchased by different consumer categories.</a:t>
            </a:r>
            <a:endParaRPr lang="en-IN"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7" name="Rectangle 6"/>
          <p:cNvSpPr/>
          <p:nvPr/>
        </p:nvSpPr>
        <p:spPr>
          <a:xfrm>
            <a:off x="3429000" y="5016645"/>
            <a:ext cx="3429000" cy="1856919"/>
          </a:xfrm>
          <a:prstGeom prst="rect">
            <a:avLst/>
          </a:prstGeom>
          <a:solidFill>
            <a:schemeClr val="accent1">
              <a:lumMod val="60000"/>
              <a:lumOff val="40000"/>
            </a:schemeClr>
          </a:solidFill>
        </p:spPr>
        <p:txBody>
          <a:bodyPr>
            <a:spAutoFit/>
          </a:bodyPr>
          <a:lstStyle/>
          <a:p>
            <a:pPr algn="just">
              <a:spcAft>
                <a:spcPts val="800"/>
              </a:spcAft>
            </a:pPr>
            <a:r>
              <a:rPr lang="en-US" sz="1200" b="1" dirty="0">
                <a:effectLst/>
                <a:latin typeface="Times New Roman" panose="02020603050405020304" pitchFamily="18" charset="0"/>
                <a:ea typeface="Calibri" panose="020F0502020204030204" pitchFamily="34" charset="0"/>
                <a:cs typeface="Times New Roman" panose="02020603050405020304" pitchFamily="18" charset="0"/>
              </a:rPr>
              <a:t>Conclusion</a:t>
            </a:r>
            <a:endParaRPr lang="en-IN" sz="1200" dirty="0">
              <a:effectLst/>
              <a:latin typeface="Calibri" panose="020F0502020204030204" pitchFamily="34" charset="0"/>
              <a:ea typeface="Calibri" panose="020F0502020204030204" pitchFamily="34" charset="0"/>
              <a:cs typeface="Times New Roman" panose="02020603050405020304" pitchFamily="18" charset="0"/>
            </a:endParaRPr>
          </a:p>
          <a:p>
            <a:pPr algn="just">
              <a:spcAft>
                <a:spcPts val="800"/>
              </a:spcAft>
            </a:pP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VitaNosh</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is highly consistent with the trend of consumer health, nutrition, and convenience. The integration of a differentiated product portfolio, clean-label communication, and widespread distribution helps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VitaNosh</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to take Nestle India in the expanding market share of the well-healthy snacks market, enhancing its market presence and supporting the idea of its wellness-based innovation.</a:t>
            </a:r>
            <a:endParaRPr lang="en-IN"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8" name="Rectangle 7"/>
          <p:cNvSpPr/>
          <p:nvPr/>
        </p:nvSpPr>
        <p:spPr>
          <a:xfrm>
            <a:off x="3429000" y="8223488"/>
            <a:ext cx="3429000" cy="1682512"/>
          </a:xfrm>
          <a:prstGeom prst="rect">
            <a:avLst/>
          </a:prstGeom>
          <a:solidFill>
            <a:schemeClr val="accent1">
              <a:lumMod val="20000"/>
              <a:lumOff val="80000"/>
            </a:schemeClr>
          </a:solidFill>
        </p:spPr>
        <p:txBody>
          <a:bodyPr wrap="square">
            <a:spAutoFit/>
          </a:bodyPr>
          <a:lstStyle/>
          <a:p>
            <a:pPr algn="just">
              <a:spcAft>
                <a:spcPts val="800"/>
              </a:spcAft>
            </a:pPr>
            <a:r>
              <a:rPr lang="en-US" sz="1000" b="1" dirty="0">
                <a:effectLst/>
                <a:latin typeface="Times New Roman" panose="02020603050405020304" pitchFamily="18" charset="0"/>
                <a:ea typeface="Calibri" panose="020F0502020204030204" pitchFamily="34" charset="0"/>
                <a:cs typeface="Times New Roman" panose="02020603050405020304" pitchFamily="18" charset="0"/>
              </a:rPr>
              <a:t>References</a:t>
            </a:r>
            <a:endParaRPr lang="en-IN" sz="1000" dirty="0">
              <a:effectLst/>
              <a:latin typeface="Calibri" panose="020F0502020204030204" pitchFamily="34" charset="0"/>
              <a:ea typeface="Calibri" panose="020F0502020204030204" pitchFamily="34" charset="0"/>
              <a:cs typeface="Times New Roman" panose="02020603050405020304" pitchFamily="18" charset="0"/>
            </a:endParaRPr>
          </a:p>
          <a:p>
            <a:pPr algn="just">
              <a:spcAft>
                <a:spcPts val="800"/>
              </a:spcAft>
            </a:pPr>
            <a:r>
              <a:rPr lang="en-GB" sz="1000" dirty="0">
                <a:effectLst/>
                <a:latin typeface="Times New Roman" panose="02020603050405020304" pitchFamily="18" charset="0"/>
                <a:ea typeface="Calibri" panose="020F0502020204030204" pitchFamily="34" charset="0"/>
                <a:cs typeface="Times New Roman" panose="02020603050405020304" pitchFamily="18" charset="0"/>
              </a:rPr>
              <a:t>Grandview Research (2024) </a:t>
            </a:r>
            <a:r>
              <a:rPr lang="en-GB" sz="1000" i="1" dirty="0">
                <a:effectLst/>
                <a:latin typeface="Times New Roman" panose="02020603050405020304" pitchFamily="18" charset="0"/>
                <a:ea typeface="Calibri" panose="020F0502020204030204" pitchFamily="34" charset="0"/>
                <a:cs typeface="Times New Roman" panose="02020603050405020304" pitchFamily="18" charset="0"/>
              </a:rPr>
              <a:t>India healthy snacks market size &amp; outlook, 2024–2033</a:t>
            </a:r>
            <a:r>
              <a:rPr lang="en-GB" sz="10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GB" sz="10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2"/>
              </a:rPr>
              <a:t>https://www.grandviewresearch.com/horizon/outlook/healthy-snacks-market/india</a:t>
            </a:r>
            <a:endParaRPr lang="en-IN" sz="1000" dirty="0">
              <a:effectLst/>
              <a:latin typeface="Calibri" panose="020F0502020204030204" pitchFamily="34" charset="0"/>
              <a:ea typeface="Calibri" panose="020F0502020204030204" pitchFamily="34" charset="0"/>
              <a:cs typeface="Times New Roman" panose="02020603050405020304" pitchFamily="18" charset="0"/>
            </a:endParaRPr>
          </a:p>
          <a:p>
            <a:pPr algn="just">
              <a:spcAft>
                <a:spcPts val="800"/>
              </a:spcAft>
            </a:pPr>
            <a:r>
              <a:rPr lang="en-GB" sz="1000" dirty="0">
                <a:effectLst/>
                <a:latin typeface="Times New Roman" panose="02020603050405020304" pitchFamily="18" charset="0"/>
                <a:ea typeface="Calibri" panose="020F0502020204030204" pitchFamily="34" charset="0"/>
                <a:cs typeface="Times New Roman" panose="02020603050405020304" pitchFamily="18" charset="0"/>
              </a:rPr>
              <a:t>Ken Research (2025) </a:t>
            </a:r>
            <a:r>
              <a:rPr lang="en-GB" sz="1000" i="1" dirty="0">
                <a:effectLst/>
                <a:latin typeface="Times New Roman" panose="02020603050405020304" pitchFamily="18" charset="0"/>
                <a:ea typeface="Calibri" panose="020F0502020204030204" pitchFamily="34" charset="0"/>
                <a:cs typeface="Times New Roman" panose="02020603050405020304" pitchFamily="18" charset="0"/>
              </a:rPr>
              <a:t>India </a:t>
            </a:r>
            <a:r>
              <a:rPr lang="en-GB" sz="1000" i="1" dirty="0" err="1">
                <a:effectLst/>
                <a:latin typeface="Times New Roman" panose="02020603050405020304" pitchFamily="18" charset="0"/>
                <a:ea typeface="Calibri" panose="020F0502020204030204" pitchFamily="34" charset="0"/>
                <a:cs typeface="Times New Roman" panose="02020603050405020304" pitchFamily="18" charset="0"/>
              </a:rPr>
              <a:t>Savory</a:t>
            </a:r>
            <a:r>
              <a:rPr lang="en-GB" sz="1000" i="1" dirty="0">
                <a:effectLst/>
                <a:latin typeface="Times New Roman" panose="02020603050405020304" pitchFamily="18" charset="0"/>
                <a:ea typeface="Calibri" panose="020F0502020204030204" pitchFamily="34" charset="0"/>
                <a:cs typeface="Times New Roman" panose="02020603050405020304" pitchFamily="18" charset="0"/>
              </a:rPr>
              <a:t> Snacks Market Share, Outlook and Consumer Trends Report 2030</a:t>
            </a:r>
            <a:r>
              <a:rPr lang="en-GB" sz="10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GB" sz="10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3"/>
              </a:rPr>
              <a:t>https://www.kenresearch.com/industry-reports/india-savory-snacks-market</a:t>
            </a:r>
            <a:endParaRPr lang="en-IN" sz="10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1028" name="Picture 4" descr="Trail Mix Granola Bar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29000" y="440546"/>
            <a:ext cx="3429000" cy="1033036"/>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5 Ways to Eat Muesli Bars On and Off The Bike This Summer in Summit County,  CO — Biked Goods"/>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429000" y="3728882"/>
            <a:ext cx="3429000" cy="1287763"/>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Why They're a Perfect Snack for Every Lifestyle"/>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429001" y="6873563"/>
            <a:ext cx="3429000" cy="1336007"/>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India Healthy Snacks Market, By Region, Competition, Forecast &amp;  Opportunities, 2020-2030F"/>
          <p:cNvPicPr>
            <a:picLocks noChangeAspect="1" noChangeArrowheads="1"/>
          </p:cNvPicPr>
          <p:nvPr/>
        </p:nvPicPr>
        <p:blipFill rotWithShape="1">
          <a:blip r:embed="rId7">
            <a:extLst>
              <a:ext uri="{28A0092B-C50C-407E-A947-70E740481C1C}">
                <a14:useLocalDpi xmlns:a14="http://schemas.microsoft.com/office/drawing/2010/main" val="0"/>
              </a:ext>
            </a:extLst>
          </a:blip>
          <a:srcRect l="26073" t="4148" r="25198" b="13321"/>
          <a:stretch/>
        </p:blipFill>
        <p:spPr bwMode="auto">
          <a:xfrm>
            <a:off x="0" y="4538733"/>
            <a:ext cx="3428999" cy="2470510"/>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p:cNvSpPr/>
          <p:nvPr/>
        </p:nvSpPr>
        <p:spPr>
          <a:xfrm>
            <a:off x="1" y="35826"/>
            <a:ext cx="6857999" cy="369332"/>
          </a:xfrm>
          <a:prstGeom prst="rect">
            <a:avLst/>
          </a:prstGeom>
          <a:solidFill>
            <a:schemeClr val="bg1">
              <a:lumMod val="75000"/>
            </a:schemeClr>
          </a:solidFill>
        </p:spPr>
        <p:txBody>
          <a:bodyPr wrap="square">
            <a:spAutoFit/>
          </a:bodyPr>
          <a:lstStyle/>
          <a:p>
            <a:pPr algn="ctr"/>
            <a:r>
              <a:rPr lang="en-US" b="1" dirty="0">
                <a:latin typeface="Times New Roman" panose="02020603050405020304" pitchFamily="18" charset="0"/>
                <a:cs typeface="Times New Roman" panose="02020603050405020304" pitchFamily="18" charset="0"/>
              </a:rPr>
              <a:t>New Brand Idea — “</a:t>
            </a:r>
            <a:r>
              <a:rPr lang="en-US" b="1" dirty="0" err="1">
                <a:latin typeface="Times New Roman" panose="02020603050405020304" pitchFamily="18" charset="0"/>
                <a:cs typeface="Times New Roman" panose="02020603050405020304" pitchFamily="18" charset="0"/>
              </a:rPr>
              <a:t>VitaNosh</a:t>
            </a:r>
            <a:r>
              <a:rPr lang="en-US" b="1" dirty="0">
                <a:latin typeface="Times New Roman" panose="02020603050405020304" pitchFamily="18" charset="0"/>
                <a:cs typeface="Times New Roman" panose="02020603050405020304" pitchFamily="18" charset="0"/>
              </a:rPr>
              <a:t> by Nestlé”</a:t>
            </a:r>
            <a:endParaRPr lang="en-IN"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1677610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14</TotalTime>
  <Words>523</Words>
  <Application>Microsoft Office PowerPoint</Application>
  <PresentationFormat>A4 Paper (210x297 mm)</PresentationFormat>
  <Paragraphs>42</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Calibri Light</vt:lpstr>
      <vt:lpstr>Times New Roman</vt:lpstr>
      <vt:lpstr>Office Theme</vt:lpstr>
      <vt:lpstr>PowerPoint Presentation</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HP</dc:creator>
  <cp:lastModifiedBy>Sagar Tala</cp:lastModifiedBy>
  <cp:revision>2</cp:revision>
  <dcterms:created xsi:type="dcterms:W3CDTF">2025-11-29T16:19:18Z</dcterms:created>
  <dcterms:modified xsi:type="dcterms:W3CDTF">2025-11-30T19:37:55Z</dcterms:modified>
</cp:coreProperties>
</file>