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2"/>
  </p:notesMasterIdLst>
  <p:handoutMasterIdLst>
    <p:handoutMasterId r:id="rId23"/>
  </p:handoutMasterIdLst>
  <p:sldIdLst>
    <p:sldId id="256" r:id="rId5"/>
    <p:sldId id="277" r:id="rId6"/>
    <p:sldId id="293" r:id="rId7"/>
    <p:sldId id="264" r:id="rId8"/>
    <p:sldId id="291" r:id="rId9"/>
    <p:sldId id="268" r:id="rId10"/>
    <p:sldId id="301" r:id="rId11"/>
    <p:sldId id="302" r:id="rId12"/>
    <p:sldId id="303" r:id="rId13"/>
    <p:sldId id="297" r:id="rId14"/>
    <p:sldId id="298" r:id="rId15"/>
    <p:sldId id="299" r:id="rId16"/>
    <p:sldId id="300" r:id="rId17"/>
    <p:sldId id="296" r:id="rId18"/>
    <p:sldId id="295" r:id="rId19"/>
    <p:sldId id="294"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43BE2B-1D05-9353-641E-F6CE1C250442}" v="19" dt="2026-02-13T09:35:31.772"/>
    <p1510:client id="{465F2116-68A8-4C76-4A29-F5D9579217EC}" v="308" dt="2026-02-13T12:07:58.093"/>
    <p1510:client id="{9C214BC1-4DF4-9C89-73A6-D3E88A3034FF}" v="181" dt="2026-02-13T09:49:16.338"/>
  </p1510:revLst>
</p1510:revInfo>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792"/>
        <p:guide pos="3144"/>
        <p:guide orient="horz" pos="96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 Id="rId30"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2/13/2026</a:t>
            </a:fld>
            <a:endParaRPr lang="en-US"/>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a:p>
        </p:txBody>
      </p:sp>
    </p:spTree>
    <p:extLst>
      <p:ext uri="{BB962C8B-B14F-4D97-AF65-F5344CB8AC3E}">
        <p14:creationId xmlns:p14="http://schemas.microsoft.com/office/powerpoint/2010/main" val="2130826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a:p>
        </p:txBody>
      </p:sp>
    </p:spTree>
    <p:extLst>
      <p:ext uri="{BB962C8B-B14F-4D97-AF65-F5344CB8AC3E}">
        <p14:creationId xmlns:p14="http://schemas.microsoft.com/office/powerpoint/2010/main" val="276956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a:p>
        </p:txBody>
      </p:sp>
    </p:spTree>
    <p:extLst>
      <p:ext uri="{BB962C8B-B14F-4D97-AF65-F5344CB8AC3E}">
        <p14:creationId xmlns:p14="http://schemas.microsoft.com/office/powerpoint/2010/main" val="1101034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a:p>
        </p:txBody>
      </p:sp>
    </p:spTree>
    <p:extLst>
      <p:ext uri="{BB962C8B-B14F-4D97-AF65-F5344CB8AC3E}">
        <p14:creationId xmlns:p14="http://schemas.microsoft.com/office/powerpoint/2010/main" val="510226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17</a:t>
            </a:fld>
            <a:endParaRPr lang="en-US"/>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4.sv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0"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a:t>Click to add content</a:t>
            </a:r>
          </a:p>
          <a:p>
            <a:pPr lvl="1"/>
            <a:r>
              <a:rPr lang="en-US"/>
              <a:t>Second level</a:t>
            </a:r>
          </a:p>
          <a:p>
            <a:pPr lvl="2"/>
            <a:r>
              <a:rPr lang="en-US"/>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a:t>Click to add text </a:t>
            </a:r>
          </a:p>
          <a:p>
            <a:pPr marL="685800" lvl="1" indent="-228600"/>
            <a:r>
              <a:rPr lang="en-US"/>
              <a:t>Second level</a:t>
            </a:r>
          </a:p>
          <a:p>
            <a:pPr marL="1143000" lvl="2" indent="-228600"/>
            <a:r>
              <a:rPr lang="en-US"/>
              <a:t>Third level</a:t>
            </a:r>
          </a:p>
          <a:p>
            <a:pPr marL="1600200" lvl="3" indent="-228600"/>
            <a:r>
              <a:rPr lang="en-US"/>
              <a:t>Fourth level</a:t>
            </a:r>
          </a:p>
          <a:p>
            <a:pPr marL="2057400" lvl="4" indent="-228600"/>
            <a:r>
              <a:rPr lang="en-US"/>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a:t>Click icon to insert table</a:t>
            </a:r>
          </a:p>
          <a:p>
            <a:endParaRPr lang="en-US"/>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29.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uk.norton.com/blog/online-scams/phishing-email-examples" TargetMode="Externa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information-security-management-nhs-code-of-practice" TargetMode="External"/><Relationship Id="rId2" Type="http://schemas.openxmlformats.org/officeDocument/2006/relationships/image" Target="../media/image34.jpeg"/><Relationship Id="rId1" Type="http://schemas.openxmlformats.org/officeDocument/2006/relationships/slideLayout" Target="../slideLayouts/slideLayout11.xml"/><Relationship Id="rId4" Type="http://schemas.openxmlformats.org/officeDocument/2006/relationships/hyperlink" Target="https://www.england.nhs.uk/long-read/information-governance-and-data-protec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digital.nhs.uk/services/care-identity-service/applications-and-services" TargetMode="External"/><Relationship Id="rId13" Type="http://schemas.openxmlformats.org/officeDocument/2006/relationships/hyperlink" Target="https://projectmanagers.net/top-10-cons-disadvantages-of-using-microsoft-excel/" TargetMode="External"/><Relationship Id="rId3" Type="http://schemas.openxmlformats.org/officeDocument/2006/relationships/hyperlink" Target="https://corporatefinanceinstitute.com/resources/excel/excel-definition-overview/" TargetMode="External"/><Relationship Id="rId7" Type="http://schemas.openxmlformats.org/officeDocument/2006/relationships/hyperlink" Target="https://www.microsoft.com/en-gb/microsoft-365/microsoft-365-business" TargetMode="External"/><Relationship Id="rId12" Type="http://schemas.openxmlformats.org/officeDocument/2006/relationships/hyperlink" Target="https://uk.norton.com/blog/phishing" TargetMode="External"/><Relationship Id="rId2" Type="http://schemas.openxmlformats.org/officeDocument/2006/relationships/hyperlink" Target="https://www.careengland.org.uk/internet-security-measures-in-care-homes/" TargetMode="External"/><Relationship Id="rId16"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12.xml"/><Relationship Id="rId6" Type="http://schemas.openxmlformats.org/officeDocument/2006/relationships/hyperlink" Target="https://online.maryville.edu/blog/why-do-you-want-to-work-in-a-nursing-home/" TargetMode="External"/><Relationship Id="rId11" Type="http://schemas.openxmlformats.org/officeDocument/2006/relationships/hyperlink" Target="https://www.england.nhs.uk/long-read/information-governance-and-data-protection/" TargetMode="External"/><Relationship Id="rId5" Type="http://schemas.openxmlformats.org/officeDocument/2006/relationships/hyperlink" Target="https://www.gov.uk/government/publications/information-security-management-nhs-code-of-practice" TargetMode="External"/><Relationship Id="rId15" Type="http://schemas.openxmlformats.org/officeDocument/2006/relationships/hyperlink" Target="http://www.this.nhs.uk" TargetMode="External"/><Relationship Id="rId10" Type="http://schemas.openxmlformats.org/officeDocument/2006/relationships/hyperlink" Target="https://www.england.nhs.uk/long-read/microsoft-teams-and-remote-working/" TargetMode="External"/><Relationship Id="rId4" Type="http://schemas.openxmlformats.org/officeDocument/2006/relationships/hyperlink" Target="https://www.geeksforgeeks.org/excel/importance-of-microsoft-excel-in-workplace/" TargetMode="External"/><Relationship Id="rId9" Type="http://schemas.openxmlformats.org/officeDocument/2006/relationships/hyperlink" Target="http://www.england.nhs.uk" TargetMode="External"/><Relationship Id="rId14" Type="http://schemas.openxmlformats.org/officeDocument/2006/relationships/hyperlink" Target="https://techcommunity.microsoft.com/discussions/excelgeneral/excel-logo/3433211"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714772" y="677918"/>
            <a:ext cx="6856292" cy="3590596"/>
          </a:xfrm>
        </p:spPr>
        <p:txBody>
          <a:bodyPr>
            <a:normAutofit/>
          </a:bodyPr>
          <a:lstStyle/>
          <a:p>
            <a:r>
              <a:rPr lang="en-US"/>
              <a:t>Group 6</a:t>
            </a:r>
            <a:br>
              <a:rPr lang="en-US"/>
            </a:br>
            <a:r>
              <a:rPr lang="en-US" sz="1400"/>
              <a:t>Peter Healy 2528572</a:t>
            </a:r>
            <a:br>
              <a:rPr lang="en-US" sz="1400"/>
            </a:br>
            <a:r>
              <a:rPr lang="en-US" sz="1400" err="1"/>
              <a:t>anisa</a:t>
            </a:r>
            <a:r>
              <a:rPr lang="en-US" sz="1400"/>
              <a:t> dean </a:t>
            </a:r>
            <a:r>
              <a:rPr lang="en-US" sz="1400" err="1"/>
              <a:t>hassan</a:t>
            </a:r>
            <a:r>
              <a:rPr lang="en-US" sz="1400"/>
              <a:t>   2521293</a:t>
            </a:r>
            <a:br>
              <a:rPr lang="en-US" sz="1400"/>
            </a:br>
            <a:r>
              <a:rPr lang="en-US" sz="1400"/>
              <a:t>Claire Mullin 2521413</a:t>
            </a:r>
            <a:br>
              <a:rPr lang="en-US" sz="1400"/>
            </a:br>
            <a:r>
              <a:rPr lang="en-US" sz="1400"/>
              <a:t>dr Justin Okoli</a:t>
            </a:r>
            <a:br>
              <a:rPr lang="en-US" sz="1400"/>
            </a:br>
            <a:r>
              <a:rPr lang="en-US" sz="1400"/>
              <a:t>Digital Skills and research methods </a:t>
            </a:r>
            <a:r>
              <a:rPr lang="en-GB" sz="1400"/>
              <a:t>LCHS4007_BIRM</a:t>
            </a:r>
            <a:br>
              <a:rPr lang="en-GB"/>
            </a:br>
            <a:endParaRPr lang="en-US" sz="1400"/>
          </a:p>
        </p:txBody>
      </p:sp>
    </p:spTree>
    <p:extLst>
      <p:ext uri="{BB962C8B-B14F-4D97-AF65-F5344CB8AC3E}">
        <p14:creationId xmlns:p14="http://schemas.microsoft.com/office/powerpoint/2010/main" val="16424253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933950" y="429462"/>
            <a:ext cx="6343650" cy="864500"/>
          </a:xfrm>
        </p:spPr>
        <p:txBody>
          <a:bodyPr>
            <a:normAutofit/>
          </a:bodyPr>
          <a:lstStyle/>
          <a:p>
            <a:r>
              <a:rPr lang="en-ZA"/>
              <a:t>contents</a:t>
            </a:r>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857070" y="1718469"/>
            <a:ext cx="6338887" cy="5003006"/>
          </a:xfrm>
        </p:spPr>
        <p:txBody>
          <a:bodyPr vert="horz" lIns="91440" tIns="45720" rIns="91440" bIns="45720" rtlCol="0" anchor="t">
            <a:normAutofit/>
          </a:bodyPr>
          <a:lstStyle/>
          <a:p>
            <a:r>
              <a:rPr lang="en-US" sz="1200"/>
              <a:t>1. Introduction</a:t>
            </a:r>
          </a:p>
          <a:p>
            <a:r>
              <a:rPr lang="en-US" sz="1200"/>
              <a:t>2. What is Excel and what are the uses?</a:t>
            </a:r>
          </a:p>
          <a:p>
            <a:r>
              <a:rPr lang="en-US" sz="1200"/>
              <a:t>3. The benefits of using Excel</a:t>
            </a:r>
          </a:p>
          <a:p>
            <a:r>
              <a:rPr lang="en-US" sz="1200"/>
              <a:t>4. The disadvantages of Excel</a:t>
            </a:r>
          </a:p>
          <a:p>
            <a:r>
              <a:rPr lang="en-US" sz="1200"/>
              <a:t>5. What is Microsoft Teams?</a:t>
            </a:r>
          </a:p>
          <a:p>
            <a:r>
              <a:rPr lang="en-US" sz="1200"/>
              <a:t>6. Advantages of using Teams</a:t>
            </a:r>
          </a:p>
          <a:p>
            <a:r>
              <a:rPr lang="en-US" sz="1200"/>
              <a:t>7. The challenges of using Teams.</a:t>
            </a:r>
          </a:p>
          <a:p>
            <a:r>
              <a:rPr lang="en-US" sz="1200"/>
              <a:t>8. Secure Access</a:t>
            </a:r>
          </a:p>
          <a:p>
            <a:r>
              <a:rPr lang="en-US" sz="1200"/>
              <a:t>9. Email Awareness</a:t>
            </a:r>
          </a:p>
          <a:p>
            <a:r>
              <a:rPr lang="en-US" sz="1200"/>
              <a:t>10.  Data Management</a:t>
            </a:r>
          </a:p>
          <a:p>
            <a:r>
              <a:rPr lang="en-US" sz="1200"/>
              <a:t>11.Confidentiality and Compliance</a:t>
            </a:r>
          </a:p>
          <a:p>
            <a:r>
              <a:rPr lang="en-US" sz="1200"/>
              <a:t>12. Digital Safety Plan</a:t>
            </a:r>
          </a:p>
          <a:p>
            <a:r>
              <a:rPr lang="en-US" sz="1200"/>
              <a:t>13. Summary</a:t>
            </a:r>
          </a:p>
          <a:p>
            <a:r>
              <a:rPr lang="en-US" sz="1200"/>
              <a:t>14. References</a:t>
            </a:r>
          </a:p>
          <a:p>
            <a:r>
              <a:rPr lang="en-US" sz="1200"/>
              <a:t>15. Thank you</a:t>
            </a:r>
          </a:p>
          <a:p>
            <a:endParaRPr lang="en-US"/>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a:p>
        </p:txBody>
      </p:sp>
    </p:spTree>
    <p:extLst>
      <p:ext uri="{BB962C8B-B14F-4D97-AF65-F5344CB8AC3E}">
        <p14:creationId xmlns:p14="http://schemas.microsoft.com/office/powerpoint/2010/main" val="22434949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
                                        <p:tgtEl>
                                          <p:spTgt spid="3">
                                            <p:txEl>
                                              <p:pRg st="0" end="0"/>
                                            </p:txEl>
                                          </p:spTgt>
                                        </p:tgtEl>
                                      </p:cBhvr>
                                    </p:animEffect>
                                  </p:childTnLst>
                                </p:cTn>
                              </p:par>
                            </p:childTnLst>
                          </p:cTn>
                        </p:par>
                        <p:par>
                          <p:cTn id="8" fill="hold">
                            <p:stCondLst>
                              <p:cond delay="1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
                                        <p:tgtEl>
                                          <p:spTgt spid="3">
                                            <p:txEl>
                                              <p:pRg st="1" end="1"/>
                                            </p:txEl>
                                          </p:spTgt>
                                        </p:tgtEl>
                                      </p:cBhvr>
                                    </p:animEffect>
                                  </p:childTnLst>
                                </p:cTn>
                              </p:par>
                            </p:childTnLst>
                          </p:cTn>
                        </p:par>
                        <p:par>
                          <p:cTn id="12" fill="hold">
                            <p:stCondLst>
                              <p:cond delay="2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
                                        <p:tgtEl>
                                          <p:spTgt spid="3">
                                            <p:txEl>
                                              <p:pRg st="2" end="2"/>
                                            </p:txEl>
                                          </p:spTgt>
                                        </p:tgtEl>
                                      </p:cBhvr>
                                    </p:animEffect>
                                  </p:childTnLst>
                                </p:cTn>
                              </p:par>
                            </p:childTnLst>
                          </p:cTn>
                        </p:par>
                        <p:par>
                          <p:cTn id="16" fill="hold">
                            <p:stCondLst>
                              <p:cond delay="3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
                                        <p:tgtEl>
                                          <p:spTgt spid="3">
                                            <p:txEl>
                                              <p:pRg st="3" end="3"/>
                                            </p:txEl>
                                          </p:spTgt>
                                        </p:tgtEl>
                                      </p:cBhvr>
                                    </p:animEffect>
                                  </p:childTnLst>
                                </p:cTn>
                              </p:par>
                            </p:childTnLst>
                          </p:cTn>
                        </p:par>
                        <p:par>
                          <p:cTn id="20" fill="hold">
                            <p:stCondLst>
                              <p:cond delay="4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
                                        <p:tgtEl>
                                          <p:spTgt spid="3">
                                            <p:txEl>
                                              <p:pRg st="4" end="4"/>
                                            </p:txEl>
                                          </p:spTgt>
                                        </p:tgtEl>
                                      </p:cBhvr>
                                    </p:animEffect>
                                  </p:childTnLst>
                                </p:cTn>
                              </p:par>
                            </p:childTnLst>
                          </p:cTn>
                        </p:par>
                        <p:par>
                          <p:cTn id="24" fill="hold">
                            <p:stCondLst>
                              <p:cond delay="5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
                                        <p:tgtEl>
                                          <p:spTgt spid="3">
                                            <p:txEl>
                                              <p:pRg st="5" end="5"/>
                                            </p:txEl>
                                          </p:spTgt>
                                        </p:tgtEl>
                                      </p:cBhvr>
                                    </p:animEffect>
                                  </p:childTnLst>
                                </p:cTn>
                              </p:par>
                            </p:childTnLst>
                          </p:cTn>
                        </p:par>
                        <p:par>
                          <p:cTn id="28" fill="hold">
                            <p:stCondLst>
                              <p:cond delay="60"/>
                            </p:stCondLst>
                            <p:childTnLst>
                              <p:par>
                                <p:cTn id="29" presetID="10" presetClass="entr" presetSubtype="0" fill="hold" grpId="0"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
                                        <p:tgtEl>
                                          <p:spTgt spid="3">
                                            <p:txEl>
                                              <p:pRg st="6" end="6"/>
                                            </p:txEl>
                                          </p:spTgt>
                                        </p:tgtEl>
                                      </p:cBhvr>
                                    </p:animEffect>
                                  </p:childTnLst>
                                </p:cTn>
                              </p:par>
                            </p:childTnLst>
                          </p:cTn>
                        </p:par>
                        <p:par>
                          <p:cTn id="32" fill="hold">
                            <p:stCondLst>
                              <p:cond delay="70"/>
                            </p:stCondLst>
                            <p:childTnLst>
                              <p:par>
                                <p:cTn id="33" presetID="10" presetClass="entr" presetSubtype="0" fill="hold" grpId="0"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10"/>
                                        <p:tgtEl>
                                          <p:spTgt spid="3">
                                            <p:txEl>
                                              <p:pRg st="7" end="7"/>
                                            </p:txEl>
                                          </p:spTgt>
                                        </p:tgtEl>
                                      </p:cBhvr>
                                    </p:animEffect>
                                  </p:childTnLst>
                                </p:cTn>
                              </p:par>
                            </p:childTnLst>
                          </p:cTn>
                        </p:par>
                        <p:par>
                          <p:cTn id="36" fill="hold">
                            <p:stCondLst>
                              <p:cond delay="80"/>
                            </p:stCondLst>
                            <p:childTnLst>
                              <p:par>
                                <p:cTn id="37" presetID="10" presetClass="entr" presetSubtype="0" fill="hold" grpId="0"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10"/>
                                        <p:tgtEl>
                                          <p:spTgt spid="3">
                                            <p:txEl>
                                              <p:pRg st="8" end="8"/>
                                            </p:txEl>
                                          </p:spTgt>
                                        </p:tgtEl>
                                      </p:cBhvr>
                                    </p:animEffect>
                                  </p:childTnLst>
                                </p:cTn>
                              </p:par>
                            </p:childTnLst>
                          </p:cTn>
                        </p:par>
                        <p:par>
                          <p:cTn id="40" fill="hold">
                            <p:stCondLst>
                              <p:cond delay="90"/>
                            </p:stCondLst>
                            <p:childTnLst>
                              <p:par>
                                <p:cTn id="41" presetID="10" presetClass="entr" presetSubtype="0" fill="hold" grpId="0"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10"/>
                                        <p:tgtEl>
                                          <p:spTgt spid="3">
                                            <p:txEl>
                                              <p:pRg st="9" end="9"/>
                                            </p:txEl>
                                          </p:spTgt>
                                        </p:tgtEl>
                                      </p:cBhvr>
                                    </p:animEffect>
                                  </p:childTnLst>
                                </p:cTn>
                              </p:par>
                            </p:childTnLst>
                          </p:cTn>
                        </p:par>
                        <p:par>
                          <p:cTn id="44" fill="hold">
                            <p:stCondLst>
                              <p:cond delay="100"/>
                            </p:stCondLst>
                            <p:childTnLst>
                              <p:par>
                                <p:cTn id="45" presetID="10" presetClass="entr" presetSubtype="0" fill="hold" grpId="0"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10"/>
                                        <p:tgtEl>
                                          <p:spTgt spid="3">
                                            <p:txEl>
                                              <p:pRg st="10" end="10"/>
                                            </p:txEl>
                                          </p:spTgt>
                                        </p:tgtEl>
                                      </p:cBhvr>
                                    </p:animEffect>
                                  </p:childTnLst>
                                </p:cTn>
                              </p:par>
                            </p:childTnLst>
                          </p:cTn>
                        </p:par>
                        <p:par>
                          <p:cTn id="48" fill="hold">
                            <p:stCondLst>
                              <p:cond delay="110"/>
                            </p:stCondLst>
                            <p:childTnLst>
                              <p:par>
                                <p:cTn id="49" presetID="10" presetClass="entr" presetSubtype="0" fill="hold" grpId="0" nodeType="after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animEffect transition="in" filter="fade">
                                      <p:cBhvr>
                                        <p:cTn id="51" dur="10"/>
                                        <p:tgtEl>
                                          <p:spTgt spid="3">
                                            <p:txEl>
                                              <p:pRg st="11" end="11"/>
                                            </p:txEl>
                                          </p:spTgt>
                                        </p:tgtEl>
                                      </p:cBhvr>
                                    </p:animEffect>
                                  </p:childTnLst>
                                </p:cTn>
                              </p:par>
                            </p:childTnLst>
                          </p:cTn>
                        </p:par>
                        <p:par>
                          <p:cTn id="52" fill="hold">
                            <p:stCondLst>
                              <p:cond delay="120"/>
                            </p:stCondLst>
                            <p:childTnLst>
                              <p:par>
                                <p:cTn id="53" presetID="10" presetClass="entr" presetSubtype="0" fill="hold" grpId="0" nodeType="after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animEffect transition="in" filter="fade">
                                      <p:cBhvr>
                                        <p:cTn id="55" dur="10"/>
                                        <p:tgtEl>
                                          <p:spTgt spid="3">
                                            <p:txEl>
                                              <p:pRg st="12" end="12"/>
                                            </p:txEl>
                                          </p:spTgt>
                                        </p:tgtEl>
                                      </p:cBhvr>
                                    </p:animEffect>
                                  </p:childTnLst>
                                </p:cTn>
                              </p:par>
                            </p:childTnLst>
                          </p:cTn>
                        </p:par>
                        <p:par>
                          <p:cTn id="56" fill="hold">
                            <p:stCondLst>
                              <p:cond delay="130"/>
                            </p:stCondLst>
                            <p:childTnLst>
                              <p:par>
                                <p:cTn id="57" presetID="10" presetClass="entr" presetSubtype="0" fill="hold" grpId="0" nodeType="after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animEffect transition="in" filter="fade">
                                      <p:cBhvr>
                                        <p:cTn id="59" dur="10"/>
                                        <p:tgtEl>
                                          <p:spTgt spid="3">
                                            <p:txEl>
                                              <p:pRg st="13" end="13"/>
                                            </p:txEl>
                                          </p:spTgt>
                                        </p:tgtEl>
                                      </p:cBhvr>
                                    </p:animEffect>
                                  </p:childTnLst>
                                </p:cTn>
                              </p:par>
                            </p:childTnLst>
                          </p:cTn>
                        </p:par>
                        <p:par>
                          <p:cTn id="60" fill="hold">
                            <p:stCondLst>
                              <p:cond delay="140"/>
                            </p:stCondLst>
                            <p:childTnLst>
                              <p:par>
                                <p:cTn id="61" presetID="10" presetClass="entr" presetSubtype="0" fill="hold" grpId="0" nodeType="afterEffect">
                                  <p:stCondLst>
                                    <p:cond delay="0"/>
                                  </p:stCondLst>
                                  <p:childTnLst>
                                    <p:set>
                                      <p:cBhvr>
                                        <p:cTn id="62" dur="1" fill="hold">
                                          <p:stCondLst>
                                            <p:cond delay="0"/>
                                          </p:stCondLst>
                                        </p:cTn>
                                        <p:tgtEl>
                                          <p:spTgt spid="3">
                                            <p:txEl>
                                              <p:pRg st="14" end="14"/>
                                            </p:txEl>
                                          </p:spTgt>
                                        </p:tgtEl>
                                        <p:attrNameLst>
                                          <p:attrName>style.visibility</p:attrName>
                                        </p:attrNameLst>
                                      </p:cBhvr>
                                      <p:to>
                                        <p:strVal val="visible"/>
                                      </p:to>
                                    </p:set>
                                    <p:animEffect transition="in" filter="fade">
                                      <p:cBhvr>
                                        <p:cTn id="63" dur="1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155D368-9B47-B276-0DCD-A2FF80F5FC5C}"/>
              </a:ext>
            </a:extLst>
          </p:cNvPr>
          <p:cNvSpPr>
            <a:spLocks noGrp="1"/>
          </p:cNvSpPr>
          <p:nvPr>
            <p:ph type="subTitle" idx="1"/>
          </p:nvPr>
        </p:nvSpPr>
        <p:spPr>
          <a:xfrm>
            <a:off x="4857456" y="177704"/>
            <a:ext cx="6594768" cy="6680296"/>
          </a:xfrm>
        </p:spPr>
        <p:txBody>
          <a:bodyPr vert="horz" lIns="91440" tIns="45720" rIns="91440" bIns="45720" rtlCol="0" anchor="t">
            <a:normAutofit lnSpcReduction="10000"/>
          </a:bodyPr>
          <a:lstStyle/>
          <a:p>
            <a:endParaRPr lang="en-GB" sz="1600"/>
          </a:p>
          <a:p>
            <a:endParaRPr lang="en-GB" sz="1600"/>
          </a:p>
          <a:p>
            <a:endParaRPr lang="en-GB" sz="1600"/>
          </a:p>
          <a:p>
            <a:r>
              <a:rPr lang="en-GB" sz="1600" dirty="0"/>
              <a:t>Good Morning, today we will be exploring three different Microsoft packages that will help boost efficiency and improve the care your agency offers as well as the limitations and downsides to each.</a:t>
            </a:r>
            <a:endParaRPr lang="en-GB" dirty="0"/>
          </a:p>
          <a:p>
            <a:r>
              <a:rPr lang="en-GB" sz="1600" dirty="0"/>
              <a:t>We will be explaining what each package is and how it is better than the system you currently use bringing Greenfields into the 21st Century.</a:t>
            </a:r>
          </a:p>
          <a:p>
            <a:r>
              <a:rPr lang="en-GB" sz="1600" dirty="0"/>
              <a:t>Pete will be discussing Microsoft Excel.</a:t>
            </a:r>
          </a:p>
          <a:p>
            <a:r>
              <a:rPr lang="en-GB" sz="1600" dirty="0"/>
              <a:t>Anisa will be talking to you about Microsoft Teams.</a:t>
            </a:r>
          </a:p>
          <a:p>
            <a:r>
              <a:rPr lang="en-GB" sz="1600" dirty="0"/>
              <a:t>Claire will be exploring the different methods you can use to keep your company safe and secure while online.</a:t>
            </a:r>
          </a:p>
          <a:p>
            <a:endParaRPr lang="en-GB" sz="1600" dirty="0"/>
          </a:p>
          <a:p>
            <a:r>
              <a:rPr lang="en-GB" sz="1600" dirty="0"/>
              <a:t>Image taken from Maryville University (2019)</a:t>
            </a:r>
          </a:p>
        </p:txBody>
      </p:sp>
      <p:pic>
        <p:nvPicPr>
          <p:cNvPr id="7" name="Picture Placeholder 6" descr="A person in a wheelchair talking to a person&#10;&#10;AI-generated content may be incorrect.">
            <a:extLst>
              <a:ext uri="{FF2B5EF4-FFF2-40B4-BE49-F238E27FC236}">
                <a16:creationId xmlns:a16="http://schemas.microsoft.com/office/drawing/2014/main" id="{10C4990C-62E2-F2AA-04F7-6FB74FC40520}"/>
              </a:ext>
            </a:extLst>
          </p:cNvPr>
          <p:cNvPicPr>
            <a:picLocks noGrp="1" noChangeAspect="1"/>
          </p:cNvPicPr>
          <p:nvPr>
            <p:ph type="pic" sz="quarter" idx="13"/>
          </p:nvPr>
        </p:nvPicPr>
        <p:blipFill>
          <a:blip r:embed="rId3"/>
          <a:srcRect l="27708" r="27708"/>
          <a:stretch>
            <a:fillRect/>
          </a:stretch>
        </p:blipFill>
        <p:spPr>
          <a:xfrm>
            <a:off x="0" y="0"/>
            <a:ext cx="4064000" cy="6096678"/>
          </a:xfrm>
        </p:spPr>
      </p:pic>
      <p:sp>
        <p:nvSpPr>
          <p:cNvPr id="2" name="TextBox 1">
            <a:extLst>
              <a:ext uri="{FF2B5EF4-FFF2-40B4-BE49-F238E27FC236}">
                <a16:creationId xmlns:a16="http://schemas.microsoft.com/office/drawing/2014/main" id="{C6A435A5-94BC-92E1-879D-FFABC0CCCFD0}"/>
              </a:ext>
            </a:extLst>
          </p:cNvPr>
          <p:cNvSpPr txBox="1"/>
          <p:nvPr/>
        </p:nvSpPr>
        <p:spPr>
          <a:xfrm>
            <a:off x="5420590" y="398318"/>
            <a:ext cx="510886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chemeClr val="bg1"/>
                </a:solidFill>
              </a:rPr>
              <a:t>Introduction</a:t>
            </a:r>
          </a:p>
        </p:txBody>
      </p:sp>
    </p:spTree>
    <p:extLst>
      <p:ext uri="{BB962C8B-B14F-4D97-AF65-F5344CB8AC3E}">
        <p14:creationId xmlns:p14="http://schemas.microsoft.com/office/powerpoint/2010/main" val="340045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p:cTn id="7"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p:cTn id="15"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p:cTn id="23"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p:cTn id="31"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p:cTn id="39"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p:cTn id="47"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762001" y="896112"/>
            <a:ext cx="8520022" cy="1415767"/>
          </a:xfrm>
        </p:spPr>
        <p:txBody>
          <a:bodyPr/>
          <a:lstStyle/>
          <a:p>
            <a:r>
              <a:rPr lang="en-US"/>
              <a:t>What is Microsoft excel?</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762000" y="2122098"/>
            <a:ext cx="6597650" cy="4757438"/>
          </a:xfrm>
        </p:spPr>
        <p:txBody>
          <a:bodyPr vert="horz" lIns="91440" tIns="45720" rIns="91440" bIns="45720" rtlCol="0" anchor="t">
            <a:normAutofit fontScale="92500"/>
          </a:bodyPr>
          <a:lstStyle/>
          <a:p>
            <a:pPr marL="285750" indent="-285750">
              <a:buFont typeface="Arial" panose="020B0604020202020204" pitchFamily="34" charset="0"/>
              <a:buChar char="•"/>
            </a:pPr>
            <a:r>
              <a:rPr lang="en-US"/>
              <a:t> Microsoft released Excel in 1985, it is a spreadsheet </a:t>
            </a:r>
            <a:r>
              <a:rPr lang="en-US" err="1"/>
              <a:t>programme</a:t>
            </a:r>
            <a:r>
              <a:rPr lang="en-US"/>
              <a:t> that allows us to store, organize and manipulate data  in a simplified manner using rows and columns.</a:t>
            </a:r>
          </a:p>
          <a:p>
            <a:pPr marL="285750" indent="-285750">
              <a:buFont typeface="Arial" panose="020B0604020202020204" pitchFamily="34" charset="0"/>
              <a:buChar char="•"/>
            </a:pPr>
            <a:r>
              <a:rPr lang="en-US"/>
              <a:t>It is used across multiple industries and small businesses and even in everyday life to assist in data entry, time management and financial recording.</a:t>
            </a:r>
          </a:p>
          <a:p>
            <a:pPr marL="285750" indent="-285750">
              <a:buFont typeface="Arial" panose="020B0604020202020204" pitchFamily="34" charset="0"/>
              <a:buChar char="•"/>
            </a:pPr>
            <a:r>
              <a:rPr lang="en-US"/>
              <a:t>It allows us to create visual representations of data that has been entered by creating graphs and charts.</a:t>
            </a:r>
          </a:p>
          <a:p>
            <a:endParaRPr lang="en-US"/>
          </a:p>
          <a:p>
            <a:r>
              <a:rPr lang="en-US"/>
              <a:t>                                  </a:t>
            </a:r>
          </a:p>
          <a:p>
            <a:endParaRPr lang="en-US"/>
          </a:p>
          <a:p>
            <a:r>
              <a:rPr lang="en-US"/>
              <a:t>        image from Tech community Microsoft (2022)</a:t>
            </a:r>
          </a:p>
          <a:p>
            <a:r>
              <a:rPr lang="en-US"/>
              <a:t>Information from CFI Team (2022)</a:t>
            </a:r>
          </a:p>
          <a:p>
            <a:endParaRPr lang="en-US"/>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4</a:t>
            </a:fld>
            <a:endParaRPr lang="en-US"/>
          </a:p>
        </p:txBody>
      </p:sp>
      <p:pic>
        <p:nvPicPr>
          <p:cNvPr id="5" name="Graphic 4">
            <a:extLst>
              <a:ext uri="{FF2B5EF4-FFF2-40B4-BE49-F238E27FC236}">
                <a16:creationId xmlns:a16="http://schemas.microsoft.com/office/drawing/2014/main" id="{55AA7114-1A5B-6D85-5E44-09993DE454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40032" y="4519839"/>
            <a:ext cx="2625778" cy="2002436"/>
          </a:xfrm>
          <a:prstGeom prst="rect">
            <a:avLst/>
          </a:prstGeom>
        </p:spPr>
      </p:pic>
    </p:spTree>
    <p:extLst>
      <p:ext uri="{BB962C8B-B14F-4D97-AF65-F5344CB8AC3E}">
        <p14:creationId xmlns:p14="http://schemas.microsoft.com/office/powerpoint/2010/main" val="134637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80">
                                          <p:stCondLst>
                                            <p:cond delay="0"/>
                                          </p:stCondLst>
                                        </p:cTn>
                                        <p:tgtEl>
                                          <p:spTgt spid="3">
                                            <p:txEl>
                                              <p:pRg st="1" end="1"/>
                                            </p:txEl>
                                          </p:spTgt>
                                        </p:tgtEl>
                                      </p:cBhvr>
                                    </p:animEffect>
                                    <p:anim calcmode="lin" valueType="num">
                                      <p:cBhvr>
                                        <p:cTn id="15"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1" end="1"/>
                                            </p:txEl>
                                          </p:spTgt>
                                        </p:tgtEl>
                                      </p:cBhvr>
                                      <p:to x="100000" y="60000"/>
                                    </p:animScale>
                                    <p:animScale>
                                      <p:cBhvr>
                                        <p:cTn id="21" dur="166" decel="50000">
                                          <p:stCondLst>
                                            <p:cond delay="676"/>
                                          </p:stCondLst>
                                        </p:cTn>
                                        <p:tgtEl>
                                          <p:spTgt spid="3">
                                            <p:txEl>
                                              <p:pRg st="1" end="1"/>
                                            </p:txEl>
                                          </p:spTgt>
                                        </p:tgtEl>
                                      </p:cBhvr>
                                      <p:to x="100000" y="100000"/>
                                    </p:animScale>
                                    <p:animScale>
                                      <p:cBhvr>
                                        <p:cTn id="22" dur="26">
                                          <p:stCondLst>
                                            <p:cond delay="1312"/>
                                          </p:stCondLst>
                                        </p:cTn>
                                        <p:tgtEl>
                                          <p:spTgt spid="3">
                                            <p:txEl>
                                              <p:pRg st="1" end="1"/>
                                            </p:txEl>
                                          </p:spTgt>
                                        </p:tgtEl>
                                      </p:cBhvr>
                                      <p:to x="100000" y="80000"/>
                                    </p:animScale>
                                    <p:animScale>
                                      <p:cBhvr>
                                        <p:cTn id="23" dur="166" decel="50000">
                                          <p:stCondLst>
                                            <p:cond delay="1338"/>
                                          </p:stCondLst>
                                        </p:cTn>
                                        <p:tgtEl>
                                          <p:spTgt spid="3">
                                            <p:txEl>
                                              <p:pRg st="1" end="1"/>
                                            </p:txEl>
                                          </p:spTgt>
                                        </p:tgtEl>
                                      </p:cBhvr>
                                      <p:to x="100000" y="100000"/>
                                    </p:animScale>
                                    <p:animScale>
                                      <p:cBhvr>
                                        <p:cTn id="24" dur="26">
                                          <p:stCondLst>
                                            <p:cond delay="1642"/>
                                          </p:stCondLst>
                                        </p:cTn>
                                        <p:tgtEl>
                                          <p:spTgt spid="3">
                                            <p:txEl>
                                              <p:pRg st="1" end="1"/>
                                            </p:txEl>
                                          </p:spTgt>
                                        </p:tgtEl>
                                      </p:cBhvr>
                                      <p:to x="100000" y="90000"/>
                                    </p:animScale>
                                    <p:animScale>
                                      <p:cBhvr>
                                        <p:cTn id="25" dur="166" decel="50000">
                                          <p:stCondLst>
                                            <p:cond delay="1668"/>
                                          </p:stCondLst>
                                        </p:cTn>
                                        <p:tgtEl>
                                          <p:spTgt spid="3">
                                            <p:txEl>
                                              <p:pRg st="1" end="1"/>
                                            </p:txEl>
                                          </p:spTgt>
                                        </p:tgtEl>
                                      </p:cBhvr>
                                      <p:to x="100000" y="100000"/>
                                    </p:animScale>
                                    <p:animScale>
                                      <p:cBhvr>
                                        <p:cTn id="26" dur="26">
                                          <p:stCondLst>
                                            <p:cond delay="1808"/>
                                          </p:stCondLst>
                                        </p:cTn>
                                        <p:tgtEl>
                                          <p:spTgt spid="3">
                                            <p:txEl>
                                              <p:pRg st="1" end="1"/>
                                            </p:txEl>
                                          </p:spTgt>
                                        </p:tgtEl>
                                      </p:cBhvr>
                                      <p:to x="100000" y="95000"/>
                                    </p:animScale>
                                    <p:animScale>
                                      <p:cBhvr>
                                        <p:cTn id="27" dur="166" decel="50000">
                                          <p:stCondLst>
                                            <p:cond delay="1834"/>
                                          </p:stCondLst>
                                        </p:cTn>
                                        <p:tgtEl>
                                          <p:spTgt spid="3">
                                            <p:txEl>
                                              <p:pRg st="1" end="1"/>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5" presetClass="emph" presetSubtype="0" fill="hold" nodeType="clickEffect">
                                  <p:stCondLst>
                                    <p:cond delay="0"/>
                                  </p:stCondLst>
                                  <p:childTnLst>
                                    <p:animClr clrSpc="hsl" dir="cw">
                                      <p:cBhvr override="childStyle">
                                        <p:cTn id="31" dur="500" fill="hold"/>
                                        <p:tgtEl>
                                          <p:spTgt spid="3">
                                            <p:txEl>
                                              <p:pRg st="2" end="2"/>
                                            </p:txEl>
                                          </p:spTgt>
                                        </p:tgtEl>
                                        <p:attrNameLst>
                                          <p:attrName>style.color</p:attrName>
                                        </p:attrNameLst>
                                      </p:cBhvr>
                                      <p:by>
                                        <p:hsl h="0" s="-70588" l="0"/>
                                      </p:by>
                                    </p:animClr>
                                    <p:animClr clrSpc="hsl" dir="cw">
                                      <p:cBhvr>
                                        <p:cTn id="32" dur="500" fill="hold"/>
                                        <p:tgtEl>
                                          <p:spTgt spid="3">
                                            <p:txEl>
                                              <p:pRg st="2" end="2"/>
                                            </p:txEl>
                                          </p:spTgt>
                                        </p:tgtEl>
                                        <p:attrNameLst>
                                          <p:attrName>fillcolor</p:attrName>
                                        </p:attrNameLst>
                                      </p:cBhvr>
                                      <p:by>
                                        <p:hsl h="0" s="-70588" l="0"/>
                                      </p:by>
                                    </p:animClr>
                                    <p:animClr clrSpc="hsl" dir="cw">
                                      <p:cBhvr>
                                        <p:cTn id="33" dur="500" fill="hold"/>
                                        <p:tgtEl>
                                          <p:spTgt spid="3">
                                            <p:txEl>
                                              <p:pRg st="2" end="2"/>
                                            </p:txEl>
                                          </p:spTgt>
                                        </p:tgtEl>
                                        <p:attrNameLst>
                                          <p:attrName>stroke.color</p:attrName>
                                        </p:attrNameLst>
                                      </p:cBhvr>
                                      <p:by>
                                        <p:hsl h="0" s="-70588" l="0"/>
                                      </p:by>
                                    </p:animClr>
                                    <p:set>
                                      <p:cBhvr>
                                        <p:cTn id="34" dur="500" fill="hold"/>
                                        <p:tgtEl>
                                          <p:spTgt spid="3">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2718939" y="576944"/>
            <a:ext cx="8633732" cy="651782"/>
          </a:xfrm>
        </p:spPr>
        <p:txBody>
          <a:bodyPr>
            <a:normAutofit/>
          </a:bodyPr>
          <a:lstStyle/>
          <a:p>
            <a:r>
              <a:rPr lang="en-US" sz="3600"/>
              <a:t>Benefits of Excel</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2707822" y="2914206"/>
            <a:ext cx="6449785" cy="2229293"/>
          </a:xfrm>
        </p:spPr>
        <p:txBody>
          <a:bodyPr/>
          <a:lstStyle/>
          <a:p>
            <a:endParaRPr lang="en-US"/>
          </a:p>
          <a:p>
            <a:endParaRPr lang="en-US"/>
          </a:p>
        </p:txBody>
      </p:sp>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5</a:t>
            </a:fld>
            <a:endParaRPr lang="en-US"/>
          </a:p>
        </p:txBody>
      </p:sp>
      <p:sp>
        <p:nvSpPr>
          <p:cNvPr id="5" name="TextBox 4">
            <a:extLst>
              <a:ext uri="{FF2B5EF4-FFF2-40B4-BE49-F238E27FC236}">
                <a16:creationId xmlns:a16="http://schemas.microsoft.com/office/drawing/2014/main" id="{793B09DB-49F3-CE0C-04BC-CD9E74B471FC}"/>
              </a:ext>
            </a:extLst>
          </p:cNvPr>
          <p:cNvSpPr txBox="1"/>
          <p:nvPr/>
        </p:nvSpPr>
        <p:spPr>
          <a:xfrm>
            <a:off x="4171950" y="2150269"/>
            <a:ext cx="7181348" cy="812530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800" dirty="0">
                <a:solidFill>
                  <a:schemeClr val="bg1"/>
                </a:solidFill>
              </a:rPr>
              <a:t>Data management and organisation - </a:t>
            </a:r>
          </a:p>
          <a:p>
            <a:pPr marL="285750" indent="-285750">
              <a:buFont typeface="Arial" panose="020B0604020202020204" pitchFamily="34" charset="0"/>
              <a:buChar char="•"/>
            </a:pPr>
            <a:r>
              <a:rPr lang="en-GB" sz="2800" dirty="0">
                <a:solidFill>
                  <a:schemeClr val="bg1"/>
                </a:solidFill>
              </a:rPr>
              <a:t>Streamline patient records and data.</a:t>
            </a:r>
          </a:p>
          <a:p>
            <a:pPr marL="285750" indent="-285750">
              <a:buFont typeface="Arial" panose="020B0604020202020204" pitchFamily="34" charset="0"/>
              <a:buChar char="•"/>
            </a:pPr>
            <a:r>
              <a:rPr lang="en-GB" sz="2800" dirty="0">
                <a:solidFill>
                  <a:schemeClr val="bg1"/>
                </a:solidFill>
              </a:rPr>
              <a:t>Tracking inventory and prescriptions online rather than with the files you use that can be damaged or easily misplaced.</a:t>
            </a:r>
          </a:p>
          <a:p>
            <a:pPr marL="285750" indent="-285750">
              <a:buFont typeface="Arial" panose="020B0604020202020204" pitchFamily="34" charset="0"/>
              <a:buChar char="•"/>
            </a:pPr>
            <a:r>
              <a:rPr lang="en-GB" sz="2800" dirty="0">
                <a:solidFill>
                  <a:schemeClr val="bg1"/>
                </a:solidFill>
              </a:rPr>
              <a:t>Managing staff rotas and care schedules.</a:t>
            </a:r>
          </a:p>
          <a:p>
            <a:pPr marL="285750" indent="-285750">
              <a:buFont typeface="Arial" panose="020B0604020202020204" pitchFamily="34" charset="0"/>
              <a:buChar char="•"/>
            </a:pPr>
            <a:r>
              <a:rPr lang="en-GB" sz="2800" dirty="0">
                <a:solidFill>
                  <a:schemeClr val="bg1"/>
                </a:solidFill>
              </a:rPr>
              <a:t>Analysing Client outcomes.</a:t>
            </a:r>
          </a:p>
          <a:p>
            <a:pPr marL="285750" indent="-285750">
              <a:buFont typeface="Arial" panose="020B0604020202020204" pitchFamily="34" charset="0"/>
              <a:buChar char="•"/>
            </a:pPr>
            <a:r>
              <a:rPr lang="en-GB" sz="2800" dirty="0">
                <a:solidFill>
                  <a:schemeClr val="bg1"/>
                </a:solidFill>
              </a:rPr>
              <a:t>Collaboration.</a:t>
            </a:r>
          </a:p>
          <a:p>
            <a:pPr marL="285750" indent="-285750">
              <a:buFont typeface="Arial" panose="020B0604020202020204" pitchFamily="34" charset="0"/>
              <a:buChar char="•"/>
            </a:pPr>
            <a:endParaRPr lang="en-GB" sz="2800" dirty="0">
              <a:solidFill>
                <a:schemeClr val="bg1"/>
              </a:solidFill>
            </a:endParaRPr>
          </a:p>
          <a:p>
            <a:pPr marL="285750" indent="-285750">
              <a:buFont typeface="Arial" panose="020B0604020202020204" pitchFamily="34" charset="0"/>
              <a:buChar char="•"/>
            </a:pPr>
            <a:r>
              <a:rPr lang="en-GB" sz="1600" dirty="0">
                <a:solidFill>
                  <a:srgbClr val="000000"/>
                </a:solidFill>
              </a:rPr>
              <a:t>Information taken from </a:t>
            </a:r>
            <a:r>
              <a:rPr lang="en-GB" sz="1600" dirty="0" err="1">
                <a:solidFill>
                  <a:srgbClr val="000000"/>
                </a:solidFill>
              </a:rPr>
              <a:t>Geekforgeeks</a:t>
            </a:r>
            <a:r>
              <a:rPr lang="en-GB" sz="1600" dirty="0">
                <a:solidFill>
                  <a:srgbClr val="000000"/>
                </a:solidFill>
              </a:rPr>
              <a:t>  (2025)</a:t>
            </a:r>
            <a:endParaRPr lang="en-GB" dirty="0"/>
          </a:p>
          <a:p>
            <a:pPr marL="285750" indent="-285750">
              <a:buFont typeface="Arial" panose="020B0604020202020204" pitchFamily="34" charset="0"/>
              <a:buChar char="•"/>
            </a:pPr>
            <a:endParaRPr lang="en-GB" sz="2800" dirty="0">
              <a:solidFill>
                <a:schemeClr val="bg1"/>
              </a:solidFill>
            </a:endParaRPr>
          </a:p>
          <a:p>
            <a:endParaRPr lang="en-GB" sz="1600" dirty="0"/>
          </a:p>
          <a:p>
            <a:endParaRPr lang="en-GB" sz="1600"/>
          </a:p>
          <a:p>
            <a:endParaRPr lang="en-GB" sz="1600"/>
          </a:p>
          <a:p>
            <a:endParaRPr lang="en-GB" sz="1600"/>
          </a:p>
          <a:p>
            <a:endParaRPr lang="en-GB" sz="1600"/>
          </a:p>
          <a:p>
            <a:endParaRPr lang="en-GB"/>
          </a:p>
          <a:p>
            <a:endParaRPr lang="en-GB" sz="1600"/>
          </a:p>
          <a:p>
            <a:endParaRPr lang="en-GB" sz="1600"/>
          </a:p>
          <a:p>
            <a:endParaRPr lang="en-GB" sz="1600"/>
          </a:p>
          <a:p>
            <a:endParaRPr lang="en-GB" sz="1600"/>
          </a:p>
          <a:p>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300325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5">
                                            <p:txEl>
                                              <p:pRg st="0" end="0"/>
                                            </p:txEl>
                                          </p:spTgt>
                                        </p:tgtEl>
                                        <p:attrNameLst>
                                          <p:attrName>r</p:attrName>
                                        </p:attrNameLst>
                                      </p:cBhvr>
                                    </p:animRot>
                                  </p:childTnLst>
                                </p:cTn>
                              </p:par>
                              <p:par>
                                <p:cTn id="7" presetID="8" presetClass="emph" presetSubtype="0" fill="hold" nodeType="withEffect">
                                  <p:stCondLst>
                                    <p:cond delay="0"/>
                                  </p:stCondLst>
                                  <p:childTnLst>
                                    <p:animRot by="21600000">
                                      <p:cBhvr>
                                        <p:cTn id="8" dur="2000" fill="hold"/>
                                        <p:tgtEl>
                                          <p:spTgt spid="5">
                                            <p:txEl>
                                              <p:pRg st="1" end="1"/>
                                            </p:txEl>
                                          </p:spTgt>
                                        </p:tgtEl>
                                        <p:attrNameLst>
                                          <p:attrName>r</p:attrName>
                                        </p:attrNameLst>
                                      </p:cBhvr>
                                    </p:animRot>
                                  </p:childTnLst>
                                </p:cTn>
                              </p:par>
                              <p:par>
                                <p:cTn id="9" presetID="8" presetClass="emph" presetSubtype="0" fill="hold" nodeType="withEffect">
                                  <p:stCondLst>
                                    <p:cond delay="0"/>
                                  </p:stCondLst>
                                  <p:childTnLst>
                                    <p:animRot by="21600000">
                                      <p:cBhvr>
                                        <p:cTn id="10" dur="2000" fill="hold"/>
                                        <p:tgtEl>
                                          <p:spTgt spid="5">
                                            <p:txEl>
                                              <p:pRg st="2" end="2"/>
                                            </p:txEl>
                                          </p:spTgt>
                                        </p:tgtEl>
                                        <p:attrNameLst>
                                          <p:attrName>r</p:attrName>
                                        </p:attrNameLst>
                                      </p:cBhvr>
                                    </p:animRot>
                                  </p:childTnLst>
                                </p:cTn>
                              </p:par>
                              <p:par>
                                <p:cTn id="11" presetID="8" presetClass="emph" presetSubtype="0" fill="hold" nodeType="withEffect">
                                  <p:stCondLst>
                                    <p:cond delay="0"/>
                                  </p:stCondLst>
                                  <p:childTnLst>
                                    <p:animRot by="21600000">
                                      <p:cBhvr>
                                        <p:cTn id="12" dur="2000" fill="hold"/>
                                        <p:tgtEl>
                                          <p:spTgt spid="5">
                                            <p:txEl>
                                              <p:pRg st="3" end="3"/>
                                            </p:txEl>
                                          </p:spTgt>
                                        </p:tgtEl>
                                        <p:attrNameLst>
                                          <p:attrName>r</p:attrName>
                                        </p:attrNameLst>
                                      </p:cBhvr>
                                    </p:animRot>
                                  </p:childTnLst>
                                </p:cTn>
                              </p:par>
                              <p:par>
                                <p:cTn id="13" presetID="8" presetClass="emph" presetSubtype="0" fill="hold" nodeType="withEffect">
                                  <p:stCondLst>
                                    <p:cond delay="0"/>
                                  </p:stCondLst>
                                  <p:childTnLst>
                                    <p:animRot by="21600000">
                                      <p:cBhvr>
                                        <p:cTn id="14" dur="2000" fill="hold"/>
                                        <p:tgtEl>
                                          <p:spTgt spid="5">
                                            <p:txEl>
                                              <p:pRg st="4" end="4"/>
                                            </p:txEl>
                                          </p:spTgt>
                                        </p:tgtEl>
                                        <p:attrNameLst>
                                          <p:attrName>r</p:attrName>
                                        </p:attrNameLst>
                                      </p:cBhvr>
                                    </p:animRot>
                                  </p:childTnLst>
                                </p:cTn>
                              </p:par>
                              <p:par>
                                <p:cTn id="15" presetID="8" presetClass="emph" presetSubtype="0" fill="hold" nodeType="withEffect">
                                  <p:stCondLst>
                                    <p:cond delay="0"/>
                                  </p:stCondLst>
                                  <p:childTnLst>
                                    <p:animRot by="21600000">
                                      <p:cBhvr>
                                        <p:cTn id="16" dur="2000" fill="hold"/>
                                        <p:tgtEl>
                                          <p:spTgt spid="5">
                                            <p:txEl>
                                              <p:pRg st="5" end="5"/>
                                            </p:txEl>
                                          </p:spTgt>
                                        </p:tgtEl>
                                        <p:attrNameLst>
                                          <p:attrName>r</p:attrName>
                                        </p:attrNameLst>
                                      </p:cBhvr>
                                    </p:animRot>
                                  </p:childTnLst>
                                </p:cTn>
                              </p:par>
                              <p:par>
                                <p:cTn id="17" presetID="8" presetClass="emph" presetSubtype="0" fill="hold" nodeType="withEffect">
                                  <p:stCondLst>
                                    <p:cond delay="0"/>
                                  </p:stCondLst>
                                  <p:childTnLst>
                                    <p:animRot by="21600000">
                                      <p:cBhvr>
                                        <p:cTn id="18" dur="2000" fill="hold"/>
                                        <p:tgtEl>
                                          <p:spTgt spid="5">
                                            <p:txEl>
                                              <p:pRg st="7" end="7"/>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771736" y="896112"/>
            <a:ext cx="9389288" cy="789813"/>
          </a:xfrm>
        </p:spPr>
        <p:txBody>
          <a:bodyPr/>
          <a:lstStyle/>
          <a:p>
            <a:r>
              <a:rPr lang="en-US"/>
              <a:t>Disadvantages of excel </a:t>
            </a:r>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14"/>
          </p:nvPr>
        </p:nvSpPr>
        <p:spPr>
          <a:xfrm>
            <a:off x="771525" y="2590800"/>
            <a:ext cx="4514850" cy="3505200"/>
          </a:xfrm>
        </p:spPr>
        <p:txBody>
          <a:bodyPr vert="horz" lIns="91440" tIns="45720" rIns="91440" bIns="45720" rtlCol="0" anchor="t">
            <a:normAutofit/>
          </a:bodyPr>
          <a:lstStyle/>
          <a:p>
            <a:pPr marL="285750" indent="-285750">
              <a:buFont typeface="Arial" panose="020B0604020202020204" pitchFamily="34" charset="0"/>
              <a:buChar char="•"/>
            </a:pPr>
            <a:r>
              <a:rPr lang="en-US"/>
              <a:t>Human Error</a:t>
            </a:r>
          </a:p>
          <a:p>
            <a:pPr marL="285750" indent="-285750">
              <a:buFont typeface="Arial" panose="020B0604020202020204" pitchFamily="34" charset="0"/>
              <a:buChar char="•"/>
            </a:pPr>
            <a:r>
              <a:rPr lang="en-US"/>
              <a:t>Operating Difficulty.</a:t>
            </a:r>
          </a:p>
          <a:p>
            <a:pPr marL="285750" indent="-285750">
              <a:buFont typeface="Arial" panose="020B0604020202020204" pitchFamily="34" charset="0"/>
              <a:buChar char="•"/>
            </a:pPr>
            <a:r>
              <a:rPr lang="en-US"/>
              <a:t>Lack of security with excel. </a:t>
            </a:r>
          </a:p>
          <a:p>
            <a:pPr marL="285750" indent="-285750">
              <a:buFont typeface="Arial" panose="020B0604020202020204" pitchFamily="34" charset="0"/>
              <a:buChar char="•"/>
            </a:pPr>
            <a:r>
              <a:rPr lang="en-US"/>
              <a:t>Collaboration.</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r>
              <a:rPr lang="en-US"/>
              <a:t>Information found on project managers (2025)</a:t>
            </a:r>
          </a:p>
        </p:txBody>
      </p:sp>
      <p:sp>
        <p:nvSpPr>
          <p:cNvPr id="8" name="Content Placeholder 7">
            <a:extLst>
              <a:ext uri="{FF2B5EF4-FFF2-40B4-BE49-F238E27FC236}">
                <a16:creationId xmlns:a16="http://schemas.microsoft.com/office/drawing/2014/main" id="{813F3455-E568-40C9-9F4D-8C89F4CD95F8}"/>
              </a:ext>
            </a:extLst>
          </p:cNvPr>
          <p:cNvSpPr>
            <a:spLocks noGrp="1"/>
          </p:cNvSpPr>
          <p:nvPr>
            <p:ph sz="half" idx="15"/>
          </p:nvPr>
        </p:nvSpPr>
        <p:spPr>
          <a:xfrm>
            <a:off x="5646738" y="2590800"/>
            <a:ext cx="4514850" cy="3505200"/>
          </a:xfrm>
        </p:spPr>
        <p:txBody>
          <a:bodyPr vert="horz" lIns="91440" tIns="45720" rIns="91440" bIns="45720" rtlCol="0" anchor="t">
            <a:normAutofit/>
          </a:bodyPr>
          <a:lstStyle/>
          <a:p>
            <a:endParaRPr lang="en-US"/>
          </a:p>
          <a:p>
            <a:endParaRPr lang="en-US"/>
          </a:p>
          <a:p>
            <a:endParaRPr lang="en-US"/>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6</a:t>
            </a:fld>
            <a:endParaRPr lang="en-US"/>
          </a:p>
        </p:txBody>
      </p:sp>
    </p:spTree>
    <p:extLst>
      <p:ext uri="{BB962C8B-B14F-4D97-AF65-F5344CB8AC3E}">
        <p14:creationId xmlns:p14="http://schemas.microsoft.com/office/powerpoint/2010/main" val="4151694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mph" presetSubtype="0" fill="hold" nodeType="clickEffect">
                                  <p:stCondLst>
                                    <p:cond delay="0"/>
                                  </p:stCondLst>
                                  <p:childTnLst>
                                    <p:animClr clrSpc="hsl" dir="cw">
                                      <p:cBhvr override="childStyle">
                                        <p:cTn id="6" dur="500" fill="hold"/>
                                        <p:tgtEl>
                                          <p:spTgt spid="6">
                                            <p:txEl>
                                              <p:pRg st="0" end="0"/>
                                            </p:txEl>
                                          </p:spTgt>
                                        </p:tgtEl>
                                        <p:attrNameLst>
                                          <p:attrName>style.color</p:attrName>
                                        </p:attrNameLst>
                                      </p:cBhvr>
                                      <p:by>
                                        <p:hsl h="0" s="-12549" l="-25098"/>
                                      </p:by>
                                    </p:animClr>
                                    <p:animClr clrSpc="hsl" dir="cw">
                                      <p:cBhvr>
                                        <p:cTn id="7" dur="500" fill="hold"/>
                                        <p:tgtEl>
                                          <p:spTgt spid="6">
                                            <p:txEl>
                                              <p:pRg st="0" end="0"/>
                                            </p:txEl>
                                          </p:spTgt>
                                        </p:tgtEl>
                                        <p:attrNameLst>
                                          <p:attrName>fillcolor</p:attrName>
                                        </p:attrNameLst>
                                      </p:cBhvr>
                                      <p:by>
                                        <p:hsl h="0" s="-12549" l="-25098"/>
                                      </p:by>
                                    </p:animClr>
                                    <p:animClr clrSpc="hsl" dir="cw">
                                      <p:cBhvr>
                                        <p:cTn id="8" dur="500" fill="hold"/>
                                        <p:tgtEl>
                                          <p:spTgt spid="6">
                                            <p:txEl>
                                              <p:pRg st="0" end="0"/>
                                            </p:txEl>
                                          </p:spTgt>
                                        </p:tgtEl>
                                        <p:attrNameLst>
                                          <p:attrName>stroke.color</p:attrName>
                                        </p:attrNameLst>
                                      </p:cBhvr>
                                      <p:by>
                                        <p:hsl h="0" s="-12549" l="-25098"/>
                                      </p:by>
                                    </p:animClr>
                                    <p:set>
                                      <p:cBhvr>
                                        <p:cTn id="9" dur="500" fill="hold"/>
                                        <p:tgtEl>
                                          <p:spTgt spid="6">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4" presetClass="emph" presetSubtype="0" fill="hold" nodeType="clickEffect">
                                  <p:stCondLst>
                                    <p:cond delay="0"/>
                                  </p:stCondLst>
                                  <p:childTnLst>
                                    <p:animClr clrSpc="hsl" dir="cw">
                                      <p:cBhvr override="childStyle">
                                        <p:cTn id="13" dur="500" fill="hold"/>
                                        <p:tgtEl>
                                          <p:spTgt spid="6">
                                            <p:txEl>
                                              <p:pRg st="1" end="1"/>
                                            </p:txEl>
                                          </p:spTgt>
                                        </p:tgtEl>
                                        <p:attrNameLst>
                                          <p:attrName>style.color</p:attrName>
                                        </p:attrNameLst>
                                      </p:cBhvr>
                                      <p:by>
                                        <p:hsl h="0" s="-12549" l="-25098"/>
                                      </p:by>
                                    </p:animClr>
                                    <p:animClr clrSpc="hsl" dir="cw">
                                      <p:cBhvr>
                                        <p:cTn id="14" dur="500" fill="hold"/>
                                        <p:tgtEl>
                                          <p:spTgt spid="6">
                                            <p:txEl>
                                              <p:pRg st="1" end="1"/>
                                            </p:txEl>
                                          </p:spTgt>
                                        </p:tgtEl>
                                        <p:attrNameLst>
                                          <p:attrName>fillcolor</p:attrName>
                                        </p:attrNameLst>
                                      </p:cBhvr>
                                      <p:by>
                                        <p:hsl h="0" s="-12549" l="-25098"/>
                                      </p:by>
                                    </p:animClr>
                                    <p:animClr clrSpc="hsl" dir="cw">
                                      <p:cBhvr>
                                        <p:cTn id="15" dur="500" fill="hold"/>
                                        <p:tgtEl>
                                          <p:spTgt spid="6">
                                            <p:txEl>
                                              <p:pRg st="1" end="1"/>
                                            </p:txEl>
                                          </p:spTgt>
                                        </p:tgtEl>
                                        <p:attrNameLst>
                                          <p:attrName>stroke.color</p:attrName>
                                        </p:attrNameLst>
                                      </p:cBhvr>
                                      <p:by>
                                        <p:hsl h="0" s="-12549" l="-25098"/>
                                      </p:by>
                                    </p:animClr>
                                    <p:set>
                                      <p:cBhvr>
                                        <p:cTn id="16" dur="500" fill="hold"/>
                                        <p:tgtEl>
                                          <p:spTgt spid="6">
                                            <p:txEl>
                                              <p:pRg st="1" end="1"/>
                                            </p:txEl>
                                          </p:spTgt>
                                        </p:tgtEl>
                                        <p:attrNameLst>
                                          <p:attrName>fill.type</p:attrName>
                                        </p:attrNameLst>
                                      </p:cBhvr>
                                      <p:to>
                                        <p:strVal val="solid"/>
                                      </p:to>
                                    </p:se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 calcmode="lin" valueType="num">
                                      <p:cBhvr>
                                        <p:cTn id="21" dur="1000" fill="hold"/>
                                        <p:tgtEl>
                                          <p:spTgt spid="6">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6">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6">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6">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Effect transition="in" filter="circle(in)">
                                      <p:cBhvr>
                                        <p:cTn id="29" dur="20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251D6-77EA-ED7C-8980-5C8CCF2AC644}"/>
              </a:ext>
            </a:extLst>
          </p:cNvPr>
          <p:cNvSpPr>
            <a:spLocks noGrp="1"/>
          </p:cNvSpPr>
          <p:nvPr>
            <p:ph type="title"/>
          </p:nvPr>
        </p:nvSpPr>
        <p:spPr>
          <a:xfrm>
            <a:off x="4933950" y="429461"/>
            <a:ext cx="6329273" cy="842539"/>
          </a:xfrm>
        </p:spPr>
        <p:txBody>
          <a:bodyPr>
            <a:normAutofit fontScale="90000"/>
          </a:bodyPr>
          <a:lstStyle/>
          <a:p>
            <a:r>
              <a:rPr lang="en-GB"/>
              <a:t>What is Microsoft Teams?</a:t>
            </a:r>
          </a:p>
        </p:txBody>
      </p:sp>
      <p:pic>
        <p:nvPicPr>
          <p:cNvPr id="5" name="Content Placeholder 4">
            <a:extLst>
              <a:ext uri="{FF2B5EF4-FFF2-40B4-BE49-F238E27FC236}">
                <a16:creationId xmlns:a16="http://schemas.microsoft.com/office/drawing/2014/main" id="{F27CFDA8-DA02-867C-1AD2-12F3C3071E36}"/>
              </a:ext>
            </a:extLst>
          </p:cNvPr>
          <p:cNvPicPr>
            <a:picLocks noGrp="1" noChangeAspect="1"/>
          </p:cNvPicPr>
          <p:nvPr>
            <p:ph sz="half" idx="14"/>
          </p:nvPr>
        </p:nvPicPr>
        <p:blipFill>
          <a:blip r:embed="rId2">
            <a:extLst>
              <a:ext uri="{96DAC541-7B7A-43D3-8B79-37D633B846F1}">
                <asvg:svgBlip xmlns:asvg="http://schemas.microsoft.com/office/drawing/2016/SVG/main" r:embed="rId3"/>
              </a:ext>
            </a:extLst>
          </a:blip>
          <a:stretch>
            <a:fillRect/>
          </a:stretch>
        </p:blipFill>
        <p:spPr>
          <a:xfrm>
            <a:off x="2258009" y="-674"/>
            <a:ext cx="2096218" cy="2096218"/>
          </a:xfrm>
          <a:prstGeom prst="rect">
            <a:avLst/>
          </a:prstGeom>
        </p:spPr>
      </p:pic>
      <p:sp>
        <p:nvSpPr>
          <p:cNvPr id="4" name="Slide Number Placeholder 3">
            <a:extLst>
              <a:ext uri="{FF2B5EF4-FFF2-40B4-BE49-F238E27FC236}">
                <a16:creationId xmlns:a16="http://schemas.microsoft.com/office/drawing/2014/main" id="{013E1247-6A15-2B19-6896-7FF8FC3E08C3}"/>
              </a:ext>
            </a:extLst>
          </p:cNvPr>
          <p:cNvSpPr>
            <a:spLocks noGrp="1"/>
          </p:cNvSpPr>
          <p:nvPr>
            <p:ph type="sldNum" sz="quarter" idx="12"/>
          </p:nvPr>
        </p:nvSpPr>
        <p:spPr/>
        <p:txBody>
          <a:bodyPr/>
          <a:lstStyle/>
          <a:p>
            <a:fld id="{B5CEABB6-07DC-46E8-9B57-56EC44A396E5}" type="slidenum">
              <a:rPr lang="en-US" smtClean="0"/>
              <a:pPr/>
              <a:t>7</a:t>
            </a:fld>
            <a:endParaRPr lang="en-US"/>
          </a:p>
        </p:txBody>
      </p:sp>
      <p:sp>
        <p:nvSpPr>
          <p:cNvPr id="6" name="TextBox 5">
            <a:extLst>
              <a:ext uri="{FF2B5EF4-FFF2-40B4-BE49-F238E27FC236}">
                <a16:creationId xmlns:a16="http://schemas.microsoft.com/office/drawing/2014/main" id="{1E6C0101-DB7A-5380-A629-C0BFD8677337}"/>
              </a:ext>
            </a:extLst>
          </p:cNvPr>
          <p:cNvSpPr txBox="1"/>
          <p:nvPr/>
        </p:nvSpPr>
        <p:spPr>
          <a:xfrm>
            <a:off x="5056908" y="1991590"/>
            <a:ext cx="621722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Microsoft Teams was released in 2017 with a view to changing how meetings happen.</a:t>
            </a:r>
            <a:endParaRPr lang="en-US"/>
          </a:p>
          <a:p>
            <a:r>
              <a:rPr lang="en-GB"/>
              <a:t>It is a secure platform in which you can call colleagues, have face to face meetings and sync your calendars.</a:t>
            </a:r>
          </a:p>
          <a:p>
            <a:r>
              <a:rPr lang="en-GB"/>
              <a:t>You can share client files with one another and allow editing for further updates and ensuring records are kept up to date.</a:t>
            </a:r>
          </a:p>
          <a:p>
            <a:r>
              <a:rPr lang="en-GB"/>
              <a:t>There are also chat functions where you can send private messages with other care givers if there was something that needed doing.</a:t>
            </a:r>
          </a:p>
          <a:p>
            <a:endParaRPr lang="en-GB"/>
          </a:p>
          <a:p>
            <a:endParaRPr lang="en-GB"/>
          </a:p>
          <a:p>
            <a:endParaRPr lang="en-GB"/>
          </a:p>
          <a:p>
            <a:endParaRPr lang="en-GB"/>
          </a:p>
          <a:p>
            <a:r>
              <a:rPr lang="en-GB"/>
              <a:t>Image and information from This NHS (ND)</a:t>
            </a:r>
          </a:p>
          <a:p>
            <a:endParaRPr lang="en-GB"/>
          </a:p>
        </p:txBody>
      </p:sp>
    </p:spTree>
    <p:extLst>
      <p:ext uri="{BB962C8B-B14F-4D97-AF65-F5344CB8AC3E}">
        <p14:creationId xmlns:p14="http://schemas.microsoft.com/office/powerpoint/2010/main" val="4106665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49672-0F41-BE32-B181-4C11C5DA536C}"/>
              </a:ext>
            </a:extLst>
          </p:cNvPr>
          <p:cNvSpPr>
            <a:spLocks noGrp="1"/>
          </p:cNvSpPr>
          <p:nvPr>
            <p:ph type="ctrTitle"/>
          </p:nvPr>
        </p:nvSpPr>
        <p:spPr>
          <a:xfrm>
            <a:off x="2371263" y="677918"/>
            <a:ext cx="9199801" cy="1031427"/>
          </a:xfrm>
        </p:spPr>
        <p:txBody>
          <a:bodyPr>
            <a:normAutofit fontScale="90000"/>
          </a:bodyPr>
          <a:lstStyle/>
          <a:p>
            <a:r>
              <a:rPr lang="en-GB"/>
              <a:t>Advantages of Using Teams</a:t>
            </a:r>
          </a:p>
        </p:txBody>
      </p:sp>
      <p:sp>
        <p:nvSpPr>
          <p:cNvPr id="5" name="TextBox 4">
            <a:extLst>
              <a:ext uri="{FF2B5EF4-FFF2-40B4-BE49-F238E27FC236}">
                <a16:creationId xmlns:a16="http://schemas.microsoft.com/office/drawing/2014/main" id="{F7E04336-CBF9-F27E-19E7-7AD37E8B5A52}"/>
              </a:ext>
            </a:extLst>
          </p:cNvPr>
          <p:cNvSpPr txBox="1"/>
          <p:nvPr/>
        </p:nvSpPr>
        <p:spPr>
          <a:xfrm>
            <a:off x="3250163" y="2628122"/>
            <a:ext cx="765110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ea typeface="+mn-lt"/>
                <a:cs typeface="+mn-lt"/>
              </a:rPr>
              <a:t>One free shared platform, no matter where the carers or nurses are based, you can organise meetings, files and client information. </a:t>
            </a:r>
          </a:p>
          <a:p>
            <a:pPr marL="285750" indent="-285750">
              <a:buFont typeface="Arial"/>
              <a:buChar char="•"/>
            </a:pPr>
            <a:r>
              <a:rPr lang="en-GB">
                <a:solidFill>
                  <a:schemeClr val="bg1"/>
                </a:solidFill>
                <a:ea typeface="+mn-lt"/>
                <a:cs typeface="+mn-lt"/>
              </a:rPr>
              <a:t>Manage meetings, calls all in one place. it also allows you to send files, for others to read and edit depending on who you share it too.</a:t>
            </a:r>
          </a:p>
          <a:p>
            <a:pPr marL="285750" indent="-285750">
              <a:buFont typeface="Arial"/>
              <a:buChar char="•"/>
            </a:pPr>
            <a:r>
              <a:rPr lang="en-GB">
                <a:solidFill>
                  <a:schemeClr val="bg1"/>
                </a:solidFill>
                <a:ea typeface="+mn-lt"/>
                <a:cs typeface="+mn-lt"/>
              </a:rPr>
              <a:t> Privacy and security is up to date. </a:t>
            </a:r>
          </a:p>
          <a:p>
            <a:pPr marL="285750" indent="-285750">
              <a:buFont typeface="Arial"/>
              <a:buChar char="•"/>
            </a:pPr>
            <a:r>
              <a:rPr lang="en-GB">
                <a:solidFill>
                  <a:schemeClr val="bg1"/>
                </a:solidFill>
                <a:ea typeface="+mn-lt"/>
                <a:cs typeface="+mn-lt"/>
              </a:rPr>
              <a:t>Keeps communication easy and simple for all staff.</a:t>
            </a:r>
          </a:p>
          <a:p>
            <a:pPr marL="285750" indent="-285750">
              <a:buFont typeface="Arial"/>
              <a:buChar char="•"/>
            </a:pPr>
            <a:r>
              <a:rPr lang="en-GB">
                <a:solidFill>
                  <a:schemeClr val="bg1"/>
                </a:solidFill>
              </a:rPr>
              <a:t>Allows collaborations across various agencies to assist in providing the best care for our clients.</a:t>
            </a:r>
          </a:p>
          <a:p>
            <a:pPr marL="285750" indent="-285750">
              <a:buFont typeface="Arial"/>
              <a:buChar char="•"/>
            </a:pPr>
            <a:r>
              <a:rPr lang="en-GB">
                <a:solidFill>
                  <a:schemeClr val="bg1"/>
                </a:solidFill>
              </a:rPr>
              <a:t>Less time travelling for meetings.</a:t>
            </a:r>
          </a:p>
          <a:p>
            <a:pPr marL="285750" indent="-285750">
              <a:buFont typeface="Arial"/>
              <a:buChar char="•"/>
            </a:pPr>
            <a:r>
              <a:rPr lang="en-GB">
                <a:solidFill>
                  <a:schemeClr val="bg1"/>
                </a:solidFill>
              </a:rPr>
              <a:t>Improves isolation for staff working remotely or in the main office to be involved with conversations.</a:t>
            </a:r>
          </a:p>
          <a:p>
            <a:pPr marL="285750" indent="-285750">
              <a:buFont typeface="Arial"/>
              <a:buChar char="•"/>
            </a:pPr>
            <a:endParaRPr lang="en-GB">
              <a:solidFill>
                <a:schemeClr val="bg1"/>
              </a:solidFill>
            </a:endParaRPr>
          </a:p>
          <a:p>
            <a:pPr marL="285750" indent="-285750">
              <a:buFont typeface="Arial"/>
              <a:buChar char="•"/>
            </a:pPr>
            <a:endParaRPr lang="en-GB">
              <a:solidFill>
                <a:schemeClr val="bg1"/>
              </a:solidFill>
            </a:endParaRPr>
          </a:p>
          <a:p>
            <a:pPr marL="285750" indent="-285750">
              <a:buFont typeface="Arial"/>
              <a:buChar char="•"/>
            </a:pPr>
            <a:endParaRPr lang="en-GB">
              <a:solidFill>
                <a:schemeClr val="bg1"/>
              </a:solidFill>
            </a:endParaRPr>
          </a:p>
          <a:p>
            <a:r>
              <a:rPr lang="en-GB">
                <a:solidFill>
                  <a:schemeClr val="bg1"/>
                </a:solidFill>
              </a:rPr>
              <a:t>Information from </a:t>
            </a:r>
            <a:r>
              <a:rPr lang="en-GB">
                <a:solidFill>
                  <a:srgbClr val="00B0F0"/>
                </a:solidFill>
                <a:hlinkClick r:id="rId2">
                  <a:extLst>
                    <a:ext uri="{A12FA001-AC4F-418D-AE19-62706E023703}">
                      <ahyp:hlinkClr xmlns:ahyp="http://schemas.microsoft.com/office/drawing/2018/hyperlinkcolor" val="tx"/>
                    </a:ext>
                  </a:extLst>
                </a:hlinkClick>
              </a:rPr>
              <a:t>NHS</a:t>
            </a:r>
            <a:r>
              <a:rPr lang="en-GB">
                <a:solidFill>
                  <a:schemeClr val="bg1"/>
                </a:solidFill>
              </a:rPr>
              <a:t> England (2023)</a:t>
            </a:r>
          </a:p>
          <a:p>
            <a:endParaRPr lang="en-GB"/>
          </a:p>
        </p:txBody>
      </p:sp>
    </p:spTree>
    <p:extLst>
      <p:ext uri="{BB962C8B-B14F-4D97-AF65-F5344CB8AC3E}">
        <p14:creationId xmlns:p14="http://schemas.microsoft.com/office/powerpoint/2010/main" val="71005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7B718-53D0-9AAD-CBF0-0A1EA5A278A8}"/>
              </a:ext>
            </a:extLst>
          </p:cNvPr>
          <p:cNvSpPr>
            <a:spLocks noGrp="1"/>
          </p:cNvSpPr>
          <p:nvPr>
            <p:ph type="title"/>
          </p:nvPr>
        </p:nvSpPr>
        <p:spPr/>
        <p:txBody>
          <a:bodyPr/>
          <a:lstStyle/>
          <a:p>
            <a:r>
              <a:rPr lang="en-GB"/>
              <a:t>Disadvantages of using </a:t>
            </a:r>
            <a:r>
              <a:rPr lang="en-GB" err="1"/>
              <a:t>microsoft</a:t>
            </a:r>
            <a:r>
              <a:rPr lang="en-GB"/>
              <a:t> teams</a:t>
            </a:r>
          </a:p>
        </p:txBody>
      </p:sp>
      <p:sp>
        <p:nvSpPr>
          <p:cNvPr id="4" name="Content Placeholder 3">
            <a:extLst>
              <a:ext uri="{FF2B5EF4-FFF2-40B4-BE49-F238E27FC236}">
                <a16:creationId xmlns:a16="http://schemas.microsoft.com/office/drawing/2014/main" id="{F6D267EE-0A4C-6253-EAC7-07B3121EAB24}"/>
              </a:ext>
            </a:extLst>
          </p:cNvPr>
          <p:cNvSpPr>
            <a:spLocks noGrp="1"/>
          </p:cNvSpPr>
          <p:nvPr>
            <p:ph sz="half" idx="1"/>
          </p:nvPr>
        </p:nvSpPr>
        <p:spPr>
          <a:xfrm>
            <a:off x="3663413" y="2736155"/>
            <a:ext cx="7757484" cy="3006531"/>
          </a:xfrm>
        </p:spPr>
        <p:txBody>
          <a:bodyPr vert="horz" lIns="91440" tIns="45720" rIns="91440" bIns="45720" rtlCol="0" anchor="t">
            <a:normAutofit/>
          </a:bodyPr>
          <a:lstStyle/>
          <a:p>
            <a:pPr marL="285750" indent="-285750">
              <a:buChar char="•"/>
            </a:pPr>
            <a:r>
              <a:rPr lang="en-GB">
                <a:ea typeface="+mn-lt"/>
                <a:cs typeface="+mn-lt"/>
              </a:rPr>
              <a:t>Hard to get used too.</a:t>
            </a:r>
          </a:p>
          <a:p>
            <a:pPr marL="285750" indent="-285750">
              <a:buChar char="•"/>
            </a:pPr>
            <a:r>
              <a:rPr lang="en-GB">
                <a:ea typeface="+mn-lt"/>
                <a:cs typeface="+mn-lt"/>
              </a:rPr>
              <a:t>Overwhelming as there are a lot of tools and functions.</a:t>
            </a:r>
            <a:endParaRPr lang="en-US">
              <a:ea typeface="+mn-lt"/>
              <a:cs typeface="+mn-lt"/>
            </a:endParaRPr>
          </a:p>
          <a:p>
            <a:pPr marL="285750" indent="-285750">
              <a:buChar char="•"/>
            </a:pPr>
            <a:r>
              <a:rPr lang="en-GB">
                <a:ea typeface="+mn-lt"/>
                <a:cs typeface="+mn-lt"/>
              </a:rPr>
              <a:t>Internet could sometimes disconnect and it could interfere with meetings and uploads.</a:t>
            </a:r>
            <a:endParaRPr lang="en-GB"/>
          </a:p>
          <a:p>
            <a:pPr marL="285750" indent="-285750">
              <a:buChar char="•"/>
            </a:pPr>
            <a:r>
              <a:rPr lang="en-GB"/>
              <a:t>If your emails are compromised, they have access to your teams and any shared files/communications relating to our clients.</a:t>
            </a:r>
          </a:p>
          <a:p>
            <a:endParaRPr lang="en-GB"/>
          </a:p>
        </p:txBody>
      </p:sp>
      <p:sp>
        <p:nvSpPr>
          <p:cNvPr id="5" name="Slide Number Placeholder 4">
            <a:extLst>
              <a:ext uri="{FF2B5EF4-FFF2-40B4-BE49-F238E27FC236}">
                <a16:creationId xmlns:a16="http://schemas.microsoft.com/office/drawing/2014/main" id="{29C31208-D614-4E28-222F-144BC09ED8E4}"/>
              </a:ext>
            </a:extLst>
          </p:cNvPr>
          <p:cNvSpPr>
            <a:spLocks noGrp="1"/>
          </p:cNvSpPr>
          <p:nvPr>
            <p:ph type="sldNum" sz="quarter" idx="12"/>
          </p:nvPr>
        </p:nvSpPr>
        <p:spPr/>
        <p:txBody>
          <a:bodyPr/>
          <a:lstStyle/>
          <a:p>
            <a:fld id="{B5CEABB6-07DC-46E8-9B57-56EC44A396E5}" type="slidenum">
              <a:rPr lang="en-US" smtClean="0"/>
              <a:pPr/>
              <a:t>9</a:t>
            </a:fld>
            <a:endParaRPr lang="en-US"/>
          </a:p>
        </p:txBody>
      </p:sp>
    </p:spTree>
    <p:extLst>
      <p:ext uri="{BB962C8B-B14F-4D97-AF65-F5344CB8AC3E}">
        <p14:creationId xmlns:p14="http://schemas.microsoft.com/office/powerpoint/2010/main" val="123104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arn(inVertic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arn(inVertic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arn(inVertical)">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C5A9-1611-CEE4-39A9-73E45C05CFC6}"/>
              </a:ext>
            </a:extLst>
          </p:cNvPr>
          <p:cNvSpPr>
            <a:spLocks noGrp="1"/>
          </p:cNvSpPr>
          <p:nvPr>
            <p:ph type="ctrTitle"/>
          </p:nvPr>
        </p:nvSpPr>
        <p:spPr>
          <a:xfrm>
            <a:off x="4833694" y="660358"/>
            <a:ext cx="6594768" cy="733727"/>
          </a:xfrm>
        </p:spPr>
        <p:txBody>
          <a:bodyPr>
            <a:normAutofit fontScale="90000"/>
          </a:bodyPr>
          <a:lstStyle/>
          <a:p>
            <a:r>
              <a:rPr lang="en-GB"/>
              <a:t>Secure access </a:t>
            </a:r>
          </a:p>
        </p:txBody>
      </p:sp>
      <p:pic>
        <p:nvPicPr>
          <p:cNvPr id="9" name="Picture Placeholder 8" descr="Colourful network cables">
            <a:extLst>
              <a:ext uri="{FF2B5EF4-FFF2-40B4-BE49-F238E27FC236}">
                <a16:creationId xmlns:a16="http://schemas.microsoft.com/office/drawing/2014/main" id="{FAA92E64-E058-FB12-DC63-ECF2DBE33A11}"/>
              </a:ext>
            </a:extLst>
          </p:cNvPr>
          <p:cNvPicPr>
            <a:picLocks noGrp="1" noChangeAspect="1"/>
          </p:cNvPicPr>
          <p:nvPr>
            <p:ph type="pic" sz="quarter" idx="13"/>
          </p:nvPr>
        </p:nvPicPr>
        <p:blipFill>
          <a:blip r:embed="rId2"/>
          <a:srcRect l="27681" r="27681"/>
          <a:stretch>
            <a:fillRect/>
          </a:stretch>
        </p:blipFill>
        <p:spPr/>
      </p:pic>
      <p:sp>
        <p:nvSpPr>
          <p:cNvPr id="3" name="TextBox 2">
            <a:extLst>
              <a:ext uri="{FF2B5EF4-FFF2-40B4-BE49-F238E27FC236}">
                <a16:creationId xmlns:a16="http://schemas.microsoft.com/office/drawing/2014/main" id="{BAB0C0BD-468D-056C-E0CC-301BEC3246FE}"/>
              </a:ext>
            </a:extLst>
          </p:cNvPr>
          <p:cNvSpPr txBox="1"/>
          <p:nvPr/>
        </p:nvSpPr>
        <p:spPr>
          <a:xfrm>
            <a:off x="4851918" y="2037183"/>
            <a:ext cx="645367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rPr>
              <a:t>Make sure you are connected to encrypted network.</a:t>
            </a:r>
          </a:p>
          <a:p>
            <a:pPr marL="285750" indent="-285750">
              <a:buFont typeface="Arial"/>
              <a:buChar char="•"/>
            </a:pPr>
            <a:r>
              <a:rPr lang="en-GB">
                <a:solidFill>
                  <a:schemeClr val="bg1"/>
                </a:solidFill>
              </a:rPr>
              <a:t>When creating passwords always use a combination of letters, numbers and symbols and ensure it is not easily guessable.</a:t>
            </a:r>
          </a:p>
          <a:p>
            <a:pPr marL="285750" indent="-285750">
              <a:buFont typeface="Arial"/>
              <a:buChar char="•"/>
            </a:pPr>
            <a:r>
              <a:rPr lang="en-GB">
                <a:solidFill>
                  <a:schemeClr val="bg1"/>
                </a:solidFill>
              </a:rPr>
              <a:t>Always install firewalls, patch updates and anti-virus software when prompted by your IT department to avoid leaving your devices vulnerable to ransomware or phishing attacks. </a:t>
            </a:r>
          </a:p>
          <a:p>
            <a:pPr marL="285750" indent="-285750">
              <a:buFont typeface="Arial"/>
              <a:buChar char="•"/>
            </a:pPr>
            <a:r>
              <a:rPr lang="en-GB">
                <a:solidFill>
                  <a:schemeClr val="bg1"/>
                </a:solidFill>
              </a:rPr>
              <a:t>Data encryption – Password protect highly confidential files so that only you and the  other care providers can access these.  </a:t>
            </a:r>
          </a:p>
          <a:p>
            <a:pPr marL="285750" indent="-285750">
              <a:buFont typeface="Arial"/>
              <a:buChar char="•"/>
            </a:pPr>
            <a:r>
              <a:rPr lang="en-GB">
                <a:solidFill>
                  <a:schemeClr val="bg1"/>
                </a:solidFill>
              </a:rPr>
              <a:t>Make use of apps like Microsoft Authenticator to add an extra layer of protection.</a:t>
            </a:r>
          </a:p>
          <a:p>
            <a:pPr marL="285750" indent="-285750">
              <a:buFont typeface="Arial"/>
              <a:buChar char="•"/>
            </a:pPr>
            <a:endParaRPr lang="en-GB">
              <a:solidFill>
                <a:schemeClr val="bg1"/>
              </a:solidFill>
            </a:endParaRPr>
          </a:p>
          <a:p>
            <a:pPr marL="285750" indent="-285750">
              <a:buFont typeface="Arial"/>
              <a:buChar char="•"/>
            </a:pPr>
            <a:endParaRPr lang="en-GB">
              <a:solidFill>
                <a:schemeClr val="bg1"/>
              </a:solidFill>
            </a:endParaRPr>
          </a:p>
          <a:p>
            <a:r>
              <a:rPr lang="en-GB">
                <a:solidFill>
                  <a:schemeClr val="bg1"/>
                </a:solidFill>
              </a:rPr>
              <a:t> Information found on NHS Digital 2026</a:t>
            </a:r>
          </a:p>
          <a:p>
            <a:pPr marL="285750" indent="-285750">
              <a:buFont typeface="Arial"/>
              <a:buChar char="•"/>
            </a:pPr>
            <a:endParaRPr lang="en-GB"/>
          </a:p>
        </p:txBody>
      </p:sp>
    </p:spTree>
    <p:extLst>
      <p:ext uri="{BB962C8B-B14F-4D97-AF65-F5344CB8AC3E}">
        <p14:creationId xmlns:p14="http://schemas.microsoft.com/office/powerpoint/2010/main" val="3260789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47F35-FE97-BD62-D35C-B02395BD06B0}"/>
              </a:ext>
            </a:extLst>
          </p:cNvPr>
          <p:cNvSpPr>
            <a:spLocks noGrp="1"/>
          </p:cNvSpPr>
          <p:nvPr>
            <p:ph type="title"/>
          </p:nvPr>
        </p:nvSpPr>
        <p:spPr>
          <a:xfrm>
            <a:off x="3520440" y="896111"/>
            <a:ext cx="7875391" cy="817266"/>
          </a:xfrm>
        </p:spPr>
        <p:txBody>
          <a:bodyPr/>
          <a:lstStyle/>
          <a:p>
            <a:r>
              <a:rPr lang="en-GB"/>
              <a:t>Email awareness</a:t>
            </a:r>
          </a:p>
        </p:txBody>
      </p:sp>
      <p:sp>
        <p:nvSpPr>
          <p:cNvPr id="3" name="Content Placeholder 2">
            <a:extLst>
              <a:ext uri="{FF2B5EF4-FFF2-40B4-BE49-F238E27FC236}">
                <a16:creationId xmlns:a16="http://schemas.microsoft.com/office/drawing/2014/main" id="{8DFA3AAD-0EA7-C12E-30F6-8A31E9E2A0C7}"/>
              </a:ext>
            </a:extLst>
          </p:cNvPr>
          <p:cNvSpPr>
            <a:spLocks noGrp="1"/>
          </p:cNvSpPr>
          <p:nvPr>
            <p:ph sz="half" idx="14"/>
          </p:nvPr>
        </p:nvSpPr>
        <p:spPr>
          <a:xfrm>
            <a:off x="3247270" y="2324528"/>
            <a:ext cx="2850886" cy="3423474"/>
          </a:xfrm>
        </p:spPr>
        <p:txBody>
          <a:bodyPr vert="horz" lIns="91440" tIns="45720" rIns="91440" bIns="45720" rtlCol="0" anchor="t">
            <a:noAutofit/>
          </a:bodyPr>
          <a:lstStyle/>
          <a:p>
            <a:r>
              <a:rPr lang="en-GB" sz="1600"/>
              <a:t>Can you recognise a scam email?</a:t>
            </a:r>
          </a:p>
          <a:p>
            <a:r>
              <a:rPr lang="en-GB" sz="1600"/>
              <a:t>What is it asking for access to?</a:t>
            </a:r>
          </a:p>
          <a:p>
            <a:r>
              <a:rPr lang="en-GB" sz="1600"/>
              <a:t>Who is it from?</a:t>
            </a:r>
          </a:p>
          <a:p>
            <a:r>
              <a:rPr lang="en-GB" sz="1600"/>
              <a:t>What to do if it is a threat?</a:t>
            </a:r>
          </a:p>
          <a:p>
            <a:endParaRPr lang="en-GB" sz="1600"/>
          </a:p>
          <a:p>
            <a:r>
              <a:rPr lang="en-GB" sz="1600"/>
              <a:t>Image and information from </a:t>
            </a:r>
            <a:r>
              <a:rPr lang="en-GB" sz="1600">
                <a:hlinkClick r:id="rId2">
                  <a:extLst>
                    <a:ext uri="{A12FA001-AC4F-418D-AE19-62706E023703}">
                      <ahyp:hlinkClr xmlns:ahyp="http://schemas.microsoft.com/office/drawing/2018/hyperlinkcolor" val="tx"/>
                    </a:ext>
                  </a:extLst>
                </a:hlinkClick>
              </a:rPr>
              <a:t>Norton.com</a:t>
            </a:r>
            <a:r>
              <a:rPr lang="en-GB" sz="1600"/>
              <a:t> (2025)</a:t>
            </a:r>
          </a:p>
        </p:txBody>
      </p:sp>
      <p:sp>
        <p:nvSpPr>
          <p:cNvPr id="4" name="Content Placeholder 3">
            <a:extLst>
              <a:ext uri="{FF2B5EF4-FFF2-40B4-BE49-F238E27FC236}">
                <a16:creationId xmlns:a16="http://schemas.microsoft.com/office/drawing/2014/main" id="{8F232A85-7CCC-36E5-D100-3E884C95F5AA}"/>
              </a:ext>
            </a:extLst>
          </p:cNvPr>
          <p:cNvSpPr>
            <a:spLocks noGrp="1"/>
          </p:cNvSpPr>
          <p:nvPr>
            <p:ph sz="half" idx="1"/>
          </p:nvPr>
        </p:nvSpPr>
        <p:spPr/>
        <p:txBody>
          <a:bodyPr vert="horz" lIns="91440" tIns="45720" rIns="91440" bIns="45720" rtlCol="0" anchor="t">
            <a:normAutofit/>
          </a:bodyPr>
          <a:lstStyle/>
          <a:p>
            <a:endParaRPr lang="en-GB" b="1"/>
          </a:p>
          <a:p>
            <a:endParaRPr lang="en-GB"/>
          </a:p>
        </p:txBody>
      </p:sp>
      <p:sp>
        <p:nvSpPr>
          <p:cNvPr id="5" name="Slide Number Placeholder 4">
            <a:extLst>
              <a:ext uri="{FF2B5EF4-FFF2-40B4-BE49-F238E27FC236}">
                <a16:creationId xmlns:a16="http://schemas.microsoft.com/office/drawing/2014/main" id="{81B0F704-0CE8-42B1-8BEF-8149883FDBD0}"/>
              </a:ext>
            </a:extLst>
          </p:cNvPr>
          <p:cNvSpPr>
            <a:spLocks noGrp="1"/>
          </p:cNvSpPr>
          <p:nvPr>
            <p:ph type="sldNum" sz="quarter" idx="12"/>
          </p:nvPr>
        </p:nvSpPr>
        <p:spPr/>
        <p:txBody>
          <a:bodyPr/>
          <a:lstStyle/>
          <a:p>
            <a:fld id="{B5CEABB6-07DC-46E8-9B57-56EC44A396E5}" type="slidenum">
              <a:rPr lang="en-US" smtClean="0"/>
              <a:pPr/>
              <a:t>11</a:t>
            </a:fld>
            <a:endParaRPr lang="en-US"/>
          </a:p>
        </p:txBody>
      </p:sp>
      <p:pic>
        <p:nvPicPr>
          <p:cNvPr id="8" name="Picture 7" descr="A screenshot of a computer screen&#10;&#10;AI-generated content may be incorrect.">
            <a:extLst>
              <a:ext uri="{FF2B5EF4-FFF2-40B4-BE49-F238E27FC236}">
                <a16:creationId xmlns:a16="http://schemas.microsoft.com/office/drawing/2014/main" id="{F3A1FDC0-0D20-62B4-AF7A-8B625239944C}"/>
              </a:ext>
            </a:extLst>
          </p:cNvPr>
          <p:cNvPicPr>
            <a:picLocks noChangeAspect="1"/>
          </p:cNvPicPr>
          <p:nvPr/>
        </p:nvPicPr>
        <p:blipFill>
          <a:blip r:embed="rId3"/>
          <a:stretch>
            <a:fillRect/>
          </a:stretch>
        </p:blipFill>
        <p:spPr>
          <a:xfrm>
            <a:off x="6354362" y="2329132"/>
            <a:ext cx="5507391" cy="3421812"/>
          </a:xfrm>
          <a:prstGeom prst="rect">
            <a:avLst/>
          </a:prstGeom>
        </p:spPr>
      </p:pic>
    </p:spTree>
    <p:extLst>
      <p:ext uri="{BB962C8B-B14F-4D97-AF65-F5344CB8AC3E}">
        <p14:creationId xmlns:p14="http://schemas.microsoft.com/office/powerpoint/2010/main" val="13754636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linds(horizont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linds(horizont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linds(horizont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linds(horizontal)">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blinds(horizontal)">
                                      <p:cBhvr>
                                        <p:cTn id="3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19889-806C-3C01-E3D9-5EEDC824B62C}"/>
              </a:ext>
            </a:extLst>
          </p:cNvPr>
          <p:cNvSpPr>
            <a:spLocks noGrp="1"/>
          </p:cNvSpPr>
          <p:nvPr>
            <p:ph type="title"/>
          </p:nvPr>
        </p:nvSpPr>
        <p:spPr/>
        <p:txBody>
          <a:bodyPr/>
          <a:lstStyle/>
          <a:p>
            <a:r>
              <a:rPr lang="en-GB"/>
              <a:t>Data Management</a:t>
            </a:r>
          </a:p>
        </p:txBody>
      </p:sp>
      <p:pic>
        <p:nvPicPr>
          <p:cNvPr id="6" name="Content Placeholder 5" descr="A folders and folders on a table&#10;&#10;AI-generated content may be incorrect.">
            <a:extLst>
              <a:ext uri="{FF2B5EF4-FFF2-40B4-BE49-F238E27FC236}">
                <a16:creationId xmlns:a16="http://schemas.microsoft.com/office/drawing/2014/main" id="{2DAD702B-5634-9234-DA35-71BFE196916D}"/>
              </a:ext>
            </a:extLst>
          </p:cNvPr>
          <p:cNvPicPr>
            <a:picLocks noGrp="1" noChangeAspect="1"/>
          </p:cNvPicPr>
          <p:nvPr>
            <p:ph sz="half" idx="15"/>
          </p:nvPr>
        </p:nvPicPr>
        <p:blipFill>
          <a:blip r:embed="rId2"/>
          <a:stretch>
            <a:fillRect/>
          </a:stretch>
        </p:blipFill>
        <p:spPr>
          <a:xfrm flipH="1">
            <a:off x="1316301" y="2589557"/>
            <a:ext cx="2335368" cy="2241653"/>
          </a:xfrm>
          <a:prstGeom prst="rect">
            <a:avLst/>
          </a:prstGeom>
        </p:spPr>
      </p:pic>
      <p:sp>
        <p:nvSpPr>
          <p:cNvPr id="4" name="Text Placeholder 3">
            <a:extLst>
              <a:ext uri="{FF2B5EF4-FFF2-40B4-BE49-F238E27FC236}">
                <a16:creationId xmlns:a16="http://schemas.microsoft.com/office/drawing/2014/main" id="{C31564D9-5EA6-1550-E07E-1031681F6602}"/>
              </a:ext>
            </a:extLst>
          </p:cNvPr>
          <p:cNvSpPr>
            <a:spLocks noGrp="1"/>
          </p:cNvSpPr>
          <p:nvPr>
            <p:ph type="body" sz="quarter" idx="14"/>
          </p:nvPr>
        </p:nvSpPr>
        <p:spPr>
          <a:xfrm>
            <a:off x="4289554" y="2481940"/>
            <a:ext cx="7129560" cy="3759200"/>
          </a:xfrm>
        </p:spPr>
        <p:txBody>
          <a:bodyPr vert="horz" lIns="91440" tIns="45720" rIns="91440" bIns="45720" rtlCol="0" anchor="t">
            <a:normAutofit lnSpcReduction="10000"/>
          </a:bodyPr>
          <a:lstStyle/>
          <a:p>
            <a:pPr marL="0" indent="0">
              <a:buNone/>
            </a:pPr>
            <a:r>
              <a:rPr lang="en-GB"/>
              <a:t>Data management is something everyone has a legal duty to observe in terms of the handling and disposal of personal and confidential information. </a:t>
            </a:r>
          </a:p>
          <a:p>
            <a:pPr marL="0" indent="0">
              <a:buNone/>
            </a:pPr>
            <a:r>
              <a:rPr lang="en-GB"/>
              <a:t>Breaches of GDPR if found to be at fault can have serious consequences for not only our clients but also the employees and the entire company.</a:t>
            </a:r>
          </a:p>
          <a:p>
            <a:pPr marL="0" indent="0">
              <a:buNone/>
            </a:pPr>
            <a:r>
              <a:rPr lang="en-GB"/>
              <a:t>We must ensure any data we hold on clients cannot be accessed by anyone outside of the company and by following the correct protocol if this does happen.</a:t>
            </a:r>
          </a:p>
          <a:p>
            <a:pPr marL="0" indent="0">
              <a:buNone/>
            </a:pPr>
            <a:endParaRPr lang="en-GB"/>
          </a:p>
          <a:p>
            <a:pPr marL="0" indent="0">
              <a:buNone/>
            </a:pPr>
            <a:endParaRPr lang="en-GB"/>
          </a:p>
          <a:p>
            <a:pPr marL="0" indent="0">
              <a:buNone/>
            </a:pPr>
            <a:r>
              <a:rPr lang="en-GB"/>
              <a:t>Information from </a:t>
            </a:r>
            <a:r>
              <a:rPr lang="en-GB">
                <a:solidFill>
                  <a:srgbClr val="00B0F0"/>
                </a:solidFill>
              </a:rPr>
              <a:t>G</a:t>
            </a:r>
            <a:r>
              <a:rPr lang="en-GB">
                <a:solidFill>
                  <a:srgbClr val="00B0F0"/>
                </a:solidFill>
                <a:hlinkClick r:id="rId3">
                  <a:extLst>
                    <a:ext uri="{A12FA001-AC4F-418D-AE19-62706E023703}">
                      <ahyp:hlinkClr xmlns:ahyp="http://schemas.microsoft.com/office/drawing/2018/hyperlinkcolor" val="tx"/>
                    </a:ext>
                  </a:extLst>
                </a:hlinkClick>
              </a:rPr>
              <a:t>ov.uk</a:t>
            </a:r>
            <a:r>
              <a:rPr lang="en-GB"/>
              <a:t> (ND) and </a:t>
            </a:r>
            <a:r>
              <a:rPr lang="en-GB">
                <a:solidFill>
                  <a:srgbClr val="00B0F0"/>
                </a:solidFill>
                <a:hlinkClick r:id="rId4">
                  <a:extLst>
                    <a:ext uri="{A12FA001-AC4F-418D-AE19-62706E023703}">
                      <ahyp:hlinkClr xmlns:ahyp="http://schemas.microsoft.com/office/drawing/2018/hyperlinkcolor" val="tx"/>
                    </a:ext>
                  </a:extLst>
                </a:hlinkClick>
              </a:rPr>
              <a:t>NHS England</a:t>
            </a:r>
            <a:r>
              <a:rPr lang="en-GB"/>
              <a:t> (2023)</a:t>
            </a:r>
          </a:p>
          <a:p>
            <a:pPr marL="0" indent="0">
              <a:buNone/>
            </a:pPr>
            <a:endParaRPr lang="en-GB"/>
          </a:p>
        </p:txBody>
      </p:sp>
      <p:sp>
        <p:nvSpPr>
          <p:cNvPr id="5" name="Slide Number Placeholder 4">
            <a:extLst>
              <a:ext uri="{FF2B5EF4-FFF2-40B4-BE49-F238E27FC236}">
                <a16:creationId xmlns:a16="http://schemas.microsoft.com/office/drawing/2014/main" id="{B06D812C-B487-6197-0898-AE6386CC7B36}"/>
              </a:ext>
            </a:extLst>
          </p:cNvPr>
          <p:cNvSpPr>
            <a:spLocks noGrp="1"/>
          </p:cNvSpPr>
          <p:nvPr>
            <p:ph type="sldNum" sz="quarter" idx="12"/>
          </p:nvPr>
        </p:nvSpPr>
        <p:spPr/>
        <p:txBody>
          <a:bodyPr/>
          <a:lstStyle/>
          <a:p>
            <a:fld id="{B5CEABB6-07DC-46E8-9B57-56EC44A396E5}" type="slidenum">
              <a:rPr lang="en-US" smtClean="0"/>
              <a:pPr/>
              <a:t>12</a:t>
            </a:fld>
            <a:endParaRPr lang="en-US"/>
          </a:p>
        </p:txBody>
      </p:sp>
    </p:spTree>
    <p:extLst>
      <p:ext uri="{BB962C8B-B14F-4D97-AF65-F5344CB8AC3E}">
        <p14:creationId xmlns:p14="http://schemas.microsoft.com/office/powerpoint/2010/main" val="3587486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ox(in)">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ox(in)">
                                      <p:cBhvr>
                                        <p:cTn id="17"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079A3-2338-34AC-94A0-8AC71FBBF00F}"/>
              </a:ext>
            </a:extLst>
          </p:cNvPr>
          <p:cNvSpPr>
            <a:spLocks noGrp="1"/>
          </p:cNvSpPr>
          <p:nvPr>
            <p:ph type="title"/>
          </p:nvPr>
        </p:nvSpPr>
        <p:spPr/>
        <p:txBody>
          <a:bodyPr/>
          <a:lstStyle/>
          <a:p>
            <a:r>
              <a:rPr lang="en-GB"/>
              <a:t>Confidentiality and Compliance</a:t>
            </a:r>
          </a:p>
        </p:txBody>
      </p:sp>
      <p:sp>
        <p:nvSpPr>
          <p:cNvPr id="3" name="Slide Number Placeholder 2">
            <a:extLst>
              <a:ext uri="{FF2B5EF4-FFF2-40B4-BE49-F238E27FC236}">
                <a16:creationId xmlns:a16="http://schemas.microsoft.com/office/drawing/2014/main" id="{F81DA461-1218-48EF-EFC7-C0AC8348D6F2}"/>
              </a:ext>
            </a:extLst>
          </p:cNvPr>
          <p:cNvSpPr>
            <a:spLocks noGrp="1"/>
          </p:cNvSpPr>
          <p:nvPr>
            <p:ph type="sldNum" sz="quarter" idx="12"/>
          </p:nvPr>
        </p:nvSpPr>
        <p:spPr/>
        <p:txBody>
          <a:bodyPr/>
          <a:lstStyle/>
          <a:p>
            <a:fld id="{B5CEABB6-07DC-46E8-9B57-56EC44A396E5}" type="slidenum">
              <a:rPr lang="en-US" smtClean="0"/>
              <a:pPr/>
              <a:t>13</a:t>
            </a:fld>
            <a:endParaRPr lang="en-US"/>
          </a:p>
        </p:txBody>
      </p:sp>
      <p:sp>
        <p:nvSpPr>
          <p:cNvPr id="4" name="Content Placeholder 3">
            <a:extLst>
              <a:ext uri="{FF2B5EF4-FFF2-40B4-BE49-F238E27FC236}">
                <a16:creationId xmlns:a16="http://schemas.microsoft.com/office/drawing/2014/main" id="{BFD51B8F-BC22-5C2A-0620-44B95F48840A}"/>
              </a:ext>
            </a:extLst>
          </p:cNvPr>
          <p:cNvSpPr>
            <a:spLocks noGrp="1"/>
          </p:cNvSpPr>
          <p:nvPr>
            <p:ph sz="half" idx="14"/>
          </p:nvPr>
        </p:nvSpPr>
        <p:spPr/>
        <p:txBody>
          <a:bodyPr vert="horz" lIns="91440" tIns="45720" rIns="91440" bIns="45720" rtlCol="0" anchor="t">
            <a:normAutofit fontScale="70000" lnSpcReduction="20000"/>
          </a:bodyPr>
          <a:lstStyle/>
          <a:p>
            <a:r>
              <a:rPr lang="en-GB"/>
              <a:t>Employees Duty of Care</a:t>
            </a:r>
          </a:p>
          <a:p>
            <a:pPr marL="285750" indent="-285750">
              <a:buChar char="•"/>
            </a:pPr>
            <a:r>
              <a:rPr lang="en-GB"/>
              <a:t>Create a strong password.</a:t>
            </a:r>
          </a:p>
          <a:p>
            <a:pPr marL="285750" indent="-285750">
              <a:buChar char="•"/>
            </a:pPr>
            <a:r>
              <a:rPr lang="en-GB"/>
              <a:t>Never use personal accounts on a company device.</a:t>
            </a:r>
          </a:p>
          <a:p>
            <a:pPr marL="285750" indent="-285750">
              <a:buChar char="•"/>
            </a:pPr>
            <a:r>
              <a:rPr lang="en-GB"/>
              <a:t>Never share your usernames or passwords with anyone.</a:t>
            </a:r>
          </a:p>
          <a:p>
            <a:pPr marL="285750" indent="-285750">
              <a:buChar char="•"/>
            </a:pPr>
            <a:r>
              <a:rPr lang="en-GB"/>
              <a:t>Always install the most up to date updates.</a:t>
            </a:r>
          </a:p>
          <a:p>
            <a:pPr marL="285750" indent="-285750">
              <a:buChar char="•"/>
            </a:pPr>
            <a:r>
              <a:rPr lang="en-GB"/>
              <a:t>Report any suspicious emails/texts/</a:t>
            </a:r>
            <a:r>
              <a:rPr lang="en-GB" err="1"/>
              <a:t>phonecalls</a:t>
            </a:r>
            <a:r>
              <a:rPr lang="en-GB"/>
              <a:t>.</a:t>
            </a:r>
          </a:p>
          <a:p>
            <a:pPr marL="285750" indent="-285750">
              <a:buChar char="•"/>
            </a:pPr>
            <a:endParaRPr lang="en-GB"/>
          </a:p>
          <a:p>
            <a:r>
              <a:rPr lang="en-GB"/>
              <a:t>Information from Care England (2024)</a:t>
            </a:r>
          </a:p>
        </p:txBody>
      </p:sp>
      <p:sp>
        <p:nvSpPr>
          <p:cNvPr id="5" name="Content Placeholder 4">
            <a:extLst>
              <a:ext uri="{FF2B5EF4-FFF2-40B4-BE49-F238E27FC236}">
                <a16:creationId xmlns:a16="http://schemas.microsoft.com/office/drawing/2014/main" id="{0A4B5590-C73E-0E39-D6AC-699E8EE0ABB3}"/>
              </a:ext>
            </a:extLst>
          </p:cNvPr>
          <p:cNvSpPr>
            <a:spLocks noGrp="1"/>
          </p:cNvSpPr>
          <p:nvPr>
            <p:ph sz="half" idx="15"/>
          </p:nvPr>
        </p:nvSpPr>
        <p:spPr>
          <a:xfrm>
            <a:off x="5660366" y="2590800"/>
            <a:ext cx="4515035" cy="3505200"/>
          </a:xfrm>
        </p:spPr>
        <p:txBody>
          <a:bodyPr vert="horz" lIns="91440" tIns="45720" rIns="91440" bIns="45720" rtlCol="0" anchor="t">
            <a:normAutofit fontScale="85000" lnSpcReduction="10000"/>
          </a:bodyPr>
          <a:lstStyle/>
          <a:p>
            <a:r>
              <a:rPr lang="en-GB"/>
              <a:t>Greenfields Duty of Care</a:t>
            </a:r>
          </a:p>
          <a:p>
            <a:pPr marL="285750" indent="-285750">
              <a:buChar char="•"/>
            </a:pPr>
            <a:r>
              <a:rPr lang="en-GB"/>
              <a:t>To ensure the latest updates are rolled out to all devices.</a:t>
            </a:r>
          </a:p>
          <a:p>
            <a:pPr marL="285750" indent="-285750">
              <a:buChar char="•"/>
            </a:pPr>
            <a:r>
              <a:rPr lang="en-GB"/>
              <a:t>To install the most secure anti-virus software and security applications are loaded onto all devices.</a:t>
            </a:r>
          </a:p>
          <a:p>
            <a:pPr marL="285750" indent="-285750">
              <a:buChar char="•"/>
            </a:pPr>
            <a:r>
              <a:rPr lang="en-GB"/>
              <a:t>To ensure both clients and employees sensitive information is protected at all times.</a:t>
            </a:r>
          </a:p>
          <a:p>
            <a:pPr marL="285750" indent="-285750">
              <a:buChar char="•"/>
            </a:pPr>
            <a:r>
              <a:rPr lang="en-GB"/>
              <a:t>To provide training on aforementioned applications to ensure everyone can use them proactively.</a:t>
            </a:r>
          </a:p>
        </p:txBody>
      </p:sp>
    </p:spTree>
    <p:extLst>
      <p:ext uri="{BB962C8B-B14F-4D97-AF65-F5344CB8AC3E}">
        <p14:creationId xmlns:p14="http://schemas.microsoft.com/office/powerpoint/2010/main" val="17039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4">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1000"/>
                                        <p:tgtEl>
                                          <p:spTgt spid="4">
                                            <p:txEl>
                                              <p:pRg st="1" end="1"/>
                                            </p:txEl>
                                          </p:spTgt>
                                        </p:tgtEl>
                                      </p:cBhvr>
                                    </p:animEffect>
                                    <p:anim calcmode="lin" valueType="num">
                                      <p:cBhvr>
                                        <p:cTn id="1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4">
                                            <p:txEl>
                                              <p:pRg st="1" end="1"/>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4">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1000"/>
                                        <p:tgtEl>
                                          <p:spTgt spid="4">
                                            <p:txEl>
                                              <p:pRg st="2" end="2"/>
                                            </p:txEl>
                                          </p:spTgt>
                                        </p:tgtEl>
                                      </p:cBhvr>
                                    </p:animEffect>
                                    <p:anim calcmode="lin" valueType="num">
                                      <p:cBhvr>
                                        <p:cTn id="2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4">
                                            <p:txEl>
                                              <p:pRg st="2" end="2"/>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4">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Effect transition="in" filter="fade">
                                      <p:cBhvr>
                                        <p:cTn id="31" dur="1000"/>
                                        <p:tgtEl>
                                          <p:spTgt spid="4">
                                            <p:txEl>
                                              <p:pRg st="3" end="3"/>
                                            </p:txEl>
                                          </p:spTgt>
                                        </p:tgtEl>
                                      </p:cBhvr>
                                    </p:animEffect>
                                    <p:anim calcmode="lin" valueType="num">
                                      <p:cBhvr>
                                        <p:cTn id="3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4">
                                            <p:txEl>
                                              <p:pRg st="3" end="3"/>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4">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fade">
                                      <p:cBhvr>
                                        <p:cTn id="39" dur="1000"/>
                                        <p:tgtEl>
                                          <p:spTgt spid="4">
                                            <p:txEl>
                                              <p:pRg st="4" end="4"/>
                                            </p:txEl>
                                          </p:spTgt>
                                        </p:tgtEl>
                                      </p:cBhvr>
                                    </p:animEffect>
                                    <p:anim calcmode="lin" valueType="num">
                                      <p:cBhvr>
                                        <p:cTn id="4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1" dur="900" decel="100000" fill="hold"/>
                                        <p:tgtEl>
                                          <p:spTgt spid="4">
                                            <p:txEl>
                                              <p:pRg st="4" end="4"/>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4">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7" presetClass="entr" presetSubtype="0" fill="hold" grpId="0"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Effect transition="in" filter="fade">
                                      <p:cBhvr>
                                        <p:cTn id="47" dur="1000"/>
                                        <p:tgtEl>
                                          <p:spTgt spid="4">
                                            <p:txEl>
                                              <p:pRg st="5" end="5"/>
                                            </p:txEl>
                                          </p:spTgt>
                                        </p:tgtEl>
                                      </p:cBhvr>
                                    </p:animEffect>
                                    <p:anim calcmode="lin" valueType="num">
                                      <p:cBhvr>
                                        <p:cTn id="4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9" dur="900" decel="100000" fill="hold"/>
                                        <p:tgtEl>
                                          <p:spTgt spid="4">
                                            <p:txEl>
                                              <p:pRg st="5" end="5"/>
                                            </p:txEl>
                                          </p:spTgt>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4">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37" presetClass="entr" presetSubtype="0" fill="hold" grpId="0" nodeType="clickEffect">
                                  <p:stCondLst>
                                    <p:cond delay="0"/>
                                  </p:stCondLst>
                                  <p:childTnLst>
                                    <p:set>
                                      <p:cBhvr>
                                        <p:cTn id="54" dur="1" fill="hold">
                                          <p:stCondLst>
                                            <p:cond delay="0"/>
                                          </p:stCondLst>
                                        </p:cTn>
                                        <p:tgtEl>
                                          <p:spTgt spid="4">
                                            <p:txEl>
                                              <p:pRg st="7" end="7"/>
                                            </p:txEl>
                                          </p:spTgt>
                                        </p:tgtEl>
                                        <p:attrNameLst>
                                          <p:attrName>style.visibility</p:attrName>
                                        </p:attrNameLst>
                                      </p:cBhvr>
                                      <p:to>
                                        <p:strVal val="visible"/>
                                      </p:to>
                                    </p:set>
                                    <p:animEffect transition="in" filter="fade">
                                      <p:cBhvr>
                                        <p:cTn id="55" dur="1000"/>
                                        <p:tgtEl>
                                          <p:spTgt spid="4">
                                            <p:txEl>
                                              <p:pRg st="7" end="7"/>
                                            </p:txEl>
                                          </p:spTgt>
                                        </p:tgtEl>
                                      </p:cBhvr>
                                    </p:animEffect>
                                    <p:anim calcmode="lin" valueType="num">
                                      <p:cBhvr>
                                        <p:cTn id="56"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7" dur="900" decel="100000" fill="hold"/>
                                        <p:tgtEl>
                                          <p:spTgt spid="4">
                                            <p:txEl>
                                              <p:pRg st="7" end="7"/>
                                            </p:txEl>
                                          </p:spTgt>
                                        </p:tgtEl>
                                        <p:attrNameLst>
                                          <p:attrName>ppt_y</p:attrName>
                                        </p:attrNameLst>
                                      </p:cBhvr>
                                      <p:tavLst>
                                        <p:tav tm="0">
                                          <p:val>
                                            <p:strVal val="#ppt_y+1"/>
                                          </p:val>
                                        </p:tav>
                                        <p:tav tm="100000">
                                          <p:val>
                                            <p:strVal val="#ppt_y-.03"/>
                                          </p:val>
                                        </p:tav>
                                      </p:tavLst>
                                    </p:anim>
                                    <p:anim calcmode="lin" valueType="num">
                                      <p:cBhvr>
                                        <p:cTn id="58" dur="100" accel="100000" fill="hold">
                                          <p:stCondLst>
                                            <p:cond delay="900"/>
                                          </p:stCondLst>
                                        </p:cTn>
                                        <p:tgtEl>
                                          <p:spTgt spid="4">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5">
                                            <p:txEl>
                                              <p:pRg st="0" end="0"/>
                                            </p:txEl>
                                          </p:spTgt>
                                        </p:tgtEl>
                                        <p:attrNameLst>
                                          <p:attrName>style.visibility</p:attrName>
                                        </p:attrNameLst>
                                      </p:cBhvr>
                                      <p:to>
                                        <p:strVal val="visible"/>
                                      </p:to>
                                    </p:set>
                                    <p:anim calcmode="lin" valueType="num">
                                      <p:cBhvr additive="base">
                                        <p:cTn id="6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5">
                                            <p:txEl>
                                              <p:pRg st="1" end="1"/>
                                            </p:txEl>
                                          </p:spTgt>
                                        </p:tgtEl>
                                        <p:attrNameLst>
                                          <p:attrName>style.visibility</p:attrName>
                                        </p:attrNameLst>
                                      </p:cBhvr>
                                      <p:to>
                                        <p:strVal val="visible"/>
                                      </p:to>
                                    </p:set>
                                    <p:anim calcmode="lin" valueType="num">
                                      <p:cBhvr additive="base">
                                        <p:cTn id="6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5">
                                            <p:txEl>
                                              <p:pRg st="2" end="2"/>
                                            </p:txEl>
                                          </p:spTgt>
                                        </p:tgtEl>
                                        <p:attrNameLst>
                                          <p:attrName>style.visibility</p:attrName>
                                        </p:attrNameLst>
                                      </p:cBhvr>
                                      <p:to>
                                        <p:strVal val="visible"/>
                                      </p:to>
                                    </p:set>
                                    <p:anim calcmode="lin" valueType="num">
                                      <p:cBhvr additive="base">
                                        <p:cTn id="7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5">
                                            <p:txEl>
                                              <p:pRg st="3" end="3"/>
                                            </p:txEl>
                                          </p:spTgt>
                                        </p:tgtEl>
                                        <p:attrNameLst>
                                          <p:attrName>style.visibility</p:attrName>
                                        </p:attrNameLst>
                                      </p:cBhvr>
                                      <p:to>
                                        <p:strVal val="visible"/>
                                      </p:to>
                                    </p:set>
                                    <p:anim calcmode="lin" valueType="num">
                                      <p:cBhvr additive="base">
                                        <p:cTn id="8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grpId="0" nodeType="clickEffect">
                                  <p:stCondLst>
                                    <p:cond delay="0"/>
                                  </p:stCondLst>
                                  <p:childTnLst>
                                    <p:set>
                                      <p:cBhvr>
                                        <p:cTn id="86" dur="1" fill="hold">
                                          <p:stCondLst>
                                            <p:cond delay="0"/>
                                          </p:stCondLst>
                                        </p:cTn>
                                        <p:tgtEl>
                                          <p:spTgt spid="5">
                                            <p:txEl>
                                              <p:pRg st="4" end="4"/>
                                            </p:txEl>
                                          </p:spTgt>
                                        </p:tgtEl>
                                        <p:attrNameLst>
                                          <p:attrName>style.visibility</p:attrName>
                                        </p:attrNameLst>
                                      </p:cBhvr>
                                      <p:to>
                                        <p:strVal val="visible"/>
                                      </p:to>
                                    </p:set>
                                    <p:anim calcmode="lin" valueType="num">
                                      <p:cBhvr additive="base">
                                        <p:cTn id="8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FF8DF-EAC1-48CA-A5E5-824C2D6AAFFC}"/>
              </a:ext>
            </a:extLst>
          </p:cNvPr>
          <p:cNvSpPr>
            <a:spLocks noGrp="1"/>
          </p:cNvSpPr>
          <p:nvPr>
            <p:ph type="title"/>
          </p:nvPr>
        </p:nvSpPr>
        <p:spPr>
          <a:xfrm>
            <a:off x="762000" y="4716"/>
            <a:ext cx="10668000" cy="908620"/>
          </a:xfrm>
        </p:spPr>
        <p:txBody>
          <a:bodyPr/>
          <a:lstStyle/>
          <a:p>
            <a:r>
              <a:rPr lang="en-GB"/>
              <a:t>Digital safety Plan</a:t>
            </a:r>
          </a:p>
        </p:txBody>
      </p:sp>
      <p:graphicFrame>
        <p:nvGraphicFramePr>
          <p:cNvPr id="6" name="Table Placeholder 5">
            <a:extLst>
              <a:ext uri="{FF2B5EF4-FFF2-40B4-BE49-F238E27FC236}">
                <a16:creationId xmlns:a16="http://schemas.microsoft.com/office/drawing/2014/main" id="{02B19A30-9414-27CC-48EC-FCAAC50E55C5}"/>
              </a:ext>
            </a:extLst>
          </p:cNvPr>
          <p:cNvGraphicFramePr>
            <a:graphicFrameLocks noGrp="1"/>
          </p:cNvGraphicFramePr>
          <p:nvPr>
            <p:ph type="tbl" sz="quarter" idx="14"/>
            <p:extLst>
              <p:ext uri="{D42A27DB-BD31-4B8C-83A1-F6EECF244321}">
                <p14:modId xmlns:p14="http://schemas.microsoft.com/office/powerpoint/2010/main" val="4196820068"/>
              </p:ext>
            </p:extLst>
          </p:nvPr>
        </p:nvGraphicFramePr>
        <p:xfrm>
          <a:off x="790754" y="790754"/>
          <a:ext cx="10175726" cy="5239994"/>
        </p:xfrm>
        <a:graphic>
          <a:graphicData uri="http://schemas.openxmlformats.org/drawingml/2006/table">
            <a:tbl>
              <a:tblPr firstRow="1" bandRow="1">
                <a:tableStyleId>{C4B1156A-380E-4F78-BDF5-A606A8083BF9}</a:tableStyleId>
              </a:tblPr>
              <a:tblGrid>
                <a:gridCol w="5087863">
                  <a:extLst>
                    <a:ext uri="{9D8B030D-6E8A-4147-A177-3AD203B41FA5}">
                      <a16:colId xmlns:a16="http://schemas.microsoft.com/office/drawing/2014/main" val="3533836643"/>
                    </a:ext>
                  </a:extLst>
                </a:gridCol>
                <a:gridCol w="5087863">
                  <a:extLst>
                    <a:ext uri="{9D8B030D-6E8A-4147-A177-3AD203B41FA5}">
                      <a16:colId xmlns:a16="http://schemas.microsoft.com/office/drawing/2014/main" val="377967808"/>
                    </a:ext>
                  </a:extLst>
                </a:gridCol>
              </a:tblGrid>
              <a:tr h="954184">
                <a:tc>
                  <a:txBody>
                    <a:bodyPr/>
                    <a:lstStyle/>
                    <a:p>
                      <a:pPr lvl="0">
                        <a:buNone/>
                      </a:pPr>
                      <a:r>
                        <a:rPr lang="en-GB"/>
                        <a:t>What we have covered.</a:t>
                      </a:r>
                    </a:p>
                  </a:txBody>
                  <a:tcPr/>
                </a:tc>
                <a:tc>
                  <a:txBody>
                    <a:bodyPr/>
                    <a:lstStyle/>
                    <a:p>
                      <a:pPr lvl="0">
                        <a:buNone/>
                      </a:pPr>
                      <a:r>
                        <a:rPr lang="en-GB" b="1"/>
                        <a:t>What you can do.</a:t>
                      </a:r>
                    </a:p>
                  </a:txBody>
                  <a:tcPr/>
                </a:tc>
                <a:extLst>
                  <a:ext uri="{0D108BD9-81ED-4DB2-BD59-A6C34878D82A}">
                    <a16:rowId xmlns:a16="http://schemas.microsoft.com/office/drawing/2014/main" val="2627450948"/>
                  </a:ext>
                </a:extLst>
              </a:tr>
              <a:tr h="954185">
                <a:tc>
                  <a:txBody>
                    <a:bodyPr/>
                    <a:lstStyle/>
                    <a:p>
                      <a:r>
                        <a:rPr lang="en-GB"/>
                        <a:t>1.Secure Access</a:t>
                      </a:r>
                    </a:p>
                    <a:p>
                      <a:endParaRPr lang="en-GB"/>
                    </a:p>
                  </a:txBody>
                  <a:tcPr/>
                </a:tc>
                <a:tc>
                  <a:txBody>
                    <a:bodyPr/>
                    <a:lstStyle/>
                    <a:p>
                      <a:pPr marL="285750" indent="-285750">
                        <a:buFont typeface="Arial" panose="020B0604020202020204" pitchFamily="34" charset="0"/>
                        <a:buChar char="•"/>
                      </a:pPr>
                      <a:r>
                        <a:rPr lang="en-GB" b="0"/>
                        <a:t>Make sure you are connected to a verified network.</a:t>
                      </a:r>
                    </a:p>
                    <a:p>
                      <a:pPr marL="285750" lvl="0" indent="-285750">
                        <a:buFont typeface="Arial" panose="020B0604020202020204" pitchFamily="34" charset="0"/>
                        <a:buChar char="•"/>
                      </a:pPr>
                      <a:r>
                        <a:rPr lang="en-GB" b="0"/>
                        <a:t>Install anti-virus software and patch updates.</a:t>
                      </a:r>
                    </a:p>
                    <a:p>
                      <a:pPr marL="285750" lvl="0" indent="-285750">
                        <a:buFont typeface="Arial" panose="020B0604020202020204" pitchFamily="34" charset="0"/>
                        <a:buChar char="•"/>
                      </a:pPr>
                      <a:r>
                        <a:rPr lang="en-GB" b="0"/>
                        <a:t>Never share your username or passwords.</a:t>
                      </a:r>
                    </a:p>
                    <a:p>
                      <a:endParaRPr lang="en-GB" b="0"/>
                    </a:p>
                  </a:txBody>
                  <a:tcPr/>
                </a:tc>
                <a:extLst>
                  <a:ext uri="{0D108BD9-81ED-4DB2-BD59-A6C34878D82A}">
                    <a16:rowId xmlns:a16="http://schemas.microsoft.com/office/drawing/2014/main" val="1012855865"/>
                  </a:ext>
                </a:extLst>
              </a:tr>
              <a:tr h="954185">
                <a:tc>
                  <a:txBody>
                    <a:bodyPr/>
                    <a:lstStyle/>
                    <a:p>
                      <a:r>
                        <a:rPr lang="en-GB"/>
                        <a:t>2.</a:t>
                      </a:r>
                      <a:r>
                        <a:rPr lang="en-GB" b="0"/>
                        <a:t>Email Awareness                          </a:t>
                      </a:r>
                    </a:p>
                    <a:p>
                      <a:endParaRPr lang="en-GB"/>
                    </a:p>
                  </a:txBody>
                  <a:tcPr/>
                </a:tc>
                <a:tc>
                  <a:txBody>
                    <a:bodyPr/>
                    <a:lstStyle/>
                    <a:p>
                      <a:pPr marL="285750" indent="-285750">
                        <a:buFont typeface="Arial" panose="020B0604020202020204" pitchFamily="34" charset="0"/>
                        <a:buChar char="•"/>
                      </a:pPr>
                      <a:r>
                        <a:rPr lang="en-GB"/>
                        <a:t>Be aware of emails that will direct you to other sites or request access to your devices and files.</a:t>
                      </a:r>
                    </a:p>
                  </a:txBody>
                  <a:tcPr/>
                </a:tc>
                <a:extLst>
                  <a:ext uri="{0D108BD9-81ED-4DB2-BD59-A6C34878D82A}">
                    <a16:rowId xmlns:a16="http://schemas.microsoft.com/office/drawing/2014/main" val="1691408256"/>
                  </a:ext>
                </a:extLst>
              </a:tr>
              <a:tr h="954185">
                <a:tc>
                  <a:txBody>
                    <a:bodyPr/>
                    <a:lstStyle/>
                    <a:p>
                      <a:r>
                        <a:rPr lang="en-GB"/>
                        <a:t>3.</a:t>
                      </a:r>
                      <a:r>
                        <a:rPr lang="en-GB" b="0"/>
                        <a:t>Data Management                            </a:t>
                      </a:r>
                    </a:p>
                    <a:p>
                      <a:endParaRPr lang="en-GB"/>
                    </a:p>
                  </a:txBody>
                  <a:tcPr/>
                </a:tc>
                <a:tc>
                  <a:txBody>
                    <a:bodyPr/>
                    <a:lstStyle/>
                    <a:p>
                      <a:pPr marL="285750" indent="-285750">
                        <a:buFont typeface="Arial" panose="020B0604020202020204" pitchFamily="34" charset="0"/>
                        <a:buChar char="•"/>
                      </a:pPr>
                      <a:r>
                        <a:rPr lang="en-GB"/>
                        <a:t>Always ensure your password is a strong one and you have encrypted files of a sensitive nature.</a:t>
                      </a:r>
                    </a:p>
                  </a:txBody>
                  <a:tcPr/>
                </a:tc>
                <a:extLst>
                  <a:ext uri="{0D108BD9-81ED-4DB2-BD59-A6C34878D82A}">
                    <a16:rowId xmlns:a16="http://schemas.microsoft.com/office/drawing/2014/main" val="3707540005"/>
                  </a:ext>
                </a:extLst>
              </a:tr>
              <a:tr h="900428">
                <a:tc>
                  <a:txBody>
                    <a:bodyPr/>
                    <a:lstStyle/>
                    <a:p>
                      <a:r>
                        <a:rPr lang="en-GB"/>
                        <a:t>4.</a:t>
                      </a:r>
                      <a:r>
                        <a:rPr lang="en-GB" b="0"/>
                        <a:t>Confidentiality and Compliance   </a:t>
                      </a:r>
                    </a:p>
                    <a:p>
                      <a:endParaRPr lang="en-GB"/>
                    </a:p>
                  </a:txBody>
                  <a:tcPr/>
                </a:tc>
                <a:tc>
                  <a:txBody>
                    <a:bodyPr/>
                    <a:lstStyle/>
                    <a:p>
                      <a:pPr marL="285750" indent="-285750">
                        <a:buFont typeface="Arial"/>
                        <a:buChar char="•"/>
                      </a:pPr>
                      <a:r>
                        <a:rPr lang="en-GB"/>
                        <a:t>Ensure you know what to do if you lose your device or someone accesses information that can jeopardise our clients/employees.</a:t>
                      </a:r>
                    </a:p>
                  </a:txBody>
                  <a:tcPr/>
                </a:tc>
                <a:extLst>
                  <a:ext uri="{0D108BD9-81ED-4DB2-BD59-A6C34878D82A}">
                    <a16:rowId xmlns:a16="http://schemas.microsoft.com/office/drawing/2014/main" val="3467676031"/>
                  </a:ext>
                </a:extLst>
              </a:tr>
            </a:tbl>
          </a:graphicData>
        </a:graphic>
      </p:graphicFrame>
      <p:sp>
        <p:nvSpPr>
          <p:cNvPr id="5" name="Slide Number Placeholder 4">
            <a:extLst>
              <a:ext uri="{FF2B5EF4-FFF2-40B4-BE49-F238E27FC236}">
                <a16:creationId xmlns:a16="http://schemas.microsoft.com/office/drawing/2014/main" id="{4016778C-AA23-BEA5-6B46-3EBF4AFCDE55}"/>
              </a:ext>
            </a:extLst>
          </p:cNvPr>
          <p:cNvSpPr>
            <a:spLocks noGrp="1"/>
          </p:cNvSpPr>
          <p:nvPr>
            <p:ph type="sldNum" sz="quarter" idx="12"/>
          </p:nvPr>
        </p:nvSpPr>
        <p:spPr/>
        <p:txBody>
          <a:bodyPr/>
          <a:lstStyle/>
          <a:p>
            <a:fld id="{B5CEABB6-07DC-46E8-9B57-56EC44A396E5}" type="slidenum">
              <a:rPr lang="en-US" smtClean="0"/>
              <a:pPr/>
              <a:t>14</a:t>
            </a:fld>
            <a:endParaRPr lang="en-US"/>
          </a:p>
        </p:txBody>
      </p:sp>
      <p:pic>
        <p:nvPicPr>
          <p:cNvPr id="3" name="Graphic 2" descr="Checkbox Ticked with solid fill">
            <a:extLst>
              <a:ext uri="{FF2B5EF4-FFF2-40B4-BE49-F238E27FC236}">
                <a16:creationId xmlns:a16="http://schemas.microsoft.com/office/drawing/2014/main" id="{40F04764-73B3-28EC-D1A9-4695E1A671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72309" y="1850366"/>
            <a:ext cx="914400" cy="914400"/>
          </a:xfrm>
          <a:prstGeom prst="rect">
            <a:avLst/>
          </a:prstGeom>
        </p:spPr>
      </p:pic>
      <p:pic>
        <p:nvPicPr>
          <p:cNvPr id="4" name="Graphic 3" descr="Checkbox Ticked with solid fill">
            <a:extLst>
              <a:ext uri="{FF2B5EF4-FFF2-40B4-BE49-F238E27FC236}">
                <a16:creationId xmlns:a16="http://schemas.microsoft.com/office/drawing/2014/main" id="{28F1666C-4C1E-74E6-5294-9780C02C85D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72308" y="3216216"/>
            <a:ext cx="914400" cy="914400"/>
          </a:xfrm>
          <a:prstGeom prst="rect">
            <a:avLst/>
          </a:prstGeom>
        </p:spPr>
      </p:pic>
      <p:pic>
        <p:nvPicPr>
          <p:cNvPr id="7" name="Graphic 6" descr="Checkbox Ticked with solid fill">
            <a:extLst>
              <a:ext uri="{FF2B5EF4-FFF2-40B4-BE49-F238E27FC236}">
                <a16:creationId xmlns:a16="http://schemas.microsoft.com/office/drawing/2014/main" id="{16E5A574-34C8-AA4B-CB45-9B4EDDBB9FD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72309" y="4265763"/>
            <a:ext cx="914400" cy="914400"/>
          </a:xfrm>
          <a:prstGeom prst="rect">
            <a:avLst/>
          </a:prstGeom>
        </p:spPr>
      </p:pic>
      <p:pic>
        <p:nvPicPr>
          <p:cNvPr id="8" name="Graphic 7" descr="Checkbox Ticked with solid fill">
            <a:extLst>
              <a:ext uri="{FF2B5EF4-FFF2-40B4-BE49-F238E27FC236}">
                <a16:creationId xmlns:a16="http://schemas.microsoft.com/office/drawing/2014/main" id="{27611FF5-5011-200F-98A1-0949C6B4288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02988" y="5027762"/>
            <a:ext cx="914400" cy="914400"/>
          </a:xfrm>
          <a:prstGeom prst="rect">
            <a:avLst/>
          </a:prstGeom>
        </p:spPr>
      </p:pic>
    </p:spTree>
    <p:extLst>
      <p:ext uri="{BB962C8B-B14F-4D97-AF65-F5344CB8AC3E}">
        <p14:creationId xmlns:p14="http://schemas.microsoft.com/office/powerpoint/2010/main" val="13868626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86DB482-4E2B-D559-8660-E7BC39D45FB8}"/>
              </a:ext>
            </a:extLst>
          </p:cNvPr>
          <p:cNvSpPr>
            <a:spLocks noGrp="1"/>
          </p:cNvSpPr>
          <p:nvPr>
            <p:ph type="title"/>
          </p:nvPr>
        </p:nvSpPr>
        <p:spPr>
          <a:xfrm>
            <a:off x="5080907" y="404061"/>
            <a:ext cx="6343650" cy="777039"/>
          </a:xfrm>
        </p:spPr>
        <p:txBody>
          <a:bodyPr/>
          <a:lstStyle/>
          <a:p>
            <a:r>
              <a:rPr lang="en-US"/>
              <a:t>summary</a:t>
            </a:r>
          </a:p>
        </p:txBody>
      </p:sp>
      <p:sp>
        <p:nvSpPr>
          <p:cNvPr id="12" name="Content Placeholder 2">
            <a:extLst>
              <a:ext uri="{FF2B5EF4-FFF2-40B4-BE49-F238E27FC236}">
                <a16:creationId xmlns:a16="http://schemas.microsoft.com/office/drawing/2014/main" id="{27F00F8E-5C26-20C4-7474-1B26291A5851}"/>
              </a:ext>
            </a:extLst>
          </p:cNvPr>
          <p:cNvSpPr>
            <a:spLocks noGrp="1"/>
          </p:cNvSpPr>
          <p:nvPr>
            <p:ph sz="half" idx="14"/>
          </p:nvPr>
        </p:nvSpPr>
        <p:spPr>
          <a:xfrm>
            <a:off x="4178299" y="1181100"/>
            <a:ext cx="6154057" cy="5272839"/>
          </a:xfrm>
        </p:spPr>
        <p:txBody>
          <a:bodyPr vert="horz" lIns="91440" tIns="45720" rIns="91440" bIns="45720" rtlCol="0" anchor="t">
            <a:normAutofit/>
          </a:bodyPr>
          <a:lstStyle/>
          <a:p>
            <a:r>
              <a:rPr lang="en-US" sz="1800"/>
              <a:t>After hearing both the advantages and challenges with the software packages we have discussed, whilst there are downsides to each option, the benefits to Greenfields far outweighs the negatives and will enable us to provide more efficient care to our clients as well as making our employees jobs easier by allowing more collaboration and easier access to other agencies involved in their care.</a:t>
            </a:r>
          </a:p>
          <a:p>
            <a:r>
              <a:rPr lang="en-US" sz="1800"/>
              <a:t>Keeping our company  and our clients safe is everyone's duty and of the utmost importance to ensure we are all protected so we can enjoy the benefits that this technology allows us.</a:t>
            </a:r>
          </a:p>
        </p:txBody>
      </p:sp>
      <p:sp>
        <p:nvSpPr>
          <p:cNvPr id="4" name="Slide Number Placeholder 3">
            <a:extLst>
              <a:ext uri="{FF2B5EF4-FFF2-40B4-BE49-F238E27FC236}">
                <a16:creationId xmlns:a16="http://schemas.microsoft.com/office/drawing/2014/main" id="{FC320D36-F8C1-07FF-1C9A-67F30F675F15}"/>
              </a:ext>
            </a:extLst>
          </p:cNvPr>
          <p:cNvSpPr>
            <a:spLocks noGrp="1"/>
          </p:cNvSpPr>
          <p:nvPr>
            <p:ph type="sldNum" sz="quarter" idx="12"/>
          </p:nvPr>
        </p:nvSpPr>
        <p:spPr>
          <a:xfrm>
            <a:off x="10967357" y="6356350"/>
            <a:ext cx="457200" cy="365125"/>
          </a:xfrm>
        </p:spPr>
        <p:txBody>
          <a:bodyPr anchor="ctr">
            <a:normAutofit/>
          </a:bodyPr>
          <a:lstStyle/>
          <a:p>
            <a:pPr>
              <a:spcAft>
                <a:spcPts val="600"/>
              </a:spcAft>
            </a:pPr>
            <a:fld id="{B5CEABB6-07DC-46E8-9B57-56EC44A396E5}" type="slidenum">
              <a:rPr lang="en-US" smtClean="0"/>
              <a:pPr>
                <a:spcAft>
                  <a:spcPts val="600"/>
                </a:spcAft>
              </a:pPr>
              <a:t>15</a:t>
            </a:fld>
            <a:endParaRPr lang="en-US"/>
          </a:p>
        </p:txBody>
      </p:sp>
    </p:spTree>
    <p:extLst>
      <p:ext uri="{BB962C8B-B14F-4D97-AF65-F5344CB8AC3E}">
        <p14:creationId xmlns:p14="http://schemas.microsoft.com/office/powerpoint/2010/main" val="20073084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DFD7-E636-9A1C-20CF-7CEC6CF1BFF8}"/>
              </a:ext>
            </a:extLst>
          </p:cNvPr>
          <p:cNvSpPr>
            <a:spLocks noGrp="1"/>
          </p:cNvSpPr>
          <p:nvPr>
            <p:ph type="title"/>
          </p:nvPr>
        </p:nvSpPr>
        <p:spPr>
          <a:xfrm>
            <a:off x="764155" y="306640"/>
            <a:ext cx="10665845" cy="391035"/>
          </a:xfrm>
        </p:spPr>
        <p:txBody>
          <a:bodyPr>
            <a:normAutofit/>
          </a:bodyPr>
          <a:lstStyle/>
          <a:p>
            <a:r>
              <a:rPr lang="en-GB" sz="1800"/>
              <a:t>References</a:t>
            </a:r>
          </a:p>
        </p:txBody>
      </p:sp>
      <p:sp>
        <p:nvSpPr>
          <p:cNvPr id="3" name="Table Placeholder 2">
            <a:extLst>
              <a:ext uri="{FF2B5EF4-FFF2-40B4-BE49-F238E27FC236}">
                <a16:creationId xmlns:a16="http://schemas.microsoft.com/office/drawing/2014/main" id="{A3DA05A5-FDAA-9C5A-BE28-4E18F4383F4D}"/>
              </a:ext>
            </a:extLst>
          </p:cNvPr>
          <p:cNvSpPr>
            <a:spLocks noGrp="1"/>
          </p:cNvSpPr>
          <p:nvPr>
            <p:ph type="tbl" sz="quarter" idx="13"/>
          </p:nvPr>
        </p:nvSpPr>
        <p:spPr>
          <a:xfrm>
            <a:off x="531962" y="649349"/>
            <a:ext cx="10665845" cy="6079253"/>
          </a:xfrm>
        </p:spPr>
        <p:txBody>
          <a:bodyPr vert="horz" lIns="91440" tIns="45720" rIns="91440" bIns="45720" rtlCol="0">
            <a:noAutofit/>
          </a:bodyPr>
          <a:lstStyle/>
          <a:p>
            <a:pPr>
              <a:buNone/>
            </a:pPr>
            <a:r>
              <a:rPr lang="en-GB" sz="1000">
                <a:ea typeface="+mn-lt"/>
                <a:cs typeface="+mn-lt"/>
              </a:rPr>
              <a:t>Care England. (2024). </a:t>
            </a:r>
            <a:r>
              <a:rPr lang="en-GB" sz="1000" i="1">
                <a:ea typeface="+mn-lt"/>
                <a:cs typeface="+mn-lt"/>
              </a:rPr>
              <a:t>Internet Security Measures in Care Homes - Care England</a:t>
            </a:r>
            <a:r>
              <a:rPr lang="en-GB" sz="1000">
                <a:ea typeface="+mn-lt"/>
                <a:cs typeface="+mn-lt"/>
              </a:rPr>
              <a:t>. Available at: </a:t>
            </a:r>
            <a:r>
              <a:rPr lang="en-GB" sz="1000">
                <a:ea typeface="+mn-lt"/>
                <a:cs typeface="+mn-lt"/>
                <a:hlinkClick r:id="rId2"/>
              </a:rPr>
              <a:t>https://www.careengland.org.uk/internet-security-measures-in-care-homes/</a:t>
            </a:r>
            <a:r>
              <a:rPr lang="en-GB" sz="1000">
                <a:ea typeface="+mn-lt"/>
                <a:cs typeface="+mn-lt"/>
              </a:rPr>
              <a:t>. (Accessed on 30</a:t>
            </a:r>
            <a:r>
              <a:rPr lang="en-GB" sz="1000" baseline="30000">
                <a:ea typeface="+mn-lt"/>
                <a:cs typeface="+mn-lt"/>
              </a:rPr>
              <a:t>th</a:t>
            </a:r>
            <a:r>
              <a:rPr lang="en-GB" sz="1000">
                <a:ea typeface="+mn-lt"/>
                <a:cs typeface="+mn-lt"/>
              </a:rPr>
              <a:t> January 2026)</a:t>
            </a:r>
            <a:endParaRPr lang="en-US" sz="1000"/>
          </a:p>
          <a:p>
            <a:pPr>
              <a:buNone/>
            </a:pPr>
            <a:r>
              <a:rPr lang="en-GB" sz="1000">
                <a:ea typeface="+mn-lt"/>
                <a:cs typeface="+mn-lt"/>
              </a:rPr>
              <a:t>CFI Team (2022). </a:t>
            </a:r>
            <a:r>
              <a:rPr lang="en-GB" sz="1000" i="1">
                <a:ea typeface="+mn-lt"/>
                <a:cs typeface="+mn-lt"/>
              </a:rPr>
              <a:t>Excel Definition</a:t>
            </a:r>
            <a:r>
              <a:rPr lang="en-GB" sz="1000">
                <a:ea typeface="+mn-lt"/>
                <a:cs typeface="+mn-lt"/>
              </a:rPr>
              <a:t>. Corporate Finance Institute. Available at: </a:t>
            </a:r>
            <a:r>
              <a:rPr lang="en-GB" sz="1000">
                <a:ea typeface="+mn-lt"/>
                <a:cs typeface="+mn-lt"/>
                <a:hlinkClick r:id="rId3"/>
              </a:rPr>
              <a:t>https://corporatefinanceinstitute.com/resources/excel/excel-definition-overview/</a:t>
            </a:r>
            <a:r>
              <a:rPr lang="en-GB" sz="1000">
                <a:ea typeface="+mn-lt"/>
                <a:cs typeface="+mn-lt"/>
              </a:rPr>
              <a:t>. (Accessed on 1</a:t>
            </a:r>
            <a:r>
              <a:rPr lang="en-GB" sz="1000" baseline="30000">
                <a:ea typeface="+mn-lt"/>
                <a:cs typeface="+mn-lt"/>
              </a:rPr>
              <a:t>st</a:t>
            </a:r>
            <a:r>
              <a:rPr lang="en-GB" sz="1000">
                <a:ea typeface="+mn-lt"/>
                <a:cs typeface="+mn-lt"/>
              </a:rPr>
              <a:t> February 2026)</a:t>
            </a:r>
            <a:endParaRPr lang="en-GB" sz="1000"/>
          </a:p>
          <a:p>
            <a:pPr>
              <a:buNone/>
            </a:pPr>
            <a:r>
              <a:rPr lang="en-GB" sz="1000" err="1">
                <a:latin typeface="Calibri"/>
                <a:ea typeface="Calibri"/>
                <a:cs typeface="Calibri"/>
              </a:rPr>
              <a:t>GeeksforGeeks</a:t>
            </a:r>
            <a:r>
              <a:rPr lang="en-GB" sz="1000">
                <a:latin typeface="Calibri"/>
                <a:ea typeface="Calibri"/>
                <a:cs typeface="Calibri"/>
              </a:rPr>
              <a:t>. (2025, February 21). </a:t>
            </a:r>
            <a:r>
              <a:rPr lang="en-GB" sz="1000" i="1">
                <a:latin typeface="Calibri"/>
                <a:ea typeface="Calibri"/>
                <a:cs typeface="Calibri"/>
              </a:rPr>
              <a:t>Importance of Microsoft Excel in the Workplace  (With </a:t>
            </a:r>
            <a:r>
              <a:rPr lang="en-GB" sz="1000" i="1" err="1">
                <a:latin typeface="Calibri"/>
                <a:ea typeface="Calibri"/>
                <a:cs typeface="Calibri"/>
              </a:rPr>
              <a:t>RealWorld</a:t>
            </a:r>
            <a:r>
              <a:rPr lang="en-GB" sz="1000" i="1">
                <a:latin typeface="Calibri"/>
                <a:ea typeface="Calibri"/>
                <a:cs typeface="Calibri"/>
              </a:rPr>
              <a:t> Examples)</a:t>
            </a:r>
            <a:r>
              <a:rPr lang="en-GB" sz="1000">
                <a:latin typeface="Calibri"/>
                <a:ea typeface="Calibri"/>
                <a:cs typeface="Calibri"/>
              </a:rPr>
              <a:t>. </a:t>
            </a:r>
            <a:r>
              <a:rPr lang="en-GB" sz="1000" err="1">
                <a:latin typeface="Calibri"/>
                <a:ea typeface="Calibri"/>
                <a:cs typeface="Calibri"/>
              </a:rPr>
              <a:t>GeeksforGeeks</a:t>
            </a:r>
            <a:r>
              <a:rPr lang="en-GB" sz="1000">
                <a:latin typeface="Calibri"/>
                <a:ea typeface="Calibri"/>
                <a:cs typeface="Calibri"/>
              </a:rPr>
              <a:t>. </a:t>
            </a:r>
            <a:r>
              <a:rPr lang="en-GB" sz="1000">
                <a:latin typeface="Calibri"/>
                <a:ea typeface="Calibri"/>
                <a:cs typeface="Calibri"/>
                <a:hlinkClick r:id="rId4"/>
              </a:rPr>
              <a:t>https://www.geeksforgeeks.org/excel/importance-of-microsoft-excel-in-workplace/</a:t>
            </a:r>
            <a:r>
              <a:rPr lang="en-GB" sz="1000">
                <a:latin typeface="Calibri"/>
                <a:ea typeface="Calibri"/>
                <a:cs typeface="Calibri"/>
              </a:rPr>
              <a:t> (Accessed on the 8</a:t>
            </a:r>
            <a:r>
              <a:rPr lang="en-GB" sz="1000" baseline="30000">
                <a:latin typeface="Calibri"/>
                <a:ea typeface="Calibri"/>
                <a:cs typeface="Calibri"/>
              </a:rPr>
              <a:t>th</a:t>
            </a:r>
            <a:r>
              <a:rPr lang="en-GB" sz="1000">
                <a:latin typeface="Calibri"/>
                <a:ea typeface="Calibri"/>
                <a:cs typeface="Calibri"/>
              </a:rPr>
              <a:t> February 2026).</a:t>
            </a:r>
            <a:endParaRPr lang="en-GB" sz="1000"/>
          </a:p>
          <a:p>
            <a:pPr>
              <a:buNone/>
            </a:pPr>
            <a:r>
              <a:rPr lang="en-GB" sz="1000">
                <a:ea typeface="+mn-lt"/>
                <a:cs typeface="+mn-lt"/>
              </a:rPr>
              <a:t>GOV.UK. (n.d.). </a:t>
            </a:r>
            <a:r>
              <a:rPr lang="en-GB" sz="1000" i="1">
                <a:ea typeface="+mn-lt"/>
                <a:cs typeface="+mn-lt"/>
              </a:rPr>
              <a:t>Information Security Management: NHS Code of Practice</a:t>
            </a:r>
            <a:r>
              <a:rPr lang="en-GB" sz="1000">
                <a:ea typeface="+mn-lt"/>
                <a:cs typeface="+mn-lt"/>
              </a:rPr>
              <a:t>. Available at: </a:t>
            </a:r>
            <a:r>
              <a:rPr lang="en-GB" sz="1000">
                <a:ea typeface="+mn-lt"/>
                <a:cs typeface="+mn-lt"/>
                <a:hlinkClick r:id="rId5"/>
              </a:rPr>
              <a:t>https://www.gov.uk/government/publications/information-security-management-nhs-code-of-practice</a:t>
            </a:r>
            <a:r>
              <a:rPr lang="en-GB" sz="1000">
                <a:ea typeface="+mn-lt"/>
                <a:cs typeface="+mn-lt"/>
              </a:rPr>
              <a:t>. (Accessed on 08</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Maryville Online. (2019). </a:t>
            </a:r>
            <a:r>
              <a:rPr lang="en-GB" sz="1000" i="1">
                <a:ea typeface="+mn-lt"/>
                <a:cs typeface="+mn-lt"/>
              </a:rPr>
              <a:t>Why Do You Want to Work in a Nursing Home?</a:t>
            </a:r>
            <a:r>
              <a:rPr lang="en-GB" sz="1000">
                <a:ea typeface="+mn-lt"/>
                <a:cs typeface="+mn-lt"/>
              </a:rPr>
              <a:t>  Available at: </a:t>
            </a:r>
            <a:r>
              <a:rPr lang="en-GB" sz="1000">
                <a:ea typeface="+mn-lt"/>
                <a:cs typeface="+mn-lt"/>
                <a:hlinkClick r:id="rId6"/>
              </a:rPr>
              <a:t>https://online.maryville.edu/blog/why-do-you-want-to-work-in-a-nursing-home/</a:t>
            </a:r>
            <a:r>
              <a:rPr lang="en-GB" sz="1000">
                <a:ea typeface="+mn-lt"/>
                <a:cs typeface="+mn-lt"/>
              </a:rPr>
              <a:t>. (Accessed on 4</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Microsoft.com. (2024). </a:t>
            </a:r>
            <a:r>
              <a:rPr lang="en-GB" sz="1000" i="1">
                <a:ea typeface="+mn-lt"/>
                <a:cs typeface="+mn-lt"/>
              </a:rPr>
              <a:t>Microsoft 365 Products for Business | Microsoft 365</a:t>
            </a:r>
            <a:r>
              <a:rPr lang="en-GB" sz="1000">
                <a:ea typeface="+mn-lt"/>
                <a:cs typeface="+mn-lt"/>
              </a:rPr>
              <a:t>. Available at: </a:t>
            </a:r>
            <a:r>
              <a:rPr lang="en-GB" sz="1000">
                <a:ea typeface="+mn-lt"/>
                <a:cs typeface="+mn-lt"/>
                <a:hlinkClick r:id="rId7"/>
              </a:rPr>
              <a:t>https://www.microsoft.com/en-gb/microsoft-365/microsoft-365-business</a:t>
            </a:r>
            <a:r>
              <a:rPr lang="en-GB" sz="1000">
                <a:ea typeface="+mn-lt"/>
                <a:cs typeface="+mn-lt"/>
              </a:rPr>
              <a:t>. (Accessed on 8</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NHS Digital (2026). </a:t>
            </a:r>
            <a:r>
              <a:rPr lang="en-GB" sz="1000" i="1">
                <a:ea typeface="+mn-lt"/>
                <a:cs typeface="+mn-lt"/>
              </a:rPr>
              <a:t>Microsoft Authenticator </a:t>
            </a:r>
            <a:r>
              <a:rPr lang="en-GB" sz="1000">
                <a:ea typeface="+mn-lt"/>
                <a:cs typeface="+mn-lt"/>
              </a:rPr>
              <a:t>[online] Available at: </a:t>
            </a:r>
            <a:r>
              <a:rPr lang="en-GB" sz="1000">
                <a:ea typeface="+mn-lt"/>
                <a:cs typeface="+mn-lt"/>
                <a:hlinkClick r:id="rId8"/>
              </a:rPr>
              <a:t>Care Identity applications and services - NHS England Digital</a:t>
            </a:r>
            <a:r>
              <a:rPr lang="en-GB" sz="1000">
                <a:ea typeface="+mn-lt"/>
                <a:cs typeface="+mn-lt"/>
              </a:rPr>
              <a:t>. (Accessed on 3</a:t>
            </a:r>
            <a:r>
              <a:rPr lang="en-GB" sz="1000" baseline="30000">
                <a:ea typeface="+mn-lt"/>
                <a:cs typeface="+mn-lt"/>
              </a:rPr>
              <a:t>rd</a:t>
            </a:r>
            <a:r>
              <a:rPr lang="en-GB" sz="1000">
                <a:ea typeface="+mn-lt"/>
                <a:cs typeface="+mn-lt"/>
              </a:rPr>
              <a:t> February 2026)</a:t>
            </a:r>
            <a:endParaRPr lang="en-GB" sz="1000"/>
          </a:p>
          <a:p>
            <a:pPr>
              <a:buNone/>
            </a:pPr>
            <a:r>
              <a:rPr lang="en-GB" sz="1000">
                <a:ea typeface="+mn-lt"/>
                <a:cs typeface="+mn-lt"/>
              </a:rPr>
              <a:t>NHS England (2023). </a:t>
            </a:r>
            <a:r>
              <a:rPr lang="en-GB" sz="1000" i="1">
                <a:ea typeface="+mn-lt"/>
                <a:cs typeface="+mn-lt"/>
              </a:rPr>
              <a:t>NHS England» Microsoft Teams and remote working</a:t>
            </a:r>
            <a:r>
              <a:rPr lang="en-GB" sz="1000">
                <a:ea typeface="+mn-lt"/>
                <a:cs typeface="+mn-lt"/>
              </a:rPr>
              <a:t>. </a:t>
            </a:r>
            <a:r>
              <a:rPr lang="en-GB" sz="1000">
                <a:ea typeface="+mn-lt"/>
                <a:cs typeface="+mn-lt"/>
                <a:hlinkClick r:id="rId9"/>
              </a:rPr>
              <a:t>www.england.nhs.uk</a:t>
            </a:r>
            <a:r>
              <a:rPr lang="en-GB" sz="1000">
                <a:ea typeface="+mn-lt"/>
                <a:cs typeface="+mn-lt"/>
              </a:rPr>
              <a:t>. Available at: </a:t>
            </a:r>
            <a:r>
              <a:rPr lang="en-GB" sz="1000">
                <a:ea typeface="+mn-lt"/>
                <a:cs typeface="+mn-lt"/>
                <a:hlinkClick r:id="rId10"/>
              </a:rPr>
              <a:t>https://www.england.nhs.uk/long-read/microsoft-teams-and-remote-working/</a:t>
            </a:r>
            <a:r>
              <a:rPr lang="en-GB" sz="1000">
                <a:ea typeface="+mn-lt"/>
                <a:cs typeface="+mn-lt"/>
              </a:rPr>
              <a:t>. (Accessed on 7</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‌NHS England (2023). </a:t>
            </a:r>
            <a:r>
              <a:rPr lang="en-GB" sz="1000" i="1">
                <a:ea typeface="+mn-lt"/>
                <a:cs typeface="+mn-lt"/>
              </a:rPr>
              <a:t>NHS England» Information governance and data protection</a:t>
            </a:r>
            <a:r>
              <a:rPr lang="en-GB" sz="1000">
                <a:ea typeface="+mn-lt"/>
                <a:cs typeface="+mn-lt"/>
              </a:rPr>
              <a:t>.  </a:t>
            </a:r>
            <a:r>
              <a:rPr lang="en-GB" sz="1000">
                <a:ea typeface="+mn-lt"/>
                <a:cs typeface="+mn-lt"/>
                <a:hlinkClick r:id="rId9"/>
              </a:rPr>
              <a:t>www.england.nhs.uk</a:t>
            </a:r>
            <a:r>
              <a:rPr lang="en-GB" sz="1000">
                <a:ea typeface="+mn-lt"/>
                <a:cs typeface="+mn-lt"/>
              </a:rPr>
              <a:t>. Available at: </a:t>
            </a:r>
            <a:r>
              <a:rPr lang="en-GB" sz="1000">
                <a:ea typeface="+mn-lt"/>
                <a:cs typeface="+mn-lt"/>
                <a:hlinkClick r:id="rId11"/>
              </a:rPr>
              <a:t>https://www.england.nhs.uk/long-read/information-governance-and-data-protection/</a:t>
            </a:r>
            <a:r>
              <a:rPr lang="en-GB" sz="1000">
                <a:ea typeface="+mn-lt"/>
                <a:cs typeface="+mn-lt"/>
              </a:rPr>
              <a:t>. (Accessed on 7</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Norton.com. (2025). </a:t>
            </a:r>
            <a:r>
              <a:rPr lang="en-GB" sz="1000" i="1">
                <a:ea typeface="+mn-lt"/>
                <a:cs typeface="+mn-lt"/>
              </a:rPr>
              <a:t>Phishing Protection Guides | Norton Blog</a:t>
            </a:r>
            <a:r>
              <a:rPr lang="en-GB" sz="1000">
                <a:ea typeface="+mn-lt"/>
                <a:cs typeface="+mn-lt"/>
              </a:rPr>
              <a:t>. Available at: </a:t>
            </a:r>
            <a:r>
              <a:rPr lang="en-GB" sz="1000">
                <a:ea typeface="+mn-lt"/>
                <a:cs typeface="+mn-lt"/>
                <a:hlinkClick r:id="rId12"/>
              </a:rPr>
              <a:t>https://uk.norton.com/blog/phishing</a:t>
            </a:r>
            <a:r>
              <a:rPr lang="en-GB" sz="1000">
                <a:ea typeface="+mn-lt"/>
                <a:cs typeface="+mn-lt"/>
              </a:rPr>
              <a:t>. (Accessed 9 Feb.</a:t>
            </a:r>
            <a:endParaRPr lang="en-GB" sz="1000"/>
          </a:p>
          <a:p>
            <a:pPr>
              <a:buNone/>
            </a:pPr>
            <a:r>
              <a:rPr lang="en-GB" sz="1000">
                <a:latin typeface="Calibri"/>
                <a:ea typeface="Calibri"/>
                <a:cs typeface="Calibri"/>
              </a:rPr>
              <a:t>Raymond, D. (2023). </a:t>
            </a:r>
            <a:r>
              <a:rPr lang="en-GB" sz="1000" i="1">
                <a:latin typeface="Calibri"/>
                <a:ea typeface="Calibri"/>
                <a:cs typeface="Calibri"/>
              </a:rPr>
              <a:t>Top 10 Cons &amp; Disadvantages of Using Microsoft </a:t>
            </a:r>
            <a:r>
              <a:rPr lang="en-GB" sz="1000" i="1" err="1">
                <a:latin typeface="Calibri"/>
                <a:ea typeface="Calibri"/>
                <a:cs typeface="Calibri"/>
              </a:rPr>
              <a:t>Excel</a:t>
            </a:r>
            <a:r>
              <a:rPr lang="en-GB" sz="1000" err="1">
                <a:latin typeface="Calibri"/>
                <a:ea typeface="Calibri"/>
                <a:cs typeface="Calibri"/>
              </a:rPr>
              <a:t>.Articles</a:t>
            </a:r>
            <a:r>
              <a:rPr lang="en-GB" sz="1000">
                <a:latin typeface="Calibri"/>
                <a:ea typeface="Calibri"/>
                <a:cs typeface="Calibri"/>
              </a:rPr>
              <a:t> for Project Managers - The Project Management Network. Available at: </a:t>
            </a:r>
            <a:r>
              <a:rPr lang="en-GB" sz="1000">
                <a:latin typeface="Calibri"/>
                <a:ea typeface="Calibri"/>
                <a:cs typeface="Calibri"/>
                <a:hlinkClick r:id="rId13"/>
              </a:rPr>
              <a:t>https://projectmanagers.net/top-10-cons-disadvantages-of-using-microsoft-excel/</a:t>
            </a:r>
            <a:r>
              <a:rPr lang="en-GB" sz="1000">
                <a:latin typeface="Calibri"/>
                <a:ea typeface="Calibri"/>
                <a:cs typeface="Calibri"/>
              </a:rPr>
              <a:t>. (Accessed on 8</a:t>
            </a:r>
            <a:r>
              <a:rPr lang="en-GB" sz="1000" baseline="30000">
                <a:latin typeface="Calibri"/>
                <a:ea typeface="Calibri"/>
                <a:cs typeface="Calibri"/>
              </a:rPr>
              <a:t>th</a:t>
            </a:r>
            <a:r>
              <a:rPr lang="en-GB" sz="1000">
                <a:latin typeface="Calibri"/>
                <a:ea typeface="Calibri"/>
                <a:cs typeface="Calibri"/>
              </a:rPr>
              <a:t> February 2026) </a:t>
            </a:r>
            <a:endParaRPr lang="en-GB" sz="1000"/>
          </a:p>
          <a:p>
            <a:pPr>
              <a:buNone/>
            </a:pPr>
            <a:r>
              <a:rPr lang="en-GB" sz="1000">
                <a:ea typeface="+mn-lt"/>
                <a:cs typeface="+mn-lt"/>
              </a:rPr>
              <a:t>TECHCOMMUNITY.MICROSOFT.COM. (2022). </a:t>
            </a:r>
            <a:r>
              <a:rPr lang="en-GB" sz="1000" i="1">
                <a:ea typeface="+mn-lt"/>
                <a:cs typeface="+mn-lt"/>
              </a:rPr>
              <a:t>EXCEL LOGO | Microsoft Community Hub</a:t>
            </a:r>
            <a:r>
              <a:rPr lang="en-GB" sz="1000">
                <a:ea typeface="+mn-lt"/>
                <a:cs typeface="+mn-lt"/>
              </a:rPr>
              <a:t>. Available at: </a:t>
            </a:r>
            <a:r>
              <a:rPr lang="en-GB" sz="1000">
                <a:ea typeface="+mn-lt"/>
                <a:cs typeface="+mn-lt"/>
                <a:hlinkClick r:id="rId14"/>
              </a:rPr>
              <a:t>https://techcommunity.microsoft.com/discussions/excelgeneral/excel-logo/3433211</a:t>
            </a:r>
            <a:r>
              <a:rPr lang="en-GB" sz="1000">
                <a:ea typeface="+mn-lt"/>
                <a:cs typeface="+mn-lt"/>
              </a:rPr>
              <a:t>. (Accessed on 4</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hlinkClick r:id="rId15"/>
              </a:rPr>
              <a:t>www.this.nhs.uk</a:t>
            </a:r>
            <a:r>
              <a:rPr lang="en-GB" sz="1000">
                <a:ea typeface="+mn-lt"/>
                <a:cs typeface="+mn-lt"/>
              </a:rPr>
              <a:t>. (n.d.). </a:t>
            </a:r>
            <a:r>
              <a:rPr lang="en-GB" sz="1000" i="1">
                <a:ea typeface="+mn-lt"/>
                <a:cs typeface="+mn-lt"/>
              </a:rPr>
              <a:t>The Health Informatics Service</a:t>
            </a:r>
            <a:r>
              <a:rPr lang="en-GB" sz="1000">
                <a:ea typeface="+mn-lt"/>
                <a:cs typeface="+mn-lt"/>
              </a:rPr>
              <a:t>. Available at: </a:t>
            </a:r>
            <a:r>
              <a:rPr lang="en-GB" sz="1000">
                <a:ea typeface="+mn-lt"/>
                <a:cs typeface="+mn-lt"/>
                <a:hlinkClick r:id="rId16"/>
              </a:rPr>
              <a:t>https://www.this.nhs.uk/insights/article/microsoft-office-365-benefits</a:t>
            </a:r>
            <a:r>
              <a:rPr lang="en-GB" sz="1000">
                <a:ea typeface="+mn-lt"/>
                <a:cs typeface="+mn-lt"/>
              </a:rPr>
              <a:t>. (Accessed on 5</a:t>
            </a:r>
            <a:r>
              <a:rPr lang="en-GB" sz="1000" baseline="30000">
                <a:ea typeface="+mn-lt"/>
                <a:cs typeface="+mn-lt"/>
              </a:rPr>
              <a:t>th</a:t>
            </a:r>
            <a:r>
              <a:rPr lang="en-GB" sz="1000">
                <a:ea typeface="+mn-lt"/>
                <a:cs typeface="+mn-lt"/>
              </a:rPr>
              <a:t> February 2026)</a:t>
            </a:r>
            <a:endParaRPr lang="en-GB" sz="1000"/>
          </a:p>
          <a:p>
            <a:pPr marL="0" indent="0">
              <a:buNone/>
            </a:pPr>
            <a:endParaRPr lang="en-GB"/>
          </a:p>
        </p:txBody>
      </p:sp>
      <p:sp>
        <p:nvSpPr>
          <p:cNvPr id="4" name="Slide Number Placeholder 3">
            <a:extLst>
              <a:ext uri="{FF2B5EF4-FFF2-40B4-BE49-F238E27FC236}">
                <a16:creationId xmlns:a16="http://schemas.microsoft.com/office/drawing/2014/main" id="{87E3B81B-229E-9458-04CA-457DBCA93FEC}"/>
              </a:ext>
            </a:extLst>
          </p:cNvPr>
          <p:cNvSpPr>
            <a:spLocks noGrp="1"/>
          </p:cNvSpPr>
          <p:nvPr>
            <p:ph type="sldNum" sz="quarter" idx="12"/>
          </p:nvPr>
        </p:nvSpPr>
        <p:spPr/>
        <p:txBody>
          <a:bodyPr/>
          <a:lstStyle/>
          <a:p>
            <a:fld id="{B5CEABB6-07DC-46E8-9B57-56EC44A396E5}" type="slidenum">
              <a:rPr lang="en-US" smtClean="0"/>
              <a:pPr/>
              <a:t>16</a:t>
            </a:fld>
            <a:endParaRPr lang="en-US"/>
          </a:p>
        </p:txBody>
      </p:sp>
    </p:spTree>
    <p:extLst>
      <p:ext uri="{BB962C8B-B14F-4D97-AF65-F5344CB8AC3E}">
        <p14:creationId xmlns:p14="http://schemas.microsoft.com/office/powerpoint/2010/main" val="2811781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5900245" y="544285"/>
            <a:ext cx="5528217" cy="2685383"/>
          </a:xfrm>
        </p:spPr>
        <p:txBody>
          <a:bodyPr/>
          <a:lstStyle/>
          <a:p>
            <a:r>
              <a:rPr lang="en-US"/>
              <a:t>THANK YOU</a:t>
            </a:r>
          </a:p>
        </p:txBody>
      </p:sp>
      <p:sp>
        <p:nvSpPr>
          <p:cNvPr id="5" name="Subtitle 4">
            <a:extLst>
              <a:ext uri="{FF2B5EF4-FFF2-40B4-BE49-F238E27FC236}">
                <a16:creationId xmlns:a16="http://schemas.microsoft.com/office/drawing/2014/main" id="{519AA377-8C96-B167-A51F-1098E07C9CFC}"/>
              </a:ext>
            </a:extLst>
          </p:cNvPr>
          <p:cNvSpPr>
            <a:spLocks noGrp="1"/>
          </p:cNvSpPr>
          <p:nvPr>
            <p:ph type="subTitle" idx="1"/>
          </p:nvPr>
        </p:nvSpPr>
        <p:spPr/>
        <p:txBody>
          <a:bodyPr vert="horz" lIns="91440" tIns="45720" rIns="91440" bIns="45720" rtlCol="0" anchor="t">
            <a:normAutofit/>
          </a:bodyPr>
          <a:lstStyle/>
          <a:p>
            <a:r>
              <a:rPr lang="en-GB" sz="2000" b="1">
                <a:solidFill>
                  <a:schemeClr val="bg1"/>
                </a:solidFill>
              </a:rPr>
              <a:t>Please feel free to ask any questions you may have.</a:t>
            </a:r>
          </a:p>
        </p:txBody>
      </p:sp>
    </p:spTree>
    <p:extLst>
      <p:ext uri="{BB962C8B-B14F-4D97-AF65-F5344CB8AC3E}">
        <p14:creationId xmlns:p14="http://schemas.microsoft.com/office/powerpoint/2010/main" val="243649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865243bfb5ca83c3642a5ca4e56ccd11">
  <xsd:schema xmlns:xsd="http://www.w3.org/2001/XMLSchema" xmlns:xs="http://www.w3.org/2001/XMLSchema" xmlns:p="http://schemas.microsoft.com/office/2006/metadata/properties" xmlns:ns3="901b7179-a49d-4669-ab88-101a0e80079b" targetNamespace="http://schemas.microsoft.com/office/2006/metadata/properties" ma:root="true" ma:fieldsID="7d392b21dcd0aad9c9a25587cfe5ae3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2.xml><?xml version="1.0" encoding="utf-8"?>
<ds:datastoreItem xmlns:ds="http://schemas.openxmlformats.org/officeDocument/2006/customXml" ds:itemID="{CF124A0E-F867-4D64-BEB7-064ED8C8B59A}">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F65614A-92F9-4391-AC3D-F3F5B0704F99}">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{5D41DB38-0BDD-479E-B00E-7E905B927D61}TF55c86556-70ea-476e-aa05-13a38f2d5b0da1381d77_win32-a3c664429073</Template>
  <Application>Microsoft Office PowerPoint</Application>
  <PresentationFormat>Widescreen</PresentationFormat>
  <Slides>17</Slides>
  <Notes>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Custom</vt:lpstr>
      <vt:lpstr>Group 6 Peter Healy 2528572 anisa dean hassan   2521293 Claire Mullin 2521413 dr Justin Okoli Digital Skills and research methods LCHS4007_BIRM </vt:lpstr>
      <vt:lpstr>contents</vt:lpstr>
      <vt:lpstr>PowerPoint Presentation</vt:lpstr>
      <vt:lpstr>What is Microsoft excel?</vt:lpstr>
      <vt:lpstr>Benefits of Excel</vt:lpstr>
      <vt:lpstr>Disadvantages of excel </vt:lpstr>
      <vt:lpstr>What is Microsoft Teams?</vt:lpstr>
      <vt:lpstr>Advantages of Using Teams</vt:lpstr>
      <vt:lpstr>Disadvantages of using microsoft teams</vt:lpstr>
      <vt:lpstr>Secure access </vt:lpstr>
      <vt:lpstr>Email awareness</vt:lpstr>
      <vt:lpstr>Data Management</vt:lpstr>
      <vt:lpstr>Confidentiality and Compliance</vt:lpstr>
      <vt:lpstr>Digital safety Plan</vt:lpstr>
      <vt:lpstr>summary</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Claire mullin</dc:creator>
  <cp:revision>35</cp:revision>
  <dcterms:created xsi:type="dcterms:W3CDTF">2026-01-29T13:41:45Z</dcterms:created>
  <dcterms:modified xsi:type="dcterms:W3CDTF">2026-02-13T12:19:42Z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