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3" r:id="rId1"/>
  </p:sldMasterIdLst>
  <p:notesMasterIdLst>
    <p:notesMasterId r:id="rId12"/>
  </p:notesMasterIdLst>
  <p:sldIdLst>
    <p:sldId id="256" r:id="rId2"/>
    <p:sldId id="257" r:id="rId3"/>
    <p:sldId id="258" r:id="rId4"/>
    <p:sldId id="259" r:id="rId5"/>
    <p:sldId id="260" r:id="rId6"/>
    <p:sldId id="261" r:id="rId7"/>
    <p:sldId id="263" r:id="rId8"/>
    <p:sldId id="264" r:id="rId9"/>
    <p:sldId id="265"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941"/>
  </p:normalViewPr>
  <p:slideViewPr>
    <p:cSldViewPr snapToGrid="0" snapToObjects="1">
      <p:cViewPr varScale="1">
        <p:scale>
          <a:sx n="82" d="100"/>
          <a:sy n="82" d="100"/>
        </p:scale>
        <p:origin x="116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2E685B-BA7D-4358-B2CF-E0C8458F3CD6}"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96DE619-AD99-470B-801B-B16EC1BE09C9}">
      <dgm:prSet custT="1"/>
      <dgm:spPr/>
      <dgm:t>
        <a:bodyPr/>
        <a:lstStyle/>
        <a:p>
          <a:pPr>
            <a:lnSpc>
              <a:spcPct val="100000"/>
            </a:lnSpc>
          </a:pPr>
          <a:r>
            <a:rPr lang="en-GB" sz="1800" dirty="0"/>
            <a:t>the ability to work well with others.</a:t>
          </a:r>
          <a:endParaRPr lang="en-US" sz="1800" dirty="0"/>
        </a:p>
      </dgm:t>
    </dgm:pt>
    <dgm:pt modelId="{ED7BF599-EBB4-4536-B60C-E6087174D4A8}" type="parTrans" cxnId="{F31AA899-4C80-4457-8CE4-887C9E6EE9A0}">
      <dgm:prSet/>
      <dgm:spPr/>
      <dgm:t>
        <a:bodyPr/>
        <a:lstStyle/>
        <a:p>
          <a:endParaRPr lang="en-US"/>
        </a:p>
      </dgm:t>
    </dgm:pt>
    <dgm:pt modelId="{C8F8836B-3580-46FE-AD52-CFC606BB8C2A}" type="sibTrans" cxnId="{F31AA899-4C80-4457-8CE4-887C9E6EE9A0}">
      <dgm:prSet/>
      <dgm:spPr/>
      <dgm:t>
        <a:bodyPr/>
        <a:lstStyle/>
        <a:p>
          <a:pPr>
            <a:lnSpc>
              <a:spcPct val="100000"/>
            </a:lnSpc>
          </a:pPr>
          <a:endParaRPr lang="en-US"/>
        </a:p>
      </dgm:t>
    </dgm:pt>
    <dgm:pt modelId="{B9E10EE6-77A1-44F2-947F-534984E5CF4A}">
      <dgm:prSet custT="1"/>
      <dgm:spPr/>
      <dgm:t>
        <a:bodyPr/>
        <a:lstStyle/>
        <a:p>
          <a:pPr>
            <a:lnSpc>
              <a:spcPct val="100000"/>
            </a:lnSpc>
          </a:pPr>
          <a:r>
            <a:rPr lang="en-GB" sz="1800" dirty="0"/>
            <a:t>active listening skills.</a:t>
          </a:r>
          <a:endParaRPr lang="en-US" sz="1800" dirty="0"/>
        </a:p>
      </dgm:t>
    </dgm:pt>
    <dgm:pt modelId="{D256FC47-D4C2-42A7-8BCB-A47CA8031FF2}" type="parTrans" cxnId="{5A0634F7-72F4-46B3-8D39-FE63DD7071FA}">
      <dgm:prSet/>
      <dgm:spPr/>
      <dgm:t>
        <a:bodyPr/>
        <a:lstStyle/>
        <a:p>
          <a:endParaRPr lang="en-US"/>
        </a:p>
      </dgm:t>
    </dgm:pt>
    <dgm:pt modelId="{6CAFA95B-55F0-4E3F-96E6-EC203CF450A6}" type="sibTrans" cxnId="{5A0634F7-72F4-46B3-8D39-FE63DD7071FA}">
      <dgm:prSet/>
      <dgm:spPr/>
      <dgm:t>
        <a:bodyPr/>
        <a:lstStyle/>
        <a:p>
          <a:pPr>
            <a:lnSpc>
              <a:spcPct val="100000"/>
            </a:lnSpc>
          </a:pPr>
          <a:endParaRPr lang="en-US"/>
        </a:p>
      </dgm:t>
    </dgm:pt>
    <dgm:pt modelId="{C2FC80C1-8D27-4373-ACA1-3627E5B4942C}">
      <dgm:prSet custT="1"/>
      <dgm:spPr/>
      <dgm:t>
        <a:bodyPr/>
        <a:lstStyle/>
        <a:p>
          <a:pPr>
            <a:lnSpc>
              <a:spcPct val="100000"/>
            </a:lnSpc>
          </a:pPr>
          <a:r>
            <a:rPr lang="en-GB" sz="1800" dirty="0"/>
            <a:t>the ability to organise your time and workload.</a:t>
          </a:r>
          <a:endParaRPr lang="en-US" sz="1800" dirty="0"/>
        </a:p>
      </dgm:t>
    </dgm:pt>
    <dgm:pt modelId="{30A6DC66-97DE-44E7-B05E-46E10002ABDB}" type="parTrans" cxnId="{3ADBF79B-F63E-41BF-8307-5A7B4669D768}">
      <dgm:prSet/>
      <dgm:spPr/>
      <dgm:t>
        <a:bodyPr/>
        <a:lstStyle/>
        <a:p>
          <a:endParaRPr lang="en-US"/>
        </a:p>
      </dgm:t>
    </dgm:pt>
    <dgm:pt modelId="{75206B76-3DAC-4F87-A533-F4EFCC77E01B}" type="sibTrans" cxnId="{3ADBF79B-F63E-41BF-8307-5A7B4669D768}">
      <dgm:prSet/>
      <dgm:spPr/>
      <dgm:t>
        <a:bodyPr/>
        <a:lstStyle/>
        <a:p>
          <a:pPr>
            <a:lnSpc>
              <a:spcPct val="100000"/>
            </a:lnSpc>
          </a:pPr>
          <a:endParaRPr lang="en-US"/>
        </a:p>
      </dgm:t>
    </dgm:pt>
    <dgm:pt modelId="{B62AAD18-4C69-4382-A85F-E35642201836}">
      <dgm:prSet custT="1"/>
      <dgm:spPr/>
      <dgm:t>
        <a:bodyPr/>
        <a:lstStyle/>
        <a:p>
          <a:pPr>
            <a:lnSpc>
              <a:spcPct val="100000"/>
            </a:lnSpc>
          </a:pPr>
          <a:r>
            <a:rPr lang="en-GB" sz="1800" dirty="0"/>
            <a:t>concentration skills</a:t>
          </a:r>
          <a:endParaRPr lang="en-US" sz="1800" dirty="0"/>
        </a:p>
      </dgm:t>
    </dgm:pt>
    <dgm:pt modelId="{14349605-44CF-4A29-B630-495F8A291988}" type="parTrans" cxnId="{25DD7931-279C-42FF-83A9-822AE0602FFD}">
      <dgm:prSet/>
      <dgm:spPr/>
      <dgm:t>
        <a:bodyPr/>
        <a:lstStyle/>
        <a:p>
          <a:endParaRPr lang="en-US"/>
        </a:p>
      </dgm:t>
    </dgm:pt>
    <dgm:pt modelId="{839D59B9-C422-468B-9C18-082C056D14DB}" type="sibTrans" cxnId="{25DD7931-279C-42FF-83A9-822AE0602FFD}">
      <dgm:prSet/>
      <dgm:spPr/>
      <dgm:t>
        <a:bodyPr/>
        <a:lstStyle/>
        <a:p>
          <a:pPr>
            <a:lnSpc>
              <a:spcPct val="100000"/>
            </a:lnSpc>
          </a:pPr>
          <a:endParaRPr lang="en-US"/>
        </a:p>
      </dgm:t>
    </dgm:pt>
    <dgm:pt modelId="{D4001529-2AAB-42E3-B79E-A445D51D9EC8}">
      <dgm:prSet/>
      <dgm:spPr/>
      <dgm:t>
        <a:bodyPr/>
        <a:lstStyle/>
        <a:p>
          <a:pPr>
            <a:lnSpc>
              <a:spcPct val="100000"/>
            </a:lnSpc>
          </a:pPr>
          <a:r>
            <a:rPr lang="en-GB"/>
            <a:t>physical fitness and endurance</a:t>
          </a:r>
          <a:endParaRPr lang="en-US"/>
        </a:p>
      </dgm:t>
    </dgm:pt>
    <dgm:pt modelId="{20024A67-9005-4DC7-8472-C872D47AD272}" type="parTrans" cxnId="{35B3A2D4-303C-43B5-B605-8241D245596F}">
      <dgm:prSet/>
      <dgm:spPr/>
      <dgm:t>
        <a:bodyPr/>
        <a:lstStyle/>
        <a:p>
          <a:endParaRPr lang="en-US"/>
        </a:p>
      </dgm:t>
    </dgm:pt>
    <dgm:pt modelId="{29DC2CE3-78AD-4D93-9375-C5D8FD6EEE07}" type="sibTrans" cxnId="{35B3A2D4-303C-43B5-B605-8241D245596F}">
      <dgm:prSet/>
      <dgm:spPr/>
      <dgm:t>
        <a:bodyPr/>
        <a:lstStyle/>
        <a:p>
          <a:endParaRPr lang="en-US"/>
        </a:p>
      </dgm:t>
    </dgm:pt>
    <dgm:pt modelId="{6E3F2A7C-3F6D-4CF9-935F-2FEA6D950E17}" type="pres">
      <dgm:prSet presAssocID="{632E685B-BA7D-4358-B2CF-E0C8458F3CD6}" presName="root" presStyleCnt="0">
        <dgm:presLayoutVars>
          <dgm:dir/>
          <dgm:resizeHandles val="exact"/>
        </dgm:presLayoutVars>
      </dgm:prSet>
      <dgm:spPr/>
    </dgm:pt>
    <dgm:pt modelId="{D09566E4-0454-4D31-81B9-E659E8F6DC8C}" type="pres">
      <dgm:prSet presAssocID="{632E685B-BA7D-4358-B2CF-E0C8458F3CD6}" presName="container" presStyleCnt="0">
        <dgm:presLayoutVars>
          <dgm:dir/>
          <dgm:resizeHandles val="exact"/>
        </dgm:presLayoutVars>
      </dgm:prSet>
      <dgm:spPr/>
    </dgm:pt>
    <dgm:pt modelId="{6AE6249C-BFFE-4E6F-9926-CEC57B3B431D}" type="pres">
      <dgm:prSet presAssocID="{A96DE619-AD99-470B-801B-B16EC1BE09C9}" presName="compNode" presStyleCnt="0"/>
      <dgm:spPr/>
    </dgm:pt>
    <dgm:pt modelId="{1D62DD80-8DCE-48C9-924A-574CCF24A586}" type="pres">
      <dgm:prSet presAssocID="{A96DE619-AD99-470B-801B-B16EC1BE09C9}" presName="iconBgRect" presStyleLbl="bgShp" presStyleIdx="0" presStyleCnt="5"/>
      <dgm:spPr/>
    </dgm:pt>
    <dgm:pt modelId="{10D4E284-F4A2-46CA-8D52-859856F693DE}" type="pres">
      <dgm:prSet presAssocID="{A96DE619-AD99-470B-801B-B16EC1BE09C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Success"/>
        </a:ext>
      </dgm:extLst>
    </dgm:pt>
    <dgm:pt modelId="{79353727-B5DD-478F-A06E-F67CFF2BB131}" type="pres">
      <dgm:prSet presAssocID="{A96DE619-AD99-470B-801B-B16EC1BE09C9}" presName="spaceRect" presStyleCnt="0"/>
      <dgm:spPr/>
    </dgm:pt>
    <dgm:pt modelId="{D2F6BBC5-6C53-4E65-A3AE-7CB07DDAB983}" type="pres">
      <dgm:prSet presAssocID="{A96DE619-AD99-470B-801B-B16EC1BE09C9}" presName="textRect" presStyleLbl="revTx" presStyleIdx="0" presStyleCnt="5">
        <dgm:presLayoutVars>
          <dgm:chMax val="1"/>
          <dgm:chPref val="1"/>
        </dgm:presLayoutVars>
      </dgm:prSet>
      <dgm:spPr/>
    </dgm:pt>
    <dgm:pt modelId="{A95A06A1-90A0-444B-854A-923C22E21E73}" type="pres">
      <dgm:prSet presAssocID="{C8F8836B-3580-46FE-AD52-CFC606BB8C2A}" presName="sibTrans" presStyleLbl="sibTrans2D1" presStyleIdx="0" presStyleCnt="0"/>
      <dgm:spPr/>
    </dgm:pt>
    <dgm:pt modelId="{364FD4FE-6BB3-42DF-8CE9-7A7968C91D98}" type="pres">
      <dgm:prSet presAssocID="{B9E10EE6-77A1-44F2-947F-534984E5CF4A}" presName="compNode" presStyleCnt="0"/>
      <dgm:spPr/>
    </dgm:pt>
    <dgm:pt modelId="{A58F4AB4-82DF-4596-919C-4AF51D529E7E}" type="pres">
      <dgm:prSet presAssocID="{B9E10EE6-77A1-44F2-947F-534984E5CF4A}" presName="iconBgRect" presStyleLbl="bgShp" presStyleIdx="1" presStyleCnt="5"/>
      <dgm:spPr/>
    </dgm:pt>
    <dgm:pt modelId="{1632039F-8F76-4FD2-A785-29AD044098B8}" type="pres">
      <dgm:prSet presAssocID="{B9E10EE6-77A1-44F2-947F-534984E5CF4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5C4D173D-7CF5-4D98-A92A-679C5E752AF4}" type="pres">
      <dgm:prSet presAssocID="{B9E10EE6-77A1-44F2-947F-534984E5CF4A}" presName="spaceRect" presStyleCnt="0"/>
      <dgm:spPr/>
    </dgm:pt>
    <dgm:pt modelId="{2EF55CB1-7CAC-478F-8D45-B277A0880C40}" type="pres">
      <dgm:prSet presAssocID="{B9E10EE6-77A1-44F2-947F-534984E5CF4A}" presName="textRect" presStyleLbl="revTx" presStyleIdx="1" presStyleCnt="5">
        <dgm:presLayoutVars>
          <dgm:chMax val="1"/>
          <dgm:chPref val="1"/>
        </dgm:presLayoutVars>
      </dgm:prSet>
      <dgm:spPr/>
    </dgm:pt>
    <dgm:pt modelId="{CDDC6DC3-147D-4FF1-B493-7EE201E07CD6}" type="pres">
      <dgm:prSet presAssocID="{6CAFA95B-55F0-4E3F-96E6-EC203CF450A6}" presName="sibTrans" presStyleLbl="sibTrans2D1" presStyleIdx="0" presStyleCnt="0"/>
      <dgm:spPr/>
    </dgm:pt>
    <dgm:pt modelId="{D1982F33-24E2-4B64-BCDA-BC2510CA876C}" type="pres">
      <dgm:prSet presAssocID="{C2FC80C1-8D27-4373-ACA1-3627E5B4942C}" presName="compNode" presStyleCnt="0"/>
      <dgm:spPr/>
    </dgm:pt>
    <dgm:pt modelId="{E173D92E-23D6-4E70-A7AC-6166C38C5AB3}" type="pres">
      <dgm:prSet presAssocID="{C2FC80C1-8D27-4373-ACA1-3627E5B4942C}" presName="iconBgRect" presStyleLbl="bgShp" presStyleIdx="2" presStyleCnt="5"/>
      <dgm:spPr/>
    </dgm:pt>
    <dgm:pt modelId="{C394964F-18F6-4894-BA82-9CDD3B3E5694}" type="pres">
      <dgm:prSet presAssocID="{C2FC80C1-8D27-4373-ACA1-3627E5B4942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pen Folder"/>
        </a:ext>
      </dgm:extLst>
    </dgm:pt>
    <dgm:pt modelId="{A8C6313A-244E-415B-9DE6-97BBF159D82B}" type="pres">
      <dgm:prSet presAssocID="{C2FC80C1-8D27-4373-ACA1-3627E5B4942C}" presName="spaceRect" presStyleCnt="0"/>
      <dgm:spPr/>
    </dgm:pt>
    <dgm:pt modelId="{23A608B5-977F-4475-AC8A-702A52462210}" type="pres">
      <dgm:prSet presAssocID="{C2FC80C1-8D27-4373-ACA1-3627E5B4942C}" presName="textRect" presStyleLbl="revTx" presStyleIdx="2" presStyleCnt="5">
        <dgm:presLayoutVars>
          <dgm:chMax val="1"/>
          <dgm:chPref val="1"/>
        </dgm:presLayoutVars>
      </dgm:prSet>
      <dgm:spPr/>
    </dgm:pt>
    <dgm:pt modelId="{919F3D5D-8B2A-4ACF-8BB3-12E129849D0E}" type="pres">
      <dgm:prSet presAssocID="{75206B76-3DAC-4F87-A533-F4EFCC77E01B}" presName="sibTrans" presStyleLbl="sibTrans2D1" presStyleIdx="0" presStyleCnt="0"/>
      <dgm:spPr/>
    </dgm:pt>
    <dgm:pt modelId="{C1D76DD2-F867-4477-B842-0BB123A548C1}" type="pres">
      <dgm:prSet presAssocID="{B62AAD18-4C69-4382-A85F-E35642201836}" presName="compNode" presStyleCnt="0"/>
      <dgm:spPr/>
    </dgm:pt>
    <dgm:pt modelId="{8412DD1B-9FB3-4E81-9AF3-EED4D1AE2EFC}" type="pres">
      <dgm:prSet presAssocID="{B62AAD18-4C69-4382-A85F-E35642201836}" presName="iconBgRect" presStyleLbl="bgShp" presStyleIdx="3" presStyleCnt="5"/>
      <dgm:spPr/>
    </dgm:pt>
    <dgm:pt modelId="{041C34A0-972F-4DB7-BB69-39CAEED2A4DD}" type="pres">
      <dgm:prSet presAssocID="{B62AAD18-4C69-4382-A85F-E3564220183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939C5142-C531-475F-89EA-536F351E2B3B}" type="pres">
      <dgm:prSet presAssocID="{B62AAD18-4C69-4382-A85F-E35642201836}" presName="spaceRect" presStyleCnt="0"/>
      <dgm:spPr/>
    </dgm:pt>
    <dgm:pt modelId="{678F0367-83BB-422E-8362-ED5CD01B529D}" type="pres">
      <dgm:prSet presAssocID="{B62AAD18-4C69-4382-A85F-E35642201836}" presName="textRect" presStyleLbl="revTx" presStyleIdx="3" presStyleCnt="5">
        <dgm:presLayoutVars>
          <dgm:chMax val="1"/>
          <dgm:chPref val="1"/>
        </dgm:presLayoutVars>
      </dgm:prSet>
      <dgm:spPr/>
    </dgm:pt>
    <dgm:pt modelId="{F4358322-64AA-448B-9B16-53C397165B70}" type="pres">
      <dgm:prSet presAssocID="{839D59B9-C422-468B-9C18-082C056D14DB}" presName="sibTrans" presStyleLbl="sibTrans2D1" presStyleIdx="0" presStyleCnt="0"/>
      <dgm:spPr/>
    </dgm:pt>
    <dgm:pt modelId="{730CBAEB-5E40-4F02-BAE1-8953550519A0}" type="pres">
      <dgm:prSet presAssocID="{D4001529-2AAB-42E3-B79E-A445D51D9EC8}" presName="compNode" presStyleCnt="0"/>
      <dgm:spPr/>
    </dgm:pt>
    <dgm:pt modelId="{B0503C83-8267-4AA4-867F-48E7DAA9ECBC}" type="pres">
      <dgm:prSet presAssocID="{D4001529-2AAB-42E3-B79E-A445D51D9EC8}" presName="iconBgRect" presStyleLbl="bgShp" presStyleIdx="4" presStyleCnt="5"/>
      <dgm:spPr/>
    </dgm:pt>
    <dgm:pt modelId="{0F494B00-A574-415C-9913-E69D0508DEA3}" type="pres">
      <dgm:prSet presAssocID="{D4001529-2AAB-42E3-B79E-A445D51D9EC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Run"/>
        </a:ext>
      </dgm:extLst>
    </dgm:pt>
    <dgm:pt modelId="{E09EF1E6-A19F-4910-A446-D607F268DFBC}" type="pres">
      <dgm:prSet presAssocID="{D4001529-2AAB-42E3-B79E-A445D51D9EC8}" presName="spaceRect" presStyleCnt="0"/>
      <dgm:spPr/>
    </dgm:pt>
    <dgm:pt modelId="{743719E7-3430-448F-B992-8170019C50F1}" type="pres">
      <dgm:prSet presAssocID="{D4001529-2AAB-42E3-B79E-A445D51D9EC8}" presName="textRect" presStyleLbl="revTx" presStyleIdx="4" presStyleCnt="5">
        <dgm:presLayoutVars>
          <dgm:chMax val="1"/>
          <dgm:chPref val="1"/>
        </dgm:presLayoutVars>
      </dgm:prSet>
      <dgm:spPr/>
    </dgm:pt>
  </dgm:ptLst>
  <dgm:cxnLst>
    <dgm:cxn modelId="{A667A615-04A8-4F72-BD3B-5B54B715F85C}" type="presOf" srcId="{6CAFA95B-55F0-4E3F-96E6-EC203CF450A6}" destId="{CDDC6DC3-147D-4FF1-B493-7EE201E07CD6}" srcOrd="0" destOrd="0" presId="urn:microsoft.com/office/officeart/2018/2/layout/IconCircleList"/>
    <dgm:cxn modelId="{5376D016-44D0-4A63-AF4E-931BEFC54EDE}" type="presOf" srcId="{B9E10EE6-77A1-44F2-947F-534984E5CF4A}" destId="{2EF55CB1-7CAC-478F-8D45-B277A0880C40}" srcOrd="0" destOrd="0" presId="urn:microsoft.com/office/officeart/2018/2/layout/IconCircleList"/>
    <dgm:cxn modelId="{58B7D41C-B45F-44EC-9727-62D65FE85E4C}" type="presOf" srcId="{632E685B-BA7D-4358-B2CF-E0C8458F3CD6}" destId="{6E3F2A7C-3F6D-4CF9-935F-2FEA6D950E17}" srcOrd="0" destOrd="0" presId="urn:microsoft.com/office/officeart/2018/2/layout/IconCircleList"/>
    <dgm:cxn modelId="{0653C82F-719E-4FAE-90EB-A61598B4AFB6}" type="presOf" srcId="{839D59B9-C422-468B-9C18-082C056D14DB}" destId="{F4358322-64AA-448B-9B16-53C397165B70}" srcOrd="0" destOrd="0" presId="urn:microsoft.com/office/officeart/2018/2/layout/IconCircleList"/>
    <dgm:cxn modelId="{25DD7931-279C-42FF-83A9-822AE0602FFD}" srcId="{632E685B-BA7D-4358-B2CF-E0C8458F3CD6}" destId="{B62AAD18-4C69-4382-A85F-E35642201836}" srcOrd="3" destOrd="0" parTransId="{14349605-44CF-4A29-B630-495F8A291988}" sibTransId="{839D59B9-C422-468B-9C18-082C056D14DB}"/>
    <dgm:cxn modelId="{E752625D-1E29-4954-8942-B43AB3D9C6A3}" type="presOf" srcId="{C8F8836B-3580-46FE-AD52-CFC606BB8C2A}" destId="{A95A06A1-90A0-444B-854A-923C22E21E73}" srcOrd="0" destOrd="0" presId="urn:microsoft.com/office/officeart/2018/2/layout/IconCircleList"/>
    <dgm:cxn modelId="{5F140392-330E-4FB0-8C25-C1E3F1DE9E55}" type="presOf" srcId="{C2FC80C1-8D27-4373-ACA1-3627E5B4942C}" destId="{23A608B5-977F-4475-AC8A-702A52462210}" srcOrd="0" destOrd="0" presId="urn:microsoft.com/office/officeart/2018/2/layout/IconCircleList"/>
    <dgm:cxn modelId="{F31AA899-4C80-4457-8CE4-887C9E6EE9A0}" srcId="{632E685B-BA7D-4358-B2CF-E0C8458F3CD6}" destId="{A96DE619-AD99-470B-801B-B16EC1BE09C9}" srcOrd="0" destOrd="0" parTransId="{ED7BF599-EBB4-4536-B60C-E6087174D4A8}" sibTransId="{C8F8836B-3580-46FE-AD52-CFC606BB8C2A}"/>
    <dgm:cxn modelId="{3ADBF79B-F63E-41BF-8307-5A7B4669D768}" srcId="{632E685B-BA7D-4358-B2CF-E0C8458F3CD6}" destId="{C2FC80C1-8D27-4373-ACA1-3627E5B4942C}" srcOrd="2" destOrd="0" parTransId="{30A6DC66-97DE-44E7-B05E-46E10002ABDB}" sibTransId="{75206B76-3DAC-4F87-A533-F4EFCC77E01B}"/>
    <dgm:cxn modelId="{253CD9AA-FF01-4894-AD4C-66B40B48C7A7}" type="presOf" srcId="{B62AAD18-4C69-4382-A85F-E35642201836}" destId="{678F0367-83BB-422E-8362-ED5CD01B529D}" srcOrd="0" destOrd="0" presId="urn:microsoft.com/office/officeart/2018/2/layout/IconCircleList"/>
    <dgm:cxn modelId="{FAEF57AD-5095-4C92-AB25-0B7EC2B0E0CA}" type="presOf" srcId="{D4001529-2AAB-42E3-B79E-A445D51D9EC8}" destId="{743719E7-3430-448F-B992-8170019C50F1}" srcOrd="0" destOrd="0" presId="urn:microsoft.com/office/officeart/2018/2/layout/IconCircleList"/>
    <dgm:cxn modelId="{CB4F6CAF-5BEA-4338-9BE1-37A443E69A8D}" type="presOf" srcId="{A96DE619-AD99-470B-801B-B16EC1BE09C9}" destId="{D2F6BBC5-6C53-4E65-A3AE-7CB07DDAB983}" srcOrd="0" destOrd="0" presId="urn:microsoft.com/office/officeart/2018/2/layout/IconCircleList"/>
    <dgm:cxn modelId="{CB6923B6-B6EE-4FA8-905A-DE3BCC2F619C}" type="presOf" srcId="{75206B76-3DAC-4F87-A533-F4EFCC77E01B}" destId="{919F3D5D-8B2A-4ACF-8BB3-12E129849D0E}" srcOrd="0" destOrd="0" presId="urn:microsoft.com/office/officeart/2018/2/layout/IconCircleList"/>
    <dgm:cxn modelId="{35B3A2D4-303C-43B5-B605-8241D245596F}" srcId="{632E685B-BA7D-4358-B2CF-E0C8458F3CD6}" destId="{D4001529-2AAB-42E3-B79E-A445D51D9EC8}" srcOrd="4" destOrd="0" parTransId="{20024A67-9005-4DC7-8472-C872D47AD272}" sibTransId="{29DC2CE3-78AD-4D93-9375-C5D8FD6EEE07}"/>
    <dgm:cxn modelId="{5A0634F7-72F4-46B3-8D39-FE63DD7071FA}" srcId="{632E685B-BA7D-4358-B2CF-E0C8458F3CD6}" destId="{B9E10EE6-77A1-44F2-947F-534984E5CF4A}" srcOrd="1" destOrd="0" parTransId="{D256FC47-D4C2-42A7-8BCB-A47CA8031FF2}" sibTransId="{6CAFA95B-55F0-4E3F-96E6-EC203CF450A6}"/>
    <dgm:cxn modelId="{4DD39C17-E6A1-4B6A-8399-14E7BDBD814A}" type="presParOf" srcId="{6E3F2A7C-3F6D-4CF9-935F-2FEA6D950E17}" destId="{D09566E4-0454-4D31-81B9-E659E8F6DC8C}" srcOrd="0" destOrd="0" presId="urn:microsoft.com/office/officeart/2018/2/layout/IconCircleList"/>
    <dgm:cxn modelId="{2372B53E-053B-4272-B167-FD52385636D3}" type="presParOf" srcId="{D09566E4-0454-4D31-81B9-E659E8F6DC8C}" destId="{6AE6249C-BFFE-4E6F-9926-CEC57B3B431D}" srcOrd="0" destOrd="0" presId="urn:microsoft.com/office/officeart/2018/2/layout/IconCircleList"/>
    <dgm:cxn modelId="{233EBB87-B4AC-44D0-9329-2EC9A15F09D4}" type="presParOf" srcId="{6AE6249C-BFFE-4E6F-9926-CEC57B3B431D}" destId="{1D62DD80-8DCE-48C9-924A-574CCF24A586}" srcOrd="0" destOrd="0" presId="urn:microsoft.com/office/officeart/2018/2/layout/IconCircleList"/>
    <dgm:cxn modelId="{78289818-50AC-4443-A5FE-740DB32C9EC2}" type="presParOf" srcId="{6AE6249C-BFFE-4E6F-9926-CEC57B3B431D}" destId="{10D4E284-F4A2-46CA-8D52-859856F693DE}" srcOrd="1" destOrd="0" presId="urn:microsoft.com/office/officeart/2018/2/layout/IconCircleList"/>
    <dgm:cxn modelId="{541EAA72-4323-45F0-B3EE-AD02116FD2F1}" type="presParOf" srcId="{6AE6249C-BFFE-4E6F-9926-CEC57B3B431D}" destId="{79353727-B5DD-478F-A06E-F67CFF2BB131}" srcOrd="2" destOrd="0" presId="urn:microsoft.com/office/officeart/2018/2/layout/IconCircleList"/>
    <dgm:cxn modelId="{F8D0FFF7-A190-44C3-BB72-9AD768F66C3B}" type="presParOf" srcId="{6AE6249C-BFFE-4E6F-9926-CEC57B3B431D}" destId="{D2F6BBC5-6C53-4E65-A3AE-7CB07DDAB983}" srcOrd="3" destOrd="0" presId="urn:microsoft.com/office/officeart/2018/2/layout/IconCircleList"/>
    <dgm:cxn modelId="{8EAB2A34-4D89-49F9-95F8-7EA7636A3497}" type="presParOf" srcId="{D09566E4-0454-4D31-81B9-E659E8F6DC8C}" destId="{A95A06A1-90A0-444B-854A-923C22E21E73}" srcOrd="1" destOrd="0" presId="urn:microsoft.com/office/officeart/2018/2/layout/IconCircleList"/>
    <dgm:cxn modelId="{2CEF7BFB-00BE-4F09-894E-02129AF4FA02}" type="presParOf" srcId="{D09566E4-0454-4D31-81B9-E659E8F6DC8C}" destId="{364FD4FE-6BB3-42DF-8CE9-7A7968C91D98}" srcOrd="2" destOrd="0" presId="urn:microsoft.com/office/officeart/2018/2/layout/IconCircleList"/>
    <dgm:cxn modelId="{8538B95B-3FDF-4BE9-8B1E-6FB370BDBB3F}" type="presParOf" srcId="{364FD4FE-6BB3-42DF-8CE9-7A7968C91D98}" destId="{A58F4AB4-82DF-4596-919C-4AF51D529E7E}" srcOrd="0" destOrd="0" presId="urn:microsoft.com/office/officeart/2018/2/layout/IconCircleList"/>
    <dgm:cxn modelId="{43EF3C80-A066-400E-B070-9AA99741D064}" type="presParOf" srcId="{364FD4FE-6BB3-42DF-8CE9-7A7968C91D98}" destId="{1632039F-8F76-4FD2-A785-29AD044098B8}" srcOrd="1" destOrd="0" presId="urn:microsoft.com/office/officeart/2018/2/layout/IconCircleList"/>
    <dgm:cxn modelId="{8A86E612-FB32-41FE-85F3-D8BD3002DD2C}" type="presParOf" srcId="{364FD4FE-6BB3-42DF-8CE9-7A7968C91D98}" destId="{5C4D173D-7CF5-4D98-A92A-679C5E752AF4}" srcOrd="2" destOrd="0" presId="urn:microsoft.com/office/officeart/2018/2/layout/IconCircleList"/>
    <dgm:cxn modelId="{CA1F9B4D-976F-44A0-8D8D-089152B68113}" type="presParOf" srcId="{364FD4FE-6BB3-42DF-8CE9-7A7968C91D98}" destId="{2EF55CB1-7CAC-478F-8D45-B277A0880C40}" srcOrd="3" destOrd="0" presId="urn:microsoft.com/office/officeart/2018/2/layout/IconCircleList"/>
    <dgm:cxn modelId="{FC3DD6A8-EACD-437F-AF21-035277FD4068}" type="presParOf" srcId="{D09566E4-0454-4D31-81B9-E659E8F6DC8C}" destId="{CDDC6DC3-147D-4FF1-B493-7EE201E07CD6}" srcOrd="3" destOrd="0" presId="urn:microsoft.com/office/officeart/2018/2/layout/IconCircleList"/>
    <dgm:cxn modelId="{D9A152E9-2B75-43FB-B395-76E1E59BD16A}" type="presParOf" srcId="{D09566E4-0454-4D31-81B9-E659E8F6DC8C}" destId="{D1982F33-24E2-4B64-BCDA-BC2510CA876C}" srcOrd="4" destOrd="0" presId="urn:microsoft.com/office/officeart/2018/2/layout/IconCircleList"/>
    <dgm:cxn modelId="{0C64A21F-2561-4846-B9BA-7C4C9FE5FF3A}" type="presParOf" srcId="{D1982F33-24E2-4B64-BCDA-BC2510CA876C}" destId="{E173D92E-23D6-4E70-A7AC-6166C38C5AB3}" srcOrd="0" destOrd="0" presId="urn:microsoft.com/office/officeart/2018/2/layout/IconCircleList"/>
    <dgm:cxn modelId="{58543CEE-95C4-47D4-9A76-6B77B411BCD6}" type="presParOf" srcId="{D1982F33-24E2-4B64-BCDA-BC2510CA876C}" destId="{C394964F-18F6-4894-BA82-9CDD3B3E5694}" srcOrd="1" destOrd="0" presId="urn:microsoft.com/office/officeart/2018/2/layout/IconCircleList"/>
    <dgm:cxn modelId="{89CA5441-E16C-4960-998B-ECA3BCE76173}" type="presParOf" srcId="{D1982F33-24E2-4B64-BCDA-BC2510CA876C}" destId="{A8C6313A-244E-415B-9DE6-97BBF159D82B}" srcOrd="2" destOrd="0" presId="urn:microsoft.com/office/officeart/2018/2/layout/IconCircleList"/>
    <dgm:cxn modelId="{53CB841C-C7BF-4FC6-B12A-ECE8007B77F7}" type="presParOf" srcId="{D1982F33-24E2-4B64-BCDA-BC2510CA876C}" destId="{23A608B5-977F-4475-AC8A-702A52462210}" srcOrd="3" destOrd="0" presId="urn:microsoft.com/office/officeart/2018/2/layout/IconCircleList"/>
    <dgm:cxn modelId="{0CD2D1DB-F92B-4222-95B7-A372D56ADF0A}" type="presParOf" srcId="{D09566E4-0454-4D31-81B9-E659E8F6DC8C}" destId="{919F3D5D-8B2A-4ACF-8BB3-12E129849D0E}" srcOrd="5" destOrd="0" presId="urn:microsoft.com/office/officeart/2018/2/layout/IconCircleList"/>
    <dgm:cxn modelId="{3C36EA7F-8DC6-45D1-A669-689CD70738CB}" type="presParOf" srcId="{D09566E4-0454-4D31-81B9-E659E8F6DC8C}" destId="{C1D76DD2-F867-4477-B842-0BB123A548C1}" srcOrd="6" destOrd="0" presId="urn:microsoft.com/office/officeart/2018/2/layout/IconCircleList"/>
    <dgm:cxn modelId="{CDD756D7-6647-4E76-85BB-3CD8E1742443}" type="presParOf" srcId="{C1D76DD2-F867-4477-B842-0BB123A548C1}" destId="{8412DD1B-9FB3-4E81-9AF3-EED4D1AE2EFC}" srcOrd="0" destOrd="0" presId="urn:microsoft.com/office/officeart/2018/2/layout/IconCircleList"/>
    <dgm:cxn modelId="{17A1049D-5306-4C43-A1FD-6DBB58D679D6}" type="presParOf" srcId="{C1D76DD2-F867-4477-B842-0BB123A548C1}" destId="{041C34A0-972F-4DB7-BB69-39CAEED2A4DD}" srcOrd="1" destOrd="0" presId="urn:microsoft.com/office/officeart/2018/2/layout/IconCircleList"/>
    <dgm:cxn modelId="{49591C03-513E-4084-A34B-70520AB07661}" type="presParOf" srcId="{C1D76DD2-F867-4477-B842-0BB123A548C1}" destId="{939C5142-C531-475F-89EA-536F351E2B3B}" srcOrd="2" destOrd="0" presId="urn:microsoft.com/office/officeart/2018/2/layout/IconCircleList"/>
    <dgm:cxn modelId="{29F1BA38-159D-4FA5-97A3-7434ABB8E244}" type="presParOf" srcId="{C1D76DD2-F867-4477-B842-0BB123A548C1}" destId="{678F0367-83BB-422E-8362-ED5CD01B529D}" srcOrd="3" destOrd="0" presId="urn:microsoft.com/office/officeart/2018/2/layout/IconCircleList"/>
    <dgm:cxn modelId="{36E64B4F-AE34-450D-B41E-48005436AB49}" type="presParOf" srcId="{D09566E4-0454-4D31-81B9-E659E8F6DC8C}" destId="{F4358322-64AA-448B-9B16-53C397165B70}" srcOrd="7" destOrd="0" presId="urn:microsoft.com/office/officeart/2018/2/layout/IconCircleList"/>
    <dgm:cxn modelId="{4C2AAF5F-CB14-47ED-A4BC-5A7BF03FF244}" type="presParOf" srcId="{D09566E4-0454-4D31-81B9-E659E8F6DC8C}" destId="{730CBAEB-5E40-4F02-BAE1-8953550519A0}" srcOrd="8" destOrd="0" presId="urn:microsoft.com/office/officeart/2018/2/layout/IconCircleList"/>
    <dgm:cxn modelId="{875F5AFC-D0FD-4017-9E07-E1F21C7D00E3}" type="presParOf" srcId="{730CBAEB-5E40-4F02-BAE1-8953550519A0}" destId="{B0503C83-8267-4AA4-867F-48E7DAA9ECBC}" srcOrd="0" destOrd="0" presId="urn:microsoft.com/office/officeart/2018/2/layout/IconCircleList"/>
    <dgm:cxn modelId="{D1343BA2-DC37-41EC-BE58-1AFFCA3ADB21}" type="presParOf" srcId="{730CBAEB-5E40-4F02-BAE1-8953550519A0}" destId="{0F494B00-A574-415C-9913-E69D0508DEA3}" srcOrd="1" destOrd="0" presId="urn:microsoft.com/office/officeart/2018/2/layout/IconCircleList"/>
    <dgm:cxn modelId="{5A9E7F0B-8439-4CBC-8B6D-6CE791DAB335}" type="presParOf" srcId="{730CBAEB-5E40-4F02-BAE1-8953550519A0}" destId="{E09EF1E6-A19F-4910-A446-D607F268DFBC}" srcOrd="2" destOrd="0" presId="urn:microsoft.com/office/officeart/2018/2/layout/IconCircleList"/>
    <dgm:cxn modelId="{C5763566-F72F-457A-9258-6AD708149A33}" type="presParOf" srcId="{730CBAEB-5E40-4F02-BAE1-8953550519A0}" destId="{743719E7-3430-448F-B992-8170019C50F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3144A2-AC0C-465C-9958-33702E94F02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6A3919C-325D-4355-881D-7770CEAED58E}">
      <dgm:prSet/>
      <dgm:spPr/>
      <dgm:t>
        <a:bodyPr/>
        <a:lstStyle/>
        <a:p>
          <a:r>
            <a:rPr lang="en-GB"/>
            <a:t>A</a:t>
          </a:r>
          <a:r>
            <a:rPr lang="en-US"/>
            <a:t> lot of research </a:t>
          </a:r>
        </a:p>
      </dgm:t>
    </dgm:pt>
    <dgm:pt modelId="{57029114-E519-496B-8A2C-FF3FC0C49C2C}" type="parTrans" cxnId="{3DE2FC40-852A-4DE2-B325-231F6FAFCAB4}">
      <dgm:prSet/>
      <dgm:spPr/>
      <dgm:t>
        <a:bodyPr/>
        <a:lstStyle/>
        <a:p>
          <a:endParaRPr lang="en-US"/>
        </a:p>
      </dgm:t>
    </dgm:pt>
    <dgm:pt modelId="{5183A899-1BB3-4ED2-82E1-A856A5137BCA}" type="sibTrans" cxnId="{3DE2FC40-852A-4DE2-B325-231F6FAFCAB4}">
      <dgm:prSet/>
      <dgm:spPr/>
      <dgm:t>
        <a:bodyPr/>
        <a:lstStyle/>
        <a:p>
          <a:endParaRPr lang="en-US"/>
        </a:p>
      </dgm:t>
    </dgm:pt>
    <dgm:pt modelId="{EC8A03A5-B021-448C-A80E-EC2E4C78373A}">
      <dgm:prSet/>
      <dgm:spPr/>
      <dgm:t>
        <a:bodyPr/>
        <a:lstStyle/>
        <a:p>
          <a:r>
            <a:rPr lang="en-GB"/>
            <a:t>B</a:t>
          </a:r>
          <a:r>
            <a:rPr lang="en-US"/>
            <a:t>uild a portfolio </a:t>
          </a:r>
        </a:p>
      </dgm:t>
    </dgm:pt>
    <dgm:pt modelId="{D92AC28D-5C57-484B-BF9F-D651B596DFDB}" type="parTrans" cxnId="{1D6290E9-6BFC-4C0F-A189-6E76CFC2F0D5}">
      <dgm:prSet/>
      <dgm:spPr/>
      <dgm:t>
        <a:bodyPr/>
        <a:lstStyle/>
        <a:p>
          <a:endParaRPr lang="en-US"/>
        </a:p>
      </dgm:t>
    </dgm:pt>
    <dgm:pt modelId="{161FE80D-EB09-4D1C-850E-7D70483540F2}" type="sibTrans" cxnId="{1D6290E9-6BFC-4C0F-A189-6E76CFC2F0D5}">
      <dgm:prSet/>
      <dgm:spPr/>
      <dgm:t>
        <a:bodyPr/>
        <a:lstStyle/>
        <a:p>
          <a:endParaRPr lang="en-US"/>
        </a:p>
      </dgm:t>
    </dgm:pt>
    <dgm:pt modelId="{4B6506AD-E4DB-40EB-892D-3F15C021FB4E}">
      <dgm:prSet/>
      <dgm:spPr/>
      <dgm:t>
        <a:bodyPr/>
        <a:lstStyle/>
        <a:p>
          <a:r>
            <a:rPr lang="en-GB"/>
            <a:t>C</a:t>
          </a:r>
          <a:r>
            <a:rPr lang="en-US"/>
            <a:t>onsult with people in these area </a:t>
          </a:r>
        </a:p>
      </dgm:t>
    </dgm:pt>
    <dgm:pt modelId="{A0E3B3AD-1307-4063-9D39-A9AD7C7E215B}" type="parTrans" cxnId="{57EBC268-0512-4C67-B891-E4981347A6A3}">
      <dgm:prSet/>
      <dgm:spPr/>
      <dgm:t>
        <a:bodyPr/>
        <a:lstStyle/>
        <a:p>
          <a:endParaRPr lang="en-US"/>
        </a:p>
      </dgm:t>
    </dgm:pt>
    <dgm:pt modelId="{E16872C3-75B9-4110-A568-AE727ADAF94D}" type="sibTrans" cxnId="{57EBC268-0512-4C67-B891-E4981347A6A3}">
      <dgm:prSet/>
      <dgm:spPr/>
      <dgm:t>
        <a:bodyPr/>
        <a:lstStyle/>
        <a:p>
          <a:endParaRPr lang="en-US"/>
        </a:p>
      </dgm:t>
    </dgm:pt>
    <dgm:pt modelId="{9B438D79-0232-4AE2-A00F-E25E3973B2EB}">
      <dgm:prSet/>
      <dgm:spPr/>
      <dgm:t>
        <a:bodyPr/>
        <a:lstStyle/>
        <a:p>
          <a:r>
            <a:rPr lang="en-GB"/>
            <a:t>F</a:t>
          </a:r>
          <a:r>
            <a:rPr lang="en-US"/>
            <a:t>ind the best model agency for me </a:t>
          </a:r>
        </a:p>
      </dgm:t>
    </dgm:pt>
    <dgm:pt modelId="{2399D3A1-CA88-494B-8230-42581D9362D1}" type="parTrans" cxnId="{E5C0CFD8-3C63-4E07-B9BA-611DCED69168}">
      <dgm:prSet/>
      <dgm:spPr/>
      <dgm:t>
        <a:bodyPr/>
        <a:lstStyle/>
        <a:p>
          <a:endParaRPr lang="en-US"/>
        </a:p>
      </dgm:t>
    </dgm:pt>
    <dgm:pt modelId="{F6BB7441-04E8-41A3-B9E7-6509244F9A20}" type="sibTrans" cxnId="{E5C0CFD8-3C63-4E07-B9BA-611DCED69168}">
      <dgm:prSet/>
      <dgm:spPr/>
      <dgm:t>
        <a:bodyPr/>
        <a:lstStyle/>
        <a:p>
          <a:endParaRPr lang="en-US"/>
        </a:p>
      </dgm:t>
    </dgm:pt>
    <dgm:pt modelId="{CE0D8408-B340-41AA-9C89-9E76E2F8F5DF}">
      <dgm:prSet/>
      <dgm:spPr/>
      <dgm:t>
        <a:bodyPr/>
        <a:lstStyle/>
        <a:p>
          <a:r>
            <a:rPr lang="en-GB"/>
            <a:t>W</a:t>
          </a:r>
          <a:r>
            <a:rPr lang="en-US"/>
            <a:t>ork on myself </a:t>
          </a:r>
        </a:p>
      </dgm:t>
    </dgm:pt>
    <dgm:pt modelId="{24CA7C25-13D2-4083-989E-138E2B9EC682}" type="parTrans" cxnId="{B54F63AA-F019-44C3-8A08-495CD1EB73D5}">
      <dgm:prSet/>
      <dgm:spPr/>
      <dgm:t>
        <a:bodyPr/>
        <a:lstStyle/>
        <a:p>
          <a:endParaRPr lang="en-US"/>
        </a:p>
      </dgm:t>
    </dgm:pt>
    <dgm:pt modelId="{6C4C473B-58CE-49E0-93CE-89F08E2AF99A}" type="sibTrans" cxnId="{B54F63AA-F019-44C3-8A08-495CD1EB73D5}">
      <dgm:prSet/>
      <dgm:spPr/>
      <dgm:t>
        <a:bodyPr/>
        <a:lstStyle/>
        <a:p>
          <a:endParaRPr lang="en-US"/>
        </a:p>
      </dgm:t>
    </dgm:pt>
    <dgm:pt modelId="{2551487E-FEAC-4F81-910F-3D670794571E}">
      <dgm:prSet/>
      <dgm:spPr/>
      <dgm:t>
        <a:bodyPr/>
        <a:lstStyle/>
        <a:p>
          <a:r>
            <a:rPr lang="en-GB"/>
            <a:t>B</a:t>
          </a:r>
          <a:r>
            <a:rPr lang="en-US"/>
            <a:t>ooks about modeling </a:t>
          </a:r>
        </a:p>
      </dgm:t>
    </dgm:pt>
    <dgm:pt modelId="{4C7203E7-EA2B-4253-B8CE-746C3E84CFF8}" type="parTrans" cxnId="{30288909-CAC2-4085-97EF-4C30904EDB0F}">
      <dgm:prSet/>
      <dgm:spPr/>
      <dgm:t>
        <a:bodyPr/>
        <a:lstStyle/>
        <a:p>
          <a:endParaRPr lang="en-US"/>
        </a:p>
      </dgm:t>
    </dgm:pt>
    <dgm:pt modelId="{B14EFE66-7A3A-495F-BE9C-2436174827CB}" type="sibTrans" cxnId="{30288909-CAC2-4085-97EF-4C30904EDB0F}">
      <dgm:prSet/>
      <dgm:spPr/>
      <dgm:t>
        <a:bodyPr/>
        <a:lstStyle/>
        <a:p>
          <a:endParaRPr lang="en-US"/>
        </a:p>
      </dgm:t>
    </dgm:pt>
    <dgm:pt modelId="{D43DAB85-A2F3-44FC-B320-D53531F0DEEF}">
      <dgm:prSet/>
      <dgm:spPr/>
      <dgm:t>
        <a:bodyPr/>
        <a:lstStyle/>
        <a:p>
          <a:r>
            <a:rPr lang="en-GB"/>
            <a:t>F</a:t>
          </a:r>
          <a:r>
            <a:rPr lang="en-US"/>
            <a:t>ashion magazines </a:t>
          </a:r>
        </a:p>
      </dgm:t>
    </dgm:pt>
    <dgm:pt modelId="{A06AF023-4452-4BA3-975D-48B846A4E3C5}" type="parTrans" cxnId="{31B38347-DC8B-4D2C-BE6E-581544E0E023}">
      <dgm:prSet/>
      <dgm:spPr/>
      <dgm:t>
        <a:bodyPr/>
        <a:lstStyle/>
        <a:p>
          <a:endParaRPr lang="en-US"/>
        </a:p>
      </dgm:t>
    </dgm:pt>
    <dgm:pt modelId="{94098F81-9853-4205-871C-F88B5B8D593D}" type="sibTrans" cxnId="{31B38347-DC8B-4D2C-BE6E-581544E0E023}">
      <dgm:prSet/>
      <dgm:spPr/>
      <dgm:t>
        <a:bodyPr/>
        <a:lstStyle/>
        <a:p>
          <a:endParaRPr lang="en-US"/>
        </a:p>
      </dgm:t>
    </dgm:pt>
    <dgm:pt modelId="{26F54207-4679-CA4C-A18D-463047C91C9D}" type="pres">
      <dgm:prSet presAssocID="{DC3144A2-AC0C-465C-9958-33702E94F027}" presName="diagram" presStyleCnt="0">
        <dgm:presLayoutVars>
          <dgm:dir/>
          <dgm:resizeHandles val="exact"/>
        </dgm:presLayoutVars>
      </dgm:prSet>
      <dgm:spPr/>
    </dgm:pt>
    <dgm:pt modelId="{4B356DA6-F542-9B43-A90A-058F4263FEA9}" type="pres">
      <dgm:prSet presAssocID="{C6A3919C-325D-4355-881D-7770CEAED58E}" presName="node" presStyleLbl="node1" presStyleIdx="0" presStyleCnt="7">
        <dgm:presLayoutVars>
          <dgm:bulletEnabled val="1"/>
        </dgm:presLayoutVars>
      </dgm:prSet>
      <dgm:spPr/>
    </dgm:pt>
    <dgm:pt modelId="{9181884F-561D-ED47-912D-A429AAD7C7B1}" type="pres">
      <dgm:prSet presAssocID="{5183A899-1BB3-4ED2-82E1-A856A5137BCA}" presName="sibTrans" presStyleCnt="0"/>
      <dgm:spPr/>
    </dgm:pt>
    <dgm:pt modelId="{4DCB565D-9017-6F45-99E8-031AC8536D3F}" type="pres">
      <dgm:prSet presAssocID="{EC8A03A5-B021-448C-A80E-EC2E4C78373A}" presName="node" presStyleLbl="node1" presStyleIdx="1" presStyleCnt="7">
        <dgm:presLayoutVars>
          <dgm:bulletEnabled val="1"/>
        </dgm:presLayoutVars>
      </dgm:prSet>
      <dgm:spPr/>
    </dgm:pt>
    <dgm:pt modelId="{B68BF1C9-77A8-0E4B-8CD9-880DD4C15F13}" type="pres">
      <dgm:prSet presAssocID="{161FE80D-EB09-4D1C-850E-7D70483540F2}" presName="sibTrans" presStyleCnt="0"/>
      <dgm:spPr/>
    </dgm:pt>
    <dgm:pt modelId="{0C98029C-8153-5C44-890F-CE02C5646937}" type="pres">
      <dgm:prSet presAssocID="{4B6506AD-E4DB-40EB-892D-3F15C021FB4E}" presName="node" presStyleLbl="node1" presStyleIdx="2" presStyleCnt="7">
        <dgm:presLayoutVars>
          <dgm:bulletEnabled val="1"/>
        </dgm:presLayoutVars>
      </dgm:prSet>
      <dgm:spPr/>
    </dgm:pt>
    <dgm:pt modelId="{5759218C-402E-5240-8364-5013C33F53DA}" type="pres">
      <dgm:prSet presAssocID="{E16872C3-75B9-4110-A568-AE727ADAF94D}" presName="sibTrans" presStyleCnt="0"/>
      <dgm:spPr/>
    </dgm:pt>
    <dgm:pt modelId="{9B098222-EB17-6145-9C1B-6BF57A742319}" type="pres">
      <dgm:prSet presAssocID="{9B438D79-0232-4AE2-A00F-E25E3973B2EB}" presName="node" presStyleLbl="node1" presStyleIdx="3" presStyleCnt="7">
        <dgm:presLayoutVars>
          <dgm:bulletEnabled val="1"/>
        </dgm:presLayoutVars>
      </dgm:prSet>
      <dgm:spPr/>
    </dgm:pt>
    <dgm:pt modelId="{DCA87C91-6CD1-B143-A5B2-7C9532BB1AFC}" type="pres">
      <dgm:prSet presAssocID="{F6BB7441-04E8-41A3-B9E7-6509244F9A20}" presName="sibTrans" presStyleCnt="0"/>
      <dgm:spPr/>
    </dgm:pt>
    <dgm:pt modelId="{C3A6F92C-1940-DF44-AE66-28F759EC286C}" type="pres">
      <dgm:prSet presAssocID="{CE0D8408-B340-41AA-9C89-9E76E2F8F5DF}" presName="node" presStyleLbl="node1" presStyleIdx="4" presStyleCnt="7">
        <dgm:presLayoutVars>
          <dgm:bulletEnabled val="1"/>
        </dgm:presLayoutVars>
      </dgm:prSet>
      <dgm:spPr/>
    </dgm:pt>
    <dgm:pt modelId="{729AAA2F-FF98-674C-B530-9D7129E97635}" type="pres">
      <dgm:prSet presAssocID="{6C4C473B-58CE-49E0-93CE-89F08E2AF99A}" presName="sibTrans" presStyleCnt="0"/>
      <dgm:spPr/>
    </dgm:pt>
    <dgm:pt modelId="{DCF1BA7A-7643-064E-970B-F91D21461257}" type="pres">
      <dgm:prSet presAssocID="{2551487E-FEAC-4F81-910F-3D670794571E}" presName="node" presStyleLbl="node1" presStyleIdx="5" presStyleCnt="7">
        <dgm:presLayoutVars>
          <dgm:bulletEnabled val="1"/>
        </dgm:presLayoutVars>
      </dgm:prSet>
      <dgm:spPr/>
    </dgm:pt>
    <dgm:pt modelId="{4E66E9AF-D63D-D847-A5EB-62B31DE24CAD}" type="pres">
      <dgm:prSet presAssocID="{B14EFE66-7A3A-495F-BE9C-2436174827CB}" presName="sibTrans" presStyleCnt="0"/>
      <dgm:spPr/>
    </dgm:pt>
    <dgm:pt modelId="{C9A9D2F6-DC40-D644-A82C-DCDBFEE63436}" type="pres">
      <dgm:prSet presAssocID="{D43DAB85-A2F3-44FC-B320-D53531F0DEEF}" presName="node" presStyleLbl="node1" presStyleIdx="6" presStyleCnt="7">
        <dgm:presLayoutVars>
          <dgm:bulletEnabled val="1"/>
        </dgm:presLayoutVars>
      </dgm:prSet>
      <dgm:spPr/>
    </dgm:pt>
  </dgm:ptLst>
  <dgm:cxnLst>
    <dgm:cxn modelId="{30288909-CAC2-4085-97EF-4C30904EDB0F}" srcId="{DC3144A2-AC0C-465C-9958-33702E94F027}" destId="{2551487E-FEAC-4F81-910F-3D670794571E}" srcOrd="5" destOrd="0" parTransId="{4C7203E7-EA2B-4253-B8CE-746C3E84CFF8}" sibTransId="{B14EFE66-7A3A-495F-BE9C-2436174827CB}"/>
    <dgm:cxn modelId="{3DE2FC40-852A-4DE2-B325-231F6FAFCAB4}" srcId="{DC3144A2-AC0C-465C-9958-33702E94F027}" destId="{C6A3919C-325D-4355-881D-7770CEAED58E}" srcOrd="0" destOrd="0" parTransId="{57029114-E519-496B-8A2C-FF3FC0C49C2C}" sibTransId="{5183A899-1BB3-4ED2-82E1-A856A5137BCA}"/>
    <dgm:cxn modelId="{31B38347-DC8B-4D2C-BE6E-581544E0E023}" srcId="{DC3144A2-AC0C-465C-9958-33702E94F027}" destId="{D43DAB85-A2F3-44FC-B320-D53531F0DEEF}" srcOrd="6" destOrd="0" parTransId="{A06AF023-4452-4BA3-975D-48B846A4E3C5}" sibTransId="{94098F81-9853-4205-871C-F88B5B8D593D}"/>
    <dgm:cxn modelId="{CD1CE449-B005-7748-A34B-EAD9DA991AE3}" type="presOf" srcId="{9B438D79-0232-4AE2-A00F-E25E3973B2EB}" destId="{9B098222-EB17-6145-9C1B-6BF57A742319}" srcOrd="0" destOrd="0" presId="urn:microsoft.com/office/officeart/2005/8/layout/default"/>
    <dgm:cxn modelId="{01DCF15C-4876-104B-86FF-1F07ECB93038}" type="presOf" srcId="{CE0D8408-B340-41AA-9C89-9E76E2F8F5DF}" destId="{C3A6F92C-1940-DF44-AE66-28F759EC286C}" srcOrd="0" destOrd="0" presId="urn:microsoft.com/office/officeart/2005/8/layout/default"/>
    <dgm:cxn modelId="{F5A5C664-18E1-B648-9354-B74F4FB2E6B4}" type="presOf" srcId="{DC3144A2-AC0C-465C-9958-33702E94F027}" destId="{26F54207-4679-CA4C-A18D-463047C91C9D}" srcOrd="0" destOrd="0" presId="urn:microsoft.com/office/officeart/2005/8/layout/default"/>
    <dgm:cxn modelId="{57EBC268-0512-4C67-B891-E4981347A6A3}" srcId="{DC3144A2-AC0C-465C-9958-33702E94F027}" destId="{4B6506AD-E4DB-40EB-892D-3F15C021FB4E}" srcOrd="2" destOrd="0" parTransId="{A0E3B3AD-1307-4063-9D39-A9AD7C7E215B}" sibTransId="{E16872C3-75B9-4110-A568-AE727ADAF94D}"/>
    <dgm:cxn modelId="{54C13781-8B80-AE48-86BF-E7FE958884CC}" type="presOf" srcId="{D43DAB85-A2F3-44FC-B320-D53531F0DEEF}" destId="{C9A9D2F6-DC40-D644-A82C-DCDBFEE63436}" srcOrd="0" destOrd="0" presId="urn:microsoft.com/office/officeart/2005/8/layout/default"/>
    <dgm:cxn modelId="{96958B83-E4DD-FB44-BADF-B28A146DEA0F}" type="presOf" srcId="{EC8A03A5-B021-448C-A80E-EC2E4C78373A}" destId="{4DCB565D-9017-6F45-99E8-031AC8536D3F}" srcOrd="0" destOrd="0" presId="urn:microsoft.com/office/officeart/2005/8/layout/default"/>
    <dgm:cxn modelId="{3E76C38C-1233-334D-AB81-D725377E063C}" type="presOf" srcId="{C6A3919C-325D-4355-881D-7770CEAED58E}" destId="{4B356DA6-F542-9B43-A90A-058F4263FEA9}" srcOrd="0" destOrd="0" presId="urn:microsoft.com/office/officeart/2005/8/layout/default"/>
    <dgm:cxn modelId="{1051EB97-D00E-B04F-86C1-407AD9609552}" type="presOf" srcId="{2551487E-FEAC-4F81-910F-3D670794571E}" destId="{DCF1BA7A-7643-064E-970B-F91D21461257}" srcOrd="0" destOrd="0" presId="urn:microsoft.com/office/officeart/2005/8/layout/default"/>
    <dgm:cxn modelId="{B54F63AA-F019-44C3-8A08-495CD1EB73D5}" srcId="{DC3144A2-AC0C-465C-9958-33702E94F027}" destId="{CE0D8408-B340-41AA-9C89-9E76E2F8F5DF}" srcOrd="4" destOrd="0" parTransId="{24CA7C25-13D2-4083-989E-138E2B9EC682}" sibTransId="{6C4C473B-58CE-49E0-93CE-89F08E2AF99A}"/>
    <dgm:cxn modelId="{E5C0CFD8-3C63-4E07-B9BA-611DCED69168}" srcId="{DC3144A2-AC0C-465C-9958-33702E94F027}" destId="{9B438D79-0232-4AE2-A00F-E25E3973B2EB}" srcOrd="3" destOrd="0" parTransId="{2399D3A1-CA88-494B-8230-42581D9362D1}" sibTransId="{F6BB7441-04E8-41A3-B9E7-6509244F9A20}"/>
    <dgm:cxn modelId="{1D6290E9-6BFC-4C0F-A189-6E76CFC2F0D5}" srcId="{DC3144A2-AC0C-465C-9958-33702E94F027}" destId="{EC8A03A5-B021-448C-A80E-EC2E4C78373A}" srcOrd="1" destOrd="0" parTransId="{D92AC28D-5C57-484B-BF9F-D651B596DFDB}" sibTransId="{161FE80D-EB09-4D1C-850E-7D70483540F2}"/>
    <dgm:cxn modelId="{F6B206FE-690F-C446-8895-C0171918D371}" type="presOf" srcId="{4B6506AD-E4DB-40EB-892D-3F15C021FB4E}" destId="{0C98029C-8153-5C44-890F-CE02C5646937}" srcOrd="0" destOrd="0" presId="urn:microsoft.com/office/officeart/2005/8/layout/default"/>
    <dgm:cxn modelId="{41F2AE95-AEBF-9B45-8139-750B7AD2E196}" type="presParOf" srcId="{26F54207-4679-CA4C-A18D-463047C91C9D}" destId="{4B356DA6-F542-9B43-A90A-058F4263FEA9}" srcOrd="0" destOrd="0" presId="urn:microsoft.com/office/officeart/2005/8/layout/default"/>
    <dgm:cxn modelId="{0A62EFF7-111A-CE43-A0B2-56D7C382F858}" type="presParOf" srcId="{26F54207-4679-CA4C-A18D-463047C91C9D}" destId="{9181884F-561D-ED47-912D-A429AAD7C7B1}" srcOrd="1" destOrd="0" presId="urn:microsoft.com/office/officeart/2005/8/layout/default"/>
    <dgm:cxn modelId="{51F40011-E870-DB46-837F-E833591CAE48}" type="presParOf" srcId="{26F54207-4679-CA4C-A18D-463047C91C9D}" destId="{4DCB565D-9017-6F45-99E8-031AC8536D3F}" srcOrd="2" destOrd="0" presId="urn:microsoft.com/office/officeart/2005/8/layout/default"/>
    <dgm:cxn modelId="{EF99DF14-D41C-E748-87AB-2B5079CF0932}" type="presParOf" srcId="{26F54207-4679-CA4C-A18D-463047C91C9D}" destId="{B68BF1C9-77A8-0E4B-8CD9-880DD4C15F13}" srcOrd="3" destOrd="0" presId="urn:microsoft.com/office/officeart/2005/8/layout/default"/>
    <dgm:cxn modelId="{E1B6C7C7-03DE-594F-B624-19F6555B9EAA}" type="presParOf" srcId="{26F54207-4679-CA4C-A18D-463047C91C9D}" destId="{0C98029C-8153-5C44-890F-CE02C5646937}" srcOrd="4" destOrd="0" presId="urn:microsoft.com/office/officeart/2005/8/layout/default"/>
    <dgm:cxn modelId="{96F65C07-EA5F-C142-9BEE-EB8A56F14EC1}" type="presParOf" srcId="{26F54207-4679-CA4C-A18D-463047C91C9D}" destId="{5759218C-402E-5240-8364-5013C33F53DA}" srcOrd="5" destOrd="0" presId="urn:microsoft.com/office/officeart/2005/8/layout/default"/>
    <dgm:cxn modelId="{960BC0EE-2663-DA41-960E-42DEA4150E9F}" type="presParOf" srcId="{26F54207-4679-CA4C-A18D-463047C91C9D}" destId="{9B098222-EB17-6145-9C1B-6BF57A742319}" srcOrd="6" destOrd="0" presId="urn:microsoft.com/office/officeart/2005/8/layout/default"/>
    <dgm:cxn modelId="{F0442D44-A07D-1848-9A45-203771A5B6E6}" type="presParOf" srcId="{26F54207-4679-CA4C-A18D-463047C91C9D}" destId="{DCA87C91-6CD1-B143-A5B2-7C9532BB1AFC}" srcOrd="7" destOrd="0" presId="urn:microsoft.com/office/officeart/2005/8/layout/default"/>
    <dgm:cxn modelId="{DD3D6B9F-6637-DD4D-9370-1C66D5CC45FF}" type="presParOf" srcId="{26F54207-4679-CA4C-A18D-463047C91C9D}" destId="{C3A6F92C-1940-DF44-AE66-28F759EC286C}" srcOrd="8" destOrd="0" presId="urn:microsoft.com/office/officeart/2005/8/layout/default"/>
    <dgm:cxn modelId="{C43BEBF3-DC31-0A46-8811-A1385D147FA8}" type="presParOf" srcId="{26F54207-4679-CA4C-A18D-463047C91C9D}" destId="{729AAA2F-FF98-674C-B530-9D7129E97635}" srcOrd="9" destOrd="0" presId="urn:microsoft.com/office/officeart/2005/8/layout/default"/>
    <dgm:cxn modelId="{D088AFF3-6D20-6048-A9D5-990999A01B85}" type="presParOf" srcId="{26F54207-4679-CA4C-A18D-463047C91C9D}" destId="{DCF1BA7A-7643-064E-970B-F91D21461257}" srcOrd="10" destOrd="0" presId="urn:microsoft.com/office/officeart/2005/8/layout/default"/>
    <dgm:cxn modelId="{0A5DC24F-B25F-C24E-9AE1-5D76063D09BC}" type="presParOf" srcId="{26F54207-4679-CA4C-A18D-463047C91C9D}" destId="{4E66E9AF-D63D-D847-A5EB-62B31DE24CAD}" srcOrd="11" destOrd="0" presId="urn:microsoft.com/office/officeart/2005/8/layout/default"/>
    <dgm:cxn modelId="{CB34CB4B-47D6-6B41-B298-A7A798A2BD59}" type="presParOf" srcId="{26F54207-4679-CA4C-A18D-463047C91C9D}" destId="{C9A9D2F6-DC40-D644-A82C-DCDBFEE63436}"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62DD80-8DCE-48C9-924A-574CCF24A586}">
      <dsp:nvSpPr>
        <dsp:cNvPr id="0" name=""/>
        <dsp:cNvSpPr/>
      </dsp:nvSpPr>
      <dsp:spPr>
        <a:xfrm>
          <a:off x="1800" y="280925"/>
          <a:ext cx="683774" cy="6837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D4E284-F4A2-46CA-8D52-859856F693DE}">
      <dsp:nvSpPr>
        <dsp:cNvPr id="0" name=""/>
        <dsp:cNvSpPr/>
      </dsp:nvSpPr>
      <dsp:spPr>
        <a:xfrm>
          <a:off x="145392" y="424517"/>
          <a:ext cx="396588" cy="3965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F6BBC5-6C53-4E65-A3AE-7CB07DDAB983}">
      <dsp:nvSpPr>
        <dsp:cNvPr id="0" name=""/>
        <dsp:cNvSpPr/>
      </dsp:nvSpPr>
      <dsp:spPr>
        <a:xfrm>
          <a:off x="832097" y="280925"/>
          <a:ext cx="1611753" cy="683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the ability to work well with others.</a:t>
          </a:r>
          <a:endParaRPr lang="en-US" sz="1800" kern="1200" dirty="0"/>
        </a:p>
      </dsp:txBody>
      <dsp:txXfrm>
        <a:off x="832097" y="280925"/>
        <a:ext cx="1611753" cy="683774"/>
      </dsp:txXfrm>
    </dsp:sp>
    <dsp:sp modelId="{A58F4AB4-82DF-4596-919C-4AF51D529E7E}">
      <dsp:nvSpPr>
        <dsp:cNvPr id="0" name=""/>
        <dsp:cNvSpPr/>
      </dsp:nvSpPr>
      <dsp:spPr>
        <a:xfrm>
          <a:off x="2724686" y="280925"/>
          <a:ext cx="683774" cy="6837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32039F-8F76-4FD2-A785-29AD044098B8}">
      <dsp:nvSpPr>
        <dsp:cNvPr id="0" name=""/>
        <dsp:cNvSpPr/>
      </dsp:nvSpPr>
      <dsp:spPr>
        <a:xfrm>
          <a:off x="2868278" y="424517"/>
          <a:ext cx="396588" cy="3965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F55CB1-7CAC-478F-8D45-B277A0880C40}">
      <dsp:nvSpPr>
        <dsp:cNvPr id="0" name=""/>
        <dsp:cNvSpPr/>
      </dsp:nvSpPr>
      <dsp:spPr>
        <a:xfrm>
          <a:off x="3554983" y="280925"/>
          <a:ext cx="1611753" cy="683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active listening skills.</a:t>
          </a:r>
          <a:endParaRPr lang="en-US" sz="1800" kern="1200" dirty="0"/>
        </a:p>
      </dsp:txBody>
      <dsp:txXfrm>
        <a:off x="3554983" y="280925"/>
        <a:ext cx="1611753" cy="683774"/>
      </dsp:txXfrm>
    </dsp:sp>
    <dsp:sp modelId="{E173D92E-23D6-4E70-A7AC-6166C38C5AB3}">
      <dsp:nvSpPr>
        <dsp:cNvPr id="0" name=""/>
        <dsp:cNvSpPr/>
      </dsp:nvSpPr>
      <dsp:spPr>
        <a:xfrm>
          <a:off x="1800" y="1637788"/>
          <a:ext cx="683774" cy="6837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4964F-18F6-4894-BA82-9CDD3B3E5694}">
      <dsp:nvSpPr>
        <dsp:cNvPr id="0" name=""/>
        <dsp:cNvSpPr/>
      </dsp:nvSpPr>
      <dsp:spPr>
        <a:xfrm>
          <a:off x="145392" y="1781381"/>
          <a:ext cx="396588" cy="3965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A608B5-977F-4475-AC8A-702A52462210}">
      <dsp:nvSpPr>
        <dsp:cNvPr id="0" name=""/>
        <dsp:cNvSpPr/>
      </dsp:nvSpPr>
      <dsp:spPr>
        <a:xfrm>
          <a:off x="832097" y="1637788"/>
          <a:ext cx="1611753" cy="683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the ability to organise your time and workload.</a:t>
          </a:r>
          <a:endParaRPr lang="en-US" sz="1800" kern="1200" dirty="0"/>
        </a:p>
      </dsp:txBody>
      <dsp:txXfrm>
        <a:off x="832097" y="1637788"/>
        <a:ext cx="1611753" cy="683774"/>
      </dsp:txXfrm>
    </dsp:sp>
    <dsp:sp modelId="{8412DD1B-9FB3-4E81-9AF3-EED4D1AE2EFC}">
      <dsp:nvSpPr>
        <dsp:cNvPr id="0" name=""/>
        <dsp:cNvSpPr/>
      </dsp:nvSpPr>
      <dsp:spPr>
        <a:xfrm>
          <a:off x="2724686" y="1637788"/>
          <a:ext cx="683774" cy="6837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1C34A0-972F-4DB7-BB69-39CAEED2A4DD}">
      <dsp:nvSpPr>
        <dsp:cNvPr id="0" name=""/>
        <dsp:cNvSpPr/>
      </dsp:nvSpPr>
      <dsp:spPr>
        <a:xfrm>
          <a:off x="2868278" y="1781381"/>
          <a:ext cx="396588" cy="3965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8F0367-83BB-422E-8362-ED5CD01B529D}">
      <dsp:nvSpPr>
        <dsp:cNvPr id="0" name=""/>
        <dsp:cNvSpPr/>
      </dsp:nvSpPr>
      <dsp:spPr>
        <a:xfrm>
          <a:off x="3554983" y="1637788"/>
          <a:ext cx="1611753" cy="683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concentration skills</a:t>
          </a:r>
          <a:endParaRPr lang="en-US" sz="1800" kern="1200" dirty="0"/>
        </a:p>
      </dsp:txBody>
      <dsp:txXfrm>
        <a:off x="3554983" y="1637788"/>
        <a:ext cx="1611753" cy="683774"/>
      </dsp:txXfrm>
    </dsp:sp>
    <dsp:sp modelId="{B0503C83-8267-4AA4-867F-48E7DAA9ECBC}">
      <dsp:nvSpPr>
        <dsp:cNvPr id="0" name=""/>
        <dsp:cNvSpPr/>
      </dsp:nvSpPr>
      <dsp:spPr>
        <a:xfrm>
          <a:off x="1800" y="2994652"/>
          <a:ext cx="683774" cy="6837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494B00-A574-415C-9913-E69D0508DEA3}">
      <dsp:nvSpPr>
        <dsp:cNvPr id="0" name=""/>
        <dsp:cNvSpPr/>
      </dsp:nvSpPr>
      <dsp:spPr>
        <a:xfrm>
          <a:off x="145392" y="3138245"/>
          <a:ext cx="396588" cy="3965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3719E7-3430-448F-B992-8170019C50F1}">
      <dsp:nvSpPr>
        <dsp:cNvPr id="0" name=""/>
        <dsp:cNvSpPr/>
      </dsp:nvSpPr>
      <dsp:spPr>
        <a:xfrm>
          <a:off x="832097" y="2994652"/>
          <a:ext cx="1611753" cy="683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physical fitness and endurance</a:t>
          </a:r>
          <a:endParaRPr lang="en-US" sz="2000" kern="1200"/>
        </a:p>
      </dsp:txBody>
      <dsp:txXfrm>
        <a:off x="832097" y="2994652"/>
        <a:ext cx="1611753" cy="6837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356DA6-F542-9B43-A90A-058F4263FEA9}">
      <dsp:nvSpPr>
        <dsp:cNvPr id="0" name=""/>
        <dsp:cNvSpPr/>
      </dsp:nvSpPr>
      <dsp:spPr>
        <a:xfrm>
          <a:off x="3232" y="427808"/>
          <a:ext cx="2564317" cy="15385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a:t>
          </a:r>
          <a:r>
            <a:rPr lang="en-US" sz="2900" kern="1200"/>
            <a:t> lot of research </a:t>
          </a:r>
        </a:p>
      </dsp:txBody>
      <dsp:txXfrm>
        <a:off x="3232" y="427808"/>
        <a:ext cx="2564317" cy="1538590"/>
      </dsp:txXfrm>
    </dsp:sp>
    <dsp:sp modelId="{4DCB565D-9017-6F45-99E8-031AC8536D3F}">
      <dsp:nvSpPr>
        <dsp:cNvPr id="0" name=""/>
        <dsp:cNvSpPr/>
      </dsp:nvSpPr>
      <dsp:spPr>
        <a:xfrm>
          <a:off x="2823981" y="427808"/>
          <a:ext cx="2564317" cy="153859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B</a:t>
          </a:r>
          <a:r>
            <a:rPr lang="en-US" sz="2900" kern="1200"/>
            <a:t>uild a portfolio </a:t>
          </a:r>
        </a:p>
      </dsp:txBody>
      <dsp:txXfrm>
        <a:off x="2823981" y="427808"/>
        <a:ext cx="2564317" cy="1538590"/>
      </dsp:txXfrm>
    </dsp:sp>
    <dsp:sp modelId="{0C98029C-8153-5C44-890F-CE02C5646937}">
      <dsp:nvSpPr>
        <dsp:cNvPr id="0" name=""/>
        <dsp:cNvSpPr/>
      </dsp:nvSpPr>
      <dsp:spPr>
        <a:xfrm>
          <a:off x="5644730" y="427808"/>
          <a:ext cx="2564317" cy="153859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a:t>
          </a:r>
          <a:r>
            <a:rPr lang="en-US" sz="2900" kern="1200"/>
            <a:t>onsult with people in these area </a:t>
          </a:r>
        </a:p>
      </dsp:txBody>
      <dsp:txXfrm>
        <a:off x="5644730" y="427808"/>
        <a:ext cx="2564317" cy="1538590"/>
      </dsp:txXfrm>
    </dsp:sp>
    <dsp:sp modelId="{9B098222-EB17-6145-9C1B-6BF57A742319}">
      <dsp:nvSpPr>
        <dsp:cNvPr id="0" name=""/>
        <dsp:cNvSpPr/>
      </dsp:nvSpPr>
      <dsp:spPr>
        <a:xfrm>
          <a:off x="8465479" y="427808"/>
          <a:ext cx="2564317" cy="153859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F</a:t>
          </a:r>
          <a:r>
            <a:rPr lang="en-US" sz="2900" kern="1200"/>
            <a:t>ind the best model agency for me </a:t>
          </a:r>
        </a:p>
      </dsp:txBody>
      <dsp:txXfrm>
        <a:off x="8465479" y="427808"/>
        <a:ext cx="2564317" cy="1538590"/>
      </dsp:txXfrm>
    </dsp:sp>
    <dsp:sp modelId="{C3A6F92C-1940-DF44-AE66-28F759EC286C}">
      <dsp:nvSpPr>
        <dsp:cNvPr id="0" name=""/>
        <dsp:cNvSpPr/>
      </dsp:nvSpPr>
      <dsp:spPr>
        <a:xfrm>
          <a:off x="1413606" y="2222830"/>
          <a:ext cx="2564317" cy="153859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W</a:t>
          </a:r>
          <a:r>
            <a:rPr lang="en-US" sz="2900" kern="1200"/>
            <a:t>ork on myself </a:t>
          </a:r>
        </a:p>
      </dsp:txBody>
      <dsp:txXfrm>
        <a:off x="1413606" y="2222830"/>
        <a:ext cx="2564317" cy="1538590"/>
      </dsp:txXfrm>
    </dsp:sp>
    <dsp:sp modelId="{DCF1BA7A-7643-064E-970B-F91D21461257}">
      <dsp:nvSpPr>
        <dsp:cNvPr id="0" name=""/>
        <dsp:cNvSpPr/>
      </dsp:nvSpPr>
      <dsp:spPr>
        <a:xfrm>
          <a:off x="4234355" y="2222830"/>
          <a:ext cx="2564317" cy="15385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B</a:t>
          </a:r>
          <a:r>
            <a:rPr lang="en-US" sz="2900" kern="1200"/>
            <a:t>ooks about modeling </a:t>
          </a:r>
        </a:p>
      </dsp:txBody>
      <dsp:txXfrm>
        <a:off x="4234355" y="2222830"/>
        <a:ext cx="2564317" cy="1538590"/>
      </dsp:txXfrm>
    </dsp:sp>
    <dsp:sp modelId="{C9A9D2F6-DC40-D644-A82C-DCDBFEE63436}">
      <dsp:nvSpPr>
        <dsp:cNvPr id="0" name=""/>
        <dsp:cNvSpPr/>
      </dsp:nvSpPr>
      <dsp:spPr>
        <a:xfrm>
          <a:off x="7055104" y="2222830"/>
          <a:ext cx="2564317" cy="153859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F</a:t>
          </a:r>
          <a:r>
            <a:rPr lang="en-US" sz="2900" kern="1200"/>
            <a:t>ashion magazines </a:t>
          </a:r>
        </a:p>
      </dsp:txBody>
      <dsp:txXfrm>
        <a:off x="7055104" y="2222830"/>
        <a:ext cx="2564317" cy="153859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881BAF-725C-354F-B2CF-4C8C8832854E}" type="datetimeFigureOut">
              <a:rPr lang="en-BG" smtClean="0"/>
              <a:t>6.12.21</a:t>
            </a:fld>
            <a:endParaRPr lang="en-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E911C7-4A2D-2D4E-876F-CA469F384FDA}" type="slidenum">
              <a:rPr lang="en-BG" smtClean="0"/>
              <a:t>‹#›</a:t>
            </a:fld>
            <a:endParaRPr lang="en-BG"/>
          </a:p>
        </p:txBody>
      </p:sp>
    </p:spTree>
    <p:extLst>
      <p:ext uri="{BB962C8B-B14F-4D97-AF65-F5344CB8AC3E}">
        <p14:creationId xmlns:p14="http://schemas.microsoft.com/office/powerpoint/2010/main" val="1322014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BG" dirty="0"/>
          </a:p>
        </p:txBody>
      </p:sp>
      <p:sp>
        <p:nvSpPr>
          <p:cNvPr id="4" name="Slide Number Placeholder 3"/>
          <p:cNvSpPr>
            <a:spLocks noGrp="1"/>
          </p:cNvSpPr>
          <p:nvPr>
            <p:ph type="sldNum" sz="quarter" idx="5"/>
          </p:nvPr>
        </p:nvSpPr>
        <p:spPr/>
        <p:txBody>
          <a:bodyPr/>
          <a:lstStyle/>
          <a:p>
            <a:fld id="{D8E911C7-4A2D-2D4E-876F-CA469F384FDA}" type="slidenum">
              <a:rPr lang="en-BG" smtClean="0"/>
              <a:t>1</a:t>
            </a:fld>
            <a:endParaRPr lang="en-BG"/>
          </a:p>
        </p:txBody>
      </p:sp>
    </p:spTree>
    <p:extLst>
      <p:ext uri="{BB962C8B-B14F-4D97-AF65-F5344CB8AC3E}">
        <p14:creationId xmlns:p14="http://schemas.microsoft.com/office/powerpoint/2010/main" val="126538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role typically requires both physical attractiveness and the ability to maintain an elegant and graceful appearance through long hours. Fashion models also need to be able to work with other models, along with designers, directors, and photographers, to successfully highlight and present the brand.</a:t>
            </a:r>
          </a:p>
          <a:p>
            <a:br>
              <a:rPr lang="en-GB" dirty="0"/>
            </a:br>
            <a:endParaRPr lang="en-BG" dirty="0"/>
          </a:p>
        </p:txBody>
      </p:sp>
      <p:sp>
        <p:nvSpPr>
          <p:cNvPr id="4" name="Slide Number Placeholder 3"/>
          <p:cNvSpPr>
            <a:spLocks noGrp="1"/>
          </p:cNvSpPr>
          <p:nvPr>
            <p:ph type="sldNum" sz="quarter" idx="5"/>
          </p:nvPr>
        </p:nvSpPr>
        <p:spPr/>
        <p:txBody>
          <a:bodyPr/>
          <a:lstStyle/>
          <a:p>
            <a:fld id="{D8E911C7-4A2D-2D4E-876F-CA469F384FDA}" type="slidenum">
              <a:rPr lang="en-BG" smtClean="0"/>
              <a:t>3</a:t>
            </a:fld>
            <a:endParaRPr lang="en-BG"/>
          </a:p>
        </p:txBody>
      </p:sp>
    </p:spTree>
    <p:extLst>
      <p:ext uri="{BB962C8B-B14F-4D97-AF65-F5344CB8AC3E}">
        <p14:creationId xmlns:p14="http://schemas.microsoft.com/office/powerpoint/2010/main" val="2783360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dirty="0"/>
              <a:t>1.</a:t>
            </a:r>
            <a:r>
              <a:rPr lang="en-GB" sz="1200" b="0" i="0" u="none" strike="noStrike" kern="1200" dirty="0">
                <a:solidFill>
                  <a:schemeClr val="tx1"/>
                </a:solidFill>
                <a:effectLst/>
                <a:latin typeface="+mn-lt"/>
                <a:ea typeface="+mn-ea"/>
                <a:cs typeface="+mn-cs"/>
              </a:rPr>
              <a:t> Typically, a fashion model receives items of clothing from a designer or brand and works with stylists and photographers to take a series of photographs for use in print or online campaigns. This aspect of the role requires the ability to carefully listen to directions and work well with others, since many photo shoots involve several people, including other models.</a:t>
            </a:r>
          </a:p>
          <a:p>
            <a:br>
              <a:rPr lang="en-GB" dirty="0"/>
            </a:br>
            <a:r>
              <a:rPr lang="en-GB" dirty="0"/>
              <a:t>2.</a:t>
            </a:r>
            <a:r>
              <a:rPr lang="en-GB" sz="1200" b="0" i="0" u="none" strike="noStrike" kern="1200" dirty="0">
                <a:solidFill>
                  <a:schemeClr val="tx1"/>
                </a:solidFill>
                <a:effectLst/>
                <a:latin typeface="+mn-lt"/>
                <a:ea typeface="+mn-ea"/>
                <a:cs typeface="+mn-cs"/>
              </a:rPr>
              <a:t> Many fashion models also film television commercials and other video advertisements. While this aspect of the role frequently overlaps with photo shoots, film shoots may have added complexity and require longer hours of work. </a:t>
            </a:r>
          </a:p>
          <a:p>
            <a:r>
              <a:rPr lang="en-GB" sz="1200" b="0" i="0" u="none" strike="noStrike" kern="1200" dirty="0">
                <a:solidFill>
                  <a:schemeClr val="tx1"/>
                </a:solidFill>
                <a:effectLst/>
                <a:latin typeface="+mn-lt"/>
                <a:ea typeface="+mn-ea"/>
                <a:cs typeface="+mn-cs"/>
              </a:rPr>
              <a:t>3. Fashion models also participate in runway shows in which designers premiere their seasonal or new collections. In this aspect of the role, models need to walk with poise and convey a certain emotion under the direction of the designer or a show director while still showing off clothing items. </a:t>
            </a:r>
          </a:p>
          <a:p>
            <a:r>
              <a:rPr lang="en-GB" sz="1200" b="0" i="0" u="none" strike="noStrike" kern="1200" dirty="0">
                <a:solidFill>
                  <a:schemeClr val="tx1"/>
                </a:solidFill>
                <a:effectLst/>
                <a:latin typeface="+mn-lt"/>
                <a:ea typeface="+mn-ea"/>
                <a:cs typeface="+mn-cs"/>
              </a:rPr>
              <a:t>4. While some photo shoots and runway shows have stylists to provide assistance with makeup and styling, fashion models may also need to style themselves for some gigs.</a:t>
            </a:r>
          </a:p>
          <a:p>
            <a:r>
              <a:rPr lang="en-GB" sz="1200" b="0" i="0" u="none" strike="noStrike" kern="1200" dirty="0">
                <a:solidFill>
                  <a:schemeClr val="tx1"/>
                </a:solidFill>
                <a:effectLst/>
                <a:latin typeface="+mn-lt"/>
                <a:ea typeface="+mn-ea"/>
                <a:cs typeface="+mn-cs"/>
              </a:rPr>
              <a:t>5. In order to improve their employment prospects and access higher-paying gigs, fashion models also need to develop and maintain their professional portfolios. This may involve looking through photo sets to find individual photos that highlight the model’s skills or assets. </a:t>
            </a:r>
          </a:p>
          <a:p>
            <a:r>
              <a:rPr lang="en-GB" sz="1200" b="0" i="0" u="none" strike="noStrike" kern="1200" dirty="0">
                <a:solidFill>
                  <a:schemeClr val="tx1"/>
                </a:solidFill>
                <a:effectLst/>
                <a:latin typeface="+mn-lt"/>
                <a:ea typeface="+mn-ea"/>
                <a:cs typeface="+mn-cs"/>
              </a:rPr>
              <a:t>6. </a:t>
            </a:r>
            <a:r>
              <a:rPr lang="en-GB" sz="1200" b="0" i="0" u="none" strike="noStrike" kern="1200" dirty="0" err="1">
                <a:solidFill>
                  <a:schemeClr val="tx1"/>
                </a:solidFill>
                <a:effectLst/>
                <a:latin typeface="+mn-lt"/>
                <a:ea typeface="+mn-ea"/>
                <a:cs typeface="+mn-cs"/>
              </a:rPr>
              <a:t>Modeling</a:t>
            </a:r>
            <a:r>
              <a:rPr lang="en-GB" sz="1200" b="0" i="0" u="none" strike="noStrike" kern="1200" dirty="0">
                <a:solidFill>
                  <a:schemeClr val="tx1"/>
                </a:solidFill>
                <a:effectLst/>
                <a:latin typeface="+mn-lt"/>
                <a:ea typeface="+mn-ea"/>
                <a:cs typeface="+mn-cs"/>
              </a:rPr>
              <a:t> gigs can take place all around the world, so fashion models also need to be ready to travel, often on short notice. </a:t>
            </a:r>
            <a:endParaRPr lang="en-BG" dirty="0"/>
          </a:p>
        </p:txBody>
      </p:sp>
      <p:sp>
        <p:nvSpPr>
          <p:cNvPr id="4" name="Slide Number Placeholder 3"/>
          <p:cNvSpPr>
            <a:spLocks noGrp="1"/>
          </p:cNvSpPr>
          <p:nvPr>
            <p:ph type="sldNum" sz="quarter" idx="5"/>
          </p:nvPr>
        </p:nvSpPr>
        <p:spPr/>
        <p:txBody>
          <a:bodyPr/>
          <a:lstStyle/>
          <a:p>
            <a:fld id="{D8E911C7-4A2D-2D4E-876F-CA469F384FDA}" type="slidenum">
              <a:rPr lang="en-BG" smtClean="0"/>
              <a:t>4</a:t>
            </a:fld>
            <a:endParaRPr lang="en-BG"/>
          </a:p>
        </p:txBody>
      </p:sp>
    </p:spTree>
    <p:extLst>
      <p:ext uri="{BB962C8B-B14F-4D97-AF65-F5344CB8AC3E}">
        <p14:creationId xmlns:p14="http://schemas.microsoft.com/office/powerpoint/2010/main" val="2017465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Presentation skills</a:t>
            </a:r>
            <a:r>
              <a:rPr lang="en-GB" sz="1200" b="0" i="0" u="none" strike="noStrike" kern="1200" dirty="0">
                <a:solidFill>
                  <a:schemeClr val="tx1"/>
                </a:solidFill>
                <a:effectLst/>
                <a:latin typeface="+mn-lt"/>
                <a:ea typeface="+mn-ea"/>
                <a:cs typeface="+mn-cs"/>
              </a:rPr>
              <a:t> – fashion models spend much of their time posing for shoots, commercials, and shows, so they should have excellent presentation skills and be aware of how they are representing themselves and the brands they work for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Collaborative skills</a:t>
            </a:r>
            <a:r>
              <a:rPr lang="en-GB" sz="1200" b="0" i="0" u="none" strike="noStrike" kern="1200" dirty="0">
                <a:solidFill>
                  <a:schemeClr val="tx1"/>
                </a:solidFill>
                <a:effectLst/>
                <a:latin typeface="+mn-lt"/>
                <a:ea typeface="+mn-ea"/>
                <a:cs typeface="+mn-cs"/>
              </a:rPr>
              <a:t> – fashion models tend to work closely with designers, photographers, and other fashion industry professionals, so they should be able to effectively collaborate with these individuals</a:t>
            </a:r>
          </a:p>
          <a:p>
            <a:r>
              <a:rPr lang="en-GB" sz="1200" b="1" i="0" u="none" strike="noStrike" kern="1200" dirty="0">
                <a:solidFill>
                  <a:schemeClr val="tx1"/>
                </a:solidFill>
                <a:effectLst/>
                <a:latin typeface="+mn-lt"/>
                <a:ea typeface="+mn-ea"/>
                <a:cs typeface="+mn-cs"/>
              </a:rPr>
              <a:t>Dependability and time management</a:t>
            </a:r>
            <a:r>
              <a:rPr lang="en-GB" sz="1200" b="0" i="0" u="none" strike="noStrike" kern="1200" dirty="0">
                <a:solidFill>
                  <a:schemeClr val="tx1"/>
                </a:solidFill>
                <a:effectLst/>
                <a:latin typeface="+mn-lt"/>
                <a:ea typeface="+mn-ea"/>
                <a:cs typeface="+mn-cs"/>
              </a:rPr>
              <a:t> – because fashion models may need to appear at gigs on short notice, they need to be extremely dependable and have excellent time management and scheduling skills</a:t>
            </a:r>
          </a:p>
          <a:p>
            <a:r>
              <a:rPr lang="en-GB" sz="1200" b="1" i="0" u="none" strike="noStrike" kern="1200" dirty="0">
                <a:solidFill>
                  <a:schemeClr val="tx1"/>
                </a:solidFill>
                <a:effectLst/>
                <a:latin typeface="+mn-lt"/>
                <a:ea typeface="+mn-ea"/>
                <a:cs typeface="+mn-cs"/>
              </a:rPr>
              <a:t>Physical attractiveness</a:t>
            </a:r>
            <a:r>
              <a:rPr lang="en-GB" sz="1200" b="0" i="0" u="none" strike="noStrike" kern="1200" dirty="0">
                <a:solidFill>
                  <a:schemeClr val="tx1"/>
                </a:solidFill>
                <a:effectLst/>
                <a:latin typeface="+mn-lt"/>
                <a:ea typeface="+mn-ea"/>
                <a:cs typeface="+mn-cs"/>
              </a:rPr>
              <a:t> – fashion models need to look elegant and poised during shoots and shows, so they need to be able to highlight their best qualities and present themselves beautifully</a:t>
            </a:r>
          </a:p>
          <a:p>
            <a:r>
              <a:rPr lang="en-GB" sz="1200" b="1" i="0" u="none" strike="noStrike" kern="1200" dirty="0">
                <a:solidFill>
                  <a:schemeClr val="tx1"/>
                </a:solidFill>
                <a:effectLst/>
                <a:latin typeface="+mn-lt"/>
                <a:ea typeface="+mn-ea"/>
                <a:cs typeface="+mn-cs"/>
              </a:rPr>
              <a:t>Stamina</a:t>
            </a:r>
            <a:r>
              <a:rPr lang="en-GB" sz="1200" b="0" i="0" u="none" strike="noStrike" kern="1200" dirty="0">
                <a:solidFill>
                  <a:schemeClr val="tx1"/>
                </a:solidFill>
                <a:effectLst/>
                <a:latin typeface="+mn-lt"/>
                <a:ea typeface="+mn-ea"/>
                <a:cs typeface="+mn-cs"/>
              </a:rPr>
              <a:t> – photo shoots and runway shows can involve hours of work, so models also need physical stamina and the ability to perform for several hours at a time while maintaining their poise</a:t>
            </a:r>
          </a:p>
          <a:p>
            <a:r>
              <a:rPr lang="en-GB" sz="1200" b="0" i="0" u="none" strike="noStrike" kern="1200" dirty="0">
                <a:solidFill>
                  <a:schemeClr val="tx1"/>
                </a:solidFill>
                <a:effectLst/>
                <a:latin typeface="+mn-lt"/>
                <a:ea typeface="+mn-ea"/>
                <a:cs typeface="+mn-cs"/>
              </a:rPr>
              <a:t> </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endParaRPr lang="en-BG" dirty="0"/>
          </a:p>
        </p:txBody>
      </p:sp>
      <p:sp>
        <p:nvSpPr>
          <p:cNvPr id="4" name="Slide Number Placeholder 3"/>
          <p:cNvSpPr>
            <a:spLocks noGrp="1"/>
          </p:cNvSpPr>
          <p:nvPr>
            <p:ph type="sldNum" sz="quarter" idx="5"/>
          </p:nvPr>
        </p:nvSpPr>
        <p:spPr/>
        <p:txBody>
          <a:bodyPr/>
          <a:lstStyle/>
          <a:p>
            <a:fld id="{D8E911C7-4A2D-2D4E-876F-CA469F384FDA}" type="slidenum">
              <a:rPr lang="en-BG" smtClean="0"/>
              <a:t>5</a:t>
            </a:fld>
            <a:endParaRPr lang="en-BG"/>
          </a:p>
        </p:txBody>
      </p:sp>
    </p:spTree>
    <p:extLst>
      <p:ext uri="{BB962C8B-B14F-4D97-AF65-F5344CB8AC3E}">
        <p14:creationId xmlns:p14="http://schemas.microsoft.com/office/powerpoint/2010/main" val="3360049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Models must spend time, effort and money on staying in shape and looking good. For most, this includes some form of dieting, whether a stringent weight-loss diet or a maintenance diet of consistently healthy eating. </a:t>
            </a:r>
          </a:p>
          <a:p>
            <a:r>
              <a:rPr lang="en-GB" sz="1200" b="1" i="0" u="none" strike="noStrike" kern="1200" dirty="0">
                <a:solidFill>
                  <a:schemeClr val="tx1"/>
                </a:solidFill>
                <a:effectLst/>
                <a:latin typeface="+mn-lt"/>
                <a:ea typeface="+mn-ea"/>
                <a:cs typeface="+mn-cs"/>
              </a:rPr>
              <a:t>Sexual harassment and assault does happen, and it's common.</a:t>
            </a:r>
          </a:p>
          <a:p>
            <a:r>
              <a:rPr lang="en-GB" sz="1200" b="1" i="0" u="none" strike="noStrike" kern="1200" dirty="0">
                <a:solidFill>
                  <a:schemeClr val="tx1"/>
                </a:solidFill>
                <a:effectLst/>
                <a:latin typeface="+mn-lt"/>
                <a:ea typeface="+mn-ea"/>
                <a:cs typeface="+mn-cs"/>
              </a:rPr>
              <a:t>And body dysmorphia is also common.</a:t>
            </a:r>
            <a:endParaRPr lang="en-BG" dirty="0"/>
          </a:p>
        </p:txBody>
      </p:sp>
      <p:sp>
        <p:nvSpPr>
          <p:cNvPr id="4" name="Slide Number Placeholder 3"/>
          <p:cNvSpPr>
            <a:spLocks noGrp="1"/>
          </p:cNvSpPr>
          <p:nvPr>
            <p:ph type="sldNum" sz="quarter" idx="5"/>
          </p:nvPr>
        </p:nvSpPr>
        <p:spPr/>
        <p:txBody>
          <a:bodyPr/>
          <a:lstStyle/>
          <a:p>
            <a:fld id="{D8E911C7-4A2D-2D4E-876F-CA469F384FDA}" type="slidenum">
              <a:rPr lang="en-BG" smtClean="0"/>
              <a:t>6</a:t>
            </a:fld>
            <a:endParaRPr lang="en-BG"/>
          </a:p>
        </p:txBody>
      </p:sp>
    </p:spTree>
    <p:extLst>
      <p:ext uri="{BB962C8B-B14F-4D97-AF65-F5344CB8AC3E}">
        <p14:creationId xmlns:p14="http://schemas.microsoft.com/office/powerpoint/2010/main" val="2018198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Study and understand posing. Practice runway walking. What separates a pretty model from another model is going to be their posing ability and their walk. </a:t>
            </a:r>
            <a:r>
              <a:rPr lang="en-GB" sz="1200" b="0" i="0" u="none" strike="noStrike" kern="1200" dirty="0" err="1">
                <a:solidFill>
                  <a:schemeClr val="tx1"/>
                </a:solidFill>
                <a:effectLst/>
                <a:latin typeface="+mn-lt"/>
                <a:ea typeface="+mn-ea"/>
                <a:cs typeface="+mn-cs"/>
              </a:rPr>
              <a:t>Modeling</a:t>
            </a:r>
            <a:r>
              <a:rPr lang="en-GB" sz="1200" b="0" i="0" u="none" strike="noStrike" kern="1200" dirty="0">
                <a:solidFill>
                  <a:schemeClr val="tx1"/>
                </a:solidFill>
                <a:effectLst/>
                <a:latin typeface="+mn-lt"/>
                <a:ea typeface="+mn-ea"/>
                <a:cs typeface="+mn-cs"/>
              </a:rPr>
              <a:t> is an art.</a:t>
            </a:r>
          </a:p>
          <a:p>
            <a:r>
              <a:rPr lang="en-GB" sz="1200" b="0" i="0" u="none" strike="noStrike" kern="1200" dirty="0">
                <a:solidFill>
                  <a:schemeClr val="tx1"/>
                </a:solidFill>
                <a:effectLst/>
                <a:latin typeface="+mn-lt"/>
                <a:ea typeface="+mn-ea"/>
                <a:cs typeface="+mn-cs"/>
              </a:rPr>
              <a:t>Rejection is part of the territory. The sooner you not only understand but accept that, the better off you will be. </a:t>
            </a:r>
            <a:endParaRPr lang="en-BG" dirty="0"/>
          </a:p>
        </p:txBody>
      </p:sp>
      <p:sp>
        <p:nvSpPr>
          <p:cNvPr id="4" name="Slide Number Placeholder 3"/>
          <p:cNvSpPr>
            <a:spLocks noGrp="1"/>
          </p:cNvSpPr>
          <p:nvPr>
            <p:ph type="sldNum" sz="quarter" idx="5"/>
          </p:nvPr>
        </p:nvSpPr>
        <p:spPr/>
        <p:txBody>
          <a:bodyPr/>
          <a:lstStyle/>
          <a:p>
            <a:fld id="{D8E911C7-4A2D-2D4E-876F-CA469F384FDA}" type="slidenum">
              <a:rPr lang="en-BG" smtClean="0"/>
              <a:t>7</a:t>
            </a:fld>
            <a:endParaRPr lang="en-BG"/>
          </a:p>
        </p:txBody>
      </p:sp>
    </p:spTree>
    <p:extLst>
      <p:ext uri="{BB962C8B-B14F-4D97-AF65-F5344CB8AC3E}">
        <p14:creationId xmlns:p14="http://schemas.microsoft.com/office/powerpoint/2010/main" val="2407170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BG" dirty="0"/>
              <a:t>fter finishing this course </a:t>
            </a:r>
            <a:r>
              <a:rPr lang="en-GB" dirty="0"/>
              <a:t>I</a:t>
            </a:r>
            <a:r>
              <a:rPr lang="en-BG" dirty="0"/>
              <a:t> will get skills such as time management,teamwork,writing skills,and this is very important because for a model sometimes they are so busy, they have couple of shoots in a day and to manage your time is very important to be succesful.</a:t>
            </a:r>
          </a:p>
          <a:p>
            <a:r>
              <a:rPr lang="en-BG" dirty="0"/>
              <a:t>Also the writing skills, in this course </a:t>
            </a:r>
            <a:r>
              <a:rPr lang="en-GB" dirty="0"/>
              <a:t>I</a:t>
            </a:r>
            <a:r>
              <a:rPr lang="en-BG" dirty="0"/>
              <a:t> am learning how to write a CV , to bcome a model you need a portfolio and professional loooking CV.</a:t>
            </a:r>
          </a:p>
          <a:p>
            <a:r>
              <a:rPr lang="en-BG" dirty="0"/>
              <a:t>Also I will need to work with so many different stylist,photographers,agents and </a:t>
            </a:r>
            <a:r>
              <a:rPr lang="en-GB" dirty="0"/>
              <a:t>I</a:t>
            </a:r>
            <a:r>
              <a:rPr lang="en-BG" dirty="0"/>
              <a:t> need to be prepared to work in a team. </a:t>
            </a:r>
          </a:p>
        </p:txBody>
      </p:sp>
      <p:sp>
        <p:nvSpPr>
          <p:cNvPr id="4" name="Slide Number Placeholder 3"/>
          <p:cNvSpPr>
            <a:spLocks noGrp="1"/>
          </p:cNvSpPr>
          <p:nvPr>
            <p:ph type="sldNum" sz="quarter" idx="5"/>
          </p:nvPr>
        </p:nvSpPr>
        <p:spPr/>
        <p:txBody>
          <a:bodyPr/>
          <a:lstStyle/>
          <a:p>
            <a:fld id="{D8E911C7-4A2D-2D4E-876F-CA469F384FDA}" type="slidenum">
              <a:rPr lang="en-BG" smtClean="0"/>
              <a:t>8</a:t>
            </a:fld>
            <a:endParaRPr lang="en-BG"/>
          </a:p>
        </p:txBody>
      </p:sp>
    </p:spTree>
    <p:extLst>
      <p:ext uri="{BB962C8B-B14F-4D97-AF65-F5344CB8AC3E}">
        <p14:creationId xmlns:p14="http://schemas.microsoft.com/office/powerpoint/2010/main" val="2610197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BG" dirty="0"/>
          </a:p>
        </p:txBody>
      </p:sp>
      <p:sp>
        <p:nvSpPr>
          <p:cNvPr id="4" name="Slide Number Placeholder 3"/>
          <p:cNvSpPr>
            <a:spLocks noGrp="1"/>
          </p:cNvSpPr>
          <p:nvPr>
            <p:ph type="sldNum" sz="quarter" idx="5"/>
          </p:nvPr>
        </p:nvSpPr>
        <p:spPr/>
        <p:txBody>
          <a:bodyPr/>
          <a:lstStyle/>
          <a:p>
            <a:fld id="{D8E911C7-4A2D-2D4E-876F-CA469F384FDA}" type="slidenum">
              <a:rPr lang="en-BG" smtClean="0"/>
              <a:t>10</a:t>
            </a:fld>
            <a:endParaRPr lang="en-BG"/>
          </a:p>
        </p:txBody>
      </p:sp>
    </p:spTree>
    <p:extLst>
      <p:ext uri="{BB962C8B-B14F-4D97-AF65-F5344CB8AC3E}">
        <p14:creationId xmlns:p14="http://schemas.microsoft.com/office/powerpoint/2010/main" val="651576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Monday, December 6, 2021</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52982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Monday, December 6, 2021</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02273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Monday, December 6, 2021</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14368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Monday, December 6, 2021</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80947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Monday, December 6, 2021</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866497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Monday, December 6, 2021</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62845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Monday, December 6, 2021</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64667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Monday, December 6, 2021</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9989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Monday, December 6, 2021</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48745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Monday, December 6, 2021</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7144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Monday, December 6, 2021</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015710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Monday, December 6, 2021</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256855745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ndeed.com/career-advice/finding-a-job/jobs-in-modelin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pixpa.com/blog/tips-for-aspiring-fashion-models" TargetMode="External"/><Relationship Id="rId4" Type="http://schemas.openxmlformats.org/officeDocument/2006/relationships/hyperlink" Target="https://fashionista.com/2017/03/model-fashion-problems-treatment-abuse-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ED9D89B5-CCAB-4617-B70E-501DBE3C8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2CC0FE-EE13-1142-8A67-BD8D07F97535}"/>
              </a:ext>
            </a:extLst>
          </p:cNvPr>
          <p:cNvSpPr>
            <a:spLocks noGrp="1"/>
          </p:cNvSpPr>
          <p:nvPr>
            <p:ph type="ctrTitle"/>
          </p:nvPr>
        </p:nvSpPr>
        <p:spPr>
          <a:xfrm>
            <a:off x="917275" y="4583953"/>
            <a:ext cx="4685857" cy="1465973"/>
          </a:xfrm>
        </p:spPr>
        <p:txBody>
          <a:bodyPr vert="horz" lIns="0" tIns="0" rIns="0" bIns="0" rtlCol="0" anchor="t">
            <a:normAutofit/>
          </a:bodyPr>
          <a:lstStyle/>
          <a:p>
            <a:pPr algn="l"/>
            <a:r>
              <a:rPr lang="en-US" sz="3200" spc="700" dirty="0"/>
              <a:t>My future career </a:t>
            </a:r>
          </a:p>
        </p:txBody>
      </p:sp>
      <p:pic>
        <p:nvPicPr>
          <p:cNvPr id="4" name="Picture 3" descr="A close-up of a colorful feather&#10;&#10;Description automatically generated with low confidence">
            <a:extLst>
              <a:ext uri="{FF2B5EF4-FFF2-40B4-BE49-F238E27FC236}">
                <a16:creationId xmlns:a16="http://schemas.microsoft.com/office/drawing/2014/main" id="{3543579D-B14F-4E73-AC3A-46EBB00F5468}"/>
              </a:ext>
            </a:extLst>
          </p:cNvPr>
          <p:cNvPicPr>
            <a:picLocks noChangeAspect="1"/>
          </p:cNvPicPr>
          <p:nvPr/>
        </p:nvPicPr>
        <p:blipFill rotWithShape="1">
          <a:blip r:embed="rId3"/>
          <a:srcRect t="45589" b="7363"/>
          <a:stretch/>
        </p:blipFill>
        <p:spPr>
          <a:xfrm>
            <a:off x="20" y="432"/>
            <a:ext cx="12191980" cy="4244759"/>
          </a:xfrm>
          <a:prstGeom prst="rect">
            <a:avLst/>
          </a:prstGeom>
        </p:spPr>
      </p:pic>
      <p:sp>
        <p:nvSpPr>
          <p:cNvPr id="3" name="Subtitle 2">
            <a:extLst>
              <a:ext uri="{FF2B5EF4-FFF2-40B4-BE49-F238E27FC236}">
                <a16:creationId xmlns:a16="http://schemas.microsoft.com/office/drawing/2014/main" id="{F4F3A589-F30B-DD4C-860A-55C6687DCFA7}"/>
              </a:ext>
            </a:extLst>
          </p:cNvPr>
          <p:cNvSpPr>
            <a:spLocks noGrp="1"/>
          </p:cNvSpPr>
          <p:nvPr>
            <p:ph type="subTitle" idx="1"/>
          </p:nvPr>
        </p:nvSpPr>
        <p:spPr>
          <a:xfrm>
            <a:off x="6096000" y="4583953"/>
            <a:ext cx="5638800" cy="1465973"/>
          </a:xfrm>
        </p:spPr>
        <p:txBody>
          <a:bodyPr vert="horz" lIns="0" tIns="0" rIns="0" bIns="0" rtlCol="0">
            <a:normAutofit/>
          </a:bodyPr>
          <a:lstStyle/>
          <a:p>
            <a:pPr indent="-228600" algn="l">
              <a:lnSpc>
                <a:spcPct val="110000"/>
              </a:lnSpc>
              <a:buFont typeface="Arial" panose="020B0604020202020204" pitchFamily="34" charset="0"/>
              <a:buChar char="•"/>
            </a:pPr>
            <a:r>
              <a:rPr lang="en-US" sz="1400" dirty="0"/>
              <a:t>Module  name:  </a:t>
            </a:r>
            <a:r>
              <a:rPr lang="en-US" sz="1400" b="1" dirty="0"/>
              <a:t>academic and employability skills (BMSW4001_LON)</a:t>
            </a:r>
          </a:p>
          <a:p>
            <a:pPr indent="-228600" algn="l">
              <a:lnSpc>
                <a:spcPct val="110000"/>
              </a:lnSpc>
              <a:buFont typeface="Arial" panose="020B0604020202020204" pitchFamily="34" charset="0"/>
              <a:buChar char="•"/>
            </a:pPr>
            <a:endParaRPr lang="en-US" sz="1400" dirty="0"/>
          </a:p>
          <a:p>
            <a:pPr indent="-228600" algn="l">
              <a:lnSpc>
                <a:spcPct val="110000"/>
              </a:lnSpc>
              <a:buFont typeface="Arial" panose="020B0604020202020204" pitchFamily="34" charset="0"/>
              <a:buChar char="•"/>
            </a:pPr>
            <a:r>
              <a:rPr lang="en-US" sz="1400" dirty="0"/>
              <a:t>Lecturer: </a:t>
            </a:r>
            <a:r>
              <a:rPr lang="en-US" sz="1400" b="1" dirty="0"/>
              <a:t>Peter </a:t>
            </a:r>
            <a:r>
              <a:rPr lang="en-US" sz="1400" b="1" dirty="0" err="1"/>
              <a:t>allen</a:t>
            </a:r>
            <a:r>
              <a:rPr lang="en-US" sz="1400" b="1" dirty="0"/>
              <a:t> </a:t>
            </a:r>
          </a:p>
          <a:p>
            <a:pPr indent="-228600" algn="l">
              <a:lnSpc>
                <a:spcPct val="110000"/>
              </a:lnSpc>
              <a:buFont typeface="Arial" panose="020B0604020202020204" pitchFamily="34" charset="0"/>
              <a:buChar char="•"/>
            </a:pPr>
            <a:endParaRPr lang="en-US" sz="1400" dirty="0"/>
          </a:p>
          <a:p>
            <a:pPr indent="-228600" algn="l">
              <a:lnSpc>
                <a:spcPct val="110000"/>
              </a:lnSpc>
              <a:buFont typeface="Arial" panose="020B0604020202020204" pitchFamily="34" charset="0"/>
              <a:buChar char="•"/>
            </a:pPr>
            <a:endParaRPr lang="en-US" sz="1400" dirty="0"/>
          </a:p>
          <a:p>
            <a:pPr indent="-228600" algn="l">
              <a:lnSpc>
                <a:spcPct val="110000"/>
              </a:lnSpc>
              <a:buFont typeface="Arial" panose="020B0604020202020204" pitchFamily="34" charset="0"/>
              <a:buChar char="•"/>
            </a:pPr>
            <a:endParaRPr lang="en-US" sz="1400" dirty="0"/>
          </a:p>
        </p:txBody>
      </p:sp>
      <p:sp>
        <p:nvSpPr>
          <p:cNvPr id="18" name="Rectangle 17">
            <a:extLst>
              <a:ext uri="{FF2B5EF4-FFF2-40B4-BE49-F238E27FC236}">
                <a16:creationId xmlns:a16="http://schemas.microsoft.com/office/drawing/2014/main" id="{955DEFE8-24AF-47F7-B020-D4D76ABA1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EAE3873-25FC-4346-B1D5-82E5F9D95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67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1486BDA-FFEC-2148-AF52-EF8BC9EFC194}"/>
              </a:ext>
            </a:extLst>
          </p:cNvPr>
          <p:cNvSpPr txBox="1"/>
          <p:nvPr/>
        </p:nvSpPr>
        <p:spPr>
          <a:xfrm>
            <a:off x="2256614" y="0"/>
            <a:ext cx="8391496" cy="461665"/>
          </a:xfrm>
          <a:prstGeom prst="rect">
            <a:avLst/>
          </a:prstGeom>
          <a:noFill/>
        </p:spPr>
        <p:txBody>
          <a:bodyPr wrap="square" rtlCol="0">
            <a:spAutoFit/>
          </a:bodyPr>
          <a:lstStyle/>
          <a:p>
            <a:pPr>
              <a:spcAft>
                <a:spcPts val="600"/>
              </a:spcAft>
            </a:pPr>
            <a:r>
              <a:rPr lang="en-BG" sz="2400" spc="300" dirty="0">
                <a:latin typeface="Baskerville" panose="02020502070401020303" pitchFamily="18" charset="0"/>
                <a:ea typeface="Baskerville" panose="02020502070401020303" pitchFamily="18" charset="0"/>
              </a:rPr>
              <a:t>University of  Wales Trinity Saint David- London </a:t>
            </a:r>
          </a:p>
        </p:txBody>
      </p:sp>
      <p:sp>
        <p:nvSpPr>
          <p:cNvPr id="7" name="TextBox 6">
            <a:extLst>
              <a:ext uri="{FF2B5EF4-FFF2-40B4-BE49-F238E27FC236}">
                <a16:creationId xmlns:a16="http://schemas.microsoft.com/office/drawing/2014/main" id="{FE41D598-F8D9-EB47-86E5-690AA4C1B013}"/>
              </a:ext>
            </a:extLst>
          </p:cNvPr>
          <p:cNvSpPr txBox="1"/>
          <p:nvPr/>
        </p:nvSpPr>
        <p:spPr>
          <a:xfrm>
            <a:off x="216385" y="3429000"/>
            <a:ext cx="6530445" cy="830997"/>
          </a:xfrm>
          <a:prstGeom prst="rect">
            <a:avLst/>
          </a:prstGeom>
          <a:noFill/>
        </p:spPr>
        <p:txBody>
          <a:bodyPr wrap="square" rtlCol="0">
            <a:spAutoFit/>
          </a:bodyPr>
          <a:lstStyle/>
          <a:p>
            <a:pPr>
              <a:spcAft>
                <a:spcPts val="600"/>
              </a:spcAft>
            </a:pPr>
            <a:r>
              <a:rPr lang="en-BG" sz="2400" i="1" dirty="0">
                <a:latin typeface="Calibri" panose="020F0502020204030204" pitchFamily="34" charset="0"/>
                <a:cs typeface="Calibri" panose="020F0502020204030204" pitchFamily="34" charset="0"/>
              </a:rPr>
              <a:t>STUDENT: IZABELA CHAVDAROVA TSEKOVA (2116088)</a:t>
            </a:r>
          </a:p>
        </p:txBody>
      </p:sp>
    </p:spTree>
    <p:extLst>
      <p:ext uri="{BB962C8B-B14F-4D97-AF65-F5344CB8AC3E}">
        <p14:creationId xmlns:p14="http://schemas.microsoft.com/office/powerpoint/2010/main" val="1111644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024AA-4C77-ED4A-A87E-D19DADC4B76C}"/>
              </a:ext>
            </a:extLst>
          </p:cNvPr>
          <p:cNvSpPr>
            <a:spLocks noGrp="1"/>
          </p:cNvSpPr>
          <p:nvPr>
            <p:ph type="title"/>
          </p:nvPr>
        </p:nvSpPr>
        <p:spPr>
          <a:xfrm>
            <a:off x="8643193" y="35505"/>
            <a:ext cx="3091607" cy="1727643"/>
          </a:xfrm>
        </p:spPr>
        <p:txBody>
          <a:bodyPr anchor="b">
            <a:normAutofit/>
          </a:bodyPr>
          <a:lstStyle/>
          <a:p>
            <a:r>
              <a:rPr lang="en-GB" sz="2800" dirty="0"/>
              <a:t>C</a:t>
            </a:r>
            <a:r>
              <a:rPr lang="en-BG" sz="2800" dirty="0"/>
              <a:t>ontents:</a:t>
            </a:r>
          </a:p>
        </p:txBody>
      </p:sp>
      <p:pic>
        <p:nvPicPr>
          <p:cNvPr id="4" name="Picture 3" descr="A collage of a person in different outfits&#10;&#10;Description automatically generated with low confidence">
            <a:extLst>
              <a:ext uri="{FF2B5EF4-FFF2-40B4-BE49-F238E27FC236}">
                <a16:creationId xmlns:a16="http://schemas.microsoft.com/office/drawing/2014/main" id="{311383B3-76E0-4D4E-B625-55A236873777}"/>
              </a:ext>
            </a:extLst>
          </p:cNvPr>
          <p:cNvPicPr>
            <a:picLocks noChangeAspect="1"/>
          </p:cNvPicPr>
          <p:nvPr/>
        </p:nvPicPr>
        <p:blipFill rotWithShape="1">
          <a:blip r:embed="rId2"/>
          <a:srcRect l="26145" r="2621"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DAFA4C62-C778-4546-8FAB-C636543D5BA4}"/>
              </a:ext>
            </a:extLst>
          </p:cNvPr>
          <p:cNvSpPr>
            <a:spLocks noGrp="1"/>
          </p:cNvSpPr>
          <p:nvPr>
            <p:ph idx="1"/>
          </p:nvPr>
        </p:nvSpPr>
        <p:spPr>
          <a:xfrm>
            <a:off x="8643193" y="2080606"/>
            <a:ext cx="2942813" cy="3428124"/>
          </a:xfrm>
        </p:spPr>
        <p:txBody>
          <a:bodyPr>
            <a:noAutofit/>
          </a:bodyPr>
          <a:lstStyle/>
          <a:p>
            <a:r>
              <a:rPr lang="en-BG" sz="1800" dirty="0"/>
              <a:t>FASHION (EDITORIAL ) MODEL </a:t>
            </a:r>
          </a:p>
          <a:p>
            <a:r>
              <a:rPr lang="en-BG" sz="1800" dirty="0"/>
              <a:t>What is an editorial model?</a:t>
            </a:r>
          </a:p>
          <a:p>
            <a:r>
              <a:rPr lang="en-BG" sz="1800" dirty="0"/>
              <a:t>Key skills</a:t>
            </a:r>
          </a:p>
          <a:p>
            <a:r>
              <a:rPr lang="en-BG" sz="1800" dirty="0"/>
              <a:t>Swot Analysis</a:t>
            </a:r>
          </a:p>
          <a:p>
            <a:r>
              <a:rPr lang="en-BG" sz="1800" dirty="0"/>
              <a:t>What </a:t>
            </a:r>
            <a:r>
              <a:rPr lang="en-GB" sz="1800" dirty="0"/>
              <a:t>I</a:t>
            </a:r>
            <a:r>
              <a:rPr lang="en-BG" sz="1800" dirty="0"/>
              <a:t> have and what </a:t>
            </a:r>
            <a:r>
              <a:rPr lang="en-GB" sz="1800" dirty="0"/>
              <a:t>I</a:t>
            </a:r>
            <a:r>
              <a:rPr lang="en-BG" sz="1800" dirty="0"/>
              <a:t> need</a:t>
            </a:r>
          </a:p>
          <a:p>
            <a:r>
              <a:rPr lang="en-BG" sz="1800" dirty="0"/>
              <a:t>Skills improvement </a:t>
            </a:r>
          </a:p>
          <a:p>
            <a:r>
              <a:rPr lang="en-BG" sz="1800" dirty="0"/>
              <a:t>Summary</a:t>
            </a:r>
          </a:p>
          <a:p>
            <a:r>
              <a:rPr lang="en-BG" sz="1800" dirty="0"/>
              <a:t>References </a:t>
            </a:r>
          </a:p>
        </p:txBody>
      </p:sp>
      <p:sp>
        <p:nvSpPr>
          <p:cNvPr id="26" name="Rectangle 25">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91999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E1F53E-5B82-9F43-A0D2-D9D9772D3F84}"/>
              </a:ext>
            </a:extLst>
          </p:cNvPr>
          <p:cNvSpPr>
            <a:spLocks noGrp="1"/>
          </p:cNvSpPr>
          <p:nvPr>
            <p:ph type="title"/>
          </p:nvPr>
        </p:nvSpPr>
        <p:spPr>
          <a:xfrm>
            <a:off x="1371600" y="457200"/>
            <a:ext cx="5268036" cy="2140145"/>
          </a:xfrm>
        </p:spPr>
        <p:txBody>
          <a:bodyPr anchor="b">
            <a:normAutofit/>
          </a:bodyPr>
          <a:lstStyle/>
          <a:p>
            <a:r>
              <a:rPr lang="en-BG" dirty="0"/>
              <a:t>fashion MODEL </a:t>
            </a:r>
          </a:p>
        </p:txBody>
      </p:sp>
      <p:sp>
        <p:nvSpPr>
          <p:cNvPr id="3" name="Content Placeholder 2">
            <a:extLst>
              <a:ext uri="{FF2B5EF4-FFF2-40B4-BE49-F238E27FC236}">
                <a16:creationId xmlns:a16="http://schemas.microsoft.com/office/drawing/2014/main" id="{F121813E-A80D-DA49-9B08-B828DFDF586E}"/>
              </a:ext>
            </a:extLst>
          </p:cNvPr>
          <p:cNvSpPr>
            <a:spLocks noGrp="1"/>
          </p:cNvSpPr>
          <p:nvPr>
            <p:ph idx="1"/>
          </p:nvPr>
        </p:nvSpPr>
        <p:spPr>
          <a:xfrm>
            <a:off x="1371599" y="3054545"/>
            <a:ext cx="5268037" cy="2567508"/>
          </a:xfrm>
        </p:spPr>
        <p:txBody>
          <a:bodyPr anchor="t">
            <a:normAutofit/>
          </a:bodyPr>
          <a:lstStyle/>
          <a:p>
            <a:r>
              <a:rPr lang="en-GB" sz="1600" dirty="0"/>
              <a:t>Fashion models represent brands and designers by wearing their clothing and accessories in photo shoots, commercials, and runway shows.  </a:t>
            </a:r>
          </a:p>
          <a:p>
            <a:pPr marL="0" indent="0">
              <a:buNone/>
            </a:pPr>
            <a:r>
              <a:rPr lang="en-GB" sz="1400" dirty="0"/>
              <a:t>(By Indeed editorial team 2021)</a:t>
            </a:r>
          </a:p>
          <a:p>
            <a:pPr marL="0" indent="0">
              <a:buNone/>
            </a:pPr>
            <a:endParaRPr lang="en-BG" sz="1600" dirty="0"/>
          </a:p>
        </p:txBody>
      </p:sp>
      <p:pic>
        <p:nvPicPr>
          <p:cNvPr id="4" name="Picture 3" descr="A group of women on a stage&#10;&#10;Description automatically generated with medium confidence">
            <a:extLst>
              <a:ext uri="{FF2B5EF4-FFF2-40B4-BE49-F238E27FC236}">
                <a16:creationId xmlns:a16="http://schemas.microsoft.com/office/drawing/2014/main" id="{1A98E96B-7227-7247-B48E-CD65BA00ED85}"/>
              </a:ext>
            </a:extLst>
          </p:cNvPr>
          <p:cNvPicPr>
            <a:picLocks noChangeAspect="1"/>
          </p:cNvPicPr>
          <p:nvPr/>
        </p:nvPicPr>
        <p:blipFill rotWithShape="1">
          <a:blip r:embed="rId3"/>
          <a:srcRect r="3" b="3"/>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70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018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6ECDAF-E08A-4938-9E85-2C8C46EE8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E9D209-EDDC-AD49-B54B-BE61DDE35BD4}"/>
              </a:ext>
            </a:extLst>
          </p:cNvPr>
          <p:cNvSpPr>
            <a:spLocks noGrp="1"/>
          </p:cNvSpPr>
          <p:nvPr>
            <p:ph type="title"/>
          </p:nvPr>
        </p:nvSpPr>
        <p:spPr>
          <a:xfrm>
            <a:off x="1055076" y="473826"/>
            <a:ext cx="5160667" cy="1658471"/>
          </a:xfrm>
        </p:spPr>
        <p:txBody>
          <a:bodyPr anchor="b">
            <a:normAutofit/>
          </a:bodyPr>
          <a:lstStyle/>
          <a:p>
            <a:pPr algn="r">
              <a:lnSpc>
                <a:spcPct val="90000"/>
              </a:lnSpc>
            </a:pPr>
            <a:r>
              <a:rPr lang="en-GB" sz="2800" b="0"/>
              <a:t>Fashion Model Duties and Responsibilities</a:t>
            </a:r>
            <a:br>
              <a:rPr lang="en-GB" sz="2800" b="0"/>
            </a:br>
            <a:endParaRPr lang="en-BG" sz="2800"/>
          </a:p>
        </p:txBody>
      </p:sp>
      <p:sp>
        <p:nvSpPr>
          <p:cNvPr id="3" name="Content Placeholder 2">
            <a:extLst>
              <a:ext uri="{FF2B5EF4-FFF2-40B4-BE49-F238E27FC236}">
                <a16:creationId xmlns:a16="http://schemas.microsoft.com/office/drawing/2014/main" id="{CEC560DB-13D7-1F43-9E1E-98112181085F}"/>
              </a:ext>
            </a:extLst>
          </p:cNvPr>
          <p:cNvSpPr>
            <a:spLocks noGrp="1"/>
          </p:cNvSpPr>
          <p:nvPr>
            <p:ph idx="1"/>
          </p:nvPr>
        </p:nvSpPr>
        <p:spPr>
          <a:xfrm>
            <a:off x="1371601" y="2606123"/>
            <a:ext cx="4724400" cy="3262414"/>
          </a:xfrm>
        </p:spPr>
        <p:txBody>
          <a:bodyPr anchor="b">
            <a:normAutofit/>
          </a:bodyPr>
          <a:lstStyle/>
          <a:p>
            <a:pPr algn="r"/>
            <a:r>
              <a:rPr lang="en-BG" dirty="0"/>
              <a:t>Pose for Photo Shoots</a:t>
            </a:r>
          </a:p>
          <a:p>
            <a:pPr algn="r"/>
            <a:r>
              <a:rPr lang="en-BG" dirty="0"/>
              <a:t>Film commercials</a:t>
            </a:r>
          </a:p>
          <a:p>
            <a:pPr algn="r"/>
            <a:r>
              <a:rPr lang="en-BG" dirty="0"/>
              <a:t>Participate in Runway Shows</a:t>
            </a:r>
            <a:endParaRPr lang="en-GB" dirty="0"/>
          </a:p>
          <a:p>
            <a:pPr algn="r"/>
            <a:r>
              <a:rPr lang="en-GB" dirty="0"/>
              <a:t>Style clothing and Makeup </a:t>
            </a:r>
          </a:p>
          <a:p>
            <a:pPr algn="r"/>
            <a:r>
              <a:rPr lang="en-GB" dirty="0"/>
              <a:t>Develop  and maintain portfolios</a:t>
            </a:r>
          </a:p>
          <a:p>
            <a:pPr algn="r"/>
            <a:r>
              <a:rPr lang="en-GB" dirty="0"/>
              <a:t>Travel to gigs</a:t>
            </a:r>
            <a:br>
              <a:rPr lang="en-GB" dirty="0"/>
            </a:br>
            <a:endParaRPr lang="en-BG" dirty="0"/>
          </a:p>
        </p:txBody>
      </p:sp>
      <p:pic>
        <p:nvPicPr>
          <p:cNvPr id="4" name="Picture 3" descr="A person walking down a runway&#10;&#10;Description automatically generated with low confidence">
            <a:extLst>
              <a:ext uri="{FF2B5EF4-FFF2-40B4-BE49-F238E27FC236}">
                <a16:creationId xmlns:a16="http://schemas.microsoft.com/office/drawing/2014/main" id="{A551DD70-1088-7F4B-83F7-9450B35B7857}"/>
              </a:ext>
            </a:extLst>
          </p:cNvPr>
          <p:cNvPicPr>
            <a:picLocks noChangeAspect="1"/>
          </p:cNvPicPr>
          <p:nvPr/>
        </p:nvPicPr>
        <p:blipFill rotWithShape="1">
          <a:blip r:embed="rId3"/>
          <a:srcRect l="26882" r="15689" b="-1"/>
          <a:stretch/>
        </p:blipFill>
        <p:spPr>
          <a:xfrm>
            <a:off x="6633135" y="1028699"/>
            <a:ext cx="5558865" cy="4839837"/>
          </a:xfrm>
          <a:prstGeom prst="rect">
            <a:avLst/>
          </a:prstGeom>
        </p:spPr>
      </p:pic>
      <p:sp>
        <p:nvSpPr>
          <p:cNvPr id="11" name="Rectangle 10">
            <a:extLst>
              <a:ext uri="{FF2B5EF4-FFF2-40B4-BE49-F238E27FC236}">
                <a16:creationId xmlns:a16="http://schemas.microsoft.com/office/drawing/2014/main" id="{84E30AF0-4FE2-4C74-AE5B-8386D6520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F8C671-E083-47BA-A195-0232B7B78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tx2">
                  <a:lumMod val="50000"/>
                  <a:lumOff val="50000"/>
                  <a:alpha val="3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7083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D0AA5423-4861-4627-96FA-1769D6E362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B46E2F-0499-3846-9702-A20766A94AD0}"/>
              </a:ext>
            </a:extLst>
          </p:cNvPr>
          <p:cNvSpPr>
            <a:spLocks noGrp="1"/>
          </p:cNvSpPr>
          <p:nvPr>
            <p:ph type="title"/>
          </p:nvPr>
        </p:nvSpPr>
        <p:spPr>
          <a:xfrm>
            <a:off x="449943" y="3709555"/>
            <a:ext cx="10370457" cy="767077"/>
          </a:xfrm>
        </p:spPr>
        <p:txBody>
          <a:bodyPr anchor="t">
            <a:normAutofit fontScale="90000"/>
          </a:bodyPr>
          <a:lstStyle/>
          <a:p>
            <a:pPr>
              <a:lnSpc>
                <a:spcPct val="90000"/>
              </a:lnSpc>
            </a:pPr>
            <a:r>
              <a:rPr lang="en-GB" sz="2800" b="0" dirty="0"/>
              <a:t>Fashion Model Skills and Qualifications</a:t>
            </a:r>
            <a:br>
              <a:rPr lang="en-GB" sz="2800" b="0" dirty="0"/>
            </a:br>
            <a:br>
              <a:rPr lang="en-GB" sz="1700" dirty="0"/>
            </a:br>
            <a:endParaRPr lang="en-BG" sz="1700" dirty="0"/>
          </a:p>
        </p:txBody>
      </p:sp>
      <p:pic>
        <p:nvPicPr>
          <p:cNvPr id="5" name="Picture 4" descr="Diagram&#10;&#10;Description automatically generated">
            <a:extLst>
              <a:ext uri="{FF2B5EF4-FFF2-40B4-BE49-F238E27FC236}">
                <a16:creationId xmlns:a16="http://schemas.microsoft.com/office/drawing/2014/main" id="{4991EA9C-09B4-144F-8F70-F210F1117191}"/>
              </a:ext>
            </a:extLst>
          </p:cNvPr>
          <p:cNvPicPr>
            <a:picLocks noChangeAspect="1"/>
          </p:cNvPicPr>
          <p:nvPr/>
        </p:nvPicPr>
        <p:blipFill>
          <a:blip r:embed="rId3"/>
          <a:stretch>
            <a:fillRect/>
          </a:stretch>
        </p:blipFill>
        <p:spPr>
          <a:xfrm>
            <a:off x="4155205" y="457201"/>
            <a:ext cx="1760689" cy="2971800"/>
          </a:xfrm>
          <a:prstGeom prst="rect">
            <a:avLst/>
          </a:prstGeom>
        </p:spPr>
      </p:pic>
      <p:pic>
        <p:nvPicPr>
          <p:cNvPr id="4" name="Picture 3" descr="Diagram&#10;&#10;Description automatically generated with medium confidence">
            <a:extLst>
              <a:ext uri="{FF2B5EF4-FFF2-40B4-BE49-F238E27FC236}">
                <a16:creationId xmlns:a16="http://schemas.microsoft.com/office/drawing/2014/main" id="{FA2F6D77-86C3-5449-8830-64C84CD16B9F}"/>
              </a:ext>
            </a:extLst>
          </p:cNvPr>
          <p:cNvPicPr>
            <a:picLocks noChangeAspect="1"/>
          </p:cNvPicPr>
          <p:nvPr/>
        </p:nvPicPr>
        <p:blipFill rotWithShape="1">
          <a:blip r:embed="rId4"/>
          <a:srcRect r="-202" b="5897"/>
          <a:stretch/>
        </p:blipFill>
        <p:spPr>
          <a:xfrm>
            <a:off x="6267794" y="457201"/>
            <a:ext cx="2977805" cy="2796544"/>
          </a:xfrm>
          <a:prstGeom prst="rect">
            <a:avLst/>
          </a:prstGeom>
        </p:spPr>
      </p:pic>
      <p:sp>
        <p:nvSpPr>
          <p:cNvPr id="3" name="Content Placeholder 2">
            <a:extLst>
              <a:ext uri="{FF2B5EF4-FFF2-40B4-BE49-F238E27FC236}">
                <a16:creationId xmlns:a16="http://schemas.microsoft.com/office/drawing/2014/main" id="{B842BD89-BDBA-A84E-A7A4-CADD047DFB7C}"/>
              </a:ext>
            </a:extLst>
          </p:cNvPr>
          <p:cNvSpPr>
            <a:spLocks noGrp="1"/>
          </p:cNvSpPr>
          <p:nvPr>
            <p:ph idx="1"/>
          </p:nvPr>
        </p:nvSpPr>
        <p:spPr>
          <a:xfrm>
            <a:off x="1191494" y="4302982"/>
            <a:ext cx="9448800" cy="1258919"/>
          </a:xfrm>
        </p:spPr>
        <p:txBody>
          <a:bodyPr>
            <a:noAutofit/>
          </a:bodyPr>
          <a:lstStyle/>
          <a:p>
            <a:pPr>
              <a:lnSpc>
                <a:spcPct val="110000"/>
              </a:lnSpc>
            </a:pPr>
            <a:r>
              <a:rPr lang="en-GB" sz="1800" b="1" dirty="0"/>
              <a:t>Presentation skills</a:t>
            </a:r>
          </a:p>
          <a:p>
            <a:pPr>
              <a:lnSpc>
                <a:spcPct val="110000"/>
              </a:lnSpc>
            </a:pPr>
            <a:r>
              <a:rPr lang="en-GB" sz="1800" b="1" dirty="0"/>
              <a:t>Collaborative skills</a:t>
            </a:r>
            <a:r>
              <a:rPr lang="en-GB" sz="1800" dirty="0"/>
              <a:t> </a:t>
            </a:r>
          </a:p>
          <a:p>
            <a:pPr>
              <a:lnSpc>
                <a:spcPct val="110000"/>
              </a:lnSpc>
            </a:pPr>
            <a:r>
              <a:rPr lang="en-GB" sz="1800" b="1" dirty="0"/>
              <a:t>Dependability and time management</a:t>
            </a:r>
          </a:p>
          <a:p>
            <a:pPr>
              <a:lnSpc>
                <a:spcPct val="110000"/>
              </a:lnSpc>
            </a:pPr>
            <a:r>
              <a:rPr lang="en-GB" sz="1800" b="1" dirty="0"/>
              <a:t>Physical attractiveness</a:t>
            </a:r>
          </a:p>
          <a:p>
            <a:pPr>
              <a:lnSpc>
                <a:spcPct val="110000"/>
              </a:lnSpc>
            </a:pPr>
            <a:r>
              <a:rPr lang="en-GB" sz="1800" b="1" dirty="0"/>
              <a:t>Stamina</a:t>
            </a:r>
            <a:endParaRPr lang="en-BG" sz="1800" dirty="0"/>
          </a:p>
        </p:txBody>
      </p:sp>
      <p:sp>
        <p:nvSpPr>
          <p:cNvPr id="17" name="Rectangle 11">
            <a:extLst>
              <a:ext uri="{FF2B5EF4-FFF2-40B4-BE49-F238E27FC236}">
                <a16:creationId xmlns:a16="http://schemas.microsoft.com/office/drawing/2014/main" id="{B0B225C0-F5F9-40BC-862C-6A92ECB98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3">
            <a:extLst>
              <a:ext uri="{FF2B5EF4-FFF2-40B4-BE49-F238E27FC236}">
                <a16:creationId xmlns:a16="http://schemas.microsoft.com/office/drawing/2014/main" id="{4AA94DAC-98FA-4D47-B636-DFF2C569E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40336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ACACD-4AF7-F944-AE11-3E581F657FE6}"/>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S</a:t>
            </a:r>
            <a:r>
              <a:rPr lang="en-BG" sz="3200">
                <a:solidFill>
                  <a:schemeClr val="bg1"/>
                </a:solidFill>
              </a:rPr>
              <a:t>wot analysis</a:t>
            </a:r>
          </a:p>
        </p:txBody>
      </p:sp>
      <p:graphicFrame>
        <p:nvGraphicFramePr>
          <p:cNvPr id="5" name="Table 5">
            <a:extLst>
              <a:ext uri="{FF2B5EF4-FFF2-40B4-BE49-F238E27FC236}">
                <a16:creationId xmlns:a16="http://schemas.microsoft.com/office/drawing/2014/main" id="{12F97183-2C36-2D48-B215-9D04DE58A5E3}"/>
              </a:ext>
            </a:extLst>
          </p:cNvPr>
          <p:cNvGraphicFramePr>
            <a:graphicFrameLocks noGrp="1"/>
          </p:cNvGraphicFramePr>
          <p:nvPr>
            <p:ph idx="1"/>
            <p:extLst>
              <p:ext uri="{D42A27DB-BD31-4B8C-83A1-F6EECF244321}">
                <p14:modId xmlns:p14="http://schemas.microsoft.com/office/powerpoint/2010/main" val="119891077"/>
              </p:ext>
            </p:extLst>
          </p:nvPr>
        </p:nvGraphicFramePr>
        <p:xfrm>
          <a:off x="579474" y="2317263"/>
          <a:ext cx="11033031" cy="4122349"/>
        </p:xfrm>
        <a:graphic>
          <a:graphicData uri="http://schemas.openxmlformats.org/drawingml/2006/table">
            <a:tbl>
              <a:tblPr firstRow="1" bandRow="1">
                <a:tableStyleId>{5C22544A-7EE6-4342-B048-85BDC9FD1C3A}</a:tableStyleId>
              </a:tblPr>
              <a:tblGrid>
                <a:gridCol w="2551043">
                  <a:extLst>
                    <a:ext uri="{9D8B030D-6E8A-4147-A177-3AD203B41FA5}">
                      <a16:colId xmlns:a16="http://schemas.microsoft.com/office/drawing/2014/main" val="2846210034"/>
                    </a:ext>
                  </a:extLst>
                </a:gridCol>
                <a:gridCol w="2712210">
                  <a:extLst>
                    <a:ext uri="{9D8B030D-6E8A-4147-A177-3AD203B41FA5}">
                      <a16:colId xmlns:a16="http://schemas.microsoft.com/office/drawing/2014/main" val="651021742"/>
                    </a:ext>
                  </a:extLst>
                </a:gridCol>
                <a:gridCol w="3034544">
                  <a:extLst>
                    <a:ext uri="{9D8B030D-6E8A-4147-A177-3AD203B41FA5}">
                      <a16:colId xmlns:a16="http://schemas.microsoft.com/office/drawing/2014/main" val="4085528119"/>
                    </a:ext>
                  </a:extLst>
                </a:gridCol>
                <a:gridCol w="2735234">
                  <a:extLst>
                    <a:ext uri="{9D8B030D-6E8A-4147-A177-3AD203B41FA5}">
                      <a16:colId xmlns:a16="http://schemas.microsoft.com/office/drawing/2014/main" val="2596904506"/>
                    </a:ext>
                  </a:extLst>
                </a:gridCol>
              </a:tblGrid>
              <a:tr h="729396">
                <a:tc>
                  <a:txBody>
                    <a:bodyPr/>
                    <a:lstStyle/>
                    <a:p>
                      <a:r>
                        <a:rPr lang="en-BG" sz="3300"/>
                        <a:t>Strengths</a:t>
                      </a:r>
                    </a:p>
                  </a:txBody>
                  <a:tcPr marL="165772" marR="165772" marT="82886" marB="82886"/>
                </a:tc>
                <a:tc>
                  <a:txBody>
                    <a:bodyPr/>
                    <a:lstStyle/>
                    <a:p>
                      <a:r>
                        <a:rPr lang="en-BG" sz="3300"/>
                        <a:t>Weakness</a:t>
                      </a:r>
                    </a:p>
                  </a:txBody>
                  <a:tcPr marL="165772" marR="165772" marT="82886" marB="82886"/>
                </a:tc>
                <a:tc>
                  <a:txBody>
                    <a:bodyPr/>
                    <a:lstStyle/>
                    <a:p>
                      <a:r>
                        <a:rPr lang="en-BG" sz="3300"/>
                        <a:t>Opportunities</a:t>
                      </a:r>
                    </a:p>
                  </a:txBody>
                  <a:tcPr marL="165772" marR="165772" marT="82886" marB="82886"/>
                </a:tc>
                <a:tc>
                  <a:txBody>
                    <a:bodyPr/>
                    <a:lstStyle/>
                    <a:p>
                      <a:r>
                        <a:rPr lang="en-BG" sz="3300"/>
                        <a:t>Threats</a:t>
                      </a:r>
                    </a:p>
                  </a:txBody>
                  <a:tcPr marL="165772" marR="165772" marT="82886" marB="82886"/>
                </a:tc>
                <a:extLst>
                  <a:ext uri="{0D108BD9-81ED-4DB2-BD59-A6C34878D82A}">
                    <a16:rowId xmlns:a16="http://schemas.microsoft.com/office/drawing/2014/main" val="900663890"/>
                  </a:ext>
                </a:extLst>
              </a:tr>
              <a:tr h="1724026">
                <a:tc>
                  <a:txBody>
                    <a:bodyPr/>
                    <a:lstStyle/>
                    <a:p>
                      <a:r>
                        <a:rPr lang="en-GB" sz="3300"/>
                        <a:t>B</a:t>
                      </a:r>
                      <a:r>
                        <a:rPr lang="en-BG" sz="3300"/>
                        <a:t>ase knowledge</a:t>
                      </a:r>
                    </a:p>
                    <a:p>
                      <a:endParaRPr lang="en-BG" sz="3300"/>
                    </a:p>
                  </a:txBody>
                  <a:tcPr marL="165772" marR="165772" marT="82886" marB="82886"/>
                </a:tc>
                <a:tc>
                  <a:txBody>
                    <a:bodyPr/>
                    <a:lstStyle/>
                    <a:p>
                      <a:r>
                        <a:rPr lang="en-BG" sz="3300"/>
                        <a:t>experience</a:t>
                      </a:r>
                    </a:p>
                  </a:txBody>
                  <a:tcPr marL="165772" marR="165772" marT="82886" marB="82886"/>
                </a:tc>
                <a:tc>
                  <a:txBody>
                    <a:bodyPr/>
                    <a:lstStyle/>
                    <a:p>
                      <a:r>
                        <a:rPr lang="en-BG" sz="3300"/>
                        <a:t> selection of agencies</a:t>
                      </a:r>
                    </a:p>
                  </a:txBody>
                  <a:tcPr marL="165772" marR="165772" marT="82886" marB="82886"/>
                </a:tc>
                <a:tc>
                  <a:txBody>
                    <a:bodyPr/>
                    <a:lstStyle/>
                    <a:p>
                      <a:r>
                        <a:rPr lang="en-GB" sz="3300" dirty="0"/>
                        <a:t>S</a:t>
                      </a:r>
                      <a:r>
                        <a:rPr lang="en-BG" sz="3300" dirty="0"/>
                        <a:t>exual harassment</a:t>
                      </a:r>
                    </a:p>
                    <a:p>
                      <a:r>
                        <a:rPr lang="en-GB" sz="1800" b="0" i="0" u="none" strike="noStrike" kern="1200" cap="all" dirty="0">
                          <a:solidFill>
                            <a:schemeClr val="dk1"/>
                          </a:solidFill>
                          <a:effectLst/>
                          <a:latin typeface="+mn-lt"/>
                          <a:ea typeface="+mn-ea"/>
                          <a:cs typeface="+mn-cs"/>
                        </a:rPr>
                        <a:t>(</a:t>
                      </a:r>
                      <a:r>
                        <a:rPr lang="en-GB" sz="1800" b="0" i="0" u="none" strike="noStrike" kern="1200" cap="all" dirty="0" err="1">
                          <a:solidFill>
                            <a:schemeClr val="dk1"/>
                          </a:solidFill>
                          <a:effectLst/>
                          <a:latin typeface="+mn-lt"/>
                          <a:ea typeface="+mn-ea"/>
                          <a:cs typeface="+mn-cs"/>
                        </a:rPr>
                        <a:t>stephanie</a:t>
                      </a:r>
                      <a:r>
                        <a:rPr lang="en-GB" sz="1800" b="0" i="0" u="none" strike="noStrike" kern="1200" cap="all" dirty="0">
                          <a:solidFill>
                            <a:schemeClr val="dk1"/>
                          </a:solidFill>
                          <a:effectLst/>
                          <a:latin typeface="+mn-lt"/>
                          <a:ea typeface="+mn-ea"/>
                          <a:cs typeface="+mn-cs"/>
                        </a:rPr>
                        <a:t>  2017)</a:t>
                      </a:r>
                      <a:endParaRPr lang="en-BG" sz="3300" b="0" dirty="0"/>
                    </a:p>
                  </a:txBody>
                  <a:tcPr marL="165772" marR="165772" marT="82886" marB="82886"/>
                </a:tc>
                <a:extLst>
                  <a:ext uri="{0D108BD9-81ED-4DB2-BD59-A6C34878D82A}">
                    <a16:rowId xmlns:a16="http://schemas.microsoft.com/office/drawing/2014/main" val="902087077"/>
                  </a:ext>
                </a:extLst>
              </a:tr>
              <a:tr h="1226711">
                <a:tc>
                  <a:txBody>
                    <a:bodyPr/>
                    <a:lstStyle/>
                    <a:p>
                      <a:r>
                        <a:rPr lang="en-BG" sz="3300"/>
                        <a:t>motivation</a:t>
                      </a:r>
                    </a:p>
                  </a:txBody>
                  <a:tcPr marL="165772" marR="165772" marT="82886" marB="82886"/>
                </a:tc>
                <a:tc>
                  <a:txBody>
                    <a:bodyPr/>
                    <a:lstStyle/>
                    <a:p>
                      <a:r>
                        <a:rPr lang="en-GB" sz="3300"/>
                        <a:t>Maintaining body image</a:t>
                      </a:r>
                      <a:endParaRPr lang="en-BG" sz="3300"/>
                    </a:p>
                  </a:txBody>
                  <a:tcPr marL="165772" marR="165772" marT="82886" marB="82886"/>
                </a:tc>
                <a:tc>
                  <a:txBody>
                    <a:bodyPr/>
                    <a:lstStyle/>
                    <a:p>
                      <a:r>
                        <a:rPr lang="en-GB" sz="3300" dirty="0"/>
                        <a:t>W</a:t>
                      </a:r>
                      <a:r>
                        <a:rPr lang="en-BG" sz="3300" dirty="0"/>
                        <a:t>ork for famous brands</a:t>
                      </a:r>
                    </a:p>
                  </a:txBody>
                  <a:tcPr marL="165772" marR="165772" marT="82886" marB="82886"/>
                </a:tc>
                <a:tc>
                  <a:txBody>
                    <a:bodyPr/>
                    <a:lstStyle/>
                    <a:p>
                      <a:r>
                        <a:rPr lang="en-GB" sz="3300" dirty="0"/>
                        <a:t>B</a:t>
                      </a:r>
                      <a:r>
                        <a:rPr lang="en-BG" sz="3300" dirty="0"/>
                        <a:t>ody dysmorphia</a:t>
                      </a:r>
                    </a:p>
                  </a:txBody>
                  <a:tcPr marL="165772" marR="165772" marT="82886" marB="82886"/>
                </a:tc>
                <a:extLst>
                  <a:ext uri="{0D108BD9-81ED-4DB2-BD59-A6C34878D82A}">
                    <a16:rowId xmlns:a16="http://schemas.microsoft.com/office/drawing/2014/main" val="2028857901"/>
                  </a:ext>
                </a:extLst>
              </a:tr>
            </a:tbl>
          </a:graphicData>
        </a:graphic>
      </p:graphicFrame>
    </p:spTree>
    <p:extLst>
      <p:ext uri="{BB962C8B-B14F-4D97-AF65-F5344CB8AC3E}">
        <p14:creationId xmlns:p14="http://schemas.microsoft.com/office/powerpoint/2010/main" val="1540904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5F5F3-3719-C146-992A-841644F8639D}"/>
              </a:ext>
            </a:extLst>
          </p:cNvPr>
          <p:cNvSpPr>
            <a:spLocks noGrp="1"/>
          </p:cNvSpPr>
          <p:nvPr>
            <p:ph type="title"/>
          </p:nvPr>
        </p:nvSpPr>
        <p:spPr>
          <a:xfrm>
            <a:off x="1371600" y="795528"/>
            <a:ext cx="3664857" cy="1234440"/>
          </a:xfrm>
        </p:spPr>
        <p:txBody>
          <a:bodyPr/>
          <a:lstStyle/>
          <a:p>
            <a:r>
              <a:rPr lang="en-BG" dirty="0"/>
              <a:t> my skills:</a:t>
            </a:r>
          </a:p>
        </p:txBody>
      </p:sp>
      <p:sp>
        <p:nvSpPr>
          <p:cNvPr id="3" name="Content Placeholder 2">
            <a:extLst>
              <a:ext uri="{FF2B5EF4-FFF2-40B4-BE49-F238E27FC236}">
                <a16:creationId xmlns:a16="http://schemas.microsoft.com/office/drawing/2014/main" id="{22F1FC88-0E47-3949-92A7-1EAF83DE2631}"/>
              </a:ext>
            </a:extLst>
          </p:cNvPr>
          <p:cNvSpPr>
            <a:spLocks noGrp="1"/>
          </p:cNvSpPr>
          <p:nvPr>
            <p:ph idx="1"/>
          </p:nvPr>
        </p:nvSpPr>
        <p:spPr>
          <a:xfrm>
            <a:off x="5863772" y="1412748"/>
            <a:ext cx="5004525" cy="3771159"/>
          </a:xfrm>
        </p:spPr>
        <p:txBody>
          <a:bodyPr/>
          <a:lstStyle/>
          <a:p>
            <a:pPr marL="0" indent="0">
              <a:buNone/>
            </a:pPr>
            <a:endParaRPr lang="en-GB" dirty="0"/>
          </a:p>
          <a:p>
            <a:endParaRPr lang="en-BG" dirty="0"/>
          </a:p>
        </p:txBody>
      </p:sp>
      <p:sp>
        <p:nvSpPr>
          <p:cNvPr id="4" name="TextBox 3">
            <a:extLst>
              <a:ext uri="{FF2B5EF4-FFF2-40B4-BE49-F238E27FC236}">
                <a16:creationId xmlns:a16="http://schemas.microsoft.com/office/drawing/2014/main" id="{E4803C8F-8604-4745-85DA-4C014591D433}"/>
              </a:ext>
            </a:extLst>
          </p:cNvPr>
          <p:cNvSpPr txBox="1"/>
          <p:nvPr/>
        </p:nvSpPr>
        <p:spPr>
          <a:xfrm>
            <a:off x="6188891" y="1463531"/>
            <a:ext cx="4354285" cy="646331"/>
          </a:xfrm>
          <a:prstGeom prst="rect">
            <a:avLst/>
          </a:prstGeom>
          <a:noFill/>
        </p:spPr>
        <p:txBody>
          <a:bodyPr wrap="square" rtlCol="0">
            <a:spAutoFit/>
          </a:bodyPr>
          <a:lstStyle/>
          <a:p>
            <a:r>
              <a:rPr lang="en-BG" sz="3600" b="1" spc="300" dirty="0">
                <a:latin typeface="+mj-lt"/>
              </a:rPr>
              <a:t>What </a:t>
            </a:r>
            <a:r>
              <a:rPr lang="en-GB" sz="3600" b="1" spc="300" dirty="0">
                <a:latin typeface="+mj-lt"/>
              </a:rPr>
              <a:t>I</a:t>
            </a:r>
            <a:r>
              <a:rPr lang="en-BG" sz="3600" b="1" spc="300" dirty="0">
                <a:latin typeface="+mj-lt"/>
              </a:rPr>
              <a:t> need?</a:t>
            </a:r>
          </a:p>
        </p:txBody>
      </p:sp>
      <p:sp>
        <p:nvSpPr>
          <p:cNvPr id="5" name="Content Placeholder 2">
            <a:extLst>
              <a:ext uri="{FF2B5EF4-FFF2-40B4-BE49-F238E27FC236}">
                <a16:creationId xmlns:a16="http://schemas.microsoft.com/office/drawing/2014/main" id="{54EA92D3-35B4-5B42-A245-7B7B6DE2357B}"/>
              </a:ext>
            </a:extLst>
          </p:cNvPr>
          <p:cNvSpPr txBox="1">
            <a:spLocks/>
          </p:cNvSpPr>
          <p:nvPr/>
        </p:nvSpPr>
        <p:spPr>
          <a:xfrm>
            <a:off x="1524000" y="2264664"/>
            <a:ext cx="10241280" cy="3959352"/>
          </a:xfrm>
          <a:prstGeom prst="rect">
            <a:avLst/>
          </a:prstGeom>
        </p:spPr>
        <p:txBody>
          <a:bodyPr vert="horz" lIns="0" tIns="0" rIns="0" bIns="0" rtlCol="0">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a:p>
            <a:endParaRPr lang="en-BG" dirty="0"/>
          </a:p>
        </p:txBody>
      </p:sp>
      <p:sp>
        <p:nvSpPr>
          <p:cNvPr id="7" name="TextBox 6">
            <a:extLst>
              <a:ext uri="{FF2B5EF4-FFF2-40B4-BE49-F238E27FC236}">
                <a16:creationId xmlns:a16="http://schemas.microsoft.com/office/drawing/2014/main" id="{CC565210-8475-9B4C-AE18-E61BA241D922}"/>
              </a:ext>
            </a:extLst>
          </p:cNvPr>
          <p:cNvSpPr txBox="1"/>
          <p:nvPr/>
        </p:nvSpPr>
        <p:spPr>
          <a:xfrm>
            <a:off x="6096000" y="2217859"/>
            <a:ext cx="5326251" cy="1107996"/>
          </a:xfrm>
          <a:prstGeom prst="rect">
            <a:avLst/>
          </a:prstGeom>
          <a:noFill/>
        </p:spPr>
        <p:txBody>
          <a:bodyPr wrap="square" rtlCol="0">
            <a:spAutoFit/>
          </a:bodyPr>
          <a:lstStyle/>
          <a:p>
            <a:pPr marL="285750" indent="-285750">
              <a:buFont typeface="Arial" panose="020B0604020202020204" pitchFamily="34" charset="0"/>
              <a:buChar char="•"/>
            </a:pPr>
            <a:r>
              <a:rPr lang="en-GB" sz="2400" dirty="0"/>
              <a:t>D</a:t>
            </a:r>
            <a:r>
              <a:rPr lang="en-BG" sz="2400" dirty="0"/>
              <a:t>evelop my modeling sklills </a:t>
            </a:r>
          </a:p>
          <a:p>
            <a:pPr marL="285750" indent="-285750">
              <a:buFont typeface="Arial" panose="020B0604020202020204" pitchFamily="34" charset="0"/>
              <a:buChar char="•"/>
            </a:pPr>
            <a:r>
              <a:rPr lang="en-GB" sz="2400" dirty="0"/>
              <a:t>Learn to embrace rejection</a:t>
            </a:r>
          </a:p>
          <a:p>
            <a:r>
              <a:rPr lang="en-GB" dirty="0"/>
              <a:t>(Gurpreet Singh 2021)</a:t>
            </a:r>
            <a:endParaRPr lang="en-BG" dirty="0"/>
          </a:p>
        </p:txBody>
      </p:sp>
      <p:graphicFrame>
        <p:nvGraphicFramePr>
          <p:cNvPr id="9" name="Content Placeholder 2">
            <a:extLst>
              <a:ext uri="{FF2B5EF4-FFF2-40B4-BE49-F238E27FC236}">
                <a16:creationId xmlns:a16="http://schemas.microsoft.com/office/drawing/2014/main" id="{CCF45171-DCF3-4901-BB31-3471B8D974C0}"/>
              </a:ext>
            </a:extLst>
          </p:cNvPr>
          <p:cNvGraphicFramePr/>
          <p:nvPr>
            <p:extLst>
              <p:ext uri="{D42A27DB-BD31-4B8C-83A1-F6EECF244321}">
                <p14:modId xmlns:p14="http://schemas.microsoft.com/office/powerpoint/2010/main" val="464372971"/>
              </p:ext>
            </p:extLst>
          </p:nvPr>
        </p:nvGraphicFramePr>
        <p:xfrm>
          <a:off x="619759" y="2217859"/>
          <a:ext cx="5168537" cy="3959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3249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3AE8C3-8F65-40F4-BABE-E70F38301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alpha val="78000"/>
                </a:schemeClr>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FC4764-B8D5-4F87-95DB-3125B2D12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9728" y="59346"/>
            <a:ext cx="4156527" cy="4037836"/>
          </a:xfrm>
          <a:prstGeom prst="rect">
            <a:avLst/>
          </a:prstGeom>
          <a:gradFill>
            <a:gsLst>
              <a:gs pos="0">
                <a:schemeClr val="accent5">
                  <a:alpha val="47000"/>
                </a:schemeClr>
              </a:gs>
              <a:gs pos="100000">
                <a:schemeClr val="accent4">
                  <a:alpha val="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C1654F-94F5-497E-8ECF-F2A7E84D6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68313" y="3587284"/>
            <a:ext cx="2501977" cy="4038601"/>
          </a:xfrm>
          <a:prstGeom prst="rect">
            <a:avLst/>
          </a:prstGeom>
          <a:gradFill>
            <a:gsLst>
              <a:gs pos="0">
                <a:schemeClr val="accent5">
                  <a:lumMod val="60000"/>
                  <a:lumOff val="40000"/>
                  <a:alpha val="0"/>
                </a:schemeClr>
              </a:gs>
              <a:gs pos="99000">
                <a:schemeClr val="accent2">
                  <a:alpha val="7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5254" y="969296"/>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58000">
                <a:schemeClr val="bg1">
                  <a:alpha val="0"/>
                </a:schemeClr>
              </a:gs>
              <a:gs pos="100000">
                <a:schemeClr val="accent6">
                  <a:alpha val="35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05272C7-8C0D-3D4A-BEB1-2D112B6C32E2}"/>
              </a:ext>
            </a:extLst>
          </p:cNvPr>
          <p:cNvSpPr>
            <a:spLocks noGrp="1"/>
          </p:cNvSpPr>
          <p:nvPr>
            <p:ph type="title"/>
          </p:nvPr>
        </p:nvSpPr>
        <p:spPr>
          <a:xfrm>
            <a:off x="409518" y="586855"/>
            <a:ext cx="3258570" cy="3387497"/>
          </a:xfrm>
        </p:spPr>
        <p:txBody>
          <a:bodyPr anchor="b">
            <a:normAutofit/>
          </a:bodyPr>
          <a:lstStyle/>
          <a:p>
            <a:pPr algn="r">
              <a:lnSpc>
                <a:spcPct val="90000"/>
              </a:lnSpc>
            </a:pPr>
            <a:r>
              <a:rPr lang="en-GB" sz="3200">
                <a:solidFill>
                  <a:schemeClr val="bg1"/>
                </a:solidFill>
              </a:rPr>
              <a:t>H</a:t>
            </a:r>
            <a:r>
              <a:rPr lang="en-BG" sz="3200">
                <a:solidFill>
                  <a:schemeClr val="bg1"/>
                </a:solidFill>
              </a:rPr>
              <a:t>ow this course will help me to develop my indeed career?</a:t>
            </a:r>
          </a:p>
        </p:txBody>
      </p:sp>
      <p:sp>
        <p:nvSpPr>
          <p:cNvPr id="3" name="Content Placeholder 2">
            <a:extLst>
              <a:ext uri="{FF2B5EF4-FFF2-40B4-BE49-F238E27FC236}">
                <a16:creationId xmlns:a16="http://schemas.microsoft.com/office/drawing/2014/main" id="{5295EF71-FC35-F146-B835-393554091EF4}"/>
              </a:ext>
            </a:extLst>
          </p:cNvPr>
          <p:cNvSpPr>
            <a:spLocks noGrp="1"/>
          </p:cNvSpPr>
          <p:nvPr>
            <p:ph idx="1"/>
          </p:nvPr>
        </p:nvSpPr>
        <p:spPr>
          <a:xfrm>
            <a:off x="4581727" y="833535"/>
            <a:ext cx="3025303" cy="5361991"/>
          </a:xfrm>
        </p:spPr>
        <p:txBody>
          <a:bodyPr anchor="ctr">
            <a:normAutofit/>
          </a:bodyPr>
          <a:lstStyle/>
          <a:p>
            <a:r>
              <a:rPr lang="en-GB" sz="2400" dirty="0"/>
              <a:t>O</a:t>
            </a:r>
            <a:r>
              <a:rPr lang="en-BG" sz="2400" dirty="0"/>
              <a:t>ral and written communication skils </a:t>
            </a:r>
          </a:p>
          <a:p>
            <a:r>
              <a:rPr lang="en-GB" sz="2400" dirty="0"/>
              <a:t>C</a:t>
            </a:r>
            <a:r>
              <a:rPr lang="en-BG" sz="2400" dirty="0"/>
              <a:t>ollaboration and teamworks skils </a:t>
            </a:r>
          </a:p>
          <a:p>
            <a:r>
              <a:rPr lang="en-GB" sz="2400" dirty="0"/>
              <a:t>C</a:t>
            </a:r>
            <a:r>
              <a:rPr lang="en-BG" sz="2400" dirty="0"/>
              <a:t>reativity </a:t>
            </a:r>
          </a:p>
          <a:p>
            <a:r>
              <a:rPr lang="en-GB" sz="2400" dirty="0"/>
              <a:t>T</a:t>
            </a:r>
            <a:r>
              <a:rPr lang="en-BG" sz="2400" dirty="0"/>
              <a:t>ime management </a:t>
            </a:r>
          </a:p>
        </p:txBody>
      </p:sp>
      <p:pic>
        <p:nvPicPr>
          <p:cNvPr id="4" name="Picture 3" descr="A person ice skating&#10;&#10;Description automatically generated with low confidence">
            <a:extLst>
              <a:ext uri="{FF2B5EF4-FFF2-40B4-BE49-F238E27FC236}">
                <a16:creationId xmlns:a16="http://schemas.microsoft.com/office/drawing/2014/main" id="{21DB35FD-F1B0-6F43-8610-46937B0126B5}"/>
              </a:ext>
            </a:extLst>
          </p:cNvPr>
          <p:cNvPicPr>
            <a:picLocks noChangeAspect="1"/>
          </p:cNvPicPr>
          <p:nvPr/>
        </p:nvPicPr>
        <p:blipFill rotWithShape="1">
          <a:blip r:embed="rId3"/>
          <a:srcRect l="18484" r="14686"/>
          <a:stretch/>
        </p:blipFill>
        <p:spPr>
          <a:xfrm>
            <a:off x="8109502" y="10"/>
            <a:ext cx="4082498" cy="6857990"/>
          </a:xfrm>
          <a:prstGeom prst="rect">
            <a:avLst/>
          </a:prstGeom>
        </p:spPr>
      </p:pic>
    </p:spTree>
    <p:extLst>
      <p:ext uri="{BB962C8B-B14F-4D97-AF65-F5344CB8AC3E}">
        <p14:creationId xmlns:p14="http://schemas.microsoft.com/office/powerpoint/2010/main" val="2274787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A9177-340F-B747-805C-F1688ED101D1}"/>
              </a:ext>
            </a:extLst>
          </p:cNvPr>
          <p:cNvSpPr>
            <a:spLocks noGrp="1"/>
          </p:cNvSpPr>
          <p:nvPr>
            <p:ph type="title"/>
          </p:nvPr>
        </p:nvSpPr>
        <p:spPr>
          <a:xfrm>
            <a:off x="1157084" y="374427"/>
            <a:ext cx="10374517" cy="971512"/>
          </a:xfrm>
        </p:spPr>
        <p:txBody>
          <a:bodyPr anchor="ctr">
            <a:normAutofit/>
          </a:bodyPr>
          <a:lstStyle/>
          <a:p>
            <a:pPr>
              <a:lnSpc>
                <a:spcPct val="90000"/>
              </a:lnSpc>
            </a:pPr>
            <a:r>
              <a:rPr lang="en-BG" sz="3200">
                <a:solidFill>
                  <a:schemeClr val="bg1"/>
                </a:solidFill>
              </a:rPr>
              <a:t>What </a:t>
            </a:r>
            <a:r>
              <a:rPr lang="en-GB" sz="3200">
                <a:solidFill>
                  <a:schemeClr val="bg1"/>
                </a:solidFill>
              </a:rPr>
              <a:t>I</a:t>
            </a:r>
            <a:r>
              <a:rPr lang="en-BG" sz="3200">
                <a:solidFill>
                  <a:schemeClr val="bg1"/>
                </a:solidFill>
              </a:rPr>
              <a:t> am going to do to get this job</a:t>
            </a:r>
          </a:p>
        </p:txBody>
      </p:sp>
      <p:graphicFrame>
        <p:nvGraphicFramePr>
          <p:cNvPr id="5" name="Content Placeholder 2">
            <a:extLst>
              <a:ext uri="{FF2B5EF4-FFF2-40B4-BE49-F238E27FC236}">
                <a16:creationId xmlns:a16="http://schemas.microsoft.com/office/drawing/2014/main" id="{4871C259-47CC-4B7F-AC99-F9A0212FDDBB}"/>
              </a:ext>
            </a:extLst>
          </p:cNvPr>
          <p:cNvGraphicFramePr>
            <a:graphicFrameLocks noGrp="1"/>
          </p:cNvGraphicFramePr>
          <p:nvPr>
            <p:ph idx="1"/>
            <p:extLst>
              <p:ext uri="{D42A27DB-BD31-4B8C-83A1-F6EECF244321}">
                <p14:modId xmlns:p14="http://schemas.microsoft.com/office/powerpoint/2010/main" val="3731486167"/>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9525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FA161-295E-BB4E-ADD4-F24B90218C72}"/>
              </a:ext>
            </a:extLst>
          </p:cNvPr>
          <p:cNvSpPr>
            <a:spLocks noGrp="1"/>
          </p:cNvSpPr>
          <p:nvPr>
            <p:ph type="title"/>
          </p:nvPr>
        </p:nvSpPr>
        <p:spPr/>
        <p:txBody>
          <a:bodyPr/>
          <a:lstStyle/>
          <a:p>
            <a:r>
              <a:rPr lang="en-GB" dirty="0"/>
              <a:t>R</a:t>
            </a:r>
            <a:r>
              <a:rPr lang="en-BG" dirty="0"/>
              <a:t>eferences</a:t>
            </a:r>
            <a:br>
              <a:rPr lang="en-BG" dirty="0"/>
            </a:br>
            <a:endParaRPr lang="en-BG" dirty="0"/>
          </a:p>
        </p:txBody>
      </p:sp>
      <p:sp>
        <p:nvSpPr>
          <p:cNvPr id="3" name="Content Placeholder 2">
            <a:extLst>
              <a:ext uri="{FF2B5EF4-FFF2-40B4-BE49-F238E27FC236}">
                <a16:creationId xmlns:a16="http://schemas.microsoft.com/office/drawing/2014/main" id="{66137C2F-486B-1045-8BD9-41F9AEB8B9F4}"/>
              </a:ext>
            </a:extLst>
          </p:cNvPr>
          <p:cNvSpPr>
            <a:spLocks noGrp="1"/>
          </p:cNvSpPr>
          <p:nvPr>
            <p:ph idx="1"/>
          </p:nvPr>
        </p:nvSpPr>
        <p:spPr>
          <a:xfrm>
            <a:off x="1371600" y="2112263"/>
            <a:ext cx="10241280" cy="2909187"/>
          </a:xfrm>
        </p:spPr>
        <p:style>
          <a:lnRef idx="2">
            <a:schemeClr val="dk1"/>
          </a:lnRef>
          <a:fillRef idx="1">
            <a:schemeClr val="lt1"/>
          </a:fillRef>
          <a:effectRef idx="0">
            <a:schemeClr val="dk1"/>
          </a:effectRef>
          <a:fontRef idx="minor">
            <a:schemeClr val="dk1"/>
          </a:fontRef>
        </p:style>
        <p:txBody>
          <a:bodyPr>
            <a:normAutofit/>
          </a:bodyPr>
          <a:lstStyle/>
          <a:p>
            <a:r>
              <a:rPr lang="en-GB" dirty="0"/>
              <a:t>Indeed editorial team 2021.Available at: </a:t>
            </a:r>
            <a:r>
              <a:rPr lang="en-GB" dirty="0">
                <a:hlinkClick r:id="rId3"/>
              </a:rPr>
              <a:t>https://www.indeed.com/career-advice/finding-a-job/jobs-in-modeling</a:t>
            </a:r>
            <a:r>
              <a:rPr lang="en-GB" dirty="0"/>
              <a:t> (accessed: 6 December 2021)</a:t>
            </a:r>
          </a:p>
          <a:p>
            <a:r>
              <a:rPr lang="en-GB" dirty="0"/>
              <a:t>Saltzman Stephanie 2017.Available at: </a:t>
            </a:r>
            <a:r>
              <a:rPr lang="en-GB" dirty="0">
                <a:hlinkClick r:id="rId4"/>
              </a:rPr>
              <a:t>https://fashionista.com/2017/03/model-fashion-problems-treatment-abuse-health</a:t>
            </a:r>
            <a:r>
              <a:rPr lang="en-GB" dirty="0"/>
              <a:t> (accessed:7 December 2021)</a:t>
            </a:r>
          </a:p>
          <a:p>
            <a:r>
              <a:rPr lang="en-GB" dirty="0"/>
              <a:t>Singh  Gurpreet 2021.Available at: </a:t>
            </a:r>
            <a:r>
              <a:rPr lang="en-GB" dirty="0">
                <a:hlinkClick r:id="rId5"/>
              </a:rPr>
              <a:t>https://www.pixpa.com/blog/tips-for-aspiring-fashion-models</a:t>
            </a:r>
            <a:endParaRPr lang="en-GB" dirty="0"/>
          </a:p>
          <a:p>
            <a:pPr marL="0" indent="0">
              <a:buNone/>
            </a:pPr>
            <a:r>
              <a:rPr lang="en-GB" dirty="0"/>
              <a:t>(accessed:6 December 2021)</a:t>
            </a:r>
          </a:p>
          <a:p>
            <a:pPr marL="0" indent="0">
              <a:buNone/>
            </a:pPr>
            <a:endParaRPr lang="en-GB" dirty="0"/>
          </a:p>
          <a:p>
            <a:endParaRPr lang="en-GB" dirty="0"/>
          </a:p>
          <a:p>
            <a:endParaRPr lang="en-GB" dirty="0"/>
          </a:p>
          <a:p>
            <a:pPr marL="0" indent="0">
              <a:buNone/>
            </a:pPr>
            <a:endParaRPr lang="en-GB" dirty="0"/>
          </a:p>
          <a:p>
            <a:endParaRPr lang="en-GB" dirty="0"/>
          </a:p>
          <a:p>
            <a:endParaRPr lang="en-BG" dirty="0"/>
          </a:p>
        </p:txBody>
      </p:sp>
    </p:spTree>
    <p:extLst>
      <p:ext uri="{BB962C8B-B14F-4D97-AF65-F5344CB8AC3E}">
        <p14:creationId xmlns:p14="http://schemas.microsoft.com/office/powerpoint/2010/main" val="346585728"/>
      </p:ext>
    </p:extLst>
  </p:cSld>
  <p:clrMapOvr>
    <a:masterClrMapping/>
  </p:clrMapOvr>
</p:sld>
</file>

<file path=ppt/theme/theme1.xml><?xml version="1.0" encoding="utf-8"?>
<a:theme xmlns:a="http://schemas.openxmlformats.org/drawingml/2006/main" name="GradientRiseVTI">
  <a:themeElements>
    <a:clrScheme name="AnalogousFromDarkSeedLeftStep">
      <a:dk1>
        <a:srgbClr val="000000"/>
      </a:dk1>
      <a:lt1>
        <a:srgbClr val="FFFFFF"/>
      </a:lt1>
      <a:dk2>
        <a:srgbClr val="32271C"/>
      </a:dk2>
      <a:lt2>
        <a:srgbClr val="E6E2E8"/>
      </a:lt2>
      <a:accent1>
        <a:srgbClr val="59B420"/>
      </a:accent1>
      <a:accent2>
        <a:srgbClr val="8FAD13"/>
      </a:accent2>
      <a:accent3>
        <a:srgbClr val="BF9C22"/>
      </a:accent3>
      <a:accent4>
        <a:srgbClr val="D55C17"/>
      </a:accent4>
      <a:accent5>
        <a:srgbClr val="E72933"/>
      </a:accent5>
      <a:accent6>
        <a:srgbClr val="D51771"/>
      </a:accent6>
      <a:hlink>
        <a:srgbClr val="BF4E3F"/>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1687</TotalTime>
  <Words>1096</Words>
  <Application>Microsoft Macintosh PowerPoint</Application>
  <PresentationFormat>Widescreen</PresentationFormat>
  <Paragraphs>110</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Baskerville</vt:lpstr>
      <vt:lpstr>Calibri</vt:lpstr>
      <vt:lpstr>Gill Sans Nova</vt:lpstr>
      <vt:lpstr>GradientRiseVTI</vt:lpstr>
      <vt:lpstr>My future career </vt:lpstr>
      <vt:lpstr>Contents:</vt:lpstr>
      <vt:lpstr>fashion MODEL </vt:lpstr>
      <vt:lpstr>Fashion Model Duties and Responsibilities </vt:lpstr>
      <vt:lpstr>Fashion Model Skills and Qualifications  </vt:lpstr>
      <vt:lpstr>Swot analysis</vt:lpstr>
      <vt:lpstr> my skills:</vt:lpstr>
      <vt:lpstr>How this course will help me to develop my indeed career?</vt:lpstr>
      <vt:lpstr>What I am going to do to get this job</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future career </dc:title>
  <dc:creator>Izabela Chavdarova Tsekova (2116088)</dc:creator>
  <cp:lastModifiedBy>Izabela Chavdarova Tsekova (2116088)</cp:lastModifiedBy>
  <cp:revision>4</cp:revision>
  <dcterms:created xsi:type="dcterms:W3CDTF">2021-12-05T19:18:33Z</dcterms:created>
  <dcterms:modified xsi:type="dcterms:W3CDTF">2021-12-07T16:00:49Z</dcterms:modified>
</cp:coreProperties>
</file>