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7" r:id="rId1"/>
  </p:sldMasterIdLst>
  <p:notesMasterIdLst>
    <p:notesMasterId r:id="rId17"/>
  </p:notesMasterIdLst>
  <p:sldIdLst>
    <p:sldId id="256" r:id="rId2"/>
    <p:sldId id="259" r:id="rId3"/>
    <p:sldId id="257" r:id="rId4"/>
    <p:sldId id="260" r:id="rId5"/>
    <p:sldId id="262" r:id="rId6"/>
    <p:sldId id="261" r:id="rId7"/>
    <p:sldId id="258" r:id="rId8"/>
    <p:sldId id="263" r:id="rId9"/>
    <p:sldId id="265" r:id="rId10"/>
    <p:sldId id="266" r:id="rId11"/>
    <p:sldId id="267" r:id="rId12"/>
    <p:sldId id="268" r:id="rId13"/>
    <p:sldId id="264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0984" autoAdjust="0"/>
  </p:normalViewPr>
  <p:slideViewPr>
    <p:cSldViewPr snapToGrid="0">
      <p:cViewPr varScale="1">
        <p:scale>
          <a:sx n="55" d="100"/>
          <a:sy n="55" d="100"/>
        </p:scale>
        <p:origin x="1096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83AB84-998B-4496-A05E-D852CFF7F463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041913-9AF3-4A02-B699-9222FE00A6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1438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Who fits the brand?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041913-9AF3-4A02-B699-9222FE00A68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713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Europe is the main market due to (primarily appetite &amp; affluence):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 wide base of youth population in the region along with high spending power of the populace is stoking the growth of the regional market. Healthy snacks provide grab-and-go option coupled with convenience to meet the needs of customers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Major markets - Asia-Pacific is the fastest growing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Healthy snacks -Europe is the leading regional market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041913-9AF3-4A02-B699-9222FE00A68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6952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041913-9AF3-4A02-B699-9222FE00A68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9009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Healthier options are a primary concern for consumers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Snacks play an increasing role in diet, but tensions around balancing energy intake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041913-9AF3-4A02-B699-9222FE00A68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0677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Unilever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041913-9AF3-4A02-B699-9222FE00A68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6247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(i.e. </a:t>
            </a:r>
            <a:r>
              <a:rPr lang="en-GB" dirty="0" err="1"/>
              <a:t>Borrl</a:t>
            </a:r>
            <a:r>
              <a:rPr lang="en-GB" dirty="0"/>
              <a:t>, strong snacking culture, healthy lifestyle agenda)</a:t>
            </a:r>
          </a:p>
          <a:p>
            <a:r>
              <a:rPr lang="en-GB" dirty="0"/>
              <a:t>Finance etc, affluence, disposable income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041913-9AF3-4A02-B699-9222FE00A68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3887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rgbClr val="000000"/>
                </a:solidFill>
              </a:rPr>
              <a:t>i.e. environmental concerns, therefore </a:t>
            </a:r>
            <a:r>
              <a:rPr lang="en-US" sz="1200" dirty="0" err="1">
                <a:solidFill>
                  <a:srgbClr val="000000"/>
                </a:solidFill>
              </a:rPr>
              <a:t>moveaway</a:t>
            </a:r>
            <a:r>
              <a:rPr lang="en-US" sz="1200" dirty="0">
                <a:solidFill>
                  <a:srgbClr val="000000"/>
                </a:solidFill>
              </a:rPr>
              <a:t> from purchasing snacks/foods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041913-9AF3-4A02-B699-9222FE00A68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3072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EC701-9E91-453D-8207-9A35EED60D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E41ED7-B6F3-4F06-BF0D-8A19D48F07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B438B-3052-41FB-B66C-62C0FC5516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34B62-AF11-4E9C-8614-F8A662DAC516}" type="datetime1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43FD6F-6F9B-43D6-B7F8-59F18E259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C068CA-7389-4CF5-8B49-03085D516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C3515-CED8-4A77-8504-A58E3AF56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095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11C73-036A-4FD8-8E36-E8556BCCC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4F2DF-56E2-47B4-BFA0-3DB8904D09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C371F1-12E2-431E-B183-C8697B983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6C80D-FD7A-4988-B312-6DD2AB443D75}" type="datetime1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DB621F-A4C7-440E-9012-08A37851A9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FE0E23-4145-4036-B5B8-DB61CEF94B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C3515-CED8-4A77-8504-A58E3AF56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978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BC0E0-E4A0-4C99-AE44-E5018ED07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007DB5-22C2-469D-9F03-29C7E97D8F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DEADEB-FCC3-40EC-91B1-B09EC1B80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EE898-8517-49AB-8536-56BD5C01C358}" type="datetime1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11F5D-923F-43ED-A391-B7C6EA9A7A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4B20EA-46E9-4D51-B1EB-E309F38C9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C3515-CED8-4A77-8504-A58E3AF56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582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CD49-6282-4299-8F4D-EB9ADD5C1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8262B-DD83-4DAA-896E-33018A9171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F1D5F0-6821-43F9-9B49-917872F9FA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A909DE-782E-42C6-A80D-910CBB679F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F68FE-5DB0-462B-95C7-D4A61776945F}" type="datetime1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A02327-085D-449E-A562-6D4D18558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5FFC84-A185-46B1-BA00-317F00874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C3515-CED8-4A77-8504-A58E3AF56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952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49115-B49A-4DAD-84A8-30B9C98BF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B35C3A-1F83-47ED-BD12-1B5013EAE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84D016-1847-41AC-931A-4761623F74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4391BF-4673-41AB-B15F-1E7A78D841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CA9D67-0B0C-42A5-B37A-7D530BE222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F05EC1-59AE-40FA-A599-C0B6C164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00270-B338-489D-9C98-28307DD450FF}" type="datetime1">
              <a:rPr lang="en-GB" smtClean="0"/>
              <a:t>11/03/2019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86ACC3-D3CC-4561-891F-3F51D9CBF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4DE502-678F-4563-AA87-F1A312B97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C3515-CED8-4A77-8504-A58E3AF56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5286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6685D-D3EF-42FC-96E4-73484F0BF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6C1C72-8223-43EE-9F09-D0F6CA7C9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EA6E6-1F2D-47FE-8ED0-E12FDA69A781}" type="datetime1">
              <a:rPr lang="en-GB" smtClean="0"/>
              <a:t>11/03/2019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2EAC7E-1B26-4F05-AECE-D349A76FD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B9D6DD-FE3F-4262-B8C8-192A641FB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C3515-CED8-4A77-8504-A58E3AF56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926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05CFF1-FC74-478D-83B8-2B7F67565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BB094-348B-4AC0-8ABA-BD5BCE40DF65}" type="datetime1">
              <a:rPr lang="en-GB" smtClean="0"/>
              <a:t>11/03/2019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D80AD0-090F-4447-B76F-1876535DBA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39F849-DDEF-4AEB-B03B-A85268678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C3515-CED8-4A77-8504-A58E3AF56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4288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002E6-1332-4794-A630-A28673241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880C1-B8AA-48C0-AD6D-39F918865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6E5825-CEFD-4AB3-8DF7-7A02E22E35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87CC7E-9938-49DF-B40C-0CB4AF54C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FB4CA-189B-4264-8258-1F4AE199754C}" type="datetime1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711F2A-658B-4B60-AFDB-455A81FBE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BD4F9D-F43B-4348-9A5C-1CD77B21F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C3515-CED8-4A77-8504-A58E3AF56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577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7A010-3EF7-4200-83F5-A695A2D6B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4F490D-48BF-4FFA-BEAD-882FC526DC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AAEC39-C933-46B3-BDE3-1A023AB373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7A3FA2-6383-4469-8359-86010749C4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74810-410E-47C1-8654-ED0991E5E5A4}" type="datetime1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0BBC0D-E385-40C7-AF61-CB18E84F08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82C3BE-631B-45D5-ADC2-9A5FAD43F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C3515-CED8-4A77-8504-A58E3AF56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79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33E34-2C71-4BB7-93D7-860F61EFC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E7EC99-39C4-45ED-9A08-E652020283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79F39F-1D12-4C54-8E19-9CDF0B27C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CDBA-B357-4D2B-8E33-51D271E20C55}" type="datetime1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068388-08AE-473E-813B-441B5C64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68DA7-6BA8-47BB-A66E-D205D1576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C3515-CED8-4A77-8504-A58E3AF56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324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D5CC79-3F37-4E24-8615-ADD154DBA8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828190-DC81-432E-A493-7D0D214751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4D9E45-A03A-4D29-8313-3994AECEC9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75897-BA47-48EC-8ECC-B5A0BCF68E25}" type="datetime1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F55A1-B6ED-483E-90C5-C75BBCF8F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128AAB-BF9E-41BD-9DD9-C4126D9D0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C3515-CED8-4A77-8504-A58E3AF56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863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95FD52-5072-4A72-9BA1-B7F2C8D5B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151B19-A0BC-43AF-8961-10A73B495B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65C87A-3168-4622-B454-AFCCA82018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9936B-1A6E-4248-B8BB-BE02A74134CD}" type="datetime1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7C7D46-6DEC-4268-8405-D704782488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Student no. 1707375. International Business Assignment 1. MBA 2019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46CFCD-CF67-469A-B21C-8C2135CF92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9C3515-CED8-4A77-8504-A58E3AF56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865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.jpe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jpe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5.pn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5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5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notesSlide" Target="../notesSlides/notesSlid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5.png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5.png"/><Relationship Id="rId5" Type="http://schemas.openxmlformats.org/officeDocument/2006/relationships/image" Target="../media/image24.png"/><Relationship Id="rId4" Type="http://schemas.openxmlformats.org/officeDocument/2006/relationships/notesSlide" Target="../notesSlides/notesSlide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7.png"/><Relationship Id="rId12" Type="http://schemas.openxmlformats.org/officeDocument/2006/relationships/image" Target="../media/image5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6.jpeg"/><Relationship Id="rId11" Type="http://schemas.openxmlformats.org/officeDocument/2006/relationships/hyperlink" Target="https://officepantry.co.uk/" TargetMode="External"/><Relationship Id="rId5" Type="http://schemas.openxmlformats.org/officeDocument/2006/relationships/image" Target="../media/image25.png"/><Relationship Id="rId10" Type="http://schemas.openxmlformats.org/officeDocument/2006/relationships/hyperlink" Target="https://sourcedbox.com/" TargetMode="External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5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FB35021-8F6A-433C-B163-A1F369350E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3253" y="2137439"/>
            <a:ext cx="10633435" cy="1355750"/>
          </a:xfrm>
        </p:spPr>
        <p:txBody>
          <a:bodyPr>
            <a:normAutofit/>
          </a:bodyPr>
          <a:lstStyle/>
          <a:p>
            <a:pPr algn="l"/>
            <a:r>
              <a:rPr lang="en-GB" sz="5400" dirty="0"/>
              <a:t>Destination Growth: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2569CFE3-1D76-407E-8352-135A6EC561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8517"/>
            <a:ext cx="9144000" cy="620400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/>
              <a:t>Healthier Snacking by Post</a:t>
            </a:r>
          </a:p>
        </p:txBody>
      </p:sp>
      <p:pic>
        <p:nvPicPr>
          <p:cNvPr id="1034" name="Picture 10" descr="Image result for graze business expansion">
            <a:extLst>
              <a:ext uri="{FF2B5EF4-FFF2-40B4-BE49-F238E27FC236}">
                <a16:creationId xmlns:a16="http://schemas.microsoft.com/office/drawing/2014/main" id="{DDC9CD91-6D8E-4ACB-A697-49C41B0058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301" r="1" b="11889"/>
          <a:stretch/>
        </p:blipFill>
        <p:spPr bwMode="auto">
          <a:xfrm>
            <a:off x="3649318" y="10"/>
            <a:ext cx="8542682" cy="2130463"/>
          </a:xfrm>
          <a:custGeom>
            <a:avLst/>
            <a:gdLst>
              <a:gd name="connsiteX0" fmla="*/ 986689 w 8542682"/>
              <a:gd name="connsiteY0" fmla="*/ 0 h 2130473"/>
              <a:gd name="connsiteX1" fmla="*/ 8542682 w 8542682"/>
              <a:gd name="connsiteY1" fmla="*/ 0 h 2130473"/>
              <a:gd name="connsiteX2" fmla="*/ 8542682 w 8542682"/>
              <a:gd name="connsiteY2" fmla="*/ 2130473 h 2130473"/>
              <a:gd name="connsiteX3" fmla="*/ 0 w 8542682"/>
              <a:gd name="connsiteY3" fmla="*/ 2130473 h 21304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542682" h="2130473">
                <a:moveTo>
                  <a:pt x="986689" y="0"/>
                </a:moveTo>
                <a:lnTo>
                  <a:pt x="8542682" y="0"/>
                </a:lnTo>
                <a:lnTo>
                  <a:pt x="8542682" y="2130473"/>
                </a:lnTo>
                <a:lnTo>
                  <a:pt x="0" y="213047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B86415D-29AE-48B6-9EE3-6F4FC7BB0C6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3726" r="2" b="14954"/>
          <a:stretch/>
        </p:blipFill>
        <p:spPr>
          <a:xfrm>
            <a:off x="20" y="-6956"/>
            <a:ext cx="4475120" cy="2130473"/>
          </a:xfrm>
          <a:custGeom>
            <a:avLst/>
            <a:gdLst>
              <a:gd name="connsiteX0" fmla="*/ 0 w 4475140"/>
              <a:gd name="connsiteY0" fmla="*/ 0 h 2130473"/>
              <a:gd name="connsiteX1" fmla="*/ 1074821 w 4475140"/>
              <a:gd name="connsiteY1" fmla="*/ 0 h 2130473"/>
              <a:gd name="connsiteX2" fmla="*/ 1074821 w 4475140"/>
              <a:gd name="connsiteY2" fmla="*/ 239 h 2130473"/>
              <a:gd name="connsiteX3" fmla="*/ 4475140 w 4475140"/>
              <a:gd name="connsiteY3" fmla="*/ 239 h 2130473"/>
              <a:gd name="connsiteX4" fmla="*/ 3488563 w 4475140"/>
              <a:gd name="connsiteY4" fmla="*/ 2130473 h 2130473"/>
              <a:gd name="connsiteX5" fmla="*/ 0 w 4475140"/>
              <a:gd name="connsiteY5" fmla="*/ 2130473 h 21304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75140" h="2130473">
                <a:moveTo>
                  <a:pt x="0" y="0"/>
                </a:moveTo>
                <a:lnTo>
                  <a:pt x="1074821" y="0"/>
                </a:lnTo>
                <a:lnTo>
                  <a:pt x="1074821" y="239"/>
                </a:lnTo>
                <a:lnTo>
                  <a:pt x="4475140" y="239"/>
                </a:lnTo>
                <a:lnTo>
                  <a:pt x="3488563" y="2130473"/>
                </a:lnTo>
                <a:lnTo>
                  <a:pt x="0" y="2130473"/>
                </a:lnTo>
                <a:close/>
              </a:path>
            </a:pathLst>
          </a:custGeom>
        </p:spPr>
      </p:pic>
      <p:pic>
        <p:nvPicPr>
          <p:cNvPr id="1032" name="Picture 8" descr="graze logo">
            <a:extLst>
              <a:ext uri="{FF2B5EF4-FFF2-40B4-BE49-F238E27FC236}">
                <a16:creationId xmlns:a16="http://schemas.microsoft.com/office/drawing/2014/main" id="{9B36F2D4-54A3-46F3-94E3-66334DF224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26" r="15866" b="1"/>
          <a:stretch/>
        </p:blipFill>
        <p:spPr bwMode="auto">
          <a:xfrm>
            <a:off x="7716860" y="4683320"/>
            <a:ext cx="4475140" cy="2174680"/>
          </a:xfrm>
          <a:custGeom>
            <a:avLst/>
            <a:gdLst>
              <a:gd name="connsiteX0" fmla="*/ 1006941 w 4475140"/>
              <a:gd name="connsiteY0" fmla="*/ 0 h 2174680"/>
              <a:gd name="connsiteX1" fmla="*/ 4475140 w 4475140"/>
              <a:gd name="connsiteY1" fmla="*/ 0 h 2174680"/>
              <a:gd name="connsiteX2" fmla="*/ 4475140 w 4475140"/>
              <a:gd name="connsiteY2" fmla="*/ 2174680 h 2174680"/>
              <a:gd name="connsiteX3" fmla="*/ 3400319 w 4475140"/>
              <a:gd name="connsiteY3" fmla="*/ 2174680 h 2174680"/>
              <a:gd name="connsiteX4" fmla="*/ 3400319 w 4475140"/>
              <a:gd name="connsiteY4" fmla="*/ 2174202 h 2174680"/>
              <a:gd name="connsiteX5" fmla="*/ 0 w 4475140"/>
              <a:gd name="connsiteY5" fmla="*/ 2174202 h 21746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75140" h="2174680">
                <a:moveTo>
                  <a:pt x="1006941" y="0"/>
                </a:moveTo>
                <a:lnTo>
                  <a:pt x="4475140" y="0"/>
                </a:lnTo>
                <a:lnTo>
                  <a:pt x="4475140" y="2174680"/>
                </a:lnTo>
                <a:lnTo>
                  <a:pt x="3400319" y="2174680"/>
                </a:lnTo>
                <a:lnTo>
                  <a:pt x="3400319" y="2174202"/>
                </a:lnTo>
                <a:lnTo>
                  <a:pt x="0" y="217420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graze business expansion">
            <a:extLst>
              <a:ext uri="{FF2B5EF4-FFF2-40B4-BE49-F238E27FC236}">
                <a16:creationId xmlns:a16="http://schemas.microsoft.com/office/drawing/2014/main" id="{3CFAEC17-3828-4D77-8CA1-3F31D378B1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58" r="-2" b="26823"/>
          <a:stretch/>
        </p:blipFill>
        <p:spPr bwMode="auto">
          <a:xfrm>
            <a:off x="20" y="4682840"/>
            <a:ext cx="8563356" cy="2175160"/>
          </a:xfrm>
          <a:custGeom>
            <a:avLst/>
            <a:gdLst>
              <a:gd name="connsiteX0" fmla="*/ 0 w 8563376"/>
              <a:gd name="connsiteY0" fmla="*/ 0 h 2175160"/>
              <a:gd name="connsiteX1" fmla="*/ 8563376 w 8563376"/>
              <a:gd name="connsiteY1" fmla="*/ 0 h 2175160"/>
              <a:gd name="connsiteX2" fmla="*/ 7555992 w 8563376"/>
              <a:gd name="connsiteY2" fmla="*/ 2175160 h 2175160"/>
              <a:gd name="connsiteX3" fmla="*/ 0 w 8563376"/>
              <a:gd name="connsiteY3" fmla="*/ 2175160 h 2175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563376" h="2175160">
                <a:moveTo>
                  <a:pt x="0" y="0"/>
                </a:moveTo>
                <a:lnTo>
                  <a:pt x="8563376" y="0"/>
                </a:lnTo>
                <a:lnTo>
                  <a:pt x="7555992" y="2175160"/>
                </a:lnTo>
                <a:lnTo>
                  <a:pt x="0" y="217516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9B08F91F-D071-46AA-A751-C8CE4948C6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778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764"/>
    </mc:Choice>
    <mc:Fallback>
      <p:transition spd="slow" advTm="357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our health promise">
            <a:extLst>
              <a:ext uri="{FF2B5EF4-FFF2-40B4-BE49-F238E27FC236}">
                <a16:creationId xmlns:a16="http://schemas.microsoft.com/office/drawing/2014/main" id="{8156B47B-D827-4816-9F24-31ACB8252E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28" r="19922" b="-1"/>
          <a:stretch/>
        </p:blipFill>
        <p:spPr bwMode="auto">
          <a:xfrm>
            <a:off x="3125968" y="2527222"/>
            <a:ext cx="3316388" cy="3316386"/>
          </a:xfrm>
          <a:custGeom>
            <a:avLst/>
            <a:gdLst>
              <a:gd name="connsiteX0" fmla="*/ 3028805 w 6057610"/>
              <a:gd name="connsiteY0" fmla="*/ 0 h 6057610"/>
              <a:gd name="connsiteX1" fmla="*/ 6057610 w 6057610"/>
              <a:gd name="connsiteY1" fmla="*/ 3028805 h 6057610"/>
              <a:gd name="connsiteX2" fmla="*/ 3028805 w 6057610"/>
              <a:gd name="connsiteY2" fmla="*/ 6057610 h 6057610"/>
              <a:gd name="connsiteX3" fmla="*/ 0 w 6057610"/>
              <a:gd name="connsiteY3" fmla="*/ 3028805 h 6057610"/>
              <a:gd name="connsiteX4" fmla="*/ 3028805 w 6057610"/>
              <a:gd name="connsiteY4" fmla="*/ 0 h 6057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ealth">
            <a:extLst>
              <a:ext uri="{FF2B5EF4-FFF2-40B4-BE49-F238E27FC236}">
                <a16:creationId xmlns:a16="http://schemas.microsoft.com/office/drawing/2014/main" id="{928DECE3-B5F1-4CE7-AF2C-2BFCF5294B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98" r="14597" b="-3"/>
          <a:stretch/>
        </p:blipFill>
        <p:spPr bwMode="auto">
          <a:xfrm>
            <a:off x="1" y="1"/>
            <a:ext cx="4443799" cy="3776782"/>
          </a:xfrm>
          <a:custGeom>
            <a:avLst/>
            <a:gdLst>
              <a:gd name="connsiteX0" fmla="*/ 0 w 4443799"/>
              <a:gd name="connsiteY0" fmla="*/ 0 h 3776782"/>
              <a:gd name="connsiteX1" fmla="*/ 4164578 w 4443799"/>
              <a:gd name="connsiteY1" fmla="*/ 0 h 3776782"/>
              <a:gd name="connsiteX2" fmla="*/ 4238884 w 4443799"/>
              <a:gd name="connsiteY2" fmla="*/ 154250 h 3776782"/>
              <a:gd name="connsiteX3" fmla="*/ 4443799 w 4443799"/>
              <a:gd name="connsiteY3" fmla="*/ 1169228 h 3776782"/>
              <a:gd name="connsiteX4" fmla="*/ 1836244 w 4443799"/>
              <a:gd name="connsiteY4" fmla="*/ 3776782 h 3776782"/>
              <a:gd name="connsiteX5" fmla="*/ 177598 w 4443799"/>
              <a:gd name="connsiteY5" fmla="*/ 3181344 h 3776782"/>
              <a:gd name="connsiteX6" fmla="*/ 0 w 4443799"/>
              <a:gd name="connsiteY6" fmla="*/ 3019932 h 3776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3799" h="3776782">
                <a:moveTo>
                  <a:pt x="0" y="0"/>
                </a:moveTo>
                <a:lnTo>
                  <a:pt x="4164578" y="0"/>
                </a:lnTo>
                <a:lnTo>
                  <a:pt x="4238884" y="154250"/>
                </a:lnTo>
                <a:cubicBezTo>
                  <a:pt x="4370833" y="466214"/>
                  <a:pt x="4443799" y="809200"/>
                  <a:pt x="4443799" y="1169228"/>
                </a:cubicBezTo>
                <a:cubicBezTo>
                  <a:pt x="4443799" y="2609341"/>
                  <a:pt x="3276357" y="3776782"/>
                  <a:pt x="1836244" y="3776782"/>
                </a:cubicBezTo>
                <a:cubicBezTo>
                  <a:pt x="1206195" y="3776782"/>
                  <a:pt x="628337" y="3553326"/>
                  <a:pt x="177598" y="3181344"/>
                </a:cubicBezTo>
                <a:lnTo>
                  <a:pt x="0" y="3019932"/>
                </a:ln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ow graze works">
            <a:extLst>
              <a:ext uri="{FF2B5EF4-FFF2-40B4-BE49-F238E27FC236}">
                <a16:creationId xmlns:a16="http://schemas.microsoft.com/office/drawing/2014/main" id="{6F34FA07-6114-4C34-9099-8D5CD3F14F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89" r="15530"/>
          <a:stretch/>
        </p:blipFill>
        <p:spPr bwMode="auto">
          <a:xfrm>
            <a:off x="20" y="3917273"/>
            <a:ext cx="3440566" cy="2950205"/>
          </a:xfrm>
          <a:custGeom>
            <a:avLst/>
            <a:gdLst>
              <a:gd name="connsiteX0" fmla="*/ 1539166 w 3440586"/>
              <a:gd name="connsiteY0" fmla="*/ 0 h 2950205"/>
              <a:gd name="connsiteX1" fmla="*/ 3440586 w 3440586"/>
              <a:gd name="connsiteY1" fmla="*/ 1901419 h 2950205"/>
              <a:gd name="connsiteX2" fmla="*/ 3211095 w 3440586"/>
              <a:gd name="connsiteY2" fmla="*/ 2807749 h 2950205"/>
              <a:gd name="connsiteX3" fmla="*/ 3124550 w 3440586"/>
              <a:gd name="connsiteY3" fmla="*/ 2950205 h 2950205"/>
              <a:gd name="connsiteX4" fmla="*/ 0 w 3440586"/>
              <a:gd name="connsiteY4" fmla="*/ 2950205 h 2950205"/>
              <a:gd name="connsiteX5" fmla="*/ 0 w 3440586"/>
              <a:gd name="connsiteY5" fmla="*/ 788141 h 2950205"/>
              <a:gd name="connsiteX6" fmla="*/ 71938 w 3440586"/>
              <a:gd name="connsiteY6" fmla="*/ 691940 h 2950205"/>
              <a:gd name="connsiteX7" fmla="*/ 1539166 w 3440586"/>
              <a:gd name="connsiteY7" fmla="*/ 0 h 2950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40586" h="2950205">
                <a:moveTo>
                  <a:pt x="1539166" y="0"/>
                </a:moveTo>
                <a:cubicBezTo>
                  <a:pt x="2589292" y="0"/>
                  <a:pt x="3440586" y="851294"/>
                  <a:pt x="3440586" y="1901419"/>
                </a:cubicBezTo>
                <a:cubicBezTo>
                  <a:pt x="3440586" y="2229583"/>
                  <a:pt x="3357452" y="2538330"/>
                  <a:pt x="3211095" y="2807749"/>
                </a:cubicBezTo>
                <a:lnTo>
                  <a:pt x="3124550" y="2950205"/>
                </a:lnTo>
                <a:lnTo>
                  <a:pt x="0" y="2950205"/>
                </a:lnTo>
                <a:lnTo>
                  <a:pt x="0" y="788141"/>
                </a:lnTo>
                <a:lnTo>
                  <a:pt x="71938" y="691940"/>
                </a:lnTo>
                <a:cubicBezTo>
                  <a:pt x="420687" y="269355"/>
                  <a:pt x="948471" y="0"/>
                  <a:pt x="1539166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" name="Picture 138">
            <a:extLst>
              <a:ext uri="{FF2B5EF4-FFF2-40B4-BE49-F238E27FC236}">
                <a16:creationId xmlns:a16="http://schemas.microsoft.com/office/drawing/2014/main" id="{DD257392-088E-4D55-B128-FFD59A895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888CDF-C9A5-4173-8615-C8571D835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0412" y="802955"/>
            <a:ext cx="6099143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0000"/>
                </a:solidFill>
              </a:rPr>
              <a:t>Our Brand, product, and 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A198BE-6544-4747-93B1-045D012DCB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4683" y="1979272"/>
            <a:ext cx="5291413" cy="4081700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“Healthy snacks worth getting excited about”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“The healthy choice shouldn't be a compromise on taste”</a:t>
            </a:r>
          </a:p>
          <a:p>
            <a:r>
              <a:rPr lang="en-GB" sz="2400" dirty="0">
                <a:solidFill>
                  <a:srgbClr val="000000"/>
                </a:solidFill>
              </a:rPr>
              <a:t>Agile, responsive, and innovative</a:t>
            </a:r>
          </a:p>
          <a:p>
            <a:r>
              <a:rPr lang="en-GB" sz="2400" dirty="0">
                <a:solidFill>
                  <a:srgbClr val="000000"/>
                </a:solidFill>
              </a:rPr>
              <a:t>“To be the number one healthy snack brand”</a:t>
            </a:r>
          </a:p>
          <a:p>
            <a:endParaRPr lang="en-GB" sz="2400" dirty="0">
              <a:solidFill>
                <a:srgbClr val="000000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B080C2-7329-4B47-B2F8-D40707EDD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771500B-7953-4695-ADEB-81BF0FB11D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296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083"/>
    </mc:Choice>
    <mc:Fallback>
      <p:transition spd="slow" advTm="680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Rectangle 191">
            <a:extLst>
              <a:ext uri="{FF2B5EF4-FFF2-40B4-BE49-F238E27FC236}">
                <a16:creationId xmlns:a16="http://schemas.microsoft.com/office/drawing/2014/main" id="{DE09615D-24FD-4086-87D4-3BC6FF438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48309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3" name="Picture 192">
            <a:extLst>
              <a:ext uri="{FF2B5EF4-FFF2-40B4-BE49-F238E27FC236}">
                <a16:creationId xmlns:a16="http://schemas.microsoft.com/office/drawing/2014/main" id="{2CD1987F-8813-4F4A-BE57-BB00FB4F0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194" name="Freeform 67">
            <a:extLst>
              <a:ext uri="{FF2B5EF4-FFF2-40B4-BE49-F238E27FC236}">
                <a16:creationId xmlns:a16="http://schemas.microsoft.com/office/drawing/2014/main" id="{68C00EAE-4816-44D0-8DA9-3F070179BA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53036"/>
            <a:ext cx="3242130" cy="2704964"/>
          </a:xfrm>
          <a:custGeom>
            <a:avLst/>
            <a:gdLst>
              <a:gd name="connsiteX0" fmla="*/ 1465277 w 3242130"/>
              <a:gd name="connsiteY0" fmla="*/ 0 h 2704964"/>
              <a:gd name="connsiteX1" fmla="*/ 3242130 w 3242130"/>
              <a:gd name="connsiteY1" fmla="*/ 1776853 h 2704964"/>
              <a:gd name="connsiteX2" fmla="*/ 3027674 w 3242130"/>
              <a:gd name="connsiteY2" fmla="*/ 2623807 h 2704964"/>
              <a:gd name="connsiteX3" fmla="*/ 2978369 w 3242130"/>
              <a:gd name="connsiteY3" fmla="*/ 2704964 h 2704964"/>
              <a:gd name="connsiteX4" fmla="*/ 0 w 3242130"/>
              <a:gd name="connsiteY4" fmla="*/ 2704964 h 2704964"/>
              <a:gd name="connsiteX5" fmla="*/ 0 w 3242130"/>
              <a:gd name="connsiteY5" fmla="*/ 772542 h 2704964"/>
              <a:gd name="connsiteX6" fmla="*/ 94171 w 3242130"/>
              <a:gd name="connsiteY6" fmla="*/ 646610 h 2704964"/>
              <a:gd name="connsiteX7" fmla="*/ 1465277 w 3242130"/>
              <a:gd name="connsiteY7" fmla="*/ 0 h 2704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242130" h="2704964">
                <a:moveTo>
                  <a:pt x="1465277" y="0"/>
                </a:moveTo>
                <a:cubicBezTo>
                  <a:pt x="2446606" y="0"/>
                  <a:pt x="3242130" y="795524"/>
                  <a:pt x="3242130" y="1776853"/>
                </a:cubicBezTo>
                <a:cubicBezTo>
                  <a:pt x="3242130" y="2083519"/>
                  <a:pt x="3164442" y="2372039"/>
                  <a:pt x="3027674" y="2623807"/>
                </a:cubicBezTo>
                <a:lnTo>
                  <a:pt x="2978369" y="2704964"/>
                </a:lnTo>
                <a:lnTo>
                  <a:pt x="0" y="2704964"/>
                </a:lnTo>
                <a:lnTo>
                  <a:pt x="0" y="772542"/>
                </a:lnTo>
                <a:lnTo>
                  <a:pt x="94171" y="646610"/>
                </a:lnTo>
                <a:cubicBezTo>
                  <a:pt x="420072" y="251709"/>
                  <a:pt x="913280" y="0"/>
                  <a:pt x="1465277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5" name="Oval 194">
            <a:extLst>
              <a:ext uri="{FF2B5EF4-FFF2-40B4-BE49-F238E27FC236}">
                <a16:creationId xmlns:a16="http://schemas.microsoft.com/office/drawing/2014/main" id="{D5391212-5277-4C05-9E96-E724C9611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5971" y="2816635"/>
            <a:ext cx="2865340" cy="2865340"/>
          </a:xfrm>
          <a:prstGeom prst="ellipse">
            <a:avLst/>
          </a:pr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6" name="Freeform 65">
            <a:extLst>
              <a:ext uri="{FF2B5EF4-FFF2-40B4-BE49-F238E27FC236}">
                <a16:creationId xmlns:a16="http://schemas.microsoft.com/office/drawing/2014/main" id="{0B331F10-0144-4133-AB48-EDEFB3546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090921" cy="3465906"/>
          </a:xfrm>
          <a:custGeom>
            <a:avLst/>
            <a:gdLst>
              <a:gd name="connsiteX0" fmla="*/ 0 w 4090921"/>
              <a:gd name="connsiteY0" fmla="*/ 0 h 3465906"/>
              <a:gd name="connsiteX1" fmla="*/ 3746474 w 4090921"/>
              <a:gd name="connsiteY1" fmla="*/ 0 h 3465906"/>
              <a:gd name="connsiteX2" fmla="*/ 3817144 w 4090921"/>
              <a:gd name="connsiteY2" fmla="*/ 116327 h 3465906"/>
              <a:gd name="connsiteX3" fmla="*/ 4090921 w 4090921"/>
              <a:gd name="connsiteY3" fmla="*/ 1197557 h 3465906"/>
              <a:gd name="connsiteX4" fmla="*/ 1822572 w 4090921"/>
              <a:gd name="connsiteY4" fmla="*/ 3465906 h 3465906"/>
              <a:gd name="connsiteX5" fmla="*/ 72204 w 4090921"/>
              <a:gd name="connsiteY5" fmla="*/ 2640438 h 3465906"/>
              <a:gd name="connsiteX6" fmla="*/ 0 w 4090921"/>
              <a:gd name="connsiteY6" fmla="*/ 2543882 h 34659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90921" h="3465906">
                <a:moveTo>
                  <a:pt x="0" y="0"/>
                </a:moveTo>
                <a:lnTo>
                  <a:pt x="3746474" y="0"/>
                </a:lnTo>
                <a:lnTo>
                  <a:pt x="3817144" y="116327"/>
                </a:lnTo>
                <a:cubicBezTo>
                  <a:pt x="3991744" y="437737"/>
                  <a:pt x="4090921" y="806065"/>
                  <a:pt x="4090921" y="1197557"/>
                </a:cubicBezTo>
                <a:cubicBezTo>
                  <a:pt x="4090921" y="2450332"/>
                  <a:pt x="3075348" y="3465906"/>
                  <a:pt x="1822572" y="3465906"/>
                </a:cubicBezTo>
                <a:cubicBezTo>
                  <a:pt x="1117886" y="3465906"/>
                  <a:pt x="488252" y="3144572"/>
                  <a:pt x="72204" y="2640438"/>
                </a:cubicBezTo>
                <a:lnTo>
                  <a:pt x="0" y="2543882"/>
                </a:ln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9C215B22-8D57-4EC1-970A-A1F12200C7E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/>
            <a:extLst/>
          </a:blip>
          <a:srcRect l="21104" r="18366" b="-3"/>
          <a:stretch/>
        </p:blipFill>
        <p:spPr>
          <a:xfrm>
            <a:off x="20" y="4310923"/>
            <a:ext cx="3083422" cy="2547077"/>
          </a:xfrm>
          <a:custGeom>
            <a:avLst/>
            <a:gdLst>
              <a:gd name="connsiteX0" fmla="*/ 1464476 w 3083442"/>
              <a:gd name="connsiteY0" fmla="*/ 0 h 2547077"/>
              <a:gd name="connsiteX1" fmla="*/ 3083442 w 3083442"/>
              <a:gd name="connsiteY1" fmla="*/ 1618966 h 2547077"/>
              <a:gd name="connsiteX2" fmla="*/ 2806948 w 3083442"/>
              <a:gd name="connsiteY2" fmla="*/ 2524145 h 2547077"/>
              <a:gd name="connsiteX3" fmla="*/ 2789800 w 3083442"/>
              <a:gd name="connsiteY3" fmla="*/ 2547077 h 2547077"/>
              <a:gd name="connsiteX4" fmla="*/ 139152 w 3083442"/>
              <a:gd name="connsiteY4" fmla="*/ 2547077 h 2547077"/>
              <a:gd name="connsiteX5" fmla="*/ 122004 w 3083442"/>
              <a:gd name="connsiteY5" fmla="*/ 2524145 h 2547077"/>
              <a:gd name="connsiteX6" fmla="*/ 40911 w 3083442"/>
              <a:gd name="connsiteY6" fmla="*/ 2390661 h 2547077"/>
              <a:gd name="connsiteX7" fmla="*/ 0 w 3083442"/>
              <a:gd name="connsiteY7" fmla="*/ 2305737 h 2547077"/>
              <a:gd name="connsiteX8" fmla="*/ 0 w 3083442"/>
              <a:gd name="connsiteY8" fmla="*/ 932195 h 2547077"/>
              <a:gd name="connsiteX9" fmla="*/ 40911 w 3083442"/>
              <a:gd name="connsiteY9" fmla="*/ 847271 h 2547077"/>
              <a:gd name="connsiteX10" fmla="*/ 1464476 w 3083442"/>
              <a:gd name="connsiteY10" fmla="*/ 0 h 254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083442" h="2547077">
                <a:moveTo>
                  <a:pt x="1464476" y="0"/>
                </a:moveTo>
                <a:cubicBezTo>
                  <a:pt x="2358607" y="0"/>
                  <a:pt x="3083442" y="724836"/>
                  <a:pt x="3083442" y="1618966"/>
                </a:cubicBezTo>
                <a:cubicBezTo>
                  <a:pt x="3083442" y="1954265"/>
                  <a:pt x="2981512" y="2265757"/>
                  <a:pt x="2806948" y="2524145"/>
                </a:cubicBezTo>
                <a:lnTo>
                  <a:pt x="2789800" y="2547077"/>
                </a:lnTo>
                <a:lnTo>
                  <a:pt x="139152" y="2547077"/>
                </a:lnTo>
                <a:lnTo>
                  <a:pt x="122004" y="2524145"/>
                </a:lnTo>
                <a:cubicBezTo>
                  <a:pt x="92910" y="2481081"/>
                  <a:pt x="65834" y="2436541"/>
                  <a:pt x="40911" y="2390661"/>
                </a:cubicBezTo>
                <a:lnTo>
                  <a:pt x="0" y="2305737"/>
                </a:lnTo>
                <a:lnTo>
                  <a:pt x="0" y="932195"/>
                </a:lnTo>
                <a:lnTo>
                  <a:pt x="40911" y="847271"/>
                </a:lnTo>
                <a:cubicBezTo>
                  <a:pt x="315065" y="342598"/>
                  <a:pt x="849762" y="0"/>
                  <a:pt x="1464476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2054" name="Picture 6" descr="Image result for usa flag">
            <a:extLst>
              <a:ext uri="{FF2B5EF4-FFF2-40B4-BE49-F238E27FC236}">
                <a16:creationId xmlns:a16="http://schemas.microsoft.com/office/drawing/2014/main" id="{ECF3DF60-DFD5-4303-9D11-9B76EFC55C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250" b="1"/>
          <a:stretch/>
        </p:blipFill>
        <p:spPr bwMode="auto">
          <a:xfrm>
            <a:off x="3532736" y="2984162"/>
            <a:ext cx="2555402" cy="2555402"/>
          </a:xfrm>
          <a:custGeom>
            <a:avLst/>
            <a:gdLst>
              <a:gd name="connsiteX0" fmla="*/ 3028805 w 6057610"/>
              <a:gd name="connsiteY0" fmla="*/ 0 h 6057610"/>
              <a:gd name="connsiteX1" fmla="*/ 6057610 w 6057610"/>
              <a:gd name="connsiteY1" fmla="*/ 3028805 h 6057610"/>
              <a:gd name="connsiteX2" fmla="*/ 3028805 w 6057610"/>
              <a:gd name="connsiteY2" fmla="*/ 6057610 h 6057610"/>
              <a:gd name="connsiteX3" fmla="*/ 0 w 6057610"/>
              <a:gd name="connsiteY3" fmla="*/ 3028805 h 6057610"/>
              <a:gd name="connsiteX4" fmla="*/ 3028805 w 6057610"/>
              <a:gd name="connsiteY4" fmla="*/ 0 h 6057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2" descr="Image result for map of the world">
            <a:extLst>
              <a:ext uri="{FF2B5EF4-FFF2-40B4-BE49-F238E27FC236}">
                <a16:creationId xmlns:a16="http://schemas.microsoft.com/office/drawing/2014/main" id="{7D22CF3D-8399-452E-9907-CB72806DA1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62" r="26218" b="1"/>
          <a:stretch/>
        </p:blipFill>
        <p:spPr bwMode="auto">
          <a:xfrm>
            <a:off x="23151" y="-1"/>
            <a:ext cx="3943111" cy="3318096"/>
          </a:xfrm>
          <a:custGeom>
            <a:avLst/>
            <a:gdLst>
              <a:gd name="connsiteX0" fmla="*/ 73119 w 3943111"/>
              <a:gd name="connsiteY0" fmla="*/ 0 h 3318096"/>
              <a:gd name="connsiteX1" fmla="*/ 3572026 w 3943111"/>
              <a:gd name="connsiteY1" fmla="*/ 0 h 3318096"/>
              <a:gd name="connsiteX2" fmla="*/ 3580957 w 3943111"/>
              <a:gd name="connsiteY2" fmla="*/ 11944 h 3318096"/>
              <a:gd name="connsiteX3" fmla="*/ 3943111 w 3943111"/>
              <a:gd name="connsiteY3" fmla="*/ 1197557 h 3318096"/>
              <a:gd name="connsiteX4" fmla="*/ 1822572 w 3943111"/>
              <a:gd name="connsiteY4" fmla="*/ 3318096 h 3318096"/>
              <a:gd name="connsiteX5" fmla="*/ 64188 w 3943111"/>
              <a:gd name="connsiteY5" fmla="*/ 2383171 h 3318096"/>
              <a:gd name="connsiteX6" fmla="*/ 0 w 3943111"/>
              <a:gd name="connsiteY6" fmla="*/ 2277515 h 3318096"/>
              <a:gd name="connsiteX7" fmla="*/ 0 w 3943111"/>
              <a:gd name="connsiteY7" fmla="*/ 117600 h 3318096"/>
              <a:gd name="connsiteX8" fmla="*/ 64188 w 3943111"/>
              <a:gd name="connsiteY8" fmla="*/ 11944 h 3318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43111" h="3318096">
                <a:moveTo>
                  <a:pt x="73119" y="0"/>
                </a:moveTo>
                <a:lnTo>
                  <a:pt x="3572026" y="0"/>
                </a:lnTo>
                <a:lnTo>
                  <a:pt x="3580957" y="11944"/>
                </a:lnTo>
                <a:cubicBezTo>
                  <a:pt x="3809602" y="350384"/>
                  <a:pt x="3943111" y="758379"/>
                  <a:pt x="3943111" y="1197557"/>
                </a:cubicBezTo>
                <a:cubicBezTo>
                  <a:pt x="3943111" y="2368699"/>
                  <a:pt x="2993714" y="3318096"/>
                  <a:pt x="1822572" y="3318096"/>
                </a:cubicBezTo>
                <a:cubicBezTo>
                  <a:pt x="1090609" y="3318096"/>
                  <a:pt x="445264" y="2947238"/>
                  <a:pt x="64188" y="2383171"/>
                </a:cubicBezTo>
                <a:lnTo>
                  <a:pt x="0" y="2277515"/>
                </a:lnTo>
                <a:lnTo>
                  <a:pt x="0" y="117600"/>
                </a:lnTo>
                <a:lnTo>
                  <a:pt x="64188" y="11944"/>
                </a:ln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5" name="Content Placeholder 2054">
            <a:extLst>
              <a:ext uri="{FF2B5EF4-FFF2-40B4-BE49-F238E27FC236}">
                <a16:creationId xmlns:a16="http://schemas.microsoft.com/office/drawing/2014/main" id="{10F49E2F-3C06-4E3E-84CA-E4679354E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5320" y="1164517"/>
            <a:ext cx="433346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000000"/>
                </a:solidFill>
              </a:rPr>
              <a:t>Where do we Graze?</a:t>
            </a:r>
            <a:endParaRPr lang="en-US" sz="3200" dirty="0">
              <a:solidFill>
                <a:srgbClr val="000000"/>
              </a:solidFill>
            </a:endParaRPr>
          </a:p>
          <a:p>
            <a:r>
              <a:rPr lang="en-US" sz="2400" dirty="0">
                <a:solidFill>
                  <a:srgbClr val="000000"/>
                </a:solidFill>
              </a:rPr>
              <a:t>2007 – UK</a:t>
            </a:r>
          </a:p>
          <a:p>
            <a:r>
              <a:rPr lang="en-US" sz="2400" dirty="0">
                <a:solidFill>
                  <a:srgbClr val="000000"/>
                </a:solidFill>
              </a:rPr>
              <a:t>2013 – USA</a:t>
            </a:r>
          </a:p>
          <a:p>
            <a:r>
              <a:rPr lang="en-US" sz="2400" dirty="0">
                <a:solidFill>
                  <a:srgbClr val="000000"/>
                </a:solidFill>
              </a:rPr>
              <a:t>2019 - ?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7B49779-2A27-46D9-BDED-6A406A11C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29FA61F2-3462-4AB3-90BE-88AB3ABB75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098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127"/>
    </mc:Choice>
    <mc:Fallback>
      <p:transition spd="slow" advTm="28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33AC0-64F7-4D98-9916-D44BBACBD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5127031" cy="16766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Market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A90F0-522F-4C11-ADCA-EE107BF288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8930" y="2438400"/>
            <a:ext cx="5127029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2016 – c$96billion, projected 2023 – c$140billion</a:t>
            </a:r>
          </a:p>
          <a:p>
            <a:r>
              <a:rPr lang="en-US" dirty="0"/>
              <a:t>Healthy snacks market c$35billion by 2025</a:t>
            </a:r>
          </a:p>
          <a:p>
            <a:endParaRPr lang="en-US" dirty="0"/>
          </a:p>
          <a:p>
            <a:pPr lvl="1"/>
            <a:endParaRPr lang="en-US" dirty="0"/>
          </a:p>
        </p:txBody>
      </p:sp>
      <p:pic>
        <p:nvPicPr>
          <p:cNvPr id="5122" name="Picture 2" descr="Related image">
            <a:extLst>
              <a:ext uri="{FF2B5EF4-FFF2-40B4-BE49-F238E27FC236}">
                <a16:creationId xmlns:a16="http://schemas.microsoft.com/office/drawing/2014/main" id="{623201BA-012C-4CB1-9B73-31DA286ECE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6" b="1457"/>
          <a:stretch/>
        </p:blipFill>
        <p:spPr bwMode="auto">
          <a:xfrm>
            <a:off x="6090613" y="640082"/>
            <a:ext cx="5461724" cy="5577837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E4BACBC6-065A-4497-A289-DE31529B72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3A99547E-2CB4-47DB-9716-09F38B50D8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284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804"/>
    </mc:Choice>
    <mc:Fallback>
      <p:transition spd="slow" advTm="408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12B53848-2E56-48BD-A586-FFD78DA48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review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C67D28D-B3B4-4CD8-91DD-F28E45B2221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877013" y="1825625"/>
            <a:ext cx="5103974" cy="4351338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98EE815-4221-4097-8032-E14F3BB2802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Major markets: </a:t>
            </a:r>
          </a:p>
          <a:p>
            <a:pPr lvl="1"/>
            <a:r>
              <a:rPr lang="en-GB" sz="2800" dirty="0"/>
              <a:t>USA, Europe, and Asia-Pacific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D524EC65-45FB-4AEF-8BF9-7A460716F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2B73D806-018C-4BEE-9749-DAD858E706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596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159"/>
    </mc:Choice>
    <mc:Fallback>
      <p:transition spd="slow" advTm="391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4F266AD-725B-4A9D-B448-4C000F95C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047CFAC8-0949-4A1C-9CF7-E26F364ABB3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/>
            <a:extLst/>
          </a:blip>
          <a:srcRect l="734" r="-733"/>
          <a:stretch/>
        </p:blipFill>
        <p:spPr>
          <a:xfrm>
            <a:off x="748496" y="-1"/>
            <a:ext cx="12192000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3B2D62-1BFF-4C7C-B3B5-5AA596D37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131" y="4375228"/>
            <a:ext cx="4699626" cy="2651279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9600" dirty="0">
                <a:solidFill>
                  <a:schemeClr val="accent4"/>
                </a:solidFill>
              </a:rPr>
              <a:t>Where </a:t>
            </a:r>
            <a:br>
              <a:rPr lang="en-US" sz="9600" dirty="0">
                <a:solidFill>
                  <a:schemeClr val="accent4"/>
                </a:solidFill>
              </a:rPr>
            </a:br>
            <a:r>
              <a:rPr lang="en-US" sz="9600" dirty="0">
                <a:solidFill>
                  <a:schemeClr val="accent4"/>
                </a:solidFill>
              </a:rPr>
              <a:t>to invest?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AEB5BB-8F87-4C9E-9F4F-8F91D98AD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C574EF5-5CDC-4467-9DDB-CA9AC0D72D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380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991"/>
    </mc:Choice>
    <mc:Fallback>
      <p:transition spd="slow" advTm="449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2" descr="Image result for graze healthy snacks">
            <a:extLst>
              <a:ext uri="{FF2B5EF4-FFF2-40B4-BE49-F238E27FC236}">
                <a16:creationId xmlns:a16="http://schemas.microsoft.com/office/drawing/2014/main" id="{27294FE3-3E47-4246-A8F5-A1FA941753E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110" b="-1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41C2A5-FF92-48A3-A842-46C8AB3AD2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3749C86-B794-4F84-ACDD-0077784C85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10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935"/>
    </mc:Choice>
    <mc:Fallback>
      <p:transition spd="slow" advTm="329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5EA70-28AD-4AB0-BC5A-8034A654A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884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Matching our values</a:t>
            </a:r>
          </a:p>
        </p:txBody>
      </p:sp>
      <p:pic>
        <p:nvPicPr>
          <p:cNvPr id="7" name="Picture 2" descr="Infographic: Nearly 1 In 6 European Adults Is Considered Obese  | Statista">
            <a:extLst>
              <a:ext uri="{FF2B5EF4-FFF2-40B4-BE49-F238E27FC236}">
                <a16:creationId xmlns:a16="http://schemas.microsoft.com/office/drawing/2014/main" id="{5A7ABF45-BF50-4FCC-B54D-D4007AFA7AC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23" r="2" b="7018"/>
          <a:stretch/>
        </p:blipFill>
        <p:spPr bwMode="auto">
          <a:xfrm>
            <a:off x="6579145" y="1124800"/>
            <a:ext cx="5018700" cy="520655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F08C8DD-267F-430E-B5AB-29022092913B}"/>
              </a:ext>
            </a:extLst>
          </p:cNvPr>
          <p:cNvSpPr/>
          <p:nvPr/>
        </p:nvSpPr>
        <p:spPr>
          <a:xfrm>
            <a:off x="669885" y="6043312"/>
            <a:ext cx="1085222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0977BB54-AF80-4A52-99D7-FB1DC0D5DC1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6"/>
          <a:stretch>
            <a:fillRect/>
          </a:stretch>
        </p:blipFill>
        <p:spPr>
          <a:xfrm>
            <a:off x="209799" y="1118360"/>
            <a:ext cx="6302901" cy="5213604"/>
          </a:xfrm>
          <a:prstGeom prst="rect">
            <a:avLst/>
          </a:prstGeom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CA1687B-274F-424E-BD7B-DC4B4BBFD7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F1A47F30-E937-4AA3-B0AE-EEDB94D6B8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86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159"/>
    </mc:Choice>
    <mc:Fallback>
      <p:transition spd="slow" advTm="841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4" descr="A windmill on top of a grass covered field&#10;&#10;Description generated with very high confidence">
            <a:extLst>
              <a:ext uri="{FF2B5EF4-FFF2-40B4-BE49-F238E27FC236}">
                <a16:creationId xmlns:a16="http://schemas.microsoft.com/office/drawing/2014/main" id="{30F26317-68B6-4FB3-9260-F42830CF6E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367875-9021-416C-AD74-C5BE362DDA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BC7C994-FA9F-45A6-952D-D30F85E60B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6832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434"/>
    </mc:Choice>
    <mc:Fallback>
      <p:transition spd="slow" advTm="234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CD9F4-2676-4051-9166-8EBC8DF3F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C6885-831F-4ABD-B56A-BD74ACEADA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94124"/>
            <a:ext cx="5328213" cy="466777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Established snack food market</a:t>
            </a:r>
          </a:p>
          <a:p>
            <a:r>
              <a:rPr lang="en-GB" dirty="0"/>
              <a:t>High compatibility with company values &amp; culture</a:t>
            </a:r>
          </a:p>
          <a:p>
            <a:r>
              <a:rPr lang="en-GB" dirty="0"/>
              <a:t>Demographics synergy with target audience</a:t>
            </a:r>
          </a:p>
          <a:p>
            <a:r>
              <a:rPr lang="en-GB" dirty="0"/>
              <a:t>Strong synergy with 5/6 dimensions in the cultural comparison</a:t>
            </a:r>
          </a:p>
          <a:p>
            <a:r>
              <a:rPr lang="en-GB" dirty="0"/>
              <a:t>Strong track record of investment &amp; trading between UK &amp; Netherlands</a:t>
            </a:r>
          </a:p>
          <a:p>
            <a:r>
              <a:rPr lang="en-GB" dirty="0"/>
              <a:t>Infrastructure and distribution strengths </a:t>
            </a:r>
          </a:p>
          <a:p>
            <a:r>
              <a:rPr lang="en-GB" dirty="0"/>
              <a:t>Company compliant with consumer trends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49ED2C-56C3-463C-9BDD-37DD2A56C47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750" t="38312" r="38006" b="7963"/>
          <a:stretch/>
        </p:blipFill>
        <p:spPr>
          <a:xfrm>
            <a:off x="6676663" y="665730"/>
            <a:ext cx="5187387" cy="32494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432FA83-B3C5-41A8-9BBB-7662EB678BB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021" t="4036" r="2377" b="4894"/>
          <a:stretch/>
        </p:blipFill>
        <p:spPr>
          <a:xfrm>
            <a:off x="6903333" y="3946444"/>
            <a:ext cx="4734045" cy="2546431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9019F6-459F-45DC-B3BE-0023228E54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DFEB3301-4947-4FFB-A6D6-18C7338CC9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8978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595"/>
    </mc:Choice>
    <mc:Fallback>
      <p:transition spd="slow" advTm="1005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E5B4A-0232-4A99-84BB-DC4100CDB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Weaknesses</a:t>
            </a:r>
          </a:p>
        </p:txBody>
      </p:sp>
      <p:pic>
        <p:nvPicPr>
          <p:cNvPr id="4" name="Picture 3" descr="A picture containing sky, outdoor, water, dog&#10;&#10;Description generated with very high confidence">
            <a:extLst>
              <a:ext uri="{FF2B5EF4-FFF2-40B4-BE49-F238E27FC236}">
                <a16:creationId xmlns:a16="http://schemas.microsoft.com/office/drawing/2014/main" id="{0B4BA0B4-0FEA-4735-9461-46F16F55085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993" r="15256" b="1"/>
          <a:stretch/>
        </p:blipFill>
        <p:spPr>
          <a:xfrm rot="5400000">
            <a:off x="-1111204" y="1111204"/>
            <a:ext cx="6858000" cy="4635591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B17F3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FCCCA-C1AB-4795-8787-9CFAFC6975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400" dirty="0"/>
              <a:t>Potential resistance to new business model</a:t>
            </a:r>
          </a:p>
          <a:p>
            <a:r>
              <a:rPr lang="en-GB" sz="2400" dirty="0"/>
              <a:t>Identifying appropriate human resource</a:t>
            </a:r>
          </a:p>
          <a:p>
            <a:r>
              <a:rPr lang="en-GB" sz="2400" dirty="0"/>
              <a:t>Change in consumer demand</a:t>
            </a:r>
          </a:p>
          <a:p>
            <a:r>
              <a:rPr lang="en-GB" sz="2400" dirty="0"/>
              <a:t>Business model is repeatable and open to competition</a:t>
            </a:r>
          </a:p>
          <a:p>
            <a:r>
              <a:rPr lang="en-GB" sz="2400" dirty="0"/>
              <a:t>Return on Investment - ?greater economies of scale if expansion is across a greater number of markets</a:t>
            </a:r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D1C03-E228-4EF4-A6D6-431E4AF33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C19E466-4F58-4D54-B60B-BF5AA5F5C1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764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333"/>
    </mc:Choice>
    <mc:Fallback>
      <p:transition spd="slow" advTm="393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Graze logo">
            <a:extLst>
              <a:ext uri="{FF2B5EF4-FFF2-40B4-BE49-F238E27FC236}">
                <a16:creationId xmlns:a16="http://schemas.microsoft.com/office/drawing/2014/main" id="{0FC5FDF4-F239-4680-A50F-883EB6BEF0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10" r="20706" b="-2"/>
          <a:stretch/>
        </p:blipFill>
        <p:spPr bwMode="auto">
          <a:xfrm>
            <a:off x="5797543" y="10"/>
            <a:ext cx="63941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70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04D351-B0D9-468E-9E0A-EA932F369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Opportunity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E43C1-2DEF-468B-BD15-D941AF0B9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</a:rPr>
              <a:t>Exploiting opportunity from the cultural aspects already embedded </a:t>
            </a:r>
          </a:p>
          <a:p>
            <a:r>
              <a:rPr lang="en-GB" sz="2000">
                <a:solidFill>
                  <a:srgbClr val="000000"/>
                </a:solidFill>
              </a:rPr>
              <a:t>Sound demographic position</a:t>
            </a:r>
          </a:p>
          <a:p>
            <a:r>
              <a:rPr lang="en-GB" sz="2000">
                <a:solidFill>
                  <a:srgbClr val="000000"/>
                </a:solidFill>
              </a:rPr>
              <a:t>High degree of English speaking</a:t>
            </a:r>
          </a:p>
          <a:p>
            <a:r>
              <a:rPr lang="en-GB" sz="2000">
                <a:solidFill>
                  <a:srgbClr val="000000"/>
                </a:solidFill>
              </a:rPr>
              <a:t>Agile, web-based technology (‘clicks’ over ‘bricks’)</a:t>
            </a:r>
          </a:p>
          <a:p>
            <a:r>
              <a:rPr lang="en-GB" sz="2000">
                <a:solidFill>
                  <a:srgbClr val="000000"/>
                </a:solidFill>
              </a:rPr>
              <a:t>Strong history of trading relations between UK &amp; Netherlands</a:t>
            </a:r>
          </a:p>
          <a:p>
            <a:endParaRPr lang="en-GB" sz="2000">
              <a:solidFill>
                <a:srgbClr val="000000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502371-B0C4-40CD-99FF-26832F4BAD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CC1C01E-7348-474D-AB3B-6BF1DCE85C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386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311"/>
    </mc:Choice>
    <mc:Fallback>
      <p:transition spd="slow" advTm="633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EEB9B17A-1B37-4CAF-91FC-3FD2093E321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  <a:extLst/>
          </a:blip>
          <a:srcRect l="13063" r="11939" b="2"/>
          <a:stretch/>
        </p:blipFill>
        <p:spPr>
          <a:xfrm>
            <a:off x="5491133" y="286529"/>
            <a:ext cx="2275744" cy="2275744"/>
          </a:xfrm>
          <a:custGeom>
            <a:avLst/>
            <a:gdLst>
              <a:gd name="connsiteX0" fmla="*/ 3028805 w 6057610"/>
              <a:gd name="connsiteY0" fmla="*/ 0 h 6057610"/>
              <a:gd name="connsiteX1" fmla="*/ 6057610 w 6057610"/>
              <a:gd name="connsiteY1" fmla="*/ 3028805 h 6057610"/>
              <a:gd name="connsiteX2" fmla="*/ 3028805 w 6057610"/>
              <a:gd name="connsiteY2" fmla="*/ 6057610 h 6057610"/>
              <a:gd name="connsiteX3" fmla="*/ 0 w 6057610"/>
              <a:gd name="connsiteY3" fmla="*/ 3028805 h 6057610"/>
              <a:gd name="connsiteX4" fmla="*/ 3028805 w 6057610"/>
              <a:gd name="connsiteY4" fmla="*/ 0 h 6057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10242" name="Picture 2" descr="https://static.independent.co.uk/s3fs-public/thumbnails/image/2016/11/04/14/tribe.jpg">
            <a:extLst>
              <a:ext uri="{FF2B5EF4-FFF2-40B4-BE49-F238E27FC236}">
                <a16:creationId xmlns:a16="http://schemas.microsoft.com/office/drawing/2014/main" id="{82CEB948-3F60-4348-9D6B-8219006CAC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44" r="17358" b="3"/>
          <a:stretch/>
        </p:blipFill>
        <p:spPr bwMode="auto">
          <a:xfrm>
            <a:off x="5734231" y="2527224"/>
            <a:ext cx="3316388" cy="3316386"/>
          </a:xfrm>
          <a:custGeom>
            <a:avLst/>
            <a:gdLst>
              <a:gd name="connsiteX0" fmla="*/ 3028805 w 6057610"/>
              <a:gd name="connsiteY0" fmla="*/ 0 h 6057610"/>
              <a:gd name="connsiteX1" fmla="*/ 6057610 w 6057610"/>
              <a:gd name="connsiteY1" fmla="*/ 3028805 h 6057610"/>
              <a:gd name="connsiteX2" fmla="*/ 3028805 w 6057610"/>
              <a:gd name="connsiteY2" fmla="*/ 6057610 h 6057610"/>
              <a:gd name="connsiteX3" fmla="*/ 0 w 6057610"/>
              <a:gd name="connsiteY3" fmla="*/ 3028805 h 6057610"/>
              <a:gd name="connsiteX4" fmla="*/ 3028805 w 6057610"/>
              <a:gd name="connsiteY4" fmla="*/ 0 h 6057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Content Placeholder 6">
            <a:extLst>
              <a:ext uri="{FF2B5EF4-FFF2-40B4-BE49-F238E27FC236}">
                <a16:creationId xmlns:a16="http://schemas.microsoft.com/office/drawing/2014/main" id="{67B661EE-F3FE-4877-9872-C224A495DFB5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alphaModFix/>
            <a:extLst/>
          </a:blip>
          <a:srcRect l="18017" r="11708" b="-2"/>
          <a:stretch/>
        </p:blipFill>
        <p:spPr>
          <a:xfrm>
            <a:off x="7786846" y="1"/>
            <a:ext cx="4405154" cy="3776782"/>
          </a:xfrm>
          <a:custGeom>
            <a:avLst/>
            <a:gdLst>
              <a:gd name="connsiteX0" fmla="*/ 279221 w 4405154"/>
              <a:gd name="connsiteY0" fmla="*/ 0 h 3776782"/>
              <a:gd name="connsiteX1" fmla="*/ 4405154 w 4405154"/>
              <a:gd name="connsiteY1" fmla="*/ 0 h 3776782"/>
              <a:gd name="connsiteX2" fmla="*/ 4405154 w 4405154"/>
              <a:gd name="connsiteY2" fmla="*/ 3055054 h 3776782"/>
              <a:gd name="connsiteX3" fmla="*/ 4266200 w 4405154"/>
              <a:gd name="connsiteY3" fmla="*/ 3181344 h 3776782"/>
              <a:gd name="connsiteX4" fmla="*/ 2607554 w 4405154"/>
              <a:gd name="connsiteY4" fmla="*/ 3776782 h 3776782"/>
              <a:gd name="connsiteX5" fmla="*/ 0 w 4405154"/>
              <a:gd name="connsiteY5" fmla="*/ 1169228 h 3776782"/>
              <a:gd name="connsiteX6" fmla="*/ 204915 w 4405154"/>
              <a:gd name="connsiteY6" fmla="*/ 154250 h 3776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154" h="3776782">
                <a:moveTo>
                  <a:pt x="279221" y="0"/>
                </a:moveTo>
                <a:lnTo>
                  <a:pt x="4405154" y="0"/>
                </a:lnTo>
                <a:lnTo>
                  <a:pt x="4405154" y="3055054"/>
                </a:lnTo>
                <a:lnTo>
                  <a:pt x="4266200" y="3181344"/>
                </a:lnTo>
                <a:cubicBezTo>
                  <a:pt x="3815461" y="3553326"/>
                  <a:pt x="3237603" y="3776782"/>
                  <a:pt x="2607554" y="3776782"/>
                </a:cubicBezTo>
                <a:cubicBezTo>
                  <a:pt x="1167442" y="3776782"/>
                  <a:pt x="0" y="2609341"/>
                  <a:pt x="0" y="1169228"/>
                </a:cubicBezTo>
                <a:cubicBezTo>
                  <a:pt x="0" y="809200"/>
                  <a:pt x="72965" y="466214"/>
                  <a:pt x="204915" y="15425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9" name="Picture 8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8CBEB75A-AB2F-4046-B1C2-0368F143AA02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alphaModFix/>
            <a:extLst/>
          </a:blip>
          <a:srcRect l="6221" r="27932" b="6402"/>
          <a:stretch/>
        </p:blipFill>
        <p:spPr>
          <a:xfrm>
            <a:off x="8738478" y="3917271"/>
            <a:ext cx="3453522" cy="2761321"/>
          </a:xfrm>
          <a:custGeom>
            <a:avLst/>
            <a:gdLst>
              <a:gd name="connsiteX0" fmla="*/ 1901420 w 3453522"/>
              <a:gd name="connsiteY0" fmla="*/ 0 h 2950205"/>
              <a:gd name="connsiteX1" fmla="*/ 3368648 w 3453522"/>
              <a:gd name="connsiteY1" fmla="*/ 691940 h 2950205"/>
              <a:gd name="connsiteX2" fmla="*/ 3453522 w 3453522"/>
              <a:gd name="connsiteY2" fmla="*/ 805440 h 2950205"/>
              <a:gd name="connsiteX3" fmla="*/ 3453522 w 3453522"/>
              <a:gd name="connsiteY3" fmla="*/ 2950205 h 2950205"/>
              <a:gd name="connsiteX4" fmla="*/ 316036 w 3453522"/>
              <a:gd name="connsiteY4" fmla="*/ 2950205 h 2950205"/>
              <a:gd name="connsiteX5" fmla="*/ 229491 w 3453522"/>
              <a:gd name="connsiteY5" fmla="*/ 2807749 h 2950205"/>
              <a:gd name="connsiteX6" fmla="*/ 0 w 3453522"/>
              <a:gd name="connsiteY6" fmla="*/ 1901419 h 2950205"/>
              <a:gd name="connsiteX7" fmla="*/ 1901420 w 3453522"/>
              <a:gd name="connsiteY7" fmla="*/ 0 h 2950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53522" h="2950205">
                <a:moveTo>
                  <a:pt x="1901420" y="0"/>
                </a:moveTo>
                <a:cubicBezTo>
                  <a:pt x="2492116" y="0"/>
                  <a:pt x="3019900" y="269355"/>
                  <a:pt x="3368648" y="691940"/>
                </a:cubicBezTo>
                <a:lnTo>
                  <a:pt x="3453522" y="805440"/>
                </a:lnTo>
                <a:lnTo>
                  <a:pt x="3453522" y="2950205"/>
                </a:lnTo>
                <a:lnTo>
                  <a:pt x="316036" y="2950205"/>
                </a:lnTo>
                <a:lnTo>
                  <a:pt x="229491" y="2807749"/>
                </a:lnTo>
                <a:cubicBezTo>
                  <a:pt x="83134" y="2538330"/>
                  <a:pt x="0" y="2229583"/>
                  <a:pt x="0" y="1901419"/>
                </a:cubicBezTo>
                <a:cubicBezTo>
                  <a:pt x="0" y="851294"/>
                  <a:pt x="851295" y="0"/>
                  <a:pt x="1901420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192" name="Picture 191">
            <a:extLst>
              <a:ext uri="{FF2B5EF4-FFF2-40B4-BE49-F238E27FC236}">
                <a16:creationId xmlns:a16="http://schemas.microsoft.com/office/drawing/2014/main" id="{8557749F-B943-4D30-8F08-8AA92F25A8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8" name="Title 1">
            <a:extLst>
              <a:ext uri="{FF2B5EF4-FFF2-40B4-BE49-F238E27FC236}">
                <a16:creationId xmlns:a16="http://schemas.microsoft.com/office/drawing/2014/main" id="{B708F328-77E2-486F-AD73-EEA03EA48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845" y="802955"/>
            <a:ext cx="4283082" cy="145405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000000"/>
                </a:solidFill>
              </a:rPr>
              <a:t>Threats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DD70AC58-99EC-4E2F-92FA-D5341DA54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232" y="2421682"/>
            <a:ext cx="4282740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2000">
                <a:solidFill>
                  <a:srgbClr val="000000"/>
                </a:solidFill>
              </a:rPr>
              <a:t>Uncertainty about how withdrawal effects trading relations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2000">
                <a:solidFill>
                  <a:srgbClr val="000000"/>
                </a:solidFill>
              </a:rPr>
              <a:t>Competitors:</a:t>
            </a:r>
          </a:p>
          <a:p>
            <a:pPr marL="0" inden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2000">
                <a:solidFill>
                  <a:srgbClr val="000000"/>
                </a:solidFill>
                <a:hlinkClick r:id="rId10"/>
              </a:rPr>
              <a:t>https://sourcedbox.com/</a:t>
            </a:r>
            <a:r>
              <a:rPr lang="en-US" sz="2000">
                <a:solidFill>
                  <a:srgbClr val="000000"/>
                </a:solidFill>
              </a:rPr>
              <a:t> </a:t>
            </a:r>
          </a:p>
          <a:p>
            <a:pPr marL="0" inden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2000">
                <a:solidFill>
                  <a:srgbClr val="000000"/>
                </a:solidFill>
                <a:hlinkClick r:id="rId11"/>
              </a:rPr>
              <a:t>https://officepantry.co.uk/</a:t>
            </a:r>
            <a:r>
              <a:rPr lang="en-US" sz="2000">
                <a:solidFill>
                  <a:srgbClr val="000000"/>
                </a:solidFill>
              </a:rPr>
              <a:t> 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2000">
                <a:solidFill>
                  <a:srgbClr val="000000"/>
                </a:solidFill>
              </a:rPr>
              <a:t>Cyber security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2000">
                <a:solidFill>
                  <a:srgbClr val="000000"/>
                </a:solidFill>
              </a:rPr>
              <a:t>Talent pool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2000">
                <a:solidFill>
                  <a:srgbClr val="000000"/>
                </a:solidFill>
              </a:rPr>
              <a:t>Cultural pushback</a:t>
            </a:r>
            <a:endParaRPr lang="en-US" sz="2000" b="1" dirty="0">
              <a:solidFill>
                <a:srgbClr val="000000"/>
              </a:solidFill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E0ECB39-8E4A-453E-A37C-9EAC79B0C579}"/>
              </a:ext>
            </a:extLst>
          </p:cNvPr>
          <p:cNvSpPr txBox="1">
            <a:spLocks/>
          </p:cNvSpPr>
          <p:nvPr/>
        </p:nvSpPr>
        <p:spPr>
          <a:xfrm>
            <a:off x="6738267" y="802955"/>
            <a:ext cx="4333814" cy="14540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None/>
            </a:pPr>
            <a:endParaRPr lang="en-US" sz="2000" kern="1200" dirty="0"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53571B02-DDA1-43DB-B85E-A1FAD0299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BF610B35-3ACA-4A6C-8D12-0005D16DE7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195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849"/>
    </mc:Choice>
    <mc:Fallback>
      <p:transition spd="slow" advTm="688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84867EAF-AE1D-4322-9DE8-383AE3F7B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" y="-4691"/>
            <a:ext cx="544692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40676238-7F95-4EEB-836A-7D2392787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636D7E-ABBD-4BA6-B0C7-54F635BE2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771" y="2832333"/>
            <a:ext cx="4598297" cy="17865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Recommendation: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2EE12EE-6172-4211-B1C8-4D09E349E5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/>
          </a:blip>
          <a:srcRect l="6681" r="6418" b="-1"/>
          <a:stretch/>
        </p:blipFill>
        <p:spPr>
          <a:xfrm>
            <a:off x="6557929" y="743798"/>
            <a:ext cx="4660141" cy="5362640"/>
          </a:xfrm>
          <a:prstGeom prst="rect">
            <a:avLst/>
          </a:prstGeom>
          <a:ln w="9525">
            <a:noFill/>
          </a:ln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CFE1DC-3C21-4816-ABD6-C5D05B01B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6875B22-D536-4CEE-83A9-B288019495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187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419"/>
    </mc:Choice>
    <mc:Fallback>
      <p:transition spd="slow" advTm="584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DEE17-7ECC-41CF-8F2A-64D6E3D4A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9375"/>
            <a:ext cx="10515600" cy="1325563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7727DA3A-C450-4FA0-9B12-BD35F03A190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323640"/>
            <a:ext cx="10886954" cy="535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DfIT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, 2018.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Department for International Trade.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[Online] </a:t>
            </a: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Available at: </a:t>
            </a:r>
            <a:r>
              <a:rPr kumimoji="0" lang="en-GB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https://www.gov.uk/government/news/more-than-500-jobs-and-5m-investment-by-uk-fintechs-as-uk-dutch-trade-relationship-goes-from-strength-to-strength</a:t>
            </a: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[Accessed 10th March 2019].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Global Burden of Disease Study, 2018.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Health Data.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[Online] </a:t>
            </a: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Available at: </a:t>
            </a:r>
            <a:r>
              <a:rPr kumimoji="0" lang="en-GB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https://gbd2016.healthdata.org/gbd-compare/</a:t>
            </a: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[Accessed 10th March 2019].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Graze.com(b), 2018.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about Graze: our health promise.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[Online] </a:t>
            </a: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Available at: </a:t>
            </a:r>
            <a:r>
              <a:rPr kumimoji="0" lang="en-GB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https://www.graze.com/uk/about</a:t>
            </a: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[Accessed 10th March 2019].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Graze.com, 2018.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About: our story.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[Online] </a:t>
            </a: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Available at: </a:t>
            </a:r>
            <a:r>
              <a:rPr kumimoji="0" lang="en-GB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https://www.graze.com/uk/about/press</a:t>
            </a: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[Accessed 10th March 2019].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growthbusiness.co.uk, 2017.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Entrepreneurs.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[Online] </a:t>
            </a: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Available at: </a:t>
            </a:r>
            <a:r>
              <a:rPr kumimoji="0" lang="en-GB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https://www.growthbusiness.co.uk/graze-year-review-2550673/</a:t>
            </a: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[Accessed 10th March 2019].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Hofstede, 2019.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Hofstede Insights.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[Online] </a:t>
            </a: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Available at: </a:t>
            </a:r>
            <a:r>
              <a:rPr kumimoji="0" lang="en-GB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https://www.hofstede-insights.com/country-comparison/the-netherlands,the-uk/</a:t>
            </a: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[Accessed 10th March 2019].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Holloman, C., 2016.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How to Sell Online: The experts' guide to making your business more successful and profitable online.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1st ed. Harlow: Pearson Education.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MI, 2018. </a:t>
            </a:r>
            <a:r>
              <a:rPr kumimoji="0" lang="en-GB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Savory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 Snacks Market - Growth, Trends and Forecasts (2018 - 2023),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Hyderabad: Mordor Intelligence.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National Institute for Public Health and Environment, 2017.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The diet of the Dutch : Results of the first two years of the Dutch National Food Consumption Survey 2012-2016,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The Hague: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Ministerie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 van VWS.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Nielsen RMS, 2018.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supermarket news: Opinion.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[Online] </a:t>
            </a: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Available at: </a:t>
            </a:r>
            <a:r>
              <a:rPr kumimoji="0" lang="en-GB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http://supermarketnews.co.nz/booming-snack-sales-highlight-growth-opportunity/</a:t>
            </a: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[Accessed 10th March 2019].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PMMI, 2018.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Snack Foods - Packaging and Processing Market Assessment and Trends,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Reston: PMMI.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6A33088-B721-4EE5-AD54-792B7B260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Student no. 1707375. International Business Assignment 1. MBA 2019</a:t>
            </a:r>
          </a:p>
        </p:txBody>
      </p:sp>
    </p:spTree>
    <p:extLst>
      <p:ext uri="{BB962C8B-B14F-4D97-AF65-F5344CB8AC3E}">
        <p14:creationId xmlns:p14="http://schemas.microsoft.com/office/powerpoint/2010/main" val="13299329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578</Words>
  <Application>Microsoft Office PowerPoint</Application>
  <PresentationFormat>Widescreen</PresentationFormat>
  <Paragraphs>94</Paragraphs>
  <Slides>15</Slides>
  <Notes>7</Notes>
  <HiddenSlides>0</HiddenSlides>
  <MMClips>14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Times New Roman</vt:lpstr>
      <vt:lpstr>Office Theme</vt:lpstr>
      <vt:lpstr>Destination Growth:</vt:lpstr>
      <vt:lpstr>Our Brand, product, and vision</vt:lpstr>
      <vt:lpstr>PowerPoint Presentation</vt:lpstr>
      <vt:lpstr>Market review</vt:lpstr>
      <vt:lpstr>Market review</vt:lpstr>
      <vt:lpstr>Where  to invest?</vt:lpstr>
      <vt:lpstr>PowerPoint Presentation</vt:lpstr>
      <vt:lpstr>Matching our values</vt:lpstr>
      <vt:lpstr>PowerPoint Presentation</vt:lpstr>
      <vt:lpstr>Strengths</vt:lpstr>
      <vt:lpstr>Weaknesses</vt:lpstr>
      <vt:lpstr>Opportunity</vt:lpstr>
      <vt:lpstr>Threats</vt:lpstr>
      <vt:lpstr>Recommendation: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Destination Growth:</dc:title>
  <dc:creator>James Taylor</dc:creator>
  <cp:lastModifiedBy>James Taylor</cp:lastModifiedBy>
  <cp:revision>5</cp:revision>
  <dcterms:created xsi:type="dcterms:W3CDTF">2019-03-11T18:27:27Z</dcterms:created>
  <dcterms:modified xsi:type="dcterms:W3CDTF">2019-03-11T19:33:52Z</dcterms:modified>
</cp:coreProperties>
</file>