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Montserrat" panose="020F0502020204030204" pitchFamily="2" charset="-52"/>
      <p:regular r:id="rId14"/>
    </p:embeddedFont>
    <p:embeddedFont>
      <p:font typeface="Montserrat Bold" panose="020B0604020202020204" charset="-52"/>
      <p:regular r:id="rId15"/>
    </p:embeddedFont>
    <p:embeddedFont>
      <p:font typeface="Open Sauce" panose="020B0604020202020204"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29"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27.02.2026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presentation outlines a structured and competency-based interview process for the position of Innovation Support Officer. The interview framework has been designed in alignment with strategic human resource management principles to ensure fairness, objectivity, and alignment with organisational innovation goals.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Student Union plays a strategic role in improving the overall student experience. It acts as a representative body while also delivering services and initiatives that enhance engagement. In a changing educational environment, innovation is essential to respond to student needs, technological advancements, and evolving expectations.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Innovation Support Officer is responsible for embedding innovation into daily operations. The role requires both strategic awareness and practical implementation. It involves working with diverse stakeholders, identifying areas for improvement, and ensuring that innovation is inclusive, ethical, and aligned with organisational objectives.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Job Description defines what the role requires in terms of tasks and responsibilities. It ensures clarity of expectations and provides a structured outline of performance standards. The focus is not only on generating ideas but also on implementing, evaluating, and sustaining innovation initiatives.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Person Specification identifies the skills, competencies, and attributes required for effective performance. It ensures that recruitment decisions are based on measurable qualities rather than assumptions. The focus on adaptability and digital competence reflects the dynamic nature of innovation-focused roles.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behavioural question is designed to evaluate past innovative behaviour. Candidates should provide a structured response outlining the situation, the actions they took, and the outcomes achieved. Strong responses will demonstrate ownership, measurable results, and reflection on learning.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Digital capability is central to innovation in modern organisations. This question assesses whether the candidate can effectively use digital platforms or tools to create value. It also explores their willingness to adapt to emerging technologies and improve systems through digital solutions.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Innovation is a collaborative process. This question examines whether the candidate can engage diverse stakeholders, encourage participation, and create shared ownership of new initiatives. Strong responses should demonstrate inclusive behaviour and effective communication strategies.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Change often generates resistance. This question evaluates how the candidate responds to challenges and opposition. It explores their ability to remain professional, communicate effectively, and support others through transitions. This is essential for innovation roles where change is constant.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Innovation must deliver measurable value. This question assesses whether the candidate understands evaluation methods such as KPIs, user satisfaction, engagement metrics, efficiency improvements, or cost savings. It also explores their awareness of learning from feedback to improve future initiatives.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conclusion, the integration of a clear job description, detailed person specification, and structured high-level interview questions ensures a strategic recruitment process. This approach strengthens fairness, improves decision-making quality, and supports long-term organisational effectiveness by selecting candidates capable of driving innovation.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380957" y="-1352476"/>
            <a:ext cx="12991953" cy="12991953"/>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t="-16666" b="-16666"/>
              </a:stretch>
            </a:blipFill>
            <a:ln cap="sq">
              <a:noFill/>
              <a:prstDash val="solid"/>
              <a:miter/>
            </a:ln>
          </p:spPr>
          <p:txBody>
            <a:bodyPr/>
            <a:lstStyle/>
            <a:p>
              <a:endParaRPr lang="en-GB"/>
            </a:p>
          </p:txBody>
        </p:sp>
      </p:grpSp>
      <p:sp>
        <p:nvSpPr>
          <p:cNvPr id="4" name="TextBox 4"/>
          <p:cNvSpPr txBox="1"/>
          <p:nvPr/>
        </p:nvSpPr>
        <p:spPr>
          <a:xfrm>
            <a:off x="1456322" y="324759"/>
            <a:ext cx="8924635" cy="4197616"/>
          </a:xfrm>
          <a:prstGeom prst="rect">
            <a:avLst/>
          </a:prstGeom>
        </p:spPr>
        <p:txBody>
          <a:bodyPr lIns="0" tIns="0" rIns="0" bIns="0" rtlCol="0" anchor="t">
            <a:spAutoFit/>
          </a:bodyPr>
          <a:lstStyle/>
          <a:p>
            <a:pPr algn="ctr">
              <a:lnSpc>
                <a:spcPts val="11185"/>
              </a:lnSpc>
            </a:pPr>
            <a:r>
              <a:rPr lang="en-US" sz="7989" b="1" spc="-487" dirty="0">
                <a:solidFill>
                  <a:srgbClr val="324E89"/>
                </a:solidFill>
                <a:latin typeface="Aptos Display" panose="020B0004020202020204" pitchFamily="34" charset="0"/>
                <a:ea typeface="Montserrat Bold"/>
                <a:cs typeface="Montserrat Bold"/>
                <a:sym typeface="Montserrat Bold"/>
              </a:rPr>
              <a:t>Interview Process for Innovation Support Officer</a:t>
            </a:r>
          </a:p>
        </p:txBody>
      </p:sp>
      <p:sp>
        <p:nvSpPr>
          <p:cNvPr id="5" name="TextBox 5"/>
          <p:cNvSpPr txBox="1"/>
          <p:nvPr/>
        </p:nvSpPr>
        <p:spPr>
          <a:xfrm>
            <a:off x="1503946" y="5153319"/>
            <a:ext cx="8630653" cy="4007764"/>
          </a:xfrm>
          <a:prstGeom prst="rect">
            <a:avLst/>
          </a:prstGeom>
        </p:spPr>
        <p:txBody>
          <a:bodyPr wrap="square" lIns="0" tIns="0" rIns="0" bIns="0" rtlCol="0" anchor="t">
            <a:spAutoFit/>
          </a:bodyPr>
          <a:lstStyle/>
          <a:p>
            <a:pPr algn="ctr">
              <a:lnSpc>
                <a:spcPts val="4480"/>
              </a:lnSpc>
            </a:pPr>
            <a:r>
              <a:rPr lang="en-US" sz="3200" b="1" dirty="0"/>
              <a:t>Module: Principles of Human Resource Management </a:t>
            </a:r>
            <a:br>
              <a:rPr lang="en-US" sz="3200" dirty="0"/>
            </a:br>
            <a:r>
              <a:rPr lang="en-US" sz="3200" b="1" dirty="0"/>
              <a:t>Module code: LCBB5012</a:t>
            </a:r>
            <a:br>
              <a:rPr lang="en-US" sz="3200" dirty="0"/>
            </a:br>
            <a:r>
              <a:rPr lang="en-US" sz="3200" b="1" dirty="0"/>
              <a:t>Module Teacher: Fouziya Farheen</a:t>
            </a:r>
            <a:br>
              <a:rPr lang="en-US" sz="3200" dirty="0"/>
            </a:br>
            <a:r>
              <a:rPr lang="en-US" sz="3200" b="1" dirty="0"/>
              <a:t>Assignment Title: Interview presentation</a:t>
            </a:r>
            <a:br>
              <a:rPr lang="en-US" sz="3200" dirty="0"/>
            </a:br>
            <a:r>
              <a:rPr lang="en-US" sz="3200" b="1" dirty="0"/>
              <a:t>Student name: Daniel Butuc</a:t>
            </a:r>
            <a:br>
              <a:rPr lang="en-US" sz="3200" dirty="0"/>
            </a:br>
            <a:r>
              <a:rPr lang="en-US" sz="3200" b="1" dirty="0"/>
              <a:t>Student ID: </a:t>
            </a:r>
            <a:r>
              <a:rPr lang="en-GB" sz="3200" b="1" dirty="0"/>
              <a:t>2326536</a:t>
            </a:r>
            <a:endParaRPr lang="en-US" sz="3200" dirty="0">
              <a:solidFill>
                <a:srgbClr val="000000"/>
              </a:solidFill>
              <a:latin typeface="Aptos Display" panose="020B0004020202020204" pitchFamily="34" charset="0"/>
              <a:ea typeface="Montserrat"/>
              <a:cs typeface="Montserrat"/>
              <a:sym typeface="Montserrat"/>
            </a:endParaRPr>
          </a:p>
        </p:txBody>
      </p:sp>
      <p:grpSp>
        <p:nvGrpSpPr>
          <p:cNvPr id="6" name="Group 6"/>
          <p:cNvGrpSpPr/>
          <p:nvPr/>
        </p:nvGrpSpPr>
        <p:grpSpPr>
          <a:xfrm>
            <a:off x="10361907" y="-1392191"/>
            <a:ext cx="12991953" cy="1299195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047FF">
                    <a:alpha val="100000"/>
                  </a:srgbClr>
                </a:gs>
                <a:gs pos="100000">
                  <a:srgbClr val="30C7D5">
                    <a:alpha val="46500"/>
                  </a:srgbClr>
                </a:gs>
              </a:gsLst>
              <a:path path="circle">
                <a:fillToRect r="100000" b="100000"/>
              </a:path>
              <a:tileRect l="-100000" t="-100000"/>
            </a:gradFill>
            <a:ln w="219075" cap="sq">
              <a:gradFill>
                <a:gsLst>
                  <a:gs pos="0">
                    <a:srgbClr val="30C7D5">
                      <a:alpha val="100000"/>
                    </a:srgbClr>
                  </a:gs>
                  <a:gs pos="100000">
                    <a:srgbClr val="0047FF">
                      <a:alpha val="100000"/>
                    </a:srgbClr>
                  </a:gs>
                </a:gsLst>
                <a:path path="circle">
                  <a:fillToRect r="100000" b="100000"/>
                </a:path>
                <a:tileRect l="-100000" t="-100000"/>
              </a:gradFill>
              <a:prstDash val="solid"/>
              <a:miter/>
            </a:ln>
          </p:spPr>
          <p:txBody>
            <a:bodyPr/>
            <a:lstStyle/>
            <a:p>
              <a:endParaRPr lang="en-GB"/>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363394" y="-2333324"/>
            <a:ext cx="14953649" cy="14953649"/>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047FF">
                    <a:alpha val="100000"/>
                  </a:srgbClr>
                </a:gs>
                <a:gs pos="100000">
                  <a:srgbClr val="30C7D5">
                    <a:alpha val="100000"/>
                  </a:srgbClr>
                </a:gs>
              </a:gsLst>
              <a:path path="circle">
                <a:fillToRect r="100000" b="100000"/>
              </a:path>
              <a:tileRect l="-100000" t="-100000"/>
            </a:gradFill>
            <a:ln w="238125" cap="sq">
              <a:gradFill>
                <a:gsLst>
                  <a:gs pos="0">
                    <a:srgbClr val="0047FF">
                      <a:alpha val="100000"/>
                    </a:srgbClr>
                  </a:gs>
                  <a:gs pos="100000">
                    <a:srgbClr val="30C7D5">
                      <a:alpha val="100000"/>
                    </a:srgbClr>
                  </a:gs>
                </a:gsLst>
                <a:path path="circle">
                  <a:fillToRect r="100000" b="100000"/>
                </a:path>
                <a:tileRect l="-100000" t="-100000"/>
              </a:gradFill>
              <a:prstDash val="solid"/>
              <a:miter/>
            </a:ln>
          </p:spPr>
          <p:txBody>
            <a:bodyPr/>
            <a:lstStyle/>
            <a:p>
              <a:endParaRPr lang="en-GB"/>
            </a:p>
          </p:txBody>
        </p:sp>
      </p:grpSp>
      <p:grpSp>
        <p:nvGrpSpPr>
          <p:cNvPr id="4" name="Group 4"/>
          <p:cNvGrpSpPr/>
          <p:nvPr/>
        </p:nvGrpSpPr>
        <p:grpSpPr>
          <a:xfrm>
            <a:off x="-1565000" y="-1048418"/>
            <a:ext cx="17009848" cy="9392013"/>
            <a:chOff x="0" y="0"/>
            <a:chExt cx="1431569" cy="790443"/>
          </a:xfrm>
        </p:grpSpPr>
        <p:sp>
          <p:nvSpPr>
            <p:cNvPr id="5" name="Freeform 5"/>
            <p:cNvSpPr/>
            <p:nvPr/>
          </p:nvSpPr>
          <p:spPr>
            <a:xfrm>
              <a:off x="0" y="0"/>
              <a:ext cx="1431569" cy="790443"/>
            </a:xfrm>
            <a:custGeom>
              <a:avLst/>
              <a:gdLst/>
              <a:ahLst/>
              <a:cxnLst/>
              <a:rect l="l" t="t" r="r" b="b"/>
              <a:pathLst>
                <a:path w="1431569" h="790443">
                  <a:moveTo>
                    <a:pt x="45514" y="0"/>
                  </a:moveTo>
                  <a:lnTo>
                    <a:pt x="1386055" y="0"/>
                  </a:lnTo>
                  <a:cubicBezTo>
                    <a:pt x="1411192" y="0"/>
                    <a:pt x="1431569" y="20377"/>
                    <a:pt x="1431569" y="45514"/>
                  </a:cubicBezTo>
                  <a:lnTo>
                    <a:pt x="1431569" y="744929"/>
                  </a:lnTo>
                  <a:cubicBezTo>
                    <a:pt x="1431569" y="757000"/>
                    <a:pt x="1426774" y="768577"/>
                    <a:pt x="1418239" y="777112"/>
                  </a:cubicBezTo>
                  <a:cubicBezTo>
                    <a:pt x="1409703" y="785648"/>
                    <a:pt x="1398126" y="790443"/>
                    <a:pt x="1386055" y="790443"/>
                  </a:cubicBezTo>
                  <a:lnTo>
                    <a:pt x="45514" y="790443"/>
                  </a:lnTo>
                  <a:cubicBezTo>
                    <a:pt x="20377" y="790443"/>
                    <a:pt x="0" y="770066"/>
                    <a:pt x="0" y="744929"/>
                  </a:cubicBezTo>
                  <a:lnTo>
                    <a:pt x="0" y="45514"/>
                  </a:lnTo>
                  <a:cubicBezTo>
                    <a:pt x="0" y="20377"/>
                    <a:pt x="20377" y="0"/>
                    <a:pt x="45514" y="0"/>
                  </a:cubicBezTo>
                  <a:close/>
                </a:path>
              </a:pathLst>
            </a:custGeom>
            <a:blipFill>
              <a:blip r:embed="rId3"/>
              <a:stretch>
                <a:fillRect t="-10332" b="-10332"/>
              </a:stretch>
            </a:blipFill>
          </p:spPr>
          <p:txBody>
            <a:bodyPr/>
            <a:lstStyle/>
            <a:p>
              <a:endParaRPr lang="en-GB"/>
            </a:p>
          </p:txBody>
        </p:sp>
      </p:grpSp>
      <p:grpSp>
        <p:nvGrpSpPr>
          <p:cNvPr id="6" name="Group 6"/>
          <p:cNvGrpSpPr/>
          <p:nvPr/>
        </p:nvGrpSpPr>
        <p:grpSpPr>
          <a:xfrm>
            <a:off x="-1565000" y="-1029368"/>
            <a:ext cx="17009848" cy="9392013"/>
            <a:chOff x="0" y="0"/>
            <a:chExt cx="1431569" cy="790443"/>
          </a:xfrm>
        </p:grpSpPr>
        <p:sp>
          <p:nvSpPr>
            <p:cNvPr id="7" name="Freeform 7"/>
            <p:cNvSpPr/>
            <p:nvPr/>
          </p:nvSpPr>
          <p:spPr>
            <a:xfrm>
              <a:off x="0" y="0"/>
              <a:ext cx="1431569" cy="790443"/>
            </a:xfrm>
            <a:custGeom>
              <a:avLst/>
              <a:gdLst/>
              <a:ahLst/>
              <a:cxnLst/>
              <a:rect l="l" t="t" r="r" b="b"/>
              <a:pathLst>
                <a:path w="1431569" h="790443">
                  <a:moveTo>
                    <a:pt x="45514" y="0"/>
                  </a:moveTo>
                  <a:lnTo>
                    <a:pt x="1386055" y="0"/>
                  </a:lnTo>
                  <a:cubicBezTo>
                    <a:pt x="1411192" y="0"/>
                    <a:pt x="1431569" y="20377"/>
                    <a:pt x="1431569" y="45514"/>
                  </a:cubicBezTo>
                  <a:lnTo>
                    <a:pt x="1431569" y="744929"/>
                  </a:lnTo>
                  <a:cubicBezTo>
                    <a:pt x="1431569" y="757000"/>
                    <a:pt x="1426774" y="768577"/>
                    <a:pt x="1418239" y="777112"/>
                  </a:cubicBezTo>
                  <a:cubicBezTo>
                    <a:pt x="1409703" y="785648"/>
                    <a:pt x="1398126" y="790443"/>
                    <a:pt x="1386055" y="790443"/>
                  </a:cubicBezTo>
                  <a:lnTo>
                    <a:pt x="45514" y="790443"/>
                  </a:lnTo>
                  <a:cubicBezTo>
                    <a:pt x="20377" y="790443"/>
                    <a:pt x="0" y="770066"/>
                    <a:pt x="0" y="744929"/>
                  </a:cubicBezTo>
                  <a:lnTo>
                    <a:pt x="0" y="45514"/>
                  </a:lnTo>
                  <a:cubicBezTo>
                    <a:pt x="0" y="20377"/>
                    <a:pt x="20377" y="0"/>
                    <a:pt x="45514" y="0"/>
                  </a:cubicBezTo>
                  <a:close/>
                </a:path>
              </a:pathLst>
            </a:custGeom>
            <a:gradFill rotWithShape="1">
              <a:gsLst>
                <a:gs pos="0">
                  <a:srgbClr val="0047FF">
                    <a:alpha val="100000"/>
                  </a:srgbClr>
                </a:gs>
                <a:gs pos="100000">
                  <a:srgbClr val="30C7D5">
                    <a:alpha val="60500"/>
                  </a:srgbClr>
                </a:gs>
              </a:gsLst>
              <a:path path="circle">
                <a:fillToRect r="100000" b="100000"/>
              </a:path>
              <a:tileRect l="-100000" t="-100000"/>
            </a:gradFill>
            <a:ln w="209550" cap="rnd">
              <a:solidFill>
                <a:srgbClr val="FFFFFF"/>
              </a:solidFill>
              <a:prstDash val="solid"/>
              <a:round/>
            </a:ln>
          </p:spPr>
          <p:txBody>
            <a:bodyPr/>
            <a:lstStyle/>
            <a:p>
              <a:endParaRPr lang="en-GB"/>
            </a:p>
          </p:txBody>
        </p:sp>
      </p:grpSp>
      <p:sp>
        <p:nvSpPr>
          <p:cNvPr id="8" name="TextBox 8"/>
          <p:cNvSpPr txBox="1"/>
          <p:nvPr/>
        </p:nvSpPr>
        <p:spPr>
          <a:xfrm>
            <a:off x="1582788" y="339001"/>
            <a:ext cx="10032574" cy="2480527"/>
          </a:xfrm>
          <a:prstGeom prst="rect">
            <a:avLst/>
          </a:prstGeom>
        </p:spPr>
        <p:txBody>
          <a:bodyPr lIns="0" tIns="0" rIns="0" bIns="0" rtlCol="0" anchor="t">
            <a:spAutoFit/>
          </a:bodyPr>
          <a:lstStyle/>
          <a:p>
            <a:pPr algn="l">
              <a:lnSpc>
                <a:spcPts val="9694"/>
              </a:lnSpc>
            </a:pPr>
            <a:r>
              <a:rPr lang="en-US" sz="9233" b="1" spc="-563">
                <a:solidFill>
                  <a:srgbClr val="FFFFFF"/>
                </a:solidFill>
                <a:latin typeface="Montserrat Bold"/>
                <a:ea typeface="Montserrat Bold"/>
                <a:cs typeface="Montserrat Bold"/>
                <a:sym typeface="Montserrat Bold"/>
              </a:rPr>
              <a:t>Introduction to the Organisation</a:t>
            </a:r>
          </a:p>
        </p:txBody>
      </p:sp>
      <p:sp>
        <p:nvSpPr>
          <p:cNvPr id="9" name="TextBox 9"/>
          <p:cNvSpPr txBox="1"/>
          <p:nvPr/>
        </p:nvSpPr>
        <p:spPr>
          <a:xfrm>
            <a:off x="1877948" y="4133467"/>
            <a:ext cx="10962271" cy="2545715"/>
          </a:xfrm>
          <a:prstGeom prst="rect">
            <a:avLst/>
          </a:prstGeom>
        </p:spPr>
        <p:txBody>
          <a:bodyPr lIns="0" tIns="0" rIns="0" bIns="0" rtlCol="0" anchor="t">
            <a:spAutoFit/>
          </a:bodyPr>
          <a:lstStyle/>
          <a:p>
            <a:pPr marL="626112" lvl="1" indent="-313056" algn="l">
              <a:lnSpc>
                <a:spcPts val="4060"/>
              </a:lnSpc>
              <a:buFont typeface="Arial"/>
              <a:buChar char="•"/>
            </a:pPr>
            <a:r>
              <a:rPr lang="en-US" sz="2900">
                <a:solidFill>
                  <a:srgbClr val="FFFFFF"/>
                </a:solidFill>
                <a:latin typeface="Montserrat"/>
                <a:ea typeface="Montserrat"/>
                <a:cs typeface="Montserrat"/>
                <a:sym typeface="Montserrat"/>
              </a:rPr>
              <a:t>Represents and supports students</a:t>
            </a:r>
          </a:p>
          <a:p>
            <a:pPr marL="626112" lvl="1" indent="-313056" algn="l">
              <a:lnSpc>
                <a:spcPts val="4060"/>
              </a:lnSpc>
              <a:buFont typeface="Arial"/>
              <a:buChar char="•"/>
            </a:pPr>
            <a:r>
              <a:rPr lang="en-US" sz="2900">
                <a:solidFill>
                  <a:srgbClr val="FFFFFF"/>
                </a:solidFill>
                <a:latin typeface="Montserrat"/>
                <a:ea typeface="Montserrat"/>
                <a:cs typeface="Montserrat"/>
                <a:sym typeface="Montserrat"/>
              </a:rPr>
              <a:t>Enhances student engagement and experience</a:t>
            </a:r>
          </a:p>
          <a:p>
            <a:pPr marL="626112" lvl="1" indent="-313056" algn="l">
              <a:lnSpc>
                <a:spcPts val="4060"/>
              </a:lnSpc>
              <a:buFont typeface="Arial"/>
              <a:buChar char="•"/>
            </a:pPr>
            <a:r>
              <a:rPr lang="en-US" sz="2900">
                <a:solidFill>
                  <a:srgbClr val="FFFFFF"/>
                </a:solidFill>
                <a:latin typeface="Montserrat"/>
                <a:ea typeface="Montserrat"/>
                <a:cs typeface="Montserrat"/>
                <a:sym typeface="Montserrat"/>
              </a:rPr>
              <a:t>Promotes inclusivity and wellbeing</a:t>
            </a:r>
          </a:p>
          <a:p>
            <a:pPr marL="626112" lvl="1" indent="-313056" algn="l">
              <a:lnSpc>
                <a:spcPts val="4060"/>
              </a:lnSpc>
              <a:buFont typeface="Arial"/>
              <a:buChar char="•"/>
            </a:pPr>
            <a:r>
              <a:rPr lang="en-US" sz="2900">
                <a:solidFill>
                  <a:srgbClr val="FFFFFF"/>
                </a:solidFill>
                <a:latin typeface="Montserrat"/>
                <a:ea typeface="Montserrat"/>
                <a:cs typeface="Montserrat"/>
                <a:sym typeface="Montserrat"/>
              </a:rPr>
              <a:t>Encourages innovation in student services</a:t>
            </a:r>
          </a:p>
          <a:p>
            <a:pPr algn="l">
              <a:lnSpc>
                <a:spcPts val="4060"/>
              </a:lnSpc>
            </a:pPr>
            <a:endParaRPr lang="en-US" sz="2900">
              <a:solidFill>
                <a:srgbClr val="FFFFFF"/>
              </a:solidFill>
              <a:latin typeface="Montserrat"/>
              <a:ea typeface="Montserrat"/>
              <a:cs typeface="Montserrat"/>
              <a:sym typeface="Montserrat"/>
            </a:endParaRPr>
          </a:p>
        </p:txBody>
      </p:sp>
      <p:sp>
        <p:nvSpPr>
          <p:cNvPr id="10" name="TextBox 10"/>
          <p:cNvSpPr txBox="1"/>
          <p:nvPr/>
        </p:nvSpPr>
        <p:spPr>
          <a:xfrm>
            <a:off x="1458789" y="3350895"/>
            <a:ext cx="10962271" cy="1029970"/>
          </a:xfrm>
          <a:prstGeom prst="rect">
            <a:avLst/>
          </a:prstGeom>
        </p:spPr>
        <p:txBody>
          <a:bodyPr lIns="0" tIns="0" rIns="0" bIns="0" rtlCol="0" anchor="t">
            <a:spAutoFit/>
          </a:bodyPr>
          <a:lstStyle/>
          <a:p>
            <a:pPr algn="l">
              <a:lnSpc>
                <a:spcPts val="4200"/>
              </a:lnSpc>
            </a:pPr>
            <a:r>
              <a:rPr lang="en-US" sz="3000" b="1">
                <a:solidFill>
                  <a:srgbClr val="FFFFFF"/>
                </a:solidFill>
                <a:latin typeface="Montserrat Bold"/>
                <a:ea typeface="Montserrat Bold"/>
                <a:cs typeface="Montserrat Bold"/>
                <a:sym typeface="Montserrat Bold"/>
              </a:rPr>
              <a:t>UWTSD Student Union</a:t>
            </a:r>
          </a:p>
          <a:p>
            <a:pPr algn="l">
              <a:lnSpc>
                <a:spcPts val="4060"/>
              </a:lnSpc>
            </a:pPr>
            <a:endParaRPr lang="en-US" sz="3000" b="1">
              <a:solidFill>
                <a:srgbClr val="FFFFFF"/>
              </a:solidFill>
              <a:latin typeface="Montserrat Bold"/>
              <a:ea typeface="Montserrat Bold"/>
              <a:cs typeface="Montserrat Bold"/>
              <a:sym typeface="Montserrat Bo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837576" y="1448702"/>
            <a:ext cx="8924635" cy="2534643"/>
          </a:xfrm>
          <a:prstGeom prst="rect">
            <a:avLst/>
          </a:prstGeom>
        </p:spPr>
        <p:txBody>
          <a:bodyPr lIns="0" tIns="0" rIns="0" bIns="0" rtlCol="0" anchor="t">
            <a:spAutoFit/>
          </a:bodyPr>
          <a:lstStyle/>
          <a:p>
            <a:pPr algn="l">
              <a:lnSpc>
                <a:spcPts val="9789"/>
              </a:lnSpc>
            </a:pPr>
            <a:r>
              <a:rPr lang="en-US" sz="9789" b="1" spc="-597">
                <a:solidFill>
                  <a:srgbClr val="324E89"/>
                </a:solidFill>
                <a:latin typeface="Montserrat Bold"/>
                <a:ea typeface="Montserrat Bold"/>
                <a:cs typeface="Montserrat Bold"/>
                <a:sym typeface="Montserrat Bold"/>
              </a:rPr>
              <a:t>Introduction to the Job Role</a:t>
            </a:r>
          </a:p>
        </p:txBody>
      </p:sp>
      <p:grpSp>
        <p:nvGrpSpPr>
          <p:cNvPr id="3" name="Group 3"/>
          <p:cNvGrpSpPr/>
          <p:nvPr/>
        </p:nvGrpSpPr>
        <p:grpSpPr>
          <a:xfrm>
            <a:off x="11830394" y="-2087810"/>
            <a:ext cx="7602712" cy="7602712"/>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39285" r="-39285"/>
              </a:stretch>
            </a:blipFill>
            <a:ln cap="sq">
              <a:noFill/>
              <a:prstDash val="solid"/>
              <a:miter/>
            </a:ln>
          </p:spPr>
          <p:txBody>
            <a:bodyPr/>
            <a:lstStyle/>
            <a:p>
              <a:endParaRPr lang="en-GB"/>
            </a:p>
          </p:txBody>
        </p:sp>
      </p:grpSp>
      <p:grpSp>
        <p:nvGrpSpPr>
          <p:cNvPr id="5" name="Group 5"/>
          <p:cNvGrpSpPr/>
          <p:nvPr/>
        </p:nvGrpSpPr>
        <p:grpSpPr>
          <a:xfrm>
            <a:off x="11830394" y="-2087810"/>
            <a:ext cx="7602712" cy="7602712"/>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047FF">
                    <a:alpha val="100000"/>
                  </a:srgbClr>
                </a:gs>
                <a:gs pos="100000">
                  <a:srgbClr val="30C7D5">
                    <a:alpha val="46500"/>
                  </a:srgbClr>
                </a:gs>
              </a:gsLst>
              <a:path path="circle">
                <a:fillToRect r="100000" b="100000"/>
              </a:path>
              <a:tileRect l="-100000" t="-100000"/>
            </a:gradFill>
            <a:ln w="219075" cap="sq">
              <a:gradFill>
                <a:gsLst>
                  <a:gs pos="0">
                    <a:srgbClr val="30C7D5">
                      <a:alpha val="100000"/>
                    </a:srgbClr>
                  </a:gs>
                  <a:gs pos="100000">
                    <a:srgbClr val="0047FF">
                      <a:alpha val="100000"/>
                    </a:srgbClr>
                  </a:gs>
                </a:gsLst>
                <a:path path="circle">
                  <a:fillToRect r="100000" b="100000"/>
                </a:path>
                <a:tileRect l="-100000" t="-100000"/>
              </a:gradFill>
              <a:prstDash val="solid"/>
              <a:miter/>
            </a:ln>
          </p:spPr>
          <p:txBody>
            <a:bodyPr/>
            <a:lstStyle/>
            <a:p>
              <a:endParaRPr lang="en-GB"/>
            </a:p>
          </p:txBody>
        </p:sp>
      </p:grpSp>
      <p:grpSp>
        <p:nvGrpSpPr>
          <p:cNvPr id="7" name="Group 7"/>
          <p:cNvGrpSpPr/>
          <p:nvPr/>
        </p:nvGrpSpPr>
        <p:grpSpPr>
          <a:xfrm>
            <a:off x="1028700" y="9258300"/>
            <a:ext cx="16230600" cy="1741128"/>
            <a:chOff x="0" y="0"/>
            <a:chExt cx="4274726" cy="458569"/>
          </a:xfrm>
        </p:grpSpPr>
        <p:sp>
          <p:nvSpPr>
            <p:cNvPr id="8" name="Freeform 8"/>
            <p:cNvSpPr/>
            <p:nvPr/>
          </p:nvSpPr>
          <p:spPr>
            <a:xfrm>
              <a:off x="0" y="0"/>
              <a:ext cx="4274726" cy="458569"/>
            </a:xfrm>
            <a:custGeom>
              <a:avLst/>
              <a:gdLst/>
              <a:ahLst/>
              <a:cxnLst/>
              <a:rect l="l" t="t" r="r" b="b"/>
              <a:pathLst>
                <a:path w="4274726" h="458569">
                  <a:moveTo>
                    <a:pt x="24327" y="0"/>
                  </a:moveTo>
                  <a:lnTo>
                    <a:pt x="4250399" y="0"/>
                  </a:lnTo>
                  <a:cubicBezTo>
                    <a:pt x="4263834" y="0"/>
                    <a:pt x="4274726" y="10891"/>
                    <a:pt x="4274726" y="24327"/>
                  </a:cubicBezTo>
                  <a:lnTo>
                    <a:pt x="4274726" y="434242"/>
                  </a:lnTo>
                  <a:cubicBezTo>
                    <a:pt x="4274726" y="447677"/>
                    <a:pt x="4263834" y="458569"/>
                    <a:pt x="4250399" y="458569"/>
                  </a:cubicBezTo>
                  <a:lnTo>
                    <a:pt x="24327" y="458569"/>
                  </a:lnTo>
                  <a:cubicBezTo>
                    <a:pt x="10891" y="458569"/>
                    <a:pt x="0" y="447677"/>
                    <a:pt x="0" y="434242"/>
                  </a:cubicBezTo>
                  <a:lnTo>
                    <a:pt x="0" y="24327"/>
                  </a:lnTo>
                  <a:cubicBezTo>
                    <a:pt x="0" y="10891"/>
                    <a:pt x="10891" y="0"/>
                    <a:pt x="24327" y="0"/>
                  </a:cubicBezTo>
                  <a:close/>
                </a:path>
              </a:pathLst>
            </a:custGeom>
            <a:gradFill rotWithShape="1">
              <a:gsLst>
                <a:gs pos="0">
                  <a:srgbClr val="30C7D5">
                    <a:alpha val="100000"/>
                  </a:srgbClr>
                </a:gs>
                <a:gs pos="100000">
                  <a:srgbClr val="0047FF">
                    <a:alpha val="100000"/>
                  </a:srgbClr>
                </a:gs>
              </a:gsLst>
              <a:path path="circle">
                <a:fillToRect r="100000" b="100000"/>
              </a:path>
              <a:tileRect l="-100000" t="-100000"/>
            </a:gradFill>
          </p:spPr>
          <p:txBody>
            <a:bodyPr/>
            <a:lstStyle/>
            <a:p>
              <a:endParaRPr lang="en-GB"/>
            </a:p>
          </p:txBody>
        </p:sp>
        <p:sp>
          <p:nvSpPr>
            <p:cNvPr id="9" name="TextBox 9"/>
            <p:cNvSpPr txBox="1"/>
            <p:nvPr/>
          </p:nvSpPr>
          <p:spPr>
            <a:xfrm>
              <a:off x="0" y="-47625"/>
              <a:ext cx="4274726" cy="506194"/>
            </a:xfrm>
            <a:prstGeom prst="rect">
              <a:avLst/>
            </a:prstGeom>
          </p:spPr>
          <p:txBody>
            <a:bodyPr lIns="50800" tIns="50800" rIns="50800" bIns="50800" rtlCol="0" anchor="ctr"/>
            <a:lstStyle/>
            <a:p>
              <a:pPr algn="ctr">
                <a:lnSpc>
                  <a:spcPts val="3253"/>
                </a:lnSpc>
              </a:pPr>
              <a:endParaRPr/>
            </a:p>
          </p:txBody>
        </p:sp>
      </p:grpSp>
      <p:sp>
        <p:nvSpPr>
          <p:cNvPr id="10" name="TextBox 10"/>
          <p:cNvSpPr txBox="1"/>
          <p:nvPr/>
        </p:nvSpPr>
        <p:spPr>
          <a:xfrm>
            <a:off x="2251607" y="4827478"/>
            <a:ext cx="12627509" cy="3126240"/>
          </a:xfrm>
          <a:prstGeom prst="rect">
            <a:avLst/>
          </a:prstGeom>
        </p:spPr>
        <p:txBody>
          <a:bodyPr lIns="0" tIns="0" rIns="0" bIns="0" rtlCol="0" anchor="t">
            <a:spAutoFit/>
          </a:bodyPr>
          <a:lstStyle/>
          <a:p>
            <a:pPr marL="626112" lvl="1" indent="-313056" algn="just">
              <a:lnSpc>
                <a:spcPts val="4060"/>
              </a:lnSpc>
              <a:buFont typeface="Arial"/>
              <a:buChar char="•"/>
            </a:pPr>
            <a:r>
              <a:rPr lang="en-US" sz="3200" dirty="0">
                <a:solidFill>
                  <a:srgbClr val="000000"/>
                </a:solidFill>
                <a:latin typeface="Aptos Display" panose="020B0004020202020204" pitchFamily="34" charset="0"/>
                <a:ea typeface="Montserrat"/>
                <a:cs typeface="Montserrat"/>
                <a:sym typeface="Montserrat"/>
              </a:rPr>
              <a:t>Supports innovation initiatives</a:t>
            </a:r>
          </a:p>
          <a:p>
            <a:pPr marL="626112" lvl="1" indent="-313056" algn="just">
              <a:lnSpc>
                <a:spcPts val="4060"/>
              </a:lnSpc>
              <a:buFont typeface="Arial"/>
              <a:buChar char="•"/>
            </a:pPr>
            <a:r>
              <a:rPr lang="en-US" sz="3200" dirty="0">
                <a:solidFill>
                  <a:srgbClr val="000000"/>
                </a:solidFill>
                <a:latin typeface="Aptos Display" panose="020B0004020202020204" pitchFamily="34" charset="0"/>
                <a:ea typeface="Montserrat"/>
                <a:cs typeface="Montserrat"/>
                <a:sym typeface="Montserrat"/>
              </a:rPr>
              <a:t>Improves internal processes</a:t>
            </a:r>
          </a:p>
          <a:p>
            <a:pPr marL="626112" lvl="1" indent="-313056" algn="just">
              <a:lnSpc>
                <a:spcPts val="4060"/>
              </a:lnSpc>
              <a:buFont typeface="Arial"/>
              <a:buChar char="•"/>
            </a:pPr>
            <a:r>
              <a:rPr lang="en-US" sz="3200" dirty="0">
                <a:solidFill>
                  <a:srgbClr val="000000"/>
                </a:solidFill>
                <a:latin typeface="Aptos Display" panose="020B0004020202020204" pitchFamily="34" charset="0"/>
                <a:ea typeface="Montserrat"/>
                <a:cs typeface="Montserrat"/>
                <a:sym typeface="Montserrat"/>
              </a:rPr>
              <a:t>Works collaboratively across departments</a:t>
            </a:r>
          </a:p>
          <a:p>
            <a:pPr marL="626112" lvl="1" indent="-313056" algn="just">
              <a:lnSpc>
                <a:spcPts val="4060"/>
              </a:lnSpc>
              <a:buFont typeface="Arial"/>
              <a:buChar char="•"/>
            </a:pPr>
            <a:r>
              <a:rPr lang="en-US" sz="3200" dirty="0">
                <a:solidFill>
                  <a:srgbClr val="000000"/>
                </a:solidFill>
                <a:latin typeface="Aptos Display" panose="020B0004020202020204" pitchFamily="34" charset="0"/>
                <a:ea typeface="Montserrat"/>
                <a:cs typeface="Montserrat"/>
                <a:sym typeface="Montserrat"/>
              </a:rPr>
              <a:t>Promotes ethical and inclusive innovation</a:t>
            </a:r>
          </a:p>
          <a:p>
            <a:pPr marL="626112" lvl="1" indent="-313056" algn="just">
              <a:lnSpc>
                <a:spcPts val="4060"/>
              </a:lnSpc>
              <a:buFont typeface="Arial"/>
              <a:buChar char="•"/>
            </a:pPr>
            <a:r>
              <a:rPr lang="en-US" sz="3200" dirty="0">
                <a:solidFill>
                  <a:srgbClr val="000000"/>
                </a:solidFill>
                <a:latin typeface="Aptos Display" panose="020B0004020202020204" pitchFamily="34" charset="0"/>
                <a:ea typeface="Montserrat"/>
                <a:cs typeface="Montserrat"/>
                <a:sym typeface="Montserrat"/>
              </a:rPr>
              <a:t>Drives continuous improvement</a:t>
            </a:r>
          </a:p>
          <a:p>
            <a:pPr algn="just">
              <a:lnSpc>
                <a:spcPts val="4060"/>
              </a:lnSpc>
            </a:pPr>
            <a:endParaRPr lang="en-US" sz="3200" dirty="0">
              <a:solidFill>
                <a:srgbClr val="000000"/>
              </a:solidFill>
              <a:latin typeface="Aptos Display" panose="020B0004020202020204" pitchFamily="34" charset="0"/>
              <a:ea typeface="Montserrat"/>
              <a:cs typeface="Montserrat"/>
              <a:sym typeface="Montserrat"/>
            </a:endParaRPr>
          </a:p>
        </p:txBody>
      </p:sp>
      <p:sp>
        <p:nvSpPr>
          <p:cNvPr id="11" name="TextBox 11"/>
          <p:cNvSpPr txBox="1"/>
          <p:nvPr/>
        </p:nvSpPr>
        <p:spPr>
          <a:xfrm>
            <a:off x="1837576" y="3926195"/>
            <a:ext cx="12627509" cy="1544320"/>
          </a:xfrm>
          <a:prstGeom prst="rect">
            <a:avLst/>
          </a:prstGeom>
        </p:spPr>
        <p:txBody>
          <a:bodyPr lIns="0" tIns="0" rIns="0" bIns="0" rtlCol="0" anchor="t">
            <a:spAutoFit/>
          </a:bodyPr>
          <a:lstStyle/>
          <a:p>
            <a:pPr algn="just">
              <a:lnSpc>
                <a:spcPts val="4200"/>
              </a:lnSpc>
            </a:pPr>
            <a:r>
              <a:rPr lang="en-US" sz="3000" b="1" dirty="0">
                <a:solidFill>
                  <a:srgbClr val="000000"/>
                </a:solidFill>
                <a:latin typeface="Montserrat Bold"/>
                <a:ea typeface="Montserrat Bold"/>
                <a:cs typeface="Montserrat Bold"/>
                <a:sym typeface="Montserrat Bold"/>
              </a:rPr>
              <a:t>Innovation Support Officer</a:t>
            </a:r>
          </a:p>
          <a:p>
            <a:pPr algn="just">
              <a:lnSpc>
                <a:spcPts val="4060"/>
              </a:lnSpc>
            </a:pPr>
            <a:endParaRPr lang="en-US" sz="3000" b="1" dirty="0">
              <a:solidFill>
                <a:srgbClr val="000000"/>
              </a:solidFill>
              <a:latin typeface="Montserrat Bold"/>
              <a:ea typeface="Montserrat Bold"/>
              <a:cs typeface="Montserrat Bold"/>
              <a:sym typeface="Montserrat Bold"/>
            </a:endParaRPr>
          </a:p>
          <a:p>
            <a:pPr algn="just">
              <a:lnSpc>
                <a:spcPts val="4060"/>
              </a:lnSpc>
            </a:pPr>
            <a:endParaRPr lang="en-US" sz="3000" b="1" dirty="0">
              <a:solidFill>
                <a:srgbClr val="000000"/>
              </a:solidFill>
              <a:latin typeface="Montserrat Bold"/>
              <a:ea typeface="Montserrat Bold"/>
              <a:cs typeface="Montserrat Bold"/>
              <a:sym typeface="Montserrat Bo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837576" y="1401077"/>
            <a:ext cx="8288361" cy="1911458"/>
          </a:xfrm>
          <a:prstGeom prst="rect">
            <a:avLst/>
          </a:prstGeom>
        </p:spPr>
        <p:txBody>
          <a:bodyPr lIns="0" tIns="0" rIns="0" bIns="0" rtlCol="0" anchor="t">
            <a:spAutoFit/>
          </a:bodyPr>
          <a:lstStyle/>
          <a:p>
            <a:pPr algn="l">
              <a:lnSpc>
                <a:spcPts val="7379"/>
              </a:lnSpc>
            </a:pPr>
            <a:r>
              <a:rPr lang="en-US" sz="7379" b="1" spc="-450">
                <a:solidFill>
                  <a:srgbClr val="324E89"/>
                </a:solidFill>
                <a:latin typeface="Montserrat Bold"/>
                <a:ea typeface="Montserrat Bold"/>
                <a:cs typeface="Montserrat Bold"/>
                <a:sym typeface="Montserrat Bold"/>
              </a:rPr>
              <a:t> Job Description (JD)</a:t>
            </a:r>
          </a:p>
        </p:txBody>
      </p:sp>
      <p:grpSp>
        <p:nvGrpSpPr>
          <p:cNvPr id="3" name="Group 3"/>
          <p:cNvGrpSpPr/>
          <p:nvPr/>
        </p:nvGrpSpPr>
        <p:grpSpPr>
          <a:xfrm>
            <a:off x="11830394" y="-2087810"/>
            <a:ext cx="7602712" cy="7602712"/>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39285" r="-39285"/>
              </a:stretch>
            </a:blipFill>
            <a:ln cap="sq">
              <a:noFill/>
              <a:prstDash val="solid"/>
              <a:miter/>
            </a:ln>
          </p:spPr>
          <p:txBody>
            <a:bodyPr/>
            <a:lstStyle/>
            <a:p>
              <a:endParaRPr lang="en-GB"/>
            </a:p>
          </p:txBody>
        </p:sp>
      </p:grpSp>
      <p:grpSp>
        <p:nvGrpSpPr>
          <p:cNvPr id="5" name="Group 5"/>
          <p:cNvGrpSpPr/>
          <p:nvPr/>
        </p:nvGrpSpPr>
        <p:grpSpPr>
          <a:xfrm>
            <a:off x="11830394" y="-2087810"/>
            <a:ext cx="7602712" cy="7602712"/>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047FF">
                    <a:alpha val="100000"/>
                  </a:srgbClr>
                </a:gs>
                <a:gs pos="100000">
                  <a:srgbClr val="30C7D5">
                    <a:alpha val="46500"/>
                  </a:srgbClr>
                </a:gs>
              </a:gsLst>
              <a:path path="circle">
                <a:fillToRect r="100000" b="100000"/>
              </a:path>
              <a:tileRect l="-100000" t="-100000"/>
            </a:gradFill>
            <a:ln w="219075" cap="sq">
              <a:gradFill>
                <a:gsLst>
                  <a:gs pos="0">
                    <a:srgbClr val="30C7D5">
                      <a:alpha val="100000"/>
                    </a:srgbClr>
                  </a:gs>
                  <a:gs pos="100000">
                    <a:srgbClr val="0047FF">
                      <a:alpha val="100000"/>
                    </a:srgbClr>
                  </a:gs>
                </a:gsLst>
                <a:path path="circle">
                  <a:fillToRect r="100000" b="100000"/>
                </a:path>
                <a:tileRect l="-100000" t="-100000"/>
              </a:gradFill>
              <a:prstDash val="solid"/>
              <a:miter/>
            </a:ln>
          </p:spPr>
          <p:txBody>
            <a:bodyPr/>
            <a:lstStyle/>
            <a:p>
              <a:endParaRPr lang="en-GB"/>
            </a:p>
          </p:txBody>
        </p:sp>
      </p:grpSp>
      <p:grpSp>
        <p:nvGrpSpPr>
          <p:cNvPr id="7" name="Group 7"/>
          <p:cNvGrpSpPr/>
          <p:nvPr/>
        </p:nvGrpSpPr>
        <p:grpSpPr>
          <a:xfrm>
            <a:off x="1028700" y="9258300"/>
            <a:ext cx="16230600" cy="1741128"/>
            <a:chOff x="0" y="0"/>
            <a:chExt cx="4274726" cy="458569"/>
          </a:xfrm>
        </p:grpSpPr>
        <p:sp>
          <p:nvSpPr>
            <p:cNvPr id="8" name="Freeform 8"/>
            <p:cNvSpPr/>
            <p:nvPr/>
          </p:nvSpPr>
          <p:spPr>
            <a:xfrm>
              <a:off x="0" y="0"/>
              <a:ext cx="4274726" cy="458569"/>
            </a:xfrm>
            <a:custGeom>
              <a:avLst/>
              <a:gdLst/>
              <a:ahLst/>
              <a:cxnLst/>
              <a:rect l="l" t="t" r="r" b="b"/>
              <a:pathLst>
                <a:path w="4274726" h="458569">
                  <a:moveTo>
                    <a:pt x="24327" y="0"/>
                  </a:moveTo>
                  <a:lnTo>
                    <a:pt x="4250399" y="0"/>
                  </a:lnTo>
                  <a:cubicBezTo>
                    <a:pt x="4263834" y="0"/>
                    <a:pt x="4274726" y="10891"/>
                    <a:pt x="4274726" y="24327"/>
                  </a:cubicBezTo>
                  <a:lnTo>
                    <a:pt x="4274726" y="434242"/>
                  </a:lnTo>
                  <a:cubicBezTo>
                    <a:pt x="4274726" y="447677"/>
                    <a:pt x="4263834" y="458569"/>
                    <a:pt x="4250399" y="458569"/>
                  </a:cubicBezTo>
                  <a:lnTo>
                    <a:pt x="24327" y="458569"/>
                  </a:lnTo>
                  <a:cubicBezTo>
                    <a:pt x="10891" y="458569"/>
                    <a:pt x="0" y="447677"/>
                    <a:pt x="0" y="434242"/>
                  </a:cubicBezTo>
                  <a:lnTo>
                    <a:pt x="0" y="24327"/>
                  </a:lnTo>
                  <a:cubicBezTo>
                    <a:pt x="0" y="10891"/>
                    <a:pt x="10891" y="0"/>
                    <a:pt x="24327" y="0"/>
                  </a:cubicBezTo>
                  <a:close/>
                </a:path>
              </a:pathLst>
            </a:custGeom>
            <a:gradFill rotWithShape="1">
              <a:gsLst>
                <a:gs pos="0">
                  <a:srgbClr val="30C7D5">
                    <a:alpha val="100000"/>
                  </a:srgbClr>
                </a:gs>
                <a:gs pos="100000">
                  <a:srgbClr val="0047FF">
                    <a:alpha val="100000"/>
                  </a:srgbClr>
                </a:gs>
              </a:gsLst>
              <a:path path="circle">
                <a:fillToRect r="100000" b="100000"/>
              </a:path>
              <a:tileRect l="-100000" t="-100000"/>
            </a:gradFill>
          </p:spPr>
          <p:txBody>
            <a:bodyPr/>
            <a:lstStyle/>
            <a:p>
              <a:endParaRPr lang="en-GB"/>
            </a:p>
          </p:txBody>
        </p:sp>
        <p:sp>
          <p:nvSpPr>
            <p:cNvPr id="9" name="TextBox 9"/>
            <p:cNvSpPr txBox="1"/>
            <p:nvPr/>
          </p:nvSpPr>
          <p:spPr>
            <a:xfrm>
              <a:off x="0" y="-47625"/>
              <a:ext cx="4274726" cy="506194"/>
            </a:xfrm>
            <a:prstGeom prst="rect">
              <a:avLst/>
            </a:prstGeom>
          </p:spPr>
          <p:txBody>
            <a:bodyPr lIns="50800" tIns="50800" rIns="50800" bIns="50800" rtlCol="0" anchor="ctr"/>
            <a:lstStyle/>
            <a:p>
              <a:pPr algn="ctr">
                <a:lnSpc>
                  <a:spcPts val="3253"/>
                </a:lnSpc>
              </a:pPr>
              <a:endParaRPr/>
            </a:p>
          </p:txBody>
        </p:sp>
      </p:grpSp>
      <p:sp>
        <p:nvSpPr>
          <p:cNvPr id="10" name="TextBox 10"/>
          <p:cNvSpPr txBox="1"/>
          <p:nvPr/>
        </p:nvSpPr>
        <p:spPr>
          <a:xfrm>
            <a:off x="2251607" y="4827478"/>
            <a:ext cx="12627509" cy="3652025"/>
          </a:xfrm>
          <a:prstGeom prst="rect">
            <a:avLst/>
          </a:prstGeom>
        </p:spPr>
        <p:txBody>
          <a:bodyPr lIns="0" tIns="0" rIns="0" bIns="0" rtlCol="0" anchor="t">
            <a:spAutoFit/>
          </a:bodyPr>
          <a:lstStyle/>
          <a:p>
            <a:pPr marL="626112" lvl="1" indent="-313056" algn="just">
              <a:lnSpc>
                <a:spcPts val="4060"/>
              </a:lnSpc>
              <a:buFont typeface="Arial"/>
              <a:buChar char="•"/>
            </a:pPr>
            <a:r>
              <a:rPr lang="en-US" sz="3200" dirty="0">
                <a:solidFill>
                  <a:srgbClr val="000000"/>
                </a:solidFill>
                <a:latin typeface="Aptos Display" panose="020B0004020202020204" pitchFamily="34" charset="0"/>
                <a:ea typeface="Montserrat"/>
                <a:cs typeface="Montserrat"/>
                <a:sym typeface="Montserrat"/>
              </a:rPr>
              <a:t>Develop and implement innovation projects</a:t>
            </a:r>
          </a:p>
          <a:p>
            <a:pPr marL="626112" lvl="1" indent="-313056" algn="just">
              <a:lnSpc>
                <a:spcPts val="4060"/>
              </a:lnSpc>
              <a:buFont typeface="Arial"/>
              <a:buChar char="•"/>
            </a:pPr>
            <a:r>
              <a:rPr lang="en-US" sz="3200" dirty="0">
                <a:solidFill>
                  <a:srgbClr val="000000"/>
                </a:solidFill>
                <a:latin typeface="Aptos Display" panose="020B0004020202020204" pitchFamily="34" charset="0"/>
                <a:ea typeface="Montserrat"/>
                <a:cs typeface="Montserrat"/>
                <a:sym typeface="Montserrat"/>
              </a:rPr>
              <a:t>Identify process improvement opportunities</a:t>
            </a:r>
          </a:p>
          <a:p>
            <a:pPr marL="626112" lvl="1" indent="-313056" algn="just">
              <a:lnSpc>
                <a:spcPts val="4060"/>
              </a:lnSpc>
              <a:buFont typeface="Arial"/>
              <a:buChar char="•"/>
            </a:pPr>
            <a:r>
              <a:rPr lang="en-US" sz="3200" dirty="0">
                <a:solidFill>
                  <a:srgbClr val="000000"/>
                </a:solidFill>
                <a:latin typeface="Aptos Display" panose="020B0004020202020204" pitchFamily="34" charset="0"/>
                <a:ea typeface="Montserrat"/>
                <a:cs typeface="Montserrat"/>
                <a:sym typeface="Montserrat"/>
              </a:rPr>
              <a:t>Use digital tools to enhance efficiency</a:t>
            </a:r>
          </a:p>
          <a:p>
            <a:pPr marL="626112" lvl="1" indent="-313056" algn="just">
              <a:lnSpc>
                <a:spcPts val="4060"/>
              </a:lnSpc>
              <a:buFont typeface="Arial"/>
              <a:buChar char="•"/>
            </a:pPr>
            <a:r>
              <a:rPr lang="en-US" sz="3200" dirty="0">
                <a:solidFill>
                  <a:srgbClr val="000000"/>
                </a:solidFill>
                <a:latin typeface="Aptos Display" panose="020B0004020202020204" pitchFamily="34" charset="0"/>
                <a:ea typeface="Montserrat"/>
                <a:cs typeface="Montserrat"/>
                <a:sym typeface="Montserrat"/>
              </a:rPr>
              <a:t>Collaborate with staff and student representatives</a:t>
            </a:r>
          </a:p>
          <a:p>
            <a:pPr marL="626112" lvl="1" indent="-313056" algn="just">
              <a:lnSpc>
                <a:spcPts val="4060"/>
              </a:lnSpc>
              <a:buFont typeface="Arial"/>
              <a:buChar char="•"/>
            </a:pPr>
            <a:r>
              <a:rPr lang="en-US" sz="3200" dirty="0">
                <a:solidFill>
                  <a:srgbClr val="000000"/>
                </a:solidFill>
                <a:latin typeface="Aptos Display" panose="020B0004020202020204" pitchFamily="34" charset="0"/>
                <a:ea typeface="Montserrat"/>
                <a:cs typeface="Montserrat"/>
                <a:sym typeface="Montserrat"/>
              </a:rPr>
              <a:t>Gather and </a:t>
            </a:r>
            <a:r>
              <a:rPr lang="en-US" sz="3200" dirty="0" err="1">
                <a:solidFill>
                  <a:srgbClr val="000000"/>
                </a:solidFill>
                <a:latin typeface="Aptos Display" panose="020B0004020202020204" pitchFamily="34" charset="0"/>
                <a:ea typeface="Montserrat"/>
                <a:cs typeface="Montserrat"/>
                <a:sym typeface="Montserrat"/>
              </a:rPr>
              <a:t>analyse</a:t>
            </a:r>
            <a:r>
              <a:rPr lang="en-US" sz="3200" dirty="0">
                <a:solidFill>
                  <a:srgbClr val="000000"/>
                </a:solidFill>
                <a:latin typeface="Aptos Display" panose="020B0004020202020204" pitchFamily="34" charset="0"/>
                <a:ea typeface="Montserrat"/>
                <a:cs typeface="Montserrat"/>
                <a:sym typeface="Montserrat"/>
              </a:rPr>
              <a:t> feedback</a:t>
            </a:r>
          </a:p>
          <a:p>
            <a:pPr marL="626112" lvl="1" indent="-313056" algn="just">
              <a:lnSpc>
                <a:spcPts val="4060"/>
              </a:lnSpc>
              <a:buFont typeface="Arial"/>
              <a:buChar char="•"/>
            </a:pPr>
            <a:r>
              <a:rPr lang="en-US" sz="3200" dirty="0">
                <a:solidFill>
                  <a:srgbClr val="000000"/>
                </a:solidFill>
                <a:latin typeface="Aptos Display" panose="020B0004020202020204" pitchFamily="34" charset="0"/>
                <a:ea typeface="Montserrat"/>
                <a:cs typeface="Montserrat"/>
                <a:sym typeface="Montserrat"/>
              </a:rPr>
              <a:t>Promote responsible and ethical innovation</a:t>
            </a:r>
          </a:p>
          <a:p>
            <a:pPr algn="just">
              <a:lnSpc>
                <a:spcPts val="4060"/>
              </a:lnSpc>
            </a:pPr>
            <a:endParaRPr lang="en-US" sz="3200" dirty="0">
              <a:solidFill>
                <a:srgbClr val="000000"/>
              </a:solidFill>
              <a:latin typeface="Aptos Display" panose="020B0004020202020204" pitchFamily="34" charset="0"/>
              <a:ea typeface="Montserrat"/>
              <a:cs typeface="Montserrat"/>
              <a:sym typeface="Montserrat"/>
            </a:endParaRPr>
          </a:p>
        </p:txBody>
      </p:sp>
      <p:sp>
        <p:nvSpPr>
          <p:cNvPr id="11" name="TextBox 11"/>
          <p:cNvSpPr txBox="1"/>
          <p:nvPr/>
        </p:nvSpPr>
        <p:spPr>
          <a:xfrm>
            <a:off x="1837576" y="3926195"/>
            <a:ext cx="12627509" cy="2077720"/>
          </a:xfrm>
          <a:prstGeom prst="rect">
            <a:avLst/>
          </a:prstGeom>
        </p:spPr>
        <p:txBody>
          <a:bodyPr lIns="0" tIns="0" rIns="0" bIns="0" rtlCol="0" anchor="t">
            <a:spAutoFit/>
          </a:bodyPr>
          <a:lstStyle/>
          <a:p>
            <a:pPr algn="just">
              <a:lnSpc>
                <a:spcPts val="4200"/>
              </a:lnSpc>
            </a:pPr>
            <a:r>
              <a:rPr lang="en-US" sz="3000" b="1" dirty="0">
                <a:solidFill>
                  <a:srgbClr val="000000"/>
                </a:solidFill>
                <a:latin typeface="Montserrat Bold"/>
                <a:ea typeface="Montserrat Bold"/>
                <a:cs typeface="Montserrat Bold"/>
                <a:sym typeface="Montserrat Bold"/>
              </a:rPr>
              <a:t>Main Responsibilities</a:t>
            </a:r>
          </a:p>
          <a:p>
            <a:pPr algn="just">
              <a:lnSpc>
                <a:spcPts val="4200"/>
              </a:lnSpc>
            </a:pPr>
            <a:endParaRPr lang="en-US" sz="3000" b="1" dirty="0">
              <a:solidFill>
                <a:srgbClr val="000000"/>
              </a:solidFill>
              <a:latin typeface="Montserrat Bold"/>
              <a:ea typeface="Montserrat Bold"/>
              <a:cs typeface="Montserrat Bold"/>
              <a:sym typeface="Montserrat Bold"/>
            </a:endParaRPr>
          </a:p>
          <a:p>
            <a:pPr algn="just">
              <a:lnSpc>
                <a:spcPts val="4060"/>
              </a:lnSpc>
            </a:pPr>
            <a:endParaRPr lang="en-US" sz="3000" b="1" dirty="0">
              <a:solidFill>
                <a:srgbClr val="000000"/>
              </a:solidFill>
              <a:latin typeface="Montserrat Bold"/>
              <a:ea typeface="Montserrat Bold"/>
              <a:cs typeface="Montserrat Bold"/>
              <a:sym typeface="Montserrat Bold"/>
            </a:endParaRPr>
          </a:p>
          <a:p>
            <a:pPr algn="just">
              <a:lnSpc>
                <a:spcPts val="4060"/>
              </a:lnSpc>
            </a:pPr>
            <a:endParaRPr lang="en-US" sz="3000" b="1" dirty="0">
              <a:solidFill>
                <a:srgbClr val="000000"/>
              </a:solidFill>
              <a:latin typeface="Montserrat Bold"/>
              <a:ea typeface="Montserrat Bold"/>
              <a:cs typeface="Montserrat Bold"/>
              <a:sym typeface="Montserrat Bold"/>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837576" y="1401077"/>
            <a:ext cx="8288361" cy="1911458"/>
          </a:xfrm>
          <a:prstGeom prst="rect">
            <a:avLst/>
          </a:prstGeom>
        </p:spPr>
        <p:txBody>
          <a:bodyPr lIns="0" tIns="0" rIns="0" bIns="0" rtlCol="0" anchor="t">
            <a:spAutoFit/>
          </a:bodyPr>
          <a:lstStyle/>
          <a:p>
            <a:pPr algn="l">
              <a:lnSpc>
                <a:spcPts val="7379"/>
              </a:lnSpc>
            </a:pPr>
            <a:r>
              <a:rPr lang="en-US" sz="7379" b="1" spc="-450">
                <a:solidFill>
                  <a:srgbClr val="324E89"/>
                </a:solidFill>
                <a:latin typeface="Montserrat Bold"/>
                <a:ea typeface="Montserrat Bold"/>
                <a:cs typeface="Montserrat Bold"/>
                <a:sym typeface="Montserrat Bold"/>
              </a:rPr>
              <a:t>Person Specification (PS)</a:t>
            </a:r>
          </a:p>
        </p:txBody>
      </p:sp>
      <p:grpSp>
        <p:nvGrpSpPr>
          <p:cNvPr id="3" name="Group 3"/>
          <p:cNvGrpSpPr/>
          <p:nvPr/>
        </p:nvGrpSpPr>
        <p:grpSpPr>
          <a:xfrm>
            <a:off x="11830394" y="-2087810"/>
            <a:ext cx="7602712" cy="7602712"/>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39285" r="-39285"/>
              </a:stretch>
            </a:blipFill>
            <a:ln cap="sq">
              <a:noFill/>
              <a:prstDash val="solid"/>
              <a:miter/>
            </a:ln>
          </p:spPr>
          <p:txBody>
            <a:bodyPr/>
            <a:lstStyle/>
            <a:p>
              <a:endParaRPr lang="en-GB"/>
            </a:p>
          </p:txBody>
        </p:sp>
      </p:grpSp>
      <p:grpSp>
        <p:nvGrpSpPr>
          <p:cNvPr id="5" name="Group 5"/>
          <p:cNvGrpSpPr/>
          <p:nvPr/>
        </p:nvGrpSpPr>
        <p:grpSpPr>
          <a:xfrm>
            <a:off x="11830394" y="-2087810"/>
            <a:ext cx="7602712" cy="7602712"/>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047FF">
                    <a:alpha val="100000"/>
                  </a:srgbClr>
                </a:gs>
                <a:gs pos="100000">
                  <a:srgbClr val="30C7D5">
                    <a:alpha val="46500"/>
                  </a:srgbClr>
                </a:gs>
              </a:gsLst>
              <a:path path="circle">
                <a:fillToRect r="100000" b="100000"/>
              </a:path>
              <a:tileRect l="-100000" t="-100000"/>
            </a:gradFill>
            <a:ln w="219075" cap="sq">
              <a:gradFill>
                <a:gsLst>
                  <a:gs pos="0">
                    <a:srgbClr val="30C7D5">
                      <a:alpha val="100000"/>
                    </a:srgbClr>
                  </a:gs>
                  <a:gs pos="100000">
                    <a:srgbClr val="0047FF">
                      <a:alpha val="100000"/>
                    </a:srgbClr>
                  </a:gs>
                </a:gsLst>
                <a:path path="circle">
                  <a:fillToRect r="100000" b="100000"/>
                </a:path>
                <a:tileRect l="-100000" t="-100000"/>
              </a:gradFill>
              <a:prstDash val="solid"/>
              <a:miter/>
            </a:ln>
          </p:spPr>
          <p:txBody>
            <a:bodyPr/>
            <a:lstStyle/>
            <a:p>
              <a:endParaRPr lang="en-GB"/>
            </a:p>
          </p:txBody>
        </p:sp>
      </p:grpSp>
      <p:grpSp>
        <p:nvGrpSpPr>
          <p:cNvPr id="7" name="Group 7"/>
          <p:cNvGrpSpPr/>
          <p:nvPr/>
        </p:nvGrpSpPr>
        <p:grpSpPr>
          <a:xfrm>
            <a:off x="1028700" y="9258300"/>
            <a:ext cx="16230600" cy="1741128"/>
            <a:chOff x="0" y="0"/>
            <a:chExt cx="4274726" cy="458569"/>
          </a:xfrm>
        </p:grpSpPr>
        <p:sp>
          <p:nvSpPr>
            <p:cNvPr id="8" name="Freeform 8"/>
            <p:cNvSpPr/>
            <p:nvPr/>
          </p:nvSpPr>
          <p:spPr>
            <a:xfrm>
              <a:off x="0" y="0"/>
              <a:ext cx="4274726" cy="458569"/>
            </a:xfrm>
            <a:custGeom>
              <a:avLst/>
              <a:gdLst/>
              <a:ahLst/>
              <a:cxnLst/>
              <a:rect l="l" t="t" r="r" b="b"/>
              <a:pathLst>
                <a:path w="4274726" h="458569">
                  <a:moveTo>
                    <a:pt x="24327" y="0"/>
                  </a:moveTo>
                  <a:lnTo>
                    <a:pt x="4250399" y="0"/>
                  </a:lnTo>
                  <a:cubicBezTo>
                    <a:pt x="4263834" y="0"/>
                    <a:pt x="4274726" y="10891"/>
                    <a:pt x="4274726" y="24327"/>
                  </a:cubicBezTo>
                  <a:lnTo>
                    <a:pt x="4274726" y="434242"/>
                  </a:lnTo>
                  <a:cubicBezTo>
                    <a:pt x="4274726" y="447677"/>
                    <a:pt x="4263834" y="458569"/>
                    <a:pt x="4250399" y="458569"/>
                  </a:cubicBezTo>
                  <a:lnTo>
                    <a:pt x="24327" y="458569"/>
                  </a:lnTo>
                  <a:cubicBezTo>
                    <a:pt x="10891" y="458569"/>
                    <a:pt x="0" y="447677"/>
                    <a:pt x="0" y="434242"/>
                  </a:cubicBezTo>
                  <a:lnTo>
                    <a:pt x="0" y="24327"/>
                  </a:lnTo>
                  <a:cubicBezTo>
                    <a:pt x="0" y="10891"/>
                    <a:pt x="10891" y="0"/>
                    <a:pt x="24327" y="0"/>
                  </a:cubicBezTo>
                  <a:close/>
                </a:path>
              </a:pathLst>
            </a:custGeom>
            <a:gradFill rotWithShape="1">
              <a:gsLst>
                <a:gs pos="0">
                  <a:srgbClr val="30C7D5">
                    <a:alpha val="100000"/>
                  </a:srgbClr>
                </a:gs>
                <a:gs pos="100000">
                  <a:srgbClr val="0047FF">
                    <a:alpha val="100000"/>
                  </a:srgbClr>
                </a:gs>
              </a:gsLst>
              <a:path path="circle">
                <a:fillToRect r="100000" b="100000"/>
              </a:path>
              <a:tileRect l="-100000" t="-100000"/>
            </a:gradFill>
          </p:spPr>
          <p:txBody>
            <a:bodyPr/>
            <a:lstStyle/>
            <a:p>
              <a:endParaRPr lang="en-GB"/>
            </a:p>
          </p:txBody>
        </p:sp>
        <p:sp>
          <p:nvSpPr>
            <p:cNvPr id="9" name="TextBox 9"/>
            <p:cNvSpPr txBox="1"/>
            <p:nvPr/>
          </p:nvSpPr>
          <p:spPr>
            <a:xfrm>
              <a:off x="0" y="-47625"/>
              <a:ext cx="4274726" cy="506194"/>
            </a:xfrm>
            <a:prstGeom prst="rect">
              <a:avLst/>
            </a:prstGeom>
          </p:spPr>
          <p:txBody>
            <a:bodyPr lIns="50800" tIns="50800" rIns="50800" bIns="50800" rtlCol="0" anchor="ctr"/>
            <a:lstStyle/>
            <a:p>
              <a:pPr algn="ctr">
                <a:lnSpc>
                  <a:spcPts val="3253"/>
                </a:lnSpc>
              </a:pPr>
              <a:endParaRPr/>
            </a:p>
          </p:txBody>
        </p:sp>
      </p:grpSp>
      <p:sp>
        <p:nvSpPr>
          <p:cNvPr id="10" name="TextBox 10"/>
          <p:cNvSpPr txBox="1"/>
          <p:nvPr/>
        </p:nvSpPr>
        <p:spPr>
          <a:xfrm>
            <a:off x="2251607" y="4827478"/>
            <a:ext cx="12627509" cy="3652025"/>
          </a:xfrm>
          <a:prstGeom prst="rect">
            <a:avLst/>
          </a:prstGeom>
        </p:spPr>
        <p:txBody>
          <a:bodyPr lIns="0" tIns="0" rIns="0" bIns="0" rtlCol="0" anchor="t">
            <a:spAutoFit/>
          </a:bodyPr>
          <a:lstStyle/>
          <a:p>
            <a:pPr marL="626112" lvl="1" indent="-313056" algn="just">
              <a:lnSpc>
                <a:spcPts val="4060"/>
              </a:lnSpc>
              <a:buFont typeface="Arial"/>
              <a:buChar char="•"/>
            </a:pPr>
            <a:r>
              <a:rPr lang="en-US" sz="3200" dirty="0">
                <a:solidFill>
                  <a:srgbClr val="000000"/>
                </a:solidFill>
                <a:latin typeface="Aptos Display" panose="020B0004020202020204" pitchFamily="34" charset="0"/>
                <a:ea typeface="Montserrat"/>
                <a:cs typeface="Montserrat"/>
                <a:sym typeface="Montserrat"/>
              </a:rPr>
              <a:t>Creative and innovative mindset</a:t>
            </a:r>
          </a:p>
          <a:p>
            <a:pPr marL="626112" lvl="1" indent="-313056" algn="just">
              <a:lnSpc>
                <a:spcPts val="4060"/>
              </a:lnSpc>
              <a:buFont typeface="Arial"/>
              <a:buChar char="•"/>
            </a:pPr>
            <a:r>
              <a:rPr lang="en-US" sz="3200" dirty="0">
                <a:solidFill>
                  <a:srgbClr val="000000"/>
                </a:solidFill>
                <a:latin typeface="Aptos Display" panose="020B0004020202020204" pitchFamily="34" charset="0"/>
                <a:ea typeface="Montserrat"/>
                <a:cs typeface="Montserrat"/>
                <a:sym typeface="Montserrat"/>
              </a:rPr>
              <a:t>Strong communication and teamwork skills</a:t>
            </a:r>
          </a:p>
          <a:p>
            <a:pPr marL="626112" lvl="1" indent="-313056" algn="just">
              <a:lnSpc>
                <a:spcPts val="4060"/>
              </a:lnSpc>
              <a:buFont typeface="Arial"/>
              <a:buChar char="•"/>
            </a:pPr>
            <a:r>
              <a:rPr lang="en-US" sz="3200" dirty="0">
                <a:solidFill>
                  <a:srgbClr val="000000"/>
                </a:solidFill>
                <a:latin typeface="Aptos Display" panose="020B0004020202020204" pitchFamily="34" charset="0"/>
                <a:ea typeface="Montserrat"/>
                <a:cs typeface="Montserrat"/>
                <a:sym typeface="Montserrat"/>
              </a:rPr>
              <a:t>Digital literacy and confidence</a:t>
            </a:r>
          </a:p>
          <a:p>
            <a:pPr marL="626112" lvl="1" indent="-313056" algn="just">
              <a:lnSpc>
                <a:spcPts val="4060"/>
              </a:lnSpc>
              <a:buFont typeface="Arial"/>
              <a:buChar char="•"/>
            </a:pPr>
            <a:r>
              <a:rPr lang="en-US" sz="3200" dirty="0">
                <a:solidFill>
                  <a:srgbClr val="000000"/>
                </a:solidFill>
                <a:latin typeface="Aptos Display" panose="020B0004020202020204" pitchFamily="34" charset="0"/>
                <a:ea typeface="Montserrat"/>
                <a:cs typeface="Montserrat"/>
                <a:sym typeface="Montserrat"/>
              </a:rPr>
              <a:t>Problem-solving ability</a:t>
            </a:r>
          </a:p>
          <a:p>
            <a:pPr marL="626112" lvl="1" indent="-313056" algn="just">
              <a:lnSpc>
                <a:spcPts val="4060"/>
              </a:lnSpc>
              <a:buFont typeface="Arial"/>
              <a:buChar char="•"/>
            </a:pPr>
            <a:r>
              <a:rPr lang="en-US" sz="3200" dirty="0">
                <a:solidFill>
                  <a:srgbClr val="000000"/>
                </a:solidFill>
                <a:latin typeface="Aptos Display" panose="020B0004020202020204" pitchFamily="34" charset="0"/>
                <a:ea typeface="Montserrat"/>
                <a:cs typeface="Montserrat"/>
                <a:sym typeface="Montserrat"/>
              </a:rPr>
              <a:t>Adaptability and resilience</a:t>
            </a:r>
          </a:p>
          <a:p>
            <a:pPr marL="626112" lvl="1" indent="-313056" algn="just">
              <a:lnSpc>
                <a:spcPts val="4060"/>
              </a:lnSpc>
              <a:buFont typeface="Arial"/>
              <a:buChar char="•"/>
            </a:pPr>
            <a:r>
              <a:rPr lang="en-US" sz="3200" dirty="0">
                <a:solidFill>
                  <a:srgbClr val="000000"/>
                </a:solidFill>
                <a:latin typeface="Aptos Display" panose="020B0004020202020204" pitchFamily="34" charset="0"/>
                <a:ea typeface="Montserrat"/>
                <a:cs typeface="Montserrat"/>
                <a:sym typeface="Montserrat"/>
              </a:rPr>
              <a:t>Ability to work independently and collaboratively</a:t>
            </a:r>
          </a:p>
          <a:p>
            <a:pPr algn="just">
              <a:lnSpc>
                <a:spcPts val="4060"/>
              </a:lnSpc>
            </a:pPr>
            <a:endParaRPr lang="en-US" sz="3200" dirty="0">
              <a:solidFill>
                <a:srgbClr val="000000"/>
              </a:solidFill>
              <a:latin typeface="Aptos Display" panose="020B0004020202020204" pitchFamily="34" charset="0"/>
              <a:ea typeface="Montserrat"/>
              <a:cs typeface="Montserrat"/>
              <a:sym typeface="Montserrat"/>
            </a:endParaRPr>
          </a:p>
        </p:txBody>
      </p:sp>
      <p:sp>
        <p:nvSpPr>
          <p:cNvPr id="11" name="TextBox 11"/>
          <p:cNvSpPr txBox="1"/>
          <p:nvPr/>
        </p:nvSpPr>
        <p:spPr>
          <a:xfrm>
            <a:off x="1837576" y="3926195"/>
            <a:ext cx="12627509" cy="2611120"/>
          </a:xfrm>
          <a:prstGeom prst="rect">
            <a:avLst/>
          </a:prstGeom>
        </p:spPr>
        <p:txBody>
          <a:bodyPr lIns="0" tIns="0" rIns="0" bIns="0" rtlCol="0" anchor="t">
            <a:spAutoFit/>
          </a:bodyPr>
          <a:lstStyle/>
          <a:p>
            <a:pPr algn="just">
              <a:lnSpc>
                <a:spcPts val="4200"/>
              </a:lnSpc>
            </a:pPr>
            <a:r>
              <a:rPr lang="en-US" sz="3000" b="1" dirty="0">
                <a:solidFill>
                  <a:srgbClr val="000000"/>
                </a:solidFill>
                <a:latin typeface="Montserrat Bold"/>
                <a:ea typeface="Montserrat Bold"/>
                <a:cs typeface="Montserrat Bold"/>
                <a:sym typeface="Montserrat Bold"/>
              </a:rPr>
              <a:t>Essential Criteria</a:t>
            </a:r>
          </a:p>
          <a:p>
            <a:pPr algn="just">
              <a:lnSpc>
                <a:spcPts val="4200"/>
              </a:lnSpc>
            </a:pPr>
            <a:endParaRPr lang="en-US" sz="3000" b="1" dirty="0">
              <a:solidFill>
                <a:srgbClr val="000000"/>
              </a:solidFill>
              <a:latin typeface="Montserrat Bold"/>
              <a:ea typeface="Montserrat Bold"/>
              <a:cs typeface="Montserrat Bold"/>
              <a:sym typeface="Montserrat Bold"/>
            </a:endParaRPr>
          </a:p>
          <a:p>
            <a:pPr algn="just">
              <a:lnSpc>
                <a:spcPts val="4200"/>
              </a:lnSpc>
            </a:pPr>
            <a:endParaRPr lang="en-US" sz="3000" b="1" dirty="0">
              <a:solidFill>
                <a:srgbClr val="000000"/>
              </a:solidFill>
              <a:latin typeface="Montserrat Bold"/>
              <a:ea typeface="Montserrat Bold"/>
              <a:cs typeface="Montserrat Bold"/>
              <a:sym typeface="Montserrat Bold"/>
            </a:endParaRPr>
          </a:p>
          <a:p>
            <a:pPr algn="just">
              <a:lnSpc>
                <a:spcPts val="4060"/>
              </a:lnSpc>
            </a:pPr>
            <a:endParaRPr lang="en-US" sz="3000" b="1" dirty="0">
              <a:solidFill>
                <a:srgbClr val="000000"/>
              </a:solidFill>
              <a:latin typeface="Montserrat Bold"/>
              <a:ea typeface="Montserrat Bold"/>
              <a:cs typeface="Montserrat Bold"/>
              <a:sym typeface="Montserrat Bold"/>
            </a:endParaRPr>
          </a:p>
          <a:p>
            <a:pPr algn="just">
              <a:lnSpc>
                <a:spcPts val="4060"/>
              </a:lnSpc>
            </a:pPr>
            <a:endParaRPr lang="en-US" sz="3000" b="1" dirty="0">
              <a:solidFill>
                <a:srgbClr val="000000"/>
              </a:solidFill>
              <a:latin typeface="Montserrat Bold"/>
              <a:ea typeface="Montserrat Bold"/>
              <a:cs typeface="Montserrat Bold"/>
              <a:sym typeface="Montserrat Bold"/>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0312" r="-20312"/>
            </a:stretch>
          </a:blipFill>
        </p:spPr>
        <p:txBody>
          <a:bodyPr/>
          <a:lstStyle/>
          <a:p>
            <a:endParaRPr lang="en-GB"/>
          </a:p>
        </p:txBody>
      </p:sp>
      <p:grpSp>
        <p:nvGrpSpPr>
          <p:cNvPr id="3" name="Group 3"/>
          <p:cNvGrpSpPr/>
          <p:nvPr/>
        </p:nvGrpSpPr>
        <p:grpSpPr>
          <a:xfrm>
            <a:off x="-589552" y="-594874"/>
            <a:ext cx="19467103" cy="11667248"/>
            <a:chOff x="0" y="0"/>
            <a:chExt cx="1638375" cy="981930"/>
          </a:xfrm>
        </p:grpSpPr>
        <p:sp>
          <p:nvSpPr>
            <p:cNvPr id="4" name="Freeform 4"/>
            <p:cNvSpPr/>
            <p:nvPr/>
          </p:nvSpPr>
          <p:spPr>
            <a:xfrm>
              <a:off x="0" y="0"/>
              <a:ext cx="1638375" cy="981930"/>
            </a:xfrm>
            <a:custGeom>
              <a:avLst/>
              <a:gdLst/>
              <a:ahLst/>
              <a:cxnLst/>
              <a:rect l="l" t="t" r="r" b="b"/>
              <a:pathLst>
                <a:path w="1638375" h="981930">
                  <a:moveTo>
                    <a:pt x="39769" y="0"/>
                  </a:moveTo>
                  <a:lnTo>
                    <a:pt x="1598606" y="0"/>
                  </a:lnTo>
                  <a:cubicBezTo>
                    <a:pt x="1620570" y="0"/>
                    <a:pt x="1638375" y="17805"/>
                    <a:pt x="1638375" y="39769"/>
                  </a:cubicBezTo>
                  <a:lnTo>
                    <a:pt x="1638375" y="942161"/>
                  </a:lnTo>
                  <a:cubicBezTo>
                    <a:pt x="1638375" y="964124"/>
                    <a:pt x="1620570" y="981930"/>
                    <a:pt x="1598606" y="981930"/>
                  </a:cubicBezTo>
                  <a:lnTo>
                    <a:pt x="39769" y="981930"/>
                  </a:lnTo>
                  <a:cubicBezTo>
                    <a:pt x="17805" y="981930"/>
                    <a:pt x="0" y="964124"/>
                    <a:pt x="0" y="942161"/>
                  </a:cubicBezTo>
                  <a:lnTo>
                    <a:pt x="0" y="39769"/>
                  </a:lnTo>
                  <a:cubicBezTo>
                    <a:pt x="0" y="17805"/>
                    <a:pt x="17805" y="0"/>
                    <a:pt x="39769" y="0"/>
                  </a:cubicBezTo>
                  <a:close/>
                </a:path>
              </a:pathLst>
            </a:custGeom>
            <a:gradFill rotWithShape="1">
              <a:gsLst>
                <a:gs pos="0">
                  <a:srgbClr val="0047FF">
                    <a:alpha val="100000"/>
                  </a:srgbClr>
                </a:gs>
                <a:gs pos="100000">
                  <a:srgbClr val="30C7D5">
                    <a:alpha val="46500"/>
                  </a:srgbClr>
                </a:gs>
              </a:gsLst>
              <a:path path="circle">
                <a:fillToRect r="100000" b="100000"/>
              </a:path>
              <a:tileRect l="-100000" t="-100000"/>
            </a:gradFill>
            <a:ln cap="rnd">
              <a:noFill/>
              <a:prstDash val="solid"/>
              <a:round/>
            </a:ln>
          </p:spPr>
          <p:txBody>
            <a:bodyPr/>
            <a:lstStyle/>
            <a:p>
              <a:endParaRPr lang="en-GB"/>
            </a:p>
          </p:txBody>
        </p:sp>
      </p:grpSp>
      <p:grpSp>
        <p:nvGrpSpPr>
          <p:cNvPr id="5" name="Group 5"/>
          <p:cNvGrpSpPr/>
          <p:nvPr/>
        </p:nvGrpSpPr>
        <p:grpSpPr>
          <a:xfrm>
            <a:off x="-2232818" y="5238750"/>
            <a:ext cx="18506132" cy="3226759"/>
            <a:chOff x="0" y="0"/>
            <a:chExt cx="4874043" cy="849846"/>
          </a:xfrm>
        </p:grpSpPr>
        <p:sp>
          <p:nvSpPr>
            <p:cNvPr id="6" name="Freeform 6"/>
            <p:cNvSpPr/>
            <p:nvPr/>
          </p:nvSpPr>
          <p:spPr>
            <a:xfrm>
              <a:off x="0" y="0"/>
              <a:ext cx="4874043" cy="849846"/>
            </a:xfrm>
            <a:custGeom>
              <a:avLst/>
              <a:gdLst/>
              <a:ahLst/>
              <a:cxnLst/>
              <a:rect l="l" t="t" r="r" b="b"/>
              <a:pathLst>
                <a:path w="4874043" h="849846">
                  <a:moveTo>
                    <a:pt x="31794" y="0"/>
                  </a:moveTo>
                  <a:lnTo>
                    <a:pt x="4842249" y="0"/>
                  </a:lnTo>
                  <a:cubicBezTo>
                    <a:pt x="4850681" y="0"/>
                    <a:pt x="4858769" y="3350"/>
                    <a:pt x="4864731" y="9312"/>
                  </a:cubicBezTo>
                  <a:cubicBezTo>
                    <a:pt x="4870693" y="15275"/>
                    <a:pt x="4874043" y="23362"/>
                    <a:pt x="4874043" y="31794"/>
                  </a:cubicBezTo>
                  <a:lnTo>
                    <a:pt x="4874043" y="818052"/>
                  </a:lnTo>
                  <a:cubicBezTo>
                    <a:pt x="4874043" y="826484"/>
                    <a:pt x="4870693" y="834571"/>
                    <a:pt x="4864731" y="840534"/>
                  </a:cubicBezTo>
                  <a:cubicBezTo>
                    <a:pt x="4858769" y="846496"/>
                    <a:pt x="4850681" y="849846"/>
                    <a:pt x="4842249" y="849846"/>
                  </a:cubicBezTo>
                  <a:lnTo>
                    <a:pt x="31794" y="849846"/>
                  </a:lnTo>
                  <a:cubicBezTo>
                    <a:pt x="14235" y="849846"/>
                    <a:pt x="0" y="835611"/>
                    <a:pt x="0" y="818052"/>
                  </a:cubicBezTo>
                  <a:lnTo>
                    <a:pt x="0" y="31794"/>
                  </a:lnTo>
                  <a:cubicBezTo>
                    <a:pt x="0" y="23362"/>
                    <a:pt x="3350" y="15275"/>
                    <a:pt x="9312" y="9312"/>
                  </a:cubicBezTo>
                  <a:cubicBezTo>
                    <a:pt x="15275" y="3350"/>
                    <a:pt x="23362" y="0"/>
                    <a:pt x="31794" y="0"/>
                  </a:cubicBezTo>
                  <a:close/>
                </a:path>
              </a:pathLst>
            </a:custGeom>
            <a:solidFill>
              <a:srgbClr val="FFFFFF"/>
            </a:solidFill>
            <a:ln w="161925" cap="rnd">
              <a:gradFill>
                <a:gsLst>
                  <a:gs pos="0">
                    <a:srgbClr val="30C7D5">
                      <a:alpha val="100000"/>
                    </a:srgbClr>
                  </a:gs>
                  <a:gs pos="100000">
                    <a:srgbClr val="0047FF">
                      <a:alpha val="100000"/>
                    </a:srgbClr>
                  </a:gs>
                </a:gsLst>
                <a:path path="circle">
                  <a:fillToRect r="100000" b="100000"/>
                </a:path>
                <a:tileRect l="-100000" t="-100000"/>
              </a:gradFill>
              <a:prstDash val="solid"/>
              <a:round/>
            </a:ln>
          </p:spPr>
          <p:txBody>
            <a:bodyPr/>
            <a:lstStyle/>
            <a:p>
              <a:endParaRPr lang="en-GB"/>
            </a:p>
          </p:txBody>
        </p:sp>
        <p:sp>
          <p:nvSpPr>
            <p:cNvPr id="7" name="TextBox 7"/>
            <p:cNvSpPr txBox="1"/>
            <p:nvPr/>
          </p:nvSpPr>
          <p:spPr>
            <a:xfrm>
              <a:off x="0" y="-47625"/>
              <a:ext cx="4874043" cy="897471"/>
            </a:xfrm>
            <a:prstGeom prst="rect">
              <a:avLst/>
            </a:prstGeom>
          </p:spPr>
          <p:txBody>
            <a:bodyPr lIns="50800" tIns="50800" rIns="50800" bIns="50800" rtlCol="0" anchor="ctr"/>
            <a:lstStyle/>
            <a:p>
              <a:pPr algn="ctr">
                <a:lnSpc>
                  <a:spcPts val="3253"/>
                </a:lnSpc>
              </a:pPr>
              <a:endParaRPr/>
            </a:p>
          </p:txBody>
        </p:sp>
      </p:grpSp>
      <p:sp>
        <p:nvSpPr>
          <p:cNvPr id="8" name="TextBox 8"/>
          <p:cNvSpPr txBox="1"/>
          <p:nvPr/>
        </p:nvSpPr>
        <p:spPr>
          <a:xfrm>
            <a:off x="1456322" y="2193292"/>
            <a:ext cx="12480123" cy="2609037"/>
          </a:xfrm>
          <a:prstGeom prst="rect">
            <a:avLst/>
          </a:prstGeom>
        </p:spPr>
        <p:txBody>
          <a:bodyPr lIns="0" tIns="0" rIns="0" bIns="0" rtlCol="0" anchor="t">
            <a:spAutoFit/>
          </a:bodyPr>
          <a:lstStyle/>
          <a:p>
            <a:pPr algn="l">
              <a:lnSpc>
                <a:spcPts val="10202"/>
              </a:lnSpc>
            </a:pPr>
            <a:r>
              <a:rPr lang="en-US" sz="8871" b="1" spc="-541">
                <a:solidFill>
                  <a:srgbClr val="FFFFFF"/>
                </a:solidFill>
                <a:latin typeface="Montserrat Bold"/>
                <a:ea typeface="Montserrat Bold"/>
                <a:cs typeface="Montserrat Bold"/>
                <a:sym typeface="Montserrat Bold"/>
              </a:rPr>
              <a:t>Interview Question 1 – Innovative Experience</a:t>
            </a:r>
          </a:p>
        </p:txBody>
      </p:sp>
      <p:sp>
        <p:nvSpPr>
          <p:cNvPr id="9" name="TextBox 9"/>
          <p:cNvSpPr txBox="1"/>
          <p:nvPr/>
        </p:nvSpPr>
        <p:spPr>
          <a:xfrm>
            <a:off x="1456322" y="5652978"/>
            <a:ext cx="6250726" cy="3863237"/>
          </a:xfrm>
          <a:prstGeom prst="rect">
            <a:avLst/>
          </a:prstGeom>
        </p:spPr>
        <p:txBody>
          <a:bodyPr lIns="0" tIns="0" rIns="0" bIns="0" rtlCol="0" anchor="t">
            <a:spAutoFit/>
          </a:bodyPr>
          <a:lstStyle/>
          <a:p>
            <a:pPr algn="just">
              <a:lnSpc>
                <a:spcPts val="3919"/>
              </a:lnSpc>
            </a:pPr>
            <a:r>
              <a:rPr lang="en-US" sz="3200" dirty="0">
                <a:solidFill>
                  <a:srgbClr val="324E89"/>
                </a:solidFill>
                <a:latin typeface="Aptos Display" panose="020B0004020202020204" pitchFamily="34" charset="0"/>
                <a:ea typeface="Open Sauce"/>
                <a:cs typeface="Open Sauce"/>
                <a:sym typeface="Open Sauce"/>
              </a:rPr>
              <a:t>Can you describe a specific example where you developed or supported an innovative idea that improved a service, process, or outcome?</a:t>
            </a:r>
          </a:p>
          <a:p>
            <a:pPr algn="just">
              <a:lnSpc>
                <a:spcPts val="3919"/>
              </a:lnSpc>
            </a:pPr>
            <a:endParaRPr lang="en-US" sz="3200" dirty="0">
              <a:solidFill>
                <a:srgbClr val="324E89"/>
              </a:solidFill>
              <a:latin typeface="Aptos Display" panose="020B0004020202020204" pitchFamily="34" charset="0"/>
              <a:ea typeface="Open Sauce"/>
              <a:cs typeface="Open Sauce"/>
              <a:sym typeface="Open Sauce"/>
            </a:endParaRPr>
          </a:p>
          <a:p>
            <a:pPr algn="just">
              <a:lnSpc>
                <a:spcPts val="3919"/>
              </a:lnSpc>
            </a:pPr>
            <a:endParaRPr lang="en-US" sz="3200" dirty="0">
              <a:solidFill>
                <a:srgbClr val="324E89"/>
              </a:solidFill>
              <a:latin typeface="Aptos Display" panose="020B0004020202020204" pitchFamily="34" charset="0"/>
              <a:ea typeface="Open Sauce"/>
              <a:cs typeface="Open Sauce"/>
              <a:sym typeface="Open Sauce"/>
            </a:endParaRPr>
          </a:p>
          <a:p>
            <a:pPr algn="just">
              <a:lnSpc>
                <a:spcPts val="3359"/>
              </a:lnSpc>
            </a:pPr>
            <a:endParaRPr lang="en-US" sz="3200" dirty="0">
              <a:solidFill>
                <a:srgbClr val="324E89"/>
              </a:solidFill>
              <a:latin typeface="Aptos Display" panose="020B0004020202020204" pitchFamily="34" charset="0"/>
              <a:ea typeface="Open Sauce"/>
              <a:cs typeface="Open Sauce"/>
              <a:sym typeface="Open Sauce"/>
            </a:endParaRPr>
          </a:p>
          <a:p>
            <a:pPr algn="just">
              <a:lnSpc>
                <a:spcPts val="3359"/>
              </a:lnSpc>
            </a:pPr>
            <a:endParaRPr lang="en-US" sz="3200" dirty="0">
              <a:solidFill>
                <a:srgbClr val="324E89"/>
              </a:solidFill>
              <a:latin typeface="Aptos Display" panose="020B0004020202020204" pitchFamily="34" charset="0"/>
              <a:ea typeface="Open Sauce"/>
              <a:cs typeface="Open Sauce"/>
              <a:sym typeface="Open Sauce"/>
            </a:endParaRPr>
          </a:p>
        </p:txBody>
      </p:sp>
      <p:sp>
        <p:nvSpPr>
          <p:cNvPr id="10" name="TextBox 10"/>
          <p:cNvSpPr txBox="1"/>
          <p:nvPr/>
        </p:nvSpPr>
        <p:spPr>
          <a:xfrm>
            <a:off x="8315939" y="5740724"/>
            <a:ext cx="6319699" cy="3677353"/>
          </a:xfrm>
          <a:prstGeom prst="rect">
            <a:avLst/>
          </a:prstGeom>
        </p:spPr>
        <p:txBody>
          <a:bodyPr lIns="0" tIns="0" rIns="0" bIns="0" rtlCol="0" anchor="t">
            <a:spAutoFit/>
          </a:bodyPr>
          <a:lstStyle/>
          <a:p>
            <a:pPr algn="just">
              <a:lnSpc>
                <a:spcPts val="3639"/>
              </a:lnSpc>
            </a:pPr>
            <a:r>
              <a:rPr lang="en-US" sz="3200" dirty="0">
                <a:solidFill>
                  <a:srgbClr val="324E89"/>
                </a:solidFill>
                <a:latin typeface="Aptos Display" panose="020B0004020202020204" pitchFamily="34" charset="0"/>
                <a:ea typeface="Open Sauce"/>
                <a:cs typeface="Open Sauce"/>
                <a:sym typeface="Open Sauce"/>
              </a:rPr>
              <a:t>This question assesses:</a:t>
            </a:r>
          </a:p>
          <a:p>
            <a:pPr marL="561339" lvl="1" indent="-280669" algn="just">
              <a:lnSpc>
                <a:spcPts val="3639"/>
              </a:lnSpc>
              <a:buFont typeface="Arial"/>
              <a:buChar char="•"/>
            </a:pPr>
            <a:r>
              <a:rPr lang="en-US" sz="3200" dirty="0">
                <a:solidFill>
                  <a:srgbClr val="324E89"/>
                </a:solidFill>
                <a:latin typeface="Aptos Display" panose="020B0004020202020204" pitchFamily="34" charset="0"/>
                <a:ea typeface="Open Sauce"/>
                <a:cs typeface="Open Sauce"/>
                <a:sym typeface="Open Sauce"/>
              </a:rPr>
              <a:t>Creativity and initiative</a:t>
            </a:r>
          </a:p>
          <a:p>
            <a:pPr marL="561339" lvl="1" indent="-280669" algn="just">
              <a:lnSpc>
                <a:spcPts val="3639"/>
              </a:lnSpc>
              <a:buFont typeface="Arial"/>
              <a:buChar char="•"/>
            </a:pPr>
            <a:r>
              <a:rPr lang="en-US" sz="3200" dirty="0">
                <a:solidFill>
                  <a:srgbClr val="324E89"/>
                </a:solidFill>
                <a:latin typeface="Aptos Display" panose="020B0004020202020204" pitchFamily="34" charset="0"/>
                <a:ea typeface="Open Sauce"/>
                <a:cs typeface="Open Sauce"/>
                <a:sym typeface="Open Sauce"/>
              </a:rPr>
              <a:t>Ability to identify opportunities</a:t>
            </a:r>
          </a:p>
          <a:p>
            <a:pPr marL="561339" lvl="1" indent="-280669" algn="just">
              <a:lnSpc>
                <a:spcPts val="3639"/>
              </a:lnSpc>
              <a:buFont typeface="Arial"/>
              <a:buChar char="•"/>
            </a:pPr>
            <a:r>
              <a:rPr lang="en-US" sz="3200" dirty="0">
                <a:solidFill>
                  <a:srgbClr val="324E89"/>
                </a:solidFill>
                <a:latin typeface="Aptos Display" panose="020B0004020202020204" pitchFamily="34" charset="0"/>
                <a:ea typeface="Open Sauce"/>
                <a:cs typeface="Open Sauce"/>
                <a:sym typeface="Open Sauce"/>
              </a:rPr>
              <a:t>Structured problem-solving</a:t>
            </a:r>
          </a:p>
          <a:p>
            <a:pPr marL="561339" lvl="1" indent="-280669" algn="just">
              <a:lnSpc>
                <a:spcPts val="3639"/>
              </a:lnSpc>
              <a:buFont typeface="Arial"/>
              <a:buChar char="•"/>
            </a:pPr>
            <a:r>
              <a:rPr lang="en-US" sz="3200" dirty="0">
                <a:solidFill>
                  <a:srgbClr val="324E89"/>
                </a:solidFill>
                <a:latin typeface="Aptos Display" panose="020B0004020202020204" pitchFamily="34" charset="0"/>
                <a:ea typeface="Open Sauce"/>
                <a:cs typeface="Open Sauce"/>
                <a:sym typeface="Open Sauce"/>
              </a:rPr>
              <a:t>Evidence of measurable impact</a:t>
            </a:r>
          </a:p>
          <a:p>
            <a:pPr algn="just">
              <a:lnSpc>
                <a:spcPts val="3639"/>
              </a:lnSpc>
            </a:pPr>
            <a:endParaRPr lang="en-US" sz="3200" dirty="0">
              <a:solidFill>
                <a:srgbClr val="324E89"/>
              </a:solidFill>
              <a:latin typeface="Aptos Display" panose="020B0004020202020204" pitchFamily="34" charset="0"/>
              <a:ea typeface="Open Sauce"/>
              <a:cs typeface="Open Sauce"/>
              <a:sym typeface="Open Sauce"/>
            </a:endParaRPr>
          </a:p>
          <a:p>
            <a:pPr algn="just">
              <a:lnSpc>
                <a:spcPts val="3639"/>
              </a:lnSpc>
            </a:pPr>
            <a:endParaRPr lang="en-US" sz="3200" dirty="0">
              <a:solidFill>
                <a:srgbClr val="324E89"/>
              </a:solidFill>
              <a:latin typeface="Aptos Display" panose="020B0004020202020204" pitchFamily="34" charset="0"/>
              <a:ea typeface="Open Sauce"/>
              <a:cs typeface="Open Sauce"/>
              <a:sym typeface="Open Sauce"/>
            </a:endParaRPr>
          </a:p>
          <a:p>
            <a:pPr algn="just">
              <a:lnSpc>
                <a:spcPts val="3639"/>
              </a:lnSpc>
            </a:pPr>
            <a:endParaRPr lang="en-US" sz="3200" dirty="0">
              <a:solidFill>
                <a:srgbClr val="324E89"/>
              </a:solidFill>
              <a:latin typeface="Aptos Display" panose="020B0004020202020204" pitchFamily="34" charset="0"/>
              <a:ea typeface="Open Sauce"/>
              <a:cs typeface="Open Sauce"/>
              <a:sym typeface="Open Sauce"/>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0312" r="-20312"/>
            </a:stretch>
          </a:blipFill>
        </p:spPr>
        <p:txBody>
          <a:bodyPr/>
          <a:lstStyle/>
          <a:p>
            <a:endParaRPr lang="en-GB"/>
          </a:p>
        </p:txBody>
      </p:sp>
      <p:grpSp>
        <p:nvGrpSpPr>
          <p:cNvPr id="3" name="Group 3"/>
          <p:cNvGrpSpPr/>
          <p:nvPr/>
        </p:nvGrpSpPr>
        <p:grpSpPr>
          <a:xfrm>
            <a:off x="-589552" y="-594874"/>
            <a:ext cx="19467103" cy="11667248"/>
            <a:chOff x="0" y="0"/>
            <a:chExt cx="1638375" cy="981930"/>
          </a:xfrm>
        </p:grpSpPr>
        <p:sp>
          <p:nvSpPr>
            <p:cNvPr id="4" name="Freeform 4"/>
            <p:cNvSpPr/>
            <p:nvPr/>
          </p:nvSpPr>
          <p:spPr>
            <a:xfrm>
              <a:off x="0" y="0"/>
              <a:ext cx="1638375" cy="981930"/>
            </a:xfrm>
            <a:custGeom>
              <a:avLst/>
              <a:gdLst/>
              <a:ahLst/>
              <a:cxnLst/>
              <a:rect l="l" t="t" r="r" b="b"/>
              <a:pathLst>
                <a:path w="1638375" h="981930">
                  <a:moveTo>
                    <a:pt x="39769" y="0"/>
                  </a:moveTo>
                  <a:lnTo>
                    <a:pt x="1598606" y="0"/>
                  </a:lnTo>
                  <a:cubicBezTo>
                    <a:pt x="1620570" y="0"/>
                    <a:pt x="1638375" y="17805"/>
                    <a:pt x="1638375" y="39769"/>
                  </a:cubicBezTo>
                  <a:lnTo>
                    <a:pt x="1638375" y="942161"/>
                  </a:lnTo>
                  <a:cubicBezTo>
                    <a:pt x="1638375" y="964124"/>
                    <a:pt x="1620570" y="981930"/>
                    <a:pt x="1598606" y="981930"/>
                  </a:cubicBezTo>
                  <a:lnTo>
                    <a:pt x="39769" y="981930"/>
                  </a:lnTo>
                  <a:cubicBezTo>
                    <a:pt x="17805" y="981930"/>
                    <a:pt x="0" y="964124"/>
                    <a:pt x="0" y="942161"/>
                  </a:cubicBezTo>
                  <a:lnTo>
                    <a:pt x="0" y="39769"/>
                  </a:lnTo>
                  <a:cubicBezTo>
                    <a:pt x="0" y="17805"/>
                    <a:pt x="17805" y="0"/>
                    <a:pt x="39769" y="0"/>
                  </a:cubicBezTo>
                  <a:close/>
                </a:path>
              </a:pathLst>
            </a:custGeom>
            <a:gradFill rotWithShape="1">
              <a:gsLst>
                <a:gs pos="0">
                  <a:srgbClr val="0047FF">
                    <a:alpha val="100000"/>
                  </a:srgbClr>
                </a:gs>
                <a:gs pos="100000">
                  <a:srgbClr val="30C7D5">
                    <a:alpha val="46500"/>
                  </a:srgbClr>
                </a:gs>
              </a:gsLst>
              <a:path path="circle">
                <a:fillToRect r="100000" b="100000"/>
              </a:path>
              <a:tileRect l="-100000" t="-100000"/>
            </a:gradFill>
            <a:ln cap="rnd">
              <a:noFill/>
              <a:prstDash val="solid"/>
              <a:round/>
            </a:ln>
          </p:spPr>
          <p:txBody>
            <a:bodyPr/>
            <a:lstStyle/>
            <a:p>
              <a:endParaRPr lang="en-GB"/>
            </a:p>
          </p:txBody>
        </p:sp>
      </p:grpSp>
      <p:grpSp>
        <p:nvGrpSpPr>
          <p:cNvPr id="5" name="Group 5"/>
          <p:cNvGrpSpPr/>
          <p:nvPr/>
        </p:nvGrpSpPr>
        <p:grpSpPr>
          <a:xfrm>
            <a:off x="-2232818" y="5238750"/>
            <a:ext cx="18506132" cy="3226759"/>
            <a:chOff x="0" y="0"/>
            <a:chExt cx="4874043" cy="849846"/>
          </a:xfrm>
        </p:grpSpPr>
        <p:sp>
          <p:nvSpPr>
            <p:cNvPr id="6" name="Freeform 6"/>
            <p:cNvSpPr/>
            <p:nvPr/>
          </p:nvSpPr>
          <p:spPr>
            <a:xfrm>
              <a:off x="0" y="0"/>
              <a:ext cx="4874043" cy="849846"/>
            </a:xfrm>
            <a:custGeom>
              <a:avLst/>
              <a:gdLst/>
              <a:ahLst/>
              <a:cxnLst/>
              <a:rect l="l" t="t" r="r" b="b"/>
              <a:pathLst>
                <a:path w="4874043" h="849846">
                  <a:moveTo>
                    <a:pt x="31794" y="0"/>
                  </a:moveTo>
                  <a:lnTo>
                    <a:pt x="4842249" y="0"/>
                  </a:lnTo>
                  <a:cubicBezTo>
                    <a:pt x="4850681" y="0"/>
                    <a:pt x="4858769" y="3350"/>
                    <a:pt x="4864731" y="9312"/>
                  </a:cubicBezTo>
                  <a:cubicBezTo>
                    <a:pt x="4870693" y="15275"/>
                    <a:pt x="4874043" y="23362"/>
                    <a:pt x="4874043" y="31794"/>
                  </a:cubicBezTo>
                  <a:lnTo>
                    <a:pt x="4874043" y="818052"/>
                  </a:lnTo>
                  <a:cubicBezTo>
                    <a:pt x="4874043" y="826484"/>
                    <a:pt x="4870693" y="834571"/>
                    <a:pt x="4864731" y="840534"/>
                  </a:cubicBezTo>
                  <a:cubicBezTo>
                    <a:pt x="4858769" y="846496"/>
                    <a:pt x="4850681" y="849846"/>
                    <a:pt x="4842249" y="849846"/>
                  </a:cubicBezTo>
                  <a:lnTo>
                    <a:pt x="31794" y="849846"/>
                  </a:lnTo>
                  <a:cubicBezTo>
                    <a:pt x="14235" y="849846"/>
                    <a:pt x="0" y="835611"/>
                    <a:pt x="0" y="818052"/>
                  </a:cubicBezTo>
                  <a:lnTo>
                    <a:pt x="0" y="31794"/>
                  </a:lnTo>
                  <a:cubicBezTo>
                    <a:pt x="0" y="23362"/>
                    <a:pt x="3350" y="15275"/>
                    <a:pt x="9312" y="9312"/>
                  </a:cubicBezTo>
                  <a:cubicBezTo>
                    <a:pt x="15275" y="3350"/>
                    <a:pt x="23362" y="0"/>
                    <a:pt x="31794" y="0"/>
                  </a:cubicBezTo>
                  <a:close/>
                </a:path>
              </a:pathLst>
            </a:custGeom>
            <a:solidFill>
              <a:srgbClr val="FFFFFF"/>
            </a:solidFill>
            <a:ln w="161925" cap="rnd">
              <a:gradFill>
                <a:gsLst>
                  <a:gs pos="0">
                    <a:srgbClr val="30C7D5">
                      <a:alpha val="100000"/>
                    </a:srgbClr>
                  </a:gs>
                  <a:gs pos="100000">
                    <a:srgbClr val="0047FF">
                      <a:alpha val="100000"/>
                    </a:srgbClr>
                  </a:gs>
                </a:gsLst>
                <a:path path="circle">
                  <a:fillToRect r="100000" b="100000"/>
                </a:path>
                <a:tileRect l="-100000" t="-100000"/>
              </a:gradFill>
              <a:prstDash val="solid"/>
              <a:round/>
            </a:ln>
          </p:spPr>
          <p:txBody>
            <a:bodyPr/>
            <a:lstStyle/>
            <a:p>
              <a:endParaRPr lang="en-GB"/>
            </a:p>
          </p:txBody>
        </p:sp>
        <p:sp>
          <p:nvSpPr>
            <p:cNvPr id="7" name="TextBox 7"/>
            <p:cNvSpPr txBox="1"/>
            <p:nvPr/>
          </p:nvSpPr>
          <p:spPr>
            <a:xfrm>
              <a:off x="0" y="-47625"/>
              <a:ext cx="4874043" cy="897471"/>
            </a:xfrm>
            <a:prstGeom prst="rect">
              <a:avLst/>
            </a:prstGeom>
          </p:spPr>
          <p:txBody>
            <a:bodyPr lIns="50800" tIns="50800" rIns="50800" bIns="50800" rtlCol="0" anchor="ctr"/>
            <a:lstStyle/>
            <a:p>
              <a:pPr algn="ctr">
                <a:lnSpc>
                  <a:spcPts val="3253"/>
                </a:lnSpc>
              </a:pPr>
              <a:endParaRPr/>
            </a:p>
          </p:txBody>
        </p:sp>
      </p:grpSp>
      <p:sp>
        <p:nvSpPr>
          <p:cNvPr id="8" name="TextBox 8"/>
          <p:cNvSpPr txBox="1"/>
          <p:nvPr/>
        </p:nvSpPr>
        <p:spPr>
          <a:xfrm>
            <a:off x="1456322" y="2193292"/>
            <a:ext cx="12480123" cy="2609037"/>
          </a:xfrm>
          <a:prstGeom prst="rect">
            <a:avLst/>
          </a:prstGeom>
        </p:spPr>
        <p:txBody>
          <a:bodyPr lIns="0" tIns="0" rIns="0" bIns="0" rtlCol="0" anchor="t">
            <a:spAutoFit/>
          </a:bodyPr>
          <a:lstStyle/>
          <a:p>
            <a:pPr algn="l">
              <a:lnSpc>
                <a:spcPts val="10202"/>
              </a:lnSpc>
            </a:pPr>
            <a:r>
              <a:rPr lang="en-US" sz="8871" b="1" spc="-541">
                <a:solidFill>
                  <a:srgbClr val="FFFFFF"/>
                </a:solidFill>
                <a:latin typeface="Montserrat Bold"/>
                <a:ea typeface="Montserrat Bold"/>
                <a:cs typeface="Montserrat Bold"/>
                <a:sym typeface="Montserrat Bold"/>
              </a:rPr>
              <a:t>Interview Question 2 – Digital Capability</a:t>
            </a:r>
          </a:p>
        </p:txBody>
      </p:sp>
      <p:sp>
        <p:nvSpPr>
          <p:cNvPr id="9" name="TextBox 9"/>
          <p:cNvSpPr txBox="1"/>
          <p:nvPr/>
        </p:nvSpPr>
        <p:spPr>
          <a:xfrm>
            <a:off x="1626076" y="6003311"/>
            <a:ext cx="6250726" cy="2949525"/>
          </a:xfrm>
          <a:prstGeom prst="rect">
            <a:avLst/>
          </a:prstGeom>
        </p:spPr>
        <p:txBody>
          <a:bodyPr lIns="0" tIns="0" rIns="0" bIns="0" rtlCol="0" anchor="t">
            <a:spAutoFit/>
          </a:bodyPr>
          <a:lstStyle/>
          <a:p>
            <a:pPr algn="ctr">
              <a:lnSpc>
                <a:spcPts val="4059"/>
              </a:lnSpc>
            </a:pPr>
            <a:r>
              <a:rPr lang="en-US" sz="3200" dirty="0">
                <a:solidFill>
                  <a:srgbClr val="324E89"/>
                </a:solidFill>
                <a:latin typeface="Aptos Display" panose="020B0004020202020204" pitchFamily="34" charset="0"/>
                <a:ea typeface="Open Sauce"/>
                <a:cs typeface="Open Sauce"/>
                <a:sym typeface="Open Sauce"/>
              </a:rPr>
              <a:t>How have you used digital tools or technology to improve efficiency, collaboration, or service delivery?</a:t>
            </a:r>
          </a:p>
          <a:p>
            <a:pPr algn="just">
              <a:lnSpc>
                <a:spcPts val="3919"/>
              </a:lnSpc>
            </a:pPr>
            <a:endParaRPr lang="en-US" sz="2899" dirty="0">
              <a:solidFill>
                <a:srgbClr val="324E89"/>
              </a:solidFill>
              <a:latin typeface="Open Sauce"/>
              <a:ea typeface="Open Sauce"/>
              <a:cs typeface="Open Sauce"/>
              <a:sym typeface="Open Sauce"/>
            </a:endParaRPr>
          </a:p>
          <a:p>
            <a:pPr algn="just">
              <a:lnSpc>
                <a:spcPts val="3359"/>
              </a:lnSpc>
            </a:pPr>
            <a:endParaRPr lang="en-US" sz="2899" dirty="0">
              <a:solidFill>
                <a:srgbClr val="324E89"/>
              </a:solidFill>
              <a:latin typeface="Open Sauce"/>
              <a:ea typeface="Open Sauce"/>
              <a:cs typeface="Open Sauce"/>
              <a:sym typeface="Open Sauce"/>
            </a:endParaRPr>
          </a:p>
          <a:p>
            <a:pPr algn="just">
              <a:lnSpc>
                <a:spcPts val="3359"/>
              </a:lnSpc>
            </a:pPr>
            <a:endParaRPr lang="en-US" sz="2899" dirty="0">
              <a:solidFill>
                <a:srgbClr val="324E89"/>
              </a:solidFill>
              <a:latin typeface="Open Sauce"/>
              <a:ea typeface="Open Sauce"/>
              <a:cs typeface="Open Sauce"/>
              <a:sym typeface="Open Sauce"/>
            </a:endParaRPr>
          </a:p>
        </p:txBody>
      </p:sp>
      <p:sp>
        <p:nvSpPr>
          <p:cNvPr id="10" name="TextBox 10"/>
          <p:cNvSpPr txBox="1"/>
          <p:nvPr/>
        </p:nvSpPr>
        <p:spPr>
          <a:xfrm>
            <a:off x="9144000" y="5964244"/>
            <a:ext cx="6319699" cy="2769989"/>
          </a:xfrm>
          <a:prstGeom prst="rect">
            <a:avLst/>
          </a:prstGeom>
        </p:spPr>
        <p:txBody>
          <a:bodyPr lIns="0" tIns="0" rIns="0" bIns="0" rtlCol="0" anchor="t">
            <a:spAutoFit/>
          </a:bodyPr>
          <a:lstStyle/>
          <a:p>
            <a:pPr algn="just">
              <a:lnSpc>
                <a:spcPts val="3639"/>
              </a:lnSpc>
            </a:pPr>
            <a:r>
              <a:rPr lang="en-US" sz="3200" dirty="0">
                <a:solidFill>
                  <a:srgbClr val="324E89"/>
                </a:solidFill>
                <a:latin typeface="Aptos Display" panose="020B0004020202020204" pitchFamily="34" charset="0"/>
                <a:ea typeface="Open Sauce"/>
                <a:cs typeface="Open Sauce"/>
                <a:sym typeface="Open Sauce"/>
              </a:rPr>
              <a:t>This question evaluates:</a:t>
            </a:r>
          </a:p>
          <a:p>
            <a:pPr marL="561339" lvl="1" indent="-280669" algn="just">
              <a:lnSpc>
                <a:spcPts val="3639"/>
              </a:lnSpc>
              <a:buFont typeface="Arial"/>
              <a:buChar char="•"/>
            </a:pPr>
            <a:r>
              <a:rPr lang="en-US" sz="3200" dirty="0">
                <a:solidFill>
                  <a:srgbClr val="324E89"/>
                </a:solidFill>
                <a:latin typeface="Aptos Display" panose="020B0004020202020204" pitchFamily="34" charset="0"/>
                <a:ea typeface="Open Sauce"/>
                <a:cs typeface="Open Sauce"/>
                <a:sym typeface="Open Sauce"/>
              </a:rPr>
              <a:t>Digital confidence</a:t>
            </a:r>
          </a:p>
          <a:p>
            <a:pPr marL="561339" lvl="1" indent="-280669" algn="just">
              <a:lnSpc>
                <a:spcPts val="3639"/>
              </a:lnSpc>
              <a:buFont typeface="Arial"/>
              <a:buChar char="•"/>
            </a:pPr>
            <a:r>
              <a:rPr lang="en-US" sz="3200" dirty="0">
                <a:solidFill>
                  <a:srgbClr val="324E89"/>
                </a:solidFill>
                <a:latin typeface="Aptos Display" panose="020B0004020202020204" pitchFamily="34" charset="0"/>
                <a:ea typeface="Open Sauce"/>
                <a:cs typeface="Open Sauce"/>
                <a:sym typeface="Open Sauce"/>
              </a:rPr>
              <a:t>Adaptability to new technologies</a:t>
            </a:r>
          </a:p>
          <a:p>
            <a:pPr marL="561339" lvl="1" indent="-280669" algn="just">
              <a:lnSpc>
                <a:spcPts val="3639"/>
              </a:lnSpc>
              <a:buFont typeface="Arial"/>
              <a:buChar char="•"/>
            </a:pPr>
            <a:r>
              <a:rPr lang="en-US" sz="3200" dirty="0">
                <a:solidFill>
                  <a:srgbClr val="324E89"/>
                </a:solidFill>
                <a:latin typeface="Aptos Display" panose="020B0004020202020204" pitchFamily="34" charset="0"/>
                <a:ea typeface="Open Sauce"/>
                <a:cs typeface="Open Sauce"/>
                <a:sym typeface="Open Sauce"/>
              </a:rPr>
              <a:t>Efficiency improvement</a:t>
            </a:r>
          </a:p>
          <a:p>
            <a:pPr marL="561339" lvl="1" indent="-280669" algn="just">
              <a:lnSpc>
                <a:spcPts val="3639"/>
              </a:lnSpc>
              <a:buFont typeface="Arial"/>
              <a:buChar char="•"/>
            </a:pPr>
            <a:r>
              <a:rPr lang="en-US" sz="3200" dirty="0">
                <a:solidFill>
                  <a:srgbClr val="324E89"/>
                </a:solidFill>
                <a:latin typeface="Aptos Display" panose="020B0004020202020204" pitchFamily="34" charset="0"/>
                <a:ea typeface="Open Sauce"/>
                <a:cs typeface="Open Sauce"/>
                <a:sym typeface="Open Sauce"/>
              </a:rPr>
              <a:t>Data-informed decision making</a:t>
            </a:r>
          </a:p>
          <a:p>
            <a:pPr algn="just">
              <a:lnSpc>
                <a:spcPts val="3639"/>
              </a:lnSpc>
            </a:pPr>
            <a:endParaRPr lang="en-US" sz="3200" dirty="0">
              <a:solidFill>
                <a:srgbClr val="324E89"/>
              </a:solidFill>
              <a:latin typeface="Aptos Display" panose="020B0004020202020204" pitchFamily="34" charset="0"/>
              <a:ea typeface="Open Sauce"/>
              <a:cs typeface="Open Sauce"/>
              <a:sym typeface="Open Sauce"/>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0312" r="-20312"/>
            </a:stretch>
          </a:blipFill>
        </p:spPr>
        <p:txBody>
          <a:bodyPr/>
          <a:lstStyle/>
          <a:p>
            <a:endParaRPr lang="en-GB"/>
          </a:p>
        </p:txBody>
      </p:sp>
      <p:grpSp>
        <p:nvGrpSpPr>
          <p:cNvPr id="3" name="Group 3"/>
          <p:cNvGrpSpPr/>
          <p:nvPr/>
        </p:nvGrpSpPr>
        <p:grpSpPr>
          <a:xfrm>
            <a:off x="-589552" y="-913359"/>
            <a:ext cx="19467103" cy="11667248"/>
            <a:chOff x="0" y="0"/>
            <a:chExt cx="1638375" cy="981930"/>
          </a:xfrm>
        </p:grpSpPr>
        <p:sp>
          <p:nvSpPr>
            <p:cNvPr id="4" name="Freeform 4"/>
            <p:cNvSpPr/>
            <p:nvPr/>
          </p:nvSpPr>
          <p:spPr>
            <a:xfrm>
              <a:off x="0" y="0"/>
              <a:ext cx="1638375" cy="981930"/>
            </a:xfrm>
            <a:custGeom>
              <a:avLst/>
              <a:gdLst/>
              <a:ahLst/>
              <a:cxnLst/>
              <a:rect l="l" t="t" r="r" b="b"/>
              <a:pathLst>
                <a:path w="1638375" h="981930">
                  <a:moveTo>
                    <a:pt x="39769" y="0"/>
                  </a:moveTo>
                  <a:lnTo>
                    <a:pt x="1598606" y="0"/>
                  </a:lnTo>
                  <a:cubicBezTo>
                    <a:pt x="1620570" y="0"/>
                    <a:pt x="1638375" y="17805"/>
                    <a:pt x="1638375" y="39769"/>
                  </a:cubicBezTo>
                  <a:lnTo>
                    <a:pt x="1638375" y="942161"/>
                  </a:lnTo>
                  <a:cubicBezTo>
                    <a:pt x="1638375" y="964124"/>
                    <a:pt x="1620570" y="981930"/>
                    <a:pt x="1598606" y="981930"/>
                  </a:cubicBezTo>
                  <a:lnTo>
                    <a:pt x="39769" y="981930"/>
                  </a:lnTo>
                  <a:cubicBezTo>
                    <a:pt x="17805" y="981930"/>
                    <a:pt x="0" y="964124"/>
                    <a:pt x="0" y="942161"/>
                  </a:cubicBezTo>
                  <a:lnTo>
                    <a:pt x="0" y="39769"/>
                  </a:lnTo>
                  <a:cubicBezTo>
                    <a:pt x="0" y="17805"/>
                    <a:pt x="17805" y="0"/>
                    <a:pt x="39769" y="0"/>
                  </a:cubicBezTo>
                  <a:close/>
                </a:path>
              </a:pathLst>
            </a:custGeom>
            <a:gradFill rotWithShape="1">
              <a:gsLst>
                <a:gs pos="0">
                  <a:srgbClr val="0047FF">
                    <a:alpha val="100000"/>
                  </a:srgbClr>
                </a:gs>
                <a:gs pos="100000">
                  <a:srgbClr val="30C7D5">
                    <a:alpha val="46500"/>
                  </a:srgbClr>
                </a:gs>
              </a:gsLst>
              <a:path path="circle">
                <a:fillToRect r="100000" b="100000"/>
              </a:path>
              <a:tileRect l="-100000" t="-100000"/>
            </a:gradFill>
            <a:ln cap="rnd">
              <a:noFill/>
              <a:prstDash val="solid"/>
              <a:round/>
            </a:ln>
          </p:spPr>
          <p:txBody>
            <a:bodyPr/>
            <a:lstStyle/>
            <a:p>
              <a:endParaRPr lang="en-GB"/>
            </a:p>
          </p:txBody>
        </p:sp>
      </p:grpSp>
      <p:grpSp>
        <p:nvGrpSpPr>
          <p:cNvPr id="5" name="Group 5"/>
          <p:cNvGrpSpPr/>
          <p:nvPr/>
        </p:nvGrpSpPr>
        <p:grpSpPr>
          <a:xfrm>
            <a:off x="-2232818" y="5238750"/>
            <a:ext cx="18506132" cy="3226759"/>
            <a:chOff x="0" y="0"/>
            <a:chExt cx="4874043" cy="849846"/>
          </a:xfrm>
        </p:grpSpPr>
        <p:sp>
          <p:nvSpPr>
            <p:cNvPr id="6" name="Freeform 6"/>
            <p:cNvSpPr/>
            <p:nvPr/>
          </p:nvSpPr>
          <p:spPr>
            <a:xfrm>
              <a:off x="0" y="0"/>
              <a:ext cx="4874043" cy="849846"/>
            </a:xfrm>
            <a:custGeom>
              <a:avLst/>
              <a:gdLst/>
              <a:ahLst/>
              <a:cxnLst/>
              <a:rect l="l" t="t" r="r" b="b"/>
              <a:pathLst>
                <a:path w="4874043" h="849846">
                  <a:moveTo>
                    <a:pt x="31794" y="0"/>
                  </a:moveTo>
                  <a:lnTo>
                    <a:pt x="4842249" y="0"/>
                  </a:lnTo>
                  <a:cubicBezTo>
                    <a:pt x="4850681" y="0"/>
                    <a:pt x="4858769" y="3350"/>
                    <a:pt x="4864731" y="9312"/>
                  </a:cubicBezTo>
                  <a:cubicBezTo>
                    <a:pt x="4870693" y="15275"/>
                    <a:pt x="4874043" y="23362"/>
                    <a:pt x="4874043" y="31794"/>
                  </a:cubicBezTo>
                  <a:lnTo>
                    <a:pt x="4874043" y="818052"/>
                  </a:lnTo>
                  <a:cubicBezTo>
                    <a:pt x="4874043" y="826484"/>
                    <a:pt x="4870693" y="834571"/>
                    <a:pt x="4864731" y="840534"/>
                  </a:cubicBezTo>
                  <a:cubicBezTo>
                    <a:pt x="4858769" y="846496"/>
                    <a:pt x="4850681" y="849846"/>
                    <a:pt x="4842249" y="849846"/>
                  </a:cubicBezTo>
                  <a:lnTo>
                    <a:pt x="31794" y="849846"/>
                  </a:lnTo>
                  <a:cubicBezTo>
                    <a:pt x="14235" y="849846"/>
                    <a:pt x="0" y="835611"/>
                    <a:pt x="0" y="818052"/>
                  </a:cubicBezTo>
                  <a:lnTo>
                    <a:pt x="0" y="31794"/>
                  </a:lnTo>
                  <a:cubicBezTo>
                    <a:pt x="0" y="23362"/>
                    <a:pt x="3350" y="15275"/>
                    <a:pt x="9312" y="9312"/>
                  </a:cubicBezTo>
                  <a:cubicBezTo>
                    <a:pt x="15275" y="3350"/>
                    <a:pt x="23362" y="0"/>
                    <a:pt x="31794" y="0"/>
                  </a:cubicBezTo>
                  <a:close/>
                </a:path>
              </a:pathLst>
            </a:custGeom>
            <a:solidFill>
              <a:srgbClr val="FFFFFF"/>
            </a:solidFill>
            <a:ln w="161925" cap="rnd">
              <a:gradFill>
                <a:gsLst>
                  <a:gs pos="0">
                    <a:srgbClr val="30C7D5">
                      <a:alpha val="100000"/>
                    </a:srgbClr>
                  </a:gs>
                  <a:gs pos="100000">
                    <a:srgbClr val="0047FF">
                      <a:alpha val="100000"/>
                    </a:srgbClr>
                  </a:gs>
                </a:gsLst>
                <a:path path="circle">
                  <a:fillToRect r="100000" b="100000"/>
                </a:path>
                <a:tileRect l="-100000" t="-100000"/>
              </a:gradFill>
              <a:prstDash val="solid"/>
              <a:round/>
            </a:ln>
          </p:spPr>
          <p:txBody>
            <a:bodyPr/>
            <a:lstStyle/>
            <a:p>
              <a:endParaRPr lang="en-GB"/>
            </a:p>
          </p:txBody>
        </p:sp>
        <p:sp>
          <p:nvSpPr>
            <p:cNvPr id="7" name="TextBox 7"/>
            <p:cNvSpPr txBox="1"/>
            <p:nvPr/>
          </p:nvSpPr>
          <p:spPr>
            <a:xfrm>
              <a:off x="0" y="-47625"/>
              <a:ext cx="4874043" cy="897471"/>
            </a:xfrm>
            <a:prstGeom prst="rect">
              <a:avLst/>
            </a:prstGeom>
          </p:spPr>
          <p:txBody>
            <a:bodyPr lIns="50800" tIns="50800" rIns="50800" bIns="50800" rtlCol="0" anchor="ctr"/>
            <a:lstStyle/>
            <a:p>
              <a:pPr algn="ctr">
                <a:lnSpc>
                  <a:spcPts val="3253"/>
                </a:lnSpc>
              </a:pPr>
              <a:endParaRPr/>
            </a:p>
          </p:txBody>
        </p:sp>
      </p:grpSp>
      <p:sp>
        <p:nvSpPr>
          <p:cNvPr id="8" name="TextBox 8"/>
          <p:cNvSpPr txBox="1"/>
          <p:nvPr/>
        </p:nvSpPr>
        <p:spPr>
          <a:xfrm>
            <a:off x="1636741" y="989597"/>
            <a:ext cx="12480123" cy="3904437"/>
          </a:xfrm>
          <a:prstGeom prst="rect">
            <a:avLst/>
          </a:prstGeom>
        </p:spPr>
        <p:txBody>
          <a:bodyPr lIns="0" tIns="0" rIns="0" bIns="0" rtlCol="0" anchor="t">
            <a:spAutoFit/>
          </a:bodyPr>
          <a:lstStyle/>
          <a:p>
            <a:pPr algn="l">
              <a:lnSpc>
                <a:spcPts val="10202"/>
              </a:lnSpc>
            </a:pPr>
            <a:r>
              <a:rPr lang="en-US" sz="8871" b="1" spc="-541">
                <a:solidFill>
                  <a:srgbClr val="FFFFFF"/>
                </a:solidFill>
                <a:latin typeface="Montserrat Bold"/>
                <a:ea typeface="Montserrat Bold"/>
                <a:cs typeface="Montserrat Bold"/>
                <a:sym typeface="Montserrat Bold"/>
              </a:rPr>
              <a:t>Interview Question 3 – Collaboration and Inclusion</a:t>
            </a:r>
          </a:p>
        </p:txBody>
      </p:sp>
      <p:sp>
        <p:nvSpPr>
          <p:cNvPr id="9" name="TextBox 9"/>
          <p:cNvSpPr txBox="1"/>
          <p:nvPr/>
        </p:nvSpPr>
        <p:spPr>
          <a:xfrm>
            <a:off x="1626076" y="6022361"/>
            <a:ext cx="6250726" cy="2949525"/>
          </a:xfrm>
          <a:prstGeom prst="rect">
            <a:avLst/>
          </a:prstGeom>
        </p:spPr>
        <p:txBody>
          <a:bodyPr lIns="0" tIns="0" rIns="0" bIns="0" rtlCol="0" anchor="t">
            <a:spAutoFit/>
          </a:bodyPr>
          <a:lstStyle/>
          <a:p>
            <a:pPr algn="ctr">
              <a:lnSpc>
                <a:spcPts val="4059"/>
              </a:lnSpc>
            </a:pPr>
            <a:r>
              <a:rPr lang="en-US" sz="3200" dirty="0">
                <a:solidFill>
                  <a:srgbClr val="000000"/>
                </a:solidFill>
                <a:latin typeface="Aptos Display" panose="020B0004020202020204" pitchFamily="34" charset="0"/>
                <a:ea typeface="Montserrat"/>
                <a:cs typeface="Montserrat"/>
                <a:sym typeface="Montserrat"/>
              </a:rPr>
              <a:t>Describe how you involve others when developing and implementing new ideas.</a:t>
            </a:r>
          </a:p>
          <a:p>
            <a:pPr algn="just">
              <a:lnSpc>
                <a:spcPts val="3919"/>
              </a:lnSpc>
            </a:pPr>
            <a:endParaRPr lang="en-US" sz="2899" dirty="0">
              <a:solidFill>
                <a:srgbClr val="000000"/>
              </a:solidFill>
              <a:latin typeface="Montserrat"/>
              <a:ea typeface="Montserrat"/>
              <a:cs typeface="Montserrat"/>
              <a:sym typeface="Montserrat"/>
            </a:endParaRPr>
          </a:p>
          <a:p>
            <a:pPr algn="just">
              <a:lnSpc>
                <a:spcPts val="3359"/>
              </a:lnSpc>
            </a:pPr>
            <a:endParaRPr lang="en-US" sz="2899" dirty="0">
              <a:solidFill>
                <a:srgbClr val="000000"/>
              </a:solidFill>
              <a:latin typeface="Montserrat"/>
              <a:ea typeface="Montserrat"/>
              <a:cs typeface="Montserrat"/>
              <a:sym typeface="Montserrat"/>
            </a:endParaRPr>
          </a:p>
          <a:p>
            <a:pPr algn="just">
              <a:lnSpc>
                <a:spcPts val="3359"/>
              </a:lnSpc>
            </a:pPr>
            <a:endParaRPr lang="en-US" sz="2899" dirty="0">
              <a:solidFill>
                <a:srgbClr val="000000"/>
              </a:solidFill>
              <a:latin typeface="Montserrat"/>
              <a:ea typeface="Montserrat"/>
              <a:cs typeface="Montserrat"/>
              <a:sym typeface="Montserrat"/>
            </a:endParaRPr>
          </a:p>
        </p:txBody>
      </p:sp>
      <p:sp>
        <p:nvSpPr>
          <p:cNvPr id="10" name="TextBox 10"/>
          <p:cNvSpPr txBox="1"/>
          <p:nvPr/>
        </p:nvSpPr>
        <p:spPr>
          <a:xfrm>
            <a:off x="9144000" y="5740724"/>
            <a:ext cx="6319699" cy="2754024"/>
          </a:xfrm>
          <a:prstGeom prst="rect">
            <a:avLst/>
          </a:prstGeom>
        </p:spPr>
        <p:txBody>
          <a:bodyPr lIns="0" tIns="0" rIns="0" bIns="0" rtlCol="0" anchor="t">
            <a:spAutoFit/>
          </a:bodyPr>
          <a:lstStyle/>
          <a:p>
            <a:pPr algn="just">
              <a:lnSpc>
                <a:spcPts val="3639"/>
              </a:lnSpc>
            </a:pPr>
            <a:r>
              <a:rPr lang="en-US" sz="3200" dirty="0">
                <a:solidFill>
                  <a:srgbClr val="324E89"/>
                </a:solidFill>
                <a:latin typeface="Aptos Display" panose="020B0004020202020204" pitchFamily="34" charset="0"/>
                <a:ea typeface="Open Sauce"/>
                <a:cs typeface="Open Sauce"/>
                <a:sym typeface="Open Sauce"/>
              </a:rPr>
              <a:t>This question measures:</a:t>
            </a:r>
          </a:p>
          <a:p>
            <a:pPr marL="561339" lvl="1" indent="-280669" algn="just">
              <a:lnSpc>
                <a:spcPts val="3639"/>
              </a:lnSpc>
              <a:buFont typeface="Arial"/>
              <a:buChar char="•"/>
            </a:pPr>
            <a:r>
              <a:rPr lang="en-US" sz="3200" dirty="0">
                <a:solidFill>
                  <a:srgbClr val="324E89"/>
                </a:solidFill>
                <a:latin typeface="Aptos Display" panose="020B0004020202020204" pitchFamily="34" charset="0"/>
                <a:ea typeface="Open Sauce"/>
                <a:cs typeface="Open Sauce"/>
                <a:sym typeface="Open Sauce"/>
              </a:rPr>
              <a:t>Teamwork and communication</a:t>
            </a:r>
          </a:p>
          <a:p>
            <a:pPr marL="561339" lvl="1" indent="-280669" algn="just">
              <a:lnSpc>
                <a:spcPts val="3639"/>
              </a:lnSpc>
              <a:buFont typeface="Arial"/>
              <a:buChar char="•"/>
            </a:pPr>
            <a:r>
              <a:rPr lang="en-US" sz="3200" dirty="0">
                <a:solidFill>
                  <a:srgbClr val="324E89"/>
                </a:solidFill>
                <a:latin typeface="Aptos Display" panose="020B0004020202020204" pitchFamily="34" charset="0"/>
                <a:ea typeface="Open Sauce"/>
                <a:cs typeface="Open Sauce"/>
                <a:sym typeface="Open Sauce"/>
              </a:rPr>
              <a:t>Stakeholder engagement</a:t>
            </a:r>
          </a:p>
          <a:p>
            <a:pPr marL="561339" lvl="1" indent="-280669" algn="just">
              <a:lnSpc>
                <a:spcPts val="3639"/>
              </a:lnSpc>
              <a:buFont typeface="Arial"/>
              <a:buChar char="•"/>
            </a:pPr>
            <a:r>
              <a:rPr lang="en-US" sz="3200" dirty="0">
                <a:solidFill>
                  <a:srgbClr val="324E89"/>
                </a:solidFill>
                <a:latin typeface="Aptos Display" panose="020B0004020202020204" pitchFamily="34" charset="0"/>
                <a:ea typeface="Open Sauce"/>
                <a:cs typeface="Open Sauce"/>
                <a:sym typeface="Open Sauce"/>
              </a:rPr>
              <a:t>Inclusivity in decision-making</a:t>
            </a:r>
          </a:p>
          <a:p>
            <a:pPr marL="561339" lvl="1" indent="-280669" algn="just">
              <a:lnSpc>
                <a:spcPts val="3639"/>
              </a:lnSpc>
              <a:buFont typeface="Arial"/>
              <a:buChar char="•"/>
            </a:pPr>
            <a:r>
              <a:rPr lang="en-US" sz="3200" dirty="0">
                <a:solidFill>
                  <a:srgbClr val="324E89"/>
                </a:solidFill>
                <a:latin typeface="Aptos Display" panose="020B0004020202020204" pitchFamily="34" charset="0"/>
                <a:ea typeface="Open Sauce"/>
                <a:cs typeface="Open Sauce"/>
                <a:sym typeface="Open Sauce"/>
              </a:rPr>
              <a:t>Leadership potential</a:t>
            </a:r>
          </a:p>
          <a:p>
            <a:pPr algn="just">
              <a:lnSpc>
                <a:spcPts val="3639"/>
              </a:lnSpc>
            </a:pPr>
            <a:endParaRPr lang="en-US" sz="3200" dirty="0">
              <a:solidFill>
                <a:srgbClr val="324E89"/>
              </a:solidFill>
              <a:latin typeface="Aptos Display" panose="020B0004020202020204" pitchFamily="34" charset="0"/>
              <a:ea typeface="Open Sauce"/>
              <a:cs typeface="Open Sauce"/>
              <a:sym typeface="Open Sauce"/>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0312" r="-20312"/>
            </a:stretch>
          </a:blipFill>
        </p:spPr>
        <p:txBody>
          <a:bodyPr/>
          <a:lstStyle/>
          <a:p>
            <a:endParaRPr lang="en-GB"/>
          </a:p>
        </p:txBody>
      </p:sp>
      <p:grpSp>
        <p:nvGrpSpPr>
          <p:cNvPr id="3" name="Group 3"/>
          <p:cNvGrpSpPr/>
          <p:nvPr/>
        </p:nvGrpSpPr>
        <p:grpSpPr>
          <a:xfrm>
            <a:off x="-589552" y="-913359"/>
            <a:ext cx="19467103" cy="11667248"/>
            <a:chOff x="0" y="0"/>
            <a:chExt cx="1638375" cy="981930"/>
          </a:xfrm>
        </p:grpSpPr>
        <p:sp>
          <p:nvSpPr>
            <p:cNvPr id="4" name="Freeform 4"/>
            <p:cNvSpPr/>
            <p:nvPr/>
          </p:nvSpPr>
          <p:spPr>
            <a:xfrm>
              <a:off x="0" y="0"/>
              <a:ext cx="1638375" cy="981930"/>
            </a:xfrm>
            <a:custGeom>
              <a:avLst/>
              <a:gdLst/>
              <a:ahLst/>
              <a:cxnLst/>
              <a:rect l="l" t="t" r="r" b="b"/>
              <a:pathLst>
                <a:path w="1638375" h="981930">
                  <a:moveTo>
                    <a:pt x="39769" y="0"/>
                  </a:moveTo>
                  <a:lnTo>
                    <a:pt x="1598606" y="0"/>
                  </a:lnTo>
                  <a:cubicBezTo>
                    <a:pt x="1620570" y="0"/>
                    <a:pt x="1638375" y="17805"/>
                    <a:pt x="1638375" y="39769"/>
                  </a:cubicBezTo>
                  <a:lnTo>
                    <a:pt x="1638375" y="942161"/>
                  </a:lnTo>
                  <a:cubicBezTo>
                    <a:pt x="1638375" y="964124"/>
                    <a:pt x="1620570" y="981930"/>
                    <a:pt x="1598606" y="981930"/>
                  </a:cubicBezTo>
                  <a:lnTo>
                    <a:pt x="39769" y="981930"/>
                  </a:lnTo>
                  <a:cubicBezTo>
                    <a:pt x="17805" y="981930"/>
                    <a:pt x="0" y="964124"/>
                    <a:pt x="0" y="942161"/>
                  </a:cubicBezTo>
                  <a:lnTo>
                    <a:pt x="0" y="39769"/>
                  </a:lnTo>
                  <a:cubicBezTo>
                    <a:pt x="0" y="17805"/>
                    <a:pt x="17805" y="0"/>
                    <a:pt x="39769" y="0"/>
                  </a:cubicBezTo>
                  <a:close/>
                </a:path>
              </a:pathLst>
            </a:custGeom>
            <a:gradFill rotWithShape="1">
              <a:gsLst>
                <a:gs pos="0">
                  <a:srgbClr val="0047FF">
                    <a:alpha val="100000"/>
                  </a:srgbClr>
                </a:gs>
                <a:gs pos="100000">
                  <a:srgbClr val="30C7D5">
                    <a:alpha val="46500"/>
                  </a:srgbClr>
                </a:gs>
              </a:gsLst>
              <a:path path="circle">
                <a:fillToRect r="100000" b="100000"/>
              </a:path>
              <a:tileRect l="-100000" t="-100000"/>
            </a:gradFill>
            <a:ln cap="rnd">
              <a:noFill/>
              <a:prstDash val="solid"/>
              <a:round/>
            </a:ln>
          </p:spPr>
          <p:txBody>
            <a:bodyPr/>
            <a:lstStyle/>
            <a:p>
              <a:endParaRPr lang="en-GB"/>
            </a:p>
          </p:txBody>
        </p:sp>
      </p:grpSp>
      <p:grpSp>
        <p:nvGrpSpPr>
          <p:cNvPr id="5" name="Group 5"/>
          <p:cNvGrpSpPr/>
          <p:nvPr/>
        </p:nvGrpSpPr>
        <p:grpSpPr>
          <a:xfrm>
            <a:off x="-2232818" y="5238750"/>
            <a:ext cx="18506132" cy="3226759"/>
            <a:chOff x="0" y="0"/>
            <a:chExt cx="4874043" cy="849846"/>
          </a:xfrm>
        </p:grpSpPr>
        <p:sp>
          <p:nvSpPr>
            <p:cNvPr id="6" name="Freeform 6"/>
            <p:cNvSpPr/>
            <p:nvPr/>
          </p:nvSpPr>
          <p:spPr>
            <a:xfrm>
              <a:off x="0" y="0"/>
              <a:ext cx="4874043" cy="849846"/>
            </a:xfrm>
            <a:custGeom>
              <a:avLst/>
              <a:gdLst/>
              <a:ahLst/>
              <a:cxnLst/>
              <a:rect l="l" t="t" r="r" b="b"/>
              <a:pathLst>
                <a:path w="4874043" h="849846">
                  <a:moveTo>
                    <a:pt x="31794" y="0"/>
                  </a:moveTo>
                  <a:lnTo>
                    <a:pt x="4842249" y="0"/>
                  </a:lnTo>
                  <a:cubicBezTo>
                    <a:pt x="4850681" y="0"/>
                    <a:pt x="4858769" y="3350"/>
                    <a:pt x="4864731" y="9312"/>
                  </a:cubicBezTo>
                  <a:cubicBezTo>
                    <a:pt x="4870693" y="15275"/>
                    <a:pt x="4874043" y="23362"/>
                    <a:pt x="4874043" y="31794"/>
                  </a:cubicBezTo>
                  <a:lnTo>
                    <a:pt x="4874043" y="818052"/>
                  </a:lnTo>
                  <a:cubicBezTo>
                    <a:pt x="4874043" y="826484"/>
                    <a:pt x="4870693" y="834571"/>
                    <a:pt x="4864731" y="840534"/>
                  </a:cubicBezTo>
                  <a:cubicBezTo>
                    <a:pt x="4858769" y="846496"/>
                    <a:pt x="4850681" y="849846"/>
                    <a:pt x="4842249" y="849846"/>
                  </a:cubicBezTo>
                  <a:lnTo>
                    <a:pt x="31794" y="849846"/>
                  </a:lnTo>
                  <a:cubicBezTo>
                    <a:pt x="14235" y="849846"/>
                    <a:pt x="0" y="835611"/>
                    <a:pt x="0" y="818052"/>
                  </a:cubicBezTo>
                  <a:lnTo>
                    <a:pt x="0" y="31794"/>
                  </a:lnTo>
                  <a:cubicBezTo>
                    <a:pt x="0" y="23362"/>
                    <a:pt x="3350" y="15275"/>
                    <a:pt x="9312" y="9312"/>
                  </a:cubicBezTo>
                  <a:cubicBezTo>
                    <a:pt x="15275" y="3350"/>
                    <a:pt x="23362" y="0"/>
                    <a:pt x="31794" y="0"/>
                  </a:cubicBezTo>
                  <a:close/>
                </a:path>
              </a:pathLst>
            </a:custGeom>
            <a:solidFill>
              <a:srgbClr val="FFFFFF"/>
            </a:solidFill>
            <a:ln w="161925" cap="rnd">
              <a:gradFill>
                <a:gsLst>
                  <a:gs pos="0">
                    <a:srgbClr val="30C7D5">
                      <a:alpha val="100000"/>
                    </a:srgbClr>
                  </a:gs>
                  <a:gs pos="100000">
                    <a:srgbClr val="0047FF">
                      <a:alpha val="100000"/>
                    </a:srgbClr>
                  </a:gs>
                </a:gsLst>
                <a:path path="circle">
                  <a:fillToRect r="100000" b="100000"/>
                </a:path>
                <a:tileRect l="-100000" t="-100000"/>
              </a:gradFill>
              <a:prstDash val="solid"/>
              <a:round/>
            </a:ln>
          </p:spPr>
          <p:txBody>
            <a:bodyPr/>
            <a:lstStyle/>
            <a:p>
              <a:endParaRPr lang="en-GB"/>
            </a:p>
          </p:txBody>
        </p:sp>
        <p:sp>
          <p:nvSpPr>
            <p:cNvPr id="7" name="TextBox 7"/>
            <p:cNvSpPr txBox="1"/>
            <p:nvPr/>
          </p:nvSpPr>
          <p:spPr>
            <a:xfrm>
              <a:off x="0" y="-47625"/>
              <a:ext cx="4874043" cy="897471"/>
            </a:xfrm>
            <a:prstGeom prst="rect">
              <a:avLst/>
            </a:prstGeom>
          </p:spPr>
          <p:txBody>
            <a:bodyPr lIns="50800" tIns="50800" rIns="50800" bIns="50800" rtlCol="0" anchor="ctr"/>
            <a:lstStyle/>
            <a:p>
              <a:pPr algn="ctr">
                <a:lnSpc>
                  <a:spcPts val="3253"/>
                </a:lnSpc>
              </a:pPr>
              <a:endParaRPr/>
            </a:p>
          </p:txBody>
        </p:sp>
      </p:grpSp>
      <p:sp>
        <p:nvSpPr>
          <p:cNvPr id="8" name="TextBox 8"/>
          <p:cNvSpPr txBox="1"/>
          <p:nvPr/>
        </p:nvSpPr>
        <p:spPr>
          <a:xfrm>
            <a:off x="1636741" y="989597"/>
            <a:ext cx="12480123" cy="5199837"/>
          </a:xfrm>
          <a:prstGeom prst="rect">
            <a:avLst/>
          </a:prstGeom>
        </p:spPr>
        <p:txBody>
          <a:bodyPr lIns="0" tIns="0" rIns="0" bIns="0" rtlCol="0" anchor="t">
            <a:spAutoFit/>
          </a:bodyPr>
          <a:lstStyle/>
          <a:p>
            <a:pPr algn="l">
              <a:lnSpc>
                <a:spcPts val="10202"/>
              </a:lnSpc>
            </a:pPr>
            <a:r>
              <a:rPr lang="en-US" sz="8871" b="1" spc="-541">
                <a:solidFill>
                  <a:srgbClr val="FFFFFF"/>
                </a:solidFill>
                <a:latin typeface="Montserrat Bold"/>
                <a:ea typeface="Montserrat Bold"/>
                <a:cs typeface="Montserrat Bold"/>
                <a:sym typeface="Montserrat Bold"/>
              </a:rPr>
              <a:t>Interview Question 4 – Managing Resistance to Change</a:t>
            </a:r>
          </a:p>
          <a:p>
            <a:pPr algn="l">
              <a:lnSpc>
                <a:spcPts val="10202"/>
              </a:lnSpc>
            </a:pPr>
            <a:endParaRPr lang="en-US" sz="8871" b="1" spc="-541">
              <a:solidFill>
                <a:srgbClr val="FFFFFF"/>
              </a:solidFill>
              <a:latin typeface="Montserrat Bold"/>
              <a:ea typeface="Montserrat Bold"/>
              <a:cs typeface="Montserrat Bold"/>
              <a:sym typeface="Montserrat Bold"/>
            </a:endParaRPr>
          </a:p>
        </p:txBody>
      </p:sp>
      <p:sp>
        <p:nvSpPr>
          <p:cNvPr id="9" name="TextBox 9"/>
          <p:cNvSpPr txBox="1"/>
          <p:nvPr/>
        </p:nvSpPr>
        <p:spPr>
          <a:xfrm>
            <a:off x="1626076" y="6022361"/>
            <a:ext cx="6250726" cy="3475310"/>
          </a:xfrm>
          <a:prstGeom prst="rect">
            <a:avLst/>
          </a:prstGeom>
        </p:spPr>
        <p:txBody>
          <a:bodyPr lIns="0" tIns="0" rIns="0" bIns="0" rtlCol="0" anchor="t">
            <a:spAutoFit/>
          </a:bodyPr>
          <a:lstStyle/>
          <a:p>
            <a:pPr algn="ctr">
              <a:lnSpc>
                <a:spcPts val="4059"/>
              </a:lnSpc>
            </a:pPr>
            <a:r>
              <a:rPr lang="en-US" sz="3200" dirty="0">
                <a:solidFill>
                  <a:srgbClr val="000000"/>
                </a:solidFill>
                <a:latin typeface="Aptos Display" panose="020B0004020202020204" pitchFamily="34" charset="0"/>
                <a:ea typeface="Montserrat"/>
                <a:cs typeface="Montserrat"/>
                <a:sym typeface="Montserrat"/>
              </a:rPr>
              <a:t>Tell me about a time you experienced resistance to change. How did you manage the situation?</a:t>
            </a:r>
          </a:p>
          <a:p>
            <a:pPr algn="just">
              <a:lnSpc>
                <a:spcPts val="4059"/>
              </a:lnSpc>
            </a:pPr>
            <a:endParaRPr lang="en-US" sz="2899" dirty="0">
              <a:solidFill>
                <a:srgbClr val="000000"/>
              </a:solidFill>
              <a:latin typeface="Montserrat"/>
              <a:ea typeface="Montserrat"/>
              <a:cs typeface="Montserrat"/>
              <a:sym typeface="Montserrat"/>
            </a:endParaRPr>
          </a:p>
          <a:p>
            <a:pPr algn="just">
              <a:lnSpc>
                <a:spcPts val="3919"/>
              </a:lnSpc>
            </a:pPr>
            <a:endParaRPr lang="en-US" sz="2899" dirty="0">
              <a:solidFill>
                <a:srgbClr val="000000"/>
              </a:solidFill>
              <a:latin typeface="Montserrat"/>
              <a:ea typeface="Montserrat"/>
              <a:cs typeface="Montserrat"/>
              <a:sym typeface="Montserrat"/>
            </a:endParaRPr>
          </a:p>
          <a:p>
            <a:pPr algn="just">
              <a:lnSpc>
                <a:spcPts val="3359"/>
              </a:lnSpc>
            </a:pPr>
            <a:endParaRPr lang="en-US" sz="2899" dirty="0">
              <a:solidFill>
                <a:srgbClr val="000000"/>
              </a:solidFill>
              <a:latin typeface="Montserrat"/>
              <a:ea typeface="Montserrat"/>
              <a:cs typeface="Montserrat"/>
              <a:sym typeface="Montserrat"/>
            </a:endParaRPr>
          </a:p>
          <a:p>
            <a:pPr algn="just">
              <a:lnSpc>
                <a:spcPts val="3359"/>
              </a:lnSpc>
            </a:pPr>
            <a:endParaRPr lang="en-US" sz="2899" dirty="0">
              <a:solidFill>
                <a:srgbClr val="000000"/>
              </a:solidFill>
              <a:latin typeface="Montserrat"/>
              <a:ea typeface="Montserrat"/>
              <a:cs typeface="Montserrat"/>
              <a:sym typeface="Montserrat"/>
            </a:endParaRPr>
          </a:p>
        </p:txBody>
      </p:sp>
      <p:sp>
        <p:nvSpPr>
          <p:cNvPr id="10" name="TextBox 10"/>
          <p:cNvSpPr txBox="1"/>
          <p:nvPr/>
        </p:nvSpPr>
        <p:spPr>
          <a:xfrm>
            <a:off x="9144000" y="5740724"/>
            <a:ext cx="6319699" cy="2754024"/>
          </a:xfrm>
          <a:prstGeom prst="rect">
            <a:avLst/>
          </a:prstGeom>
        </p:spPr>
        <p:txBody>
          <a:bodyPr lIns="0" tIns="0" rIns="0" bIns="0" rtlCol="0" anchor="t">
            <a:spAutoFit/>
          </a:bodyPr>
          <a:lstStyle/>
          <a:p>
            <a:pPr algn="just">
              <a:lnSpc>
                <a:spcPts val="3639"/>
              </a:lnSpc>
            </a:pPr>
            <a:r>
              <a:rPr lang="en-US" sz="3200" dirty="0">
                <a:solidFill>
                  <a:srgbClr val="000000"/>
                </a:solidFill>
                <a:latin typeface="Aptos Display" panose="020B0004020202020204" pitchFamily="34" charset="0"/>
                <a:ea typeface="Montserrat"/>
                <a:cs typeface="Montserrat"/>
                <a:sym typeface="Montserrat"/>
              </a:rPr>
              <a:t>This question assesses:</a:t>
            </a:r>
          </a:p>
          <a:p>
            <a:pPr marL="561339" lvl="1" indent="-280669" algn="just">
              <a:lnSpc>
                <a:spcPts val="3639"/>
              </a:lnSpc>
              <a:buFont typeface="Arial"/>
              <a:buChar char="•"/>
            </a:pPr>
            <a:r>
              <a:rPr lang="en-US" sz="3200" dirty="0">
                <a:solidFill>
                  <a:srgbClr val="000000"/>
                </a:solidFill>
                <a:latin typeface="Aptos Display" panose="020B0004020202020204" pitchFamily="34" charset="0"/>
                <a:ea typeface="Montserrat"/>
                <a:cs typeface="Montserrat"/>
                <a:sym typeface="Montserrat"/>
              </a:rPr>
              <a:t>Emotional intelligence</a:t>
            </a:r>
          </a:p>
          <a:p>
            <a:pPr marL="561339" lvl="1" indent="-280669" algn="just">
              <a:lnSpc>
                <a:spcPts val="3639"/>
              </a:lnSpc>
              <a:buFont typeface="Arial"/>
              <a:buChar char="•"/>
            </a:pPr>
            <a:r>
              <a:rPr lang="en-US" sz="3200" dirty="0">
                <a:solidFill>
                  <a:srgbClr val="000000"/>
                </a:solidFill>
                <a:latin typeface="Aptos Display" panose="020B0004020202020204" pitchFamily="34" charset="0"/>
                <a:ea typeface="Montserrat"/>
                <a:cs typeface="Montserrat"/>
                <a:sym typeface="Montserrat"/>
              </a:rPr>
              <a:t>Conflict </a:t>
            </a:r>
            <a:r>
              <a:rPr lang="en-US" sz="3200" dirty="0" err="1">
                <a:solidFill>
                  <a:srgbClr val="000000"/>
                </a:solidFill>
                <a:latin typeface="Aptos Display" panose="020B0004020202020204" pitchFamily="34" charset="0"/>
                <a:ea typeface="Montserrat"/>
                <a:cs typeface="Montserrat"/>
                <a:sym typeface="Montserrat"/>
              </a:rPr>
              <a:t>resoluAtion</a:t>
            </a:r>
            <a:r>
              <a:rPr lang="en-US" sz="3200" dirty="0">
                <a:solidFill>
                  <a:srgbClr val="000000"/>
                </a:solidFill>
                <a:latin typeface="Aptos Display" panose="020B0004020202020204" pitchFamily="34" charset="0"/>
                <a:ea typeface="Montserrat"/>
                <a:cs typeface="Montserrat"/>
                <a:sym typeface="Montserrat"/>
              </a:rPr>
              <a:t> skills</a:t>
            </a:r>
          </a:p>
          <a:p>
            <a:pPr marL="561339" lvl="1" indent="-280669" algn="just">
              <a:lnSpc>
                <a:spcPts val="3639"/>
              </a:lnSpc>
              <a:buFont typeface="Arial"/>
              <a:buChar char="•"/>
            </a:pPr>
            <a:r>
              <a:rPr lang="en-US" sz="3200" dirty="0">
                <a:solidFill>
                  <a:srgbClr val="000000"/>
                </a:solidFill>
                <a:latin typeface="Aptos Display" panose="020B0004020202020204" pitchFamily="34" charset="0"/>
                <a:ea typeface="Montserrat"/>
                <a:cs typeface="Montserrat"/>
                <a:sym typeface="Montserrat"/>
              </a:rPr>
              <a:t>Resilience under pressure</a:t>
            </a:r>
          </a:p>
          <a:p>
            <a:pPr marL="561339" lvl="1" indent="-280669" algn="just">
              <a:lnSpc>
                <a:spcPts val="3639"/>
              </a:lnSpc>
              <a:buFont typeface="Arial"/>
              <a:buChar char="•"/>
            </a:pPr>
            <a:r>
              <a:rPr lang="en-US" sz="3200" dirty="0">
                <a:solidFill>
                  <a:srgbClr val="000000"/>
                </a:solidFill>
                <a:latin typeface="Aptos Display" panose="020B0004020202020204" pitchFamily="34" charset="0"/>
                <a:ea typeface="Montserrat"/>
                <a:cs typeface="Montserrat"/>
                <a:sym typeface="Montserrat"/>
              </a:rPr>
              <a:t>Change management capability</a:t>
            </a:r>
          </a:p>
          <a:p>
            <a:pPr algn="just">
              <a:lnSpc>
                <a:spcPts val="3639"/>
              </a:lnSpc>
            </a:pPr>
            <a:endParaRPr lang="en-US" sz="3200" dirty="0">
              <a:solidFill>
                <a:srgbClr val="000000"/>
              </a:solidFill>
              <a:latin typeface="Aptos Display" panose="020B0004020202020204" pitchFamily="34" charset="0"/>
              <a:ea typeface="Montserrat"/>
              <a:cs typeface="Montserrat"/>
              <a:sym typeface="Montserra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0312" r="-20312"/>
            </a:stretch>
          </a:blipFill>
        </p:spPr>
        <p:txBody>
          <a:bodyPr/>
          <a:lstStyle/>
          <a:p>
            <a:endParaRPr lang="en-GB"/>
          </a:p>
        </p:txBody>
      </p:sp>
      <p:grpSp>
        <p:nvGrpSpPr>
          <p:cNvPr id="3" name="Group 3"/>
          <p:cNvGrpSpPr/>
          <p:nvPr/>
        </p:nvGrpSpPr>
        <p:grpSpPr>
          <a:xfrm>
            <a:off x="-589552" y="-913359"/>
            <a:ext cx="19467103" cy="11667248"/>
            <a:chOff x="0" y="0"/>
            <a:chExt cx="1638375" cy="981930"/>
          </a:xfrm>
        </p:grpSpPr>
        <p:sp>
          <p:nvSpPr>
            <p:cNvPr id="4" name="Freeform 4"/>
            <p:cNvSpPr/>
            <p:nvPr/>
          </p:nvSpPr>
          <p:spPr>
            <a:xfrm>
              <a:off x="0" y="0"/>
              <a:ext cx="1638375" cy="981930"/>
            </a:xfrm>
            <a:custGeom>
              <a:avLst/>
              <a:gdLst/>
              <a:ahLst/>
              <a:cxnLst/>
              <a:rect l="l" t="t" r="r" b="b"/>
              <a:pathLst>
                <a:path w="1638375" h="981930">
                  <a:moveTo>
                    <a:pt x="39769" y="0"/>
                  </a:moveTo>
                  <a:lnTo>
                    <a:pt x="1598606" y="0"/>
                  </a:lnTo>
                  <a:cubicBezTo>
                    <a:pt x="1620570" y="0"/>
                    <a:pt x="1638375" y="17805"/>
                    <a:pt x="1638375" y="39769"/>
                  </a:cubicBezTo>
                  <a:lnTo>
                    <a:pt x="1638375" y="942161"/>
                  </a:lnTo>
                  <a:cubicBezTo>
                    <a:pt x="1638375" y="964124"/>
                    <a:pt x="1620570" y="981930"/>
                    <a:pt x="1598606" y="981930"/>
                  </a:cubicBezTo>
                  <a:lnTo>
                    <a:pt x="39769" y="981930"/>
                  </a:lnTo>
                  <a:cubicBezTo>
                    <a:pt x="17805" y="981930"/>
                    <a:pt x="0" y="964124"/>
                    <a:pt x="0" y="942161"/>
                  </a:cubicBezTo>
                  <a:lnTo>
                    <a:pt x="0" y="39769"/>
                  </a:lnTo>
                  <a:cubicBezTo>
                    <a:pt x="0" y="17805"/>
                    <a:pt x="17805" y="0"/>
                    <a:pt x="39769" y="0"/>
                  </a:cubicBezTo>
                  <a:close/>
                </a:path>
              </a:pathLst>
            </a:custGeom>
            <a:gradFill rotWithShape="1">
              <a:gsLst>
                <a:gs pos="0">
                  <a:srgbClr val="0047FF">
                    <a:alpha val="100000"/>
                  </a:srgbClr>
                </a:gs>
                <a:gs pos="100000">
                  <a:srgbClr val="30C7D5">
                    <a:alpha val="46500"/>
                  </a:srgbClr>
                </a:gs>
              </a:gsLst>
              <a:path path="circle">
                <a:fillToRect r="100000" b="100000"/>
              </a:path>
              <a:tileRect l="-100000" t="-100000"/>
            </a:gradFill>
            <a:ln cap="rnd">
              <a:noFill/>
              <a:prstDash val="solid"/>
              <a:round/>
            </a:ln>
          </p:spPr>
          <p:txBody>
            <a:bodyPr/>
            <a:lstStyle/>
            <a:p>
              <a:endParaRPr lang="en-GB"/>
            </a:p>
          </p:txBody>
        </p:sp>
      </p:grpSp>
      <p:grpSp>
        <p:nvGrpSpPr>
          <p:cNvPr id="5" name="Group 5"/>
          <p:cNvGrpSpPr/>
          <p:nvPr/>
        </p:nvGrpSpPr>
        <p:grpSpPr>
          <a:xfrm>
            <a:off x="-2232818" y="5238750"/>
            <a:ext cx="18506132" cy="3226759"/>
            <a:chOff x="0" y="0"/>
            <a:chExt cx="4874043" cy="849846"/>
          </a:xfrm>
        </p:grpSpPr>
        <p:sp>
          <p:nvSpPr>
            <p:cNvPr id="6" name="Freeform 6"/>
            <p:cNvSpPr/>
            <p:nvPr/>
          </p:nvSpPr>
          <p:spPr>
            <a:xfrm>
              <a:off x="0" y="0"/>
              <a:ext cx="4874043" cy="849846"/>
            </a:xfrm>
            <a:custGeom>
              <a:avLst/>
              <a:gdLst/>
              <a:ahLst/>
              <a:cxnLst/>
              <a:rect l="l" t="t" r="r" b="b"/>
              <a:pathLst>
                <a:path w="4874043" h="849846">
                  <a:moveTo>
                    <a:pt x="31794" y="0"/>
                  </a:moveTo>
                  <a:lnTo>
                    <a:pt x="4842249" y="0"/>
                  </a:lnTo>
                  <a:cubicBezTo>
                    <a:pt x="4850681" y="0"/>
                    <a:pt x="4858769" y="3350"/>
                    <a:pt x="4864731" y="9312"/>
                  </a:cubicBezTo>
                  <a:cubicBezTo>
                    <a:pt x="4870693" y="15275"/>
                    <a:pt x="4874043" y="23362"/>
                    <a:pt x="4874043" y="31794"/>
                  </a:cubicBezTo>
                  <a:lnTo>
                    <a:pt x="4874043" y="818052"/>
                  </a:lnTo>
                  <a:cubicBezTo>
                    <a:pt x="4874043" y="826484"/>
                    <a:pt x="4870693" y="834571"/>
                    <a:pt x="4864731" y="840534"/>
                  </a:cubicBezTo>
                  <a:cubicBezTo>
                    <a:pt x="4858769" y="846496"/>
                    <a:pt x="4850681" y="849846"/>
                    <a:pt x="4842249" y="849846"/>
                  </a:cubicBezTo>
                  <a:lnTo>
                    <a:pt x="31794" y="849846"/>
                  </a:lnTo>
                  <a:cubicBezTo>
                    <a:pt x="14235" y="849846"/>
                    <a:pt x="0" y="835611"/>
                    <a:pt x="0" y="818052"/>
                  </a:cubicBezTo>
                  <a:lnTo>
                    <a:pt x="0" y="31794"/>
                  </a:lnTo>
                  <a:cubicBezTo>
                    <a:pt x="0" y="23362"/>
                    <a:pt x="3350" y="15275"/>
                    <a:pt x="9312" y="9312"/>
                  </a:cubicBezTo>
                  <a:cubicBezTo>
                    <a:pt x="15275" y="3350"/>
                    <a:pt x="23362" y="0"/>
                    <a:pt x="31794" y="0"/>
                  </a:cubicBezTo>
                  <a:close/>
                </a:path>
              </a:pathLst>
            </a:custGeom>
            <a:solidFill>
              <a:srgbClr val="FFFFFF"/>
            </a:solidFill>
            <a:ln w="161925" cap="rnd">
              <a:gradFill>
                <a:gsLst>
                  <a:gs pos="0">
                    <a:srgbClr val="30C7D5">
                      <a:alpha val="100000"/>
                    </a:srgbClr>
                  </a:gs>
                  <a:gs pos="100000">
                    <a:srgbClr val="0047FF">
                      <a:alpha val="100000"/>
                    </a:srgbClr>
                  </a:gs>
                </a:gsLst>
                <a:path path="circle">
                  <a:fillToRect r="100000" b="100000"/>
                </a:path>
                <a:tileRect l="-100000" t="-100000"/>
              </a:gradFill>
              <a:prstDash val="solid"/>
              <a:round/>
            </a:ln>
          </p:spPr>
          <p:txBody>
            <a:bodyPr/>
            <a:lstStyle/>
            <a:p>
              <a:endParaRPr lang="en-GB"/>
            </a:p>
          </p:txBody>
        </p:sp>
        <p:sp>
          <p:nvSpPr>
            <p:cNvPr id="7" name="TextBox 7"/>
            <p:cNvSpPr txBox="1"/>
            <p:nvPr/>
          </p:nvSpPr>
          <p:spPr>
            <a:xfrm>
              <a:off x="0" y="-47625"/>
              <a:ext cx="4874043" cy="897471"/>
            </a:xfrm>
            <a:prstGeom prst="rect">
              <a:avLst/>
            </a:prstGeom>
          </p:spPr>
          <p:txBody>
            <a:bodyPr lIns="50800" tIns="50800" rIns="50800" bIns="50800" rtlCol="0" anchor="ctr"/>
            <a:lstStyle/>
            <a:p>
              <a:pPr algn="ctr">
                <a:lnSpc>
                  <a:spcPts val="3253"/>
                </a:lnSpc>
              </a:pPr>
              <a:endParaRPr/>
            </a:p>
          </p:txBody>
        </p:sp>
      </p:grpSp>
      <p:sp>
        <p:nvSpPr>
          <p:cNvPr id="8" name="TextBox 8"/>
          <p:cNvSpPr txBox="1"/>
          <p:nvPr/>
        </p:nvSpPr>
        <p:spPr>
          <a:xfrm>
            <a:off x="1636741" y="989597"/>
            <a:ext cx="12480123" cy="3904437"/>
          </a:xfrm>
          <a:prstGeom prst="rect">
            <a:avLst/>
          </a:prstGeom>
        </p:spPr>
        <p:txBody>
          <a:bodyPr lIns="0" tIns="0" rIns="0" bIns="0" rtlCol="0" anchor="t">
            <a:spAutoFit/>
          </a:bodyPr>
          <a:lstStyle/>
          <a:p>
            <a:pPr algn="l">
              <a:lnSpc>
                <a:spcPts val="10202"/>
              </a:lnSpc>
            </a:pPr>
            <a:r>
              <a:rPr lang="en-US" sz="8871" b="1" spc="-541">
                <a:solidFill>
                  <a:srgbClr val="FFFFFF"/>
                </a:solidFill>
                <a:latin typeface="Montserrat Bold"/>
                <a:ea typeface="Montserrat Bold"/>
                <a:cs typeface="Montserrat Bold"/>
                <a:sym typeface="Montserrat Bold"/>
              </a:rPr>
              <a:t>Interview Question 5 – Measuring Innovation Success</a:t>
            </a:r>
          </a:p>
        </p:txBody>
      </p:sp>
      <p:sp>
        <p:nvSpPr>
          <p:cNvPr id="9" name="TextBox 9"/>
          <p:cNvSpPr txBox="1"/>
          <p:nvPr/>
        </p:nvSpPr>
        <p:spPr>
          <a:xfrm>
            <a:off x="1626076" y="6022361"/>
            <a:ext cx="6250726" cy="2949525"/>
          </a:xfrm>
          <a:prstGeom prst="rect">
            <a:avLst/>
          </a:prstGeom>
        </p:spPr>
        <p:txBody>
          <a:bodyPr lIns="0" tIns="0" rIns="0" bIns="0" rtlCol="0" anchor="t">
            <a:spAutoFit/>
          </a:bodyPr>
          <a:lstStyle/>
          <a:p>
            <a:pPr algn="ctr">
              <a:lnSpc>
                <a:spcPts val="4059"/>
              </a:lnSpc>
            </a:pPr>
            <a:r>
              <a:rPr lang="en-US" sz="3200" dirty="0">
                <a:solidFill>
                  <a:srgbClr val="000000"/>
                </a:solidFill>
                <a:latin typeface="Aptos Display" panose="020B0004020202020204" pitchFamily="34" charset="0"/>
                <a:ea typeface="Montserrat"/>
                <a:cs typeface="Montserrat"/>
                <a:sym typeface="Montserrat"/>
              </a:rPr>
              <a:t>How would you measure the success of an innovation project?</a:t>
            </a:r>
          </a:p>
          <a:p>
            <a:pPr algn="just">
              <a:lnSpc>
                <a:spcPts val="4059"/>
              </a:lnSpc>
            </a:pPr>
            <a:endParaRPr lang="en-US" sz="2899" dirty="0">
              <a:solidFill>
                <a:srgbClr val="000000"/>
              </a:solidFill>
              <a:latin typeface="Montserrat"/>
              <a:ea typeface="Montserrat"/>
              <a:cs typeface="Montserrat"/>
              <a:sym typeface="Montserrat"/>
            </a:endParaRPr>
          </a:p>
          <a:p>
            <a:pPr algn="just">
              <a:lnSpc>
                <a:spcPts val="3919"/>
              </a:lnSpc>
            </a:pPr>
            <a:endParaRPr lang="en-US" sz="2899" dirty="0">
              <a:solidFill>
                <a:srgbClr val="000000"/>
              </a:solidFill>
              <a:latin typeface="Montserrat"/>
              <a:ea typeface="Montserrat"/>
              <a:cs typeface="Montserrat"/>
              <a:sym typeface="Montserrat"/>
            </a:endParaRPr>
          </a:p>
          <a:p>
            <a:pPr algn="just">
              <a:lnSpc>
                <a:spcPts val="3359"/>
              </a:lnSpc>
            </a:pPr>
            <a:endParaRPr lang="en-US" sz="2899" dirty="0">
              <a:solidFill>
                <a:srgbClr val="000000"/>
              </a:solidFill>
              <a:latin typeface="Montserrat"/>
              <a:ea typeface="Montserrat"/>
              <a:cs typeface="Montserrat"/>
              <a:sym typeface="Montserrat"/>
            </a:endParaRPr>
          </a:p>
          <a:p>
            <a:pPr algn="just">
              <a:lnSpc>
                <a:spcPts val="3359"/>
              </a:lnSpc>
            </a:pPr>
            <a:endParaRPr lang="en-US" sz="2899" dirty="0">
              <a:solidFill>
                <a:srgbClr val="000000"/>
              </a:solidFill>
              <a:latin typeface="Montserrat"/>
              <a:ea typeface="Montserrat"/>
              <a:cs typeface="Montserrat"/>
              <a:sym typeface="Montserrat"/>
            </a:endParaRPr>
          </a:p>
        </p:txBody>
      </p:sp>
      <p:sp>
        <p:nvSpPr>
          <p:cNvPr id="10" name="TextBox 10"/>
          <p:cNvSpPr txBox="1"/>
          <p:nvPr/>
        </p:nvSpPr>
        <p:spPr>
          <a:xfrm>
            <a:off x="9144000" y="5740724"/>
            <a:ext cx="6319699" cy="2901500"/>
          </a:xfrm>
          <a:prstGeom prst="rect">
            <a:avLst/>
          </a:prstGeom>
        </p:spPr>
        <p:txBody>
          <a:bodyPr lIns="0" tIns="0" rIns="0" bIns="0" rtlCol="0" anchor="t">
            <a:spAutoFit/>
          </a:bodyPr>
          <a:lstStyle/>
          <a:p>
            <a:pPr algn="just">
              <a:lnSpc>
                <a:spcPts val="3779"/>
              </a:lnSpc>
            </a:pPr>
            <a:r>
              <a:rPr lang="en-US" sz="3200" dirty="0">
                <a:solidFill>
                  <a:srgbClr val="324E89"/>
                </a:solidFill>
                <a:latin typeface="Aptos Display" panose="020B0004020202020204" pitchFamily="34" charset="0"/>
                <a:ea typeface="Montserrat"/>
                <a:cs typeface="Montserrat"/>
                <a:sym typeface="Montserrat"/>
              </a:rPr>
              <a:t>This question evaluates:</a:t>
            </a:r>
          </a:p>
          <a:p>
            <a:pPr marL="582928" lvl="1" indent="-291464" algn="just">
              <a:lnSpc>
                <a:spcPts val="3779"/>
              </a:lnSpc>
              <a:buFont typeface="Arial"/>
              <a:buChar char="•"/>
            </a:pPr>
            <a:r>
              <a:rPr lang="en-US" sz="3200" dirty="0">
                <a:solidFill>
                  <a:srgbClr val="324E89"/>
                </a:solidFill>
                <a:latin typeface="Aptos Display" panose="020B0004020202020204" pitchFamily="34" charset="0"/>
                <a:ea typeface="Montserrat"/>
                <a:cs typeface="Montserrat"/>
                <a:sym typeface="Montserrat"/>
              </a:rPr>
              <a:t>Strategic thinking</a:t>
            </a:r>
          </a:p>
          <a:p>
            <a:pPr marL="582928" lvl="1" indent="-291464" algn="just">
              <a:lnSpc>
                <a:spcPts val="3779"/>
              </a:lnSpc>
              <a:buFont typeface="Arial"/>
              <a:buChar char="•"/>
            </a:pPr>
            <a:r>
              <a:rPr lang="en-US" sz="3200" dirty="0">
                <a:solidFill>
                  <a:srgbClr val="324E89"/>
                </a:solidFill>
                <a:latin typeface="Aptos Display" panose="020B0004020202020204" pitchFamily="34" charset="0"/>
                <a:ea typeface="Montserrat"/>
                <a:cs typeface="Montserrat"/>
                <a:sym typeface="Montserrat"/>
              </a:rPr>
              <a:t>Understanding of performance indicators</a:t>
            </a:r>
          </a:p>
          <a:p>
            <a:pPr marL="582928" lvl="1" indent="-291464" algn="just">
              <a:lnSpc>
                <a:spcPts val="3779"/>
              </a:lnSpc>
              <a:buFont typeface="Arial"/>
              <a:buChar char="•"/>
            </a:pPr>
            <a:r>
              <a:rPr lang="en-US" sz="3200" dirty="0">
                <a:solidFill>
                  <a:srgbClr val="324E89"/>
                </a:solidFill>
                <a:latin typeface="Aptos Display" panose="020B0004020202020204" pitchFamily="34" charset="0"/>
                <a:ea typeface="Montserrat"/>
                <a:cs typeface="Montserrat"/>
                <a:sym typeface="Montserrat"/>
              </a:rPr>
              <a:t>Ability to evaluate outcomes</a:t>
            </a:r>
          </a:p>
          <a:p>
            <a:pPr algn="just">
              <a:lnSpc>
                <a:spcPts val="3779"/>
              </a:lnSpc>
            </a:pPr>
            <a:endParaRPr lang="en-US" sz="3200" dirty="0">
              <a:solidFill>
                <a:srgbClr val="324E89"/>
              </a:solidFill>
              <a:latin typeface="Aptos Display" panose="020B0004020202020204" pitchFamily="34" charset="0"/>
              <a:ea typeface="Montserrat"/>
              <a:cs typeface="Montserrat"/>
              <a:sym typeface="Montserra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636640" y="0"/>
            <a:ext cx="7390487" cy="10287000"/>
            <a:chOff x="0" y="0"/>
            <a:chExt cx="1946466" cy="2709333"/>
          </a:xfrm>
        </p:grpSpPr>
        <p:sp>
          <p:nvSpPr>
            <p:cNvPr id="3" name="Freeform 3"/>
            <p:cNvSpPr/>
            <p:nvPr/>
          </p:nvSpPr>
          <p:spPr>
            <a:xfrm>
              <a:off x="0" y="0"/>
              <a:ext cx="1946466" cy="2709333"/>
            </a:xfrm>
            <a:custGeom>
              <a:avLst/>
              <a:gdLst/>
              <a:ahLst/>
              <a:cxnLst/>
              <a:rect l="l" t="t" r="r" b="b"/>
              <a:pathLst>
                <a:path w="1946466" h="2709333">
                  <a:moveTo>
                    <a:pt x="104755" y="0"/>
                  </a:moveTo>
                  <a:lnTo>
                    <a:pt x="1841710" y="0"/>
                  </a:lnTo>
                  <a:cubicBezTo>
                    <a:pt x="1869493" y="0"/>
                    <a:pt x="1896138" y="11037"/>
                    <a:pt x="1915784" y="30682"/>
                  </a:cubicBezTo>
                  <a:cubicBezTo>
                    <a:pt x="1935429" y="50328"/>
                    <a:pt x="1946466" y="76972"/>
                    <a:pt x="1946466" y="104755"/>
                  </a:cubicBezTo>
                  <a:lnTo>
                    <a:pt x="1946466" y="2604578"/>
                  </a:lnTo>
                  <a:cubicBezTo>
                    <a:pt x="1946466" y="2632361"/>
                    <a:pt x="1935429" y="2659006"/>
                    <a:pt x="1915784" y="2678651"/>
                  </a:cubicBezTo>
                  <a:cubicBezTo>
                    <a:pt x="1896138" y="2698297"/>
                    <a:pt x="1869493" y="2709333"/>
                    <a:pt x="1841710" y="2709333"/>
                  </a:cubicBezTo>
                  <a:lnTo>
                    <a:pt x="104755" y="2709333"/>
                  </a:lnTo>
                  <a:cubicBezTo>
                    <a:pt x="46901" y="2709333"/>
                    <a:pt x="0" y="2662433"/>
                    <a:pt x="0" y="2604578"/>
                  </a:cubicBezTo>
                  <a:lnTo>
                    <a:pt x="0" y="104755"/>
                  </a:lnTo>
                  <a:cubicBezTo>
                    <a:pt x="0" y="76972"/>
                    <a:pt x="11037" y="50328"/>
                    <a:pt x="30682" y="30682"/>
                  </a:cubicBezTo>
                  <a:cubicBezTo>
                    <a:pt x="50328" y="11037"/>
                    <a:pt x="76972" y="0"/>
                    <a:pt x="104755" y="0"/>
                  </a:cubicBezTo>
                  <a:close/>
                </a:path>
              </a:pathLst>
            </a:custGeom>
            <a:gradFill rotWithShape="1">
              <a:gsLst>
                <a:gs pos="0">
                  <a:srgbClr val="30C7D5">
                    <a:alpha val="100000"/>
                  </a:srgbClr>
                </a:gs>
                <a:gs pos="100000">
                  <a:srgbClr val="0047FF">
                    <a:alpha val="100000"/>
                  </a:srgbClr>
                </a:gs>
              </a:gsLst>
              <a:path path="circle">
                <a:fillToRect r="100000" b="100000"/>
              </a:path>
              <a:tileRect l="-100000" t="-100000"/>
            </a:gradFill>
          </p:spPr>
          <p:txBody>
            <a:bodyPr/>
            <a:lstStyle/>
            <a:p>
              <a:endParaRPr lang="en-GB"/>
            </a:p>
          </p:txBody>
        </p:sp>
        <p:sp>
          <p:nvSpPr>
            <p:cNvPr id="4" name="TextBox 4"/>
            <p:cNvSpPr txBox="1"/>
            <p:nvPr/>
          </p:nvSpPr>
          <p:spPr>
            <a:xfrm>
              <a:off x="0" y="-47625"/>
              <a:ext cx="1946466" cy="2756958"/>
            </a:xfrm>
            <a:prstGeom prst="rect">
              <a:avLst/>
            </a:prstGeom>
          </p:spPr>
          <p:txBody>
            <a:bodyPr lIns="50800" tIns="50800" rIns="50800" bIns="50800" rtlCol="0" anchor="ctr"/>
            <a:lstStyle/>
            <a:p>
              <a:pPr algn="ctr">
                <a:lnSpc>
                  <a:spcPts val="3253"/>
                </a:lnSpc>
              </a:pPr>
              <a:endParaRPr/>
            </a:p>
          </p:txBody>
        </p:sp>
      </p:grpSp>
      <p:grpSp>
        <p:nvGrpSpPr>
          <p:cNvPr id="5" name="Group 5"/>
          <p:cNvGrpSpPr/>
          <p:nvPr/>
        </p:nvGrpSpPr>
        <p:grpSpPr>
          <a:xfrm>
            <a:off x="9821555" y="1661274"/>
            <a:ext cx="6878972" cy="6878972"/>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40090" r="-40090"/>
              </a:stretch>
            </a:blipFill>
            <a:ln cap="sq">
              <a:noFill/>
              <a:prstDash val="solid"/>
              <a:miter/>
            </a:ln>
          </p:spPr>
          <p:txBody>
            <a:bodyPr/>
            <a:lstStyle/>
            <a:p>
              <a:endParaRPr lang="en-GB"/>
            </a:p>
          </p:txBody>
        </p:sp>
      </p:grpSp>
      <p:sp>
        <p:nvSpPr>
          <p:cNvPr id="7" name="TextBox 7"/>
          <p:cNvSpPr txBox="1"/>
          <p:nvPr/>
        </p:nvSpPr>
        <p:spPr>
          <a:xfrm>
            <a:off x="1582788" y="2750151"/>
            <a:ext cx="8165878" cy="1129853"/>
          </a:xfrm>
          <a:prstGeom prst="rect">
            <a:avLst/>
          </a:prstGeom>
        </p:spPr>
        <p:txBody>
          <a:bodyPr lIns="0" tIns="0" rIns="0" bIns="0" rtlCol="0" anchor="t">
            <a:spAutoFit/>
          </a:bodyPr>
          <a:lstStyle/>
          <a:p>
            <a:pPr algn="l">
              <a:lnSpc>
                <a:spcPts val="8504"/>
              </a:lnSpc>
            </a:pPr>
            <a:r>
              <a:rPr lang="en-US" sz="8504" b="1" spc="-518">
                <a:solidFill>
                  <a:srgbClr val="324E89"/>
                </a:solidFill>
                <a:latin typeface="Montserrat Bold"/>
                <a:ea typeface="Montserrat Bold"/>
                <a:cs typeface="Montserrat Bold"/>
                <a:sym typeface="Montserrat Bold"/>
              </a:rPr>
              <a:t>Conclusion</a:t>
            </a:r>
          </a:p>
        </p:txBody>
      </p:sp>
      <p:sp>
        <p:nvSpPr>
          <p:cNvPr id="8" name="TextBox 8"/>
          <p:cNvSpPr txBox="1"/>
          <p:nvPr/>
        </p:nvSpPr>
        <p:spPr>
          <a:xfrm>
            <a:off x="1028700" y="4468495"/>
            <a:ext cx="8115300" cy="4938724"/>
          </a:xfrm>
          <a:prstGeom prst="rect">
            <a:avLst/>
          </a:prstGeom>
        </p:spPr>
        <p:txBody>
          <a:bodyPr lIns="0" tIns="0" rIns="0" bIns="0" rtlCol="0" anchor="t">
            <a:spAutoFit/>
          </a:bodyPr>
          <a:lstStyle/>
          <a:p>
            <a:pPr marL="539749" lvl="1" indent="-269875">
              <a:lnSpc>
                <a:spcPts val="3499"/>
              </a:lnSpc>
              <a:buFont typeface="Arial"/>
              <a:buChar char="•"/>
            </a:pPr>
            <a:r>
              <a:rPr lang="en-US" sz="3200" dirty="0">
                <a:solidFill>
                  <a:srgbClr val="000000"/>
                </a:solidFill>
                <a:latin typeface="Aptos Display" panose="020B0004020202020204" pitchFamily="34" charset="0"/>
                <a:ea typeface="Open Sauce"/>
                <a:cs typeface="Open Sauce"/>
                <a:sym typeface="Open Sauce"/>
              </a:rPr>
              <a:t>Clear JD and PS provide recruitment structure</a:t>
            </a:r>
          </a:p>
          <a:p>
            <a:pPr marL="539749" lvl="1" indent="-269875">
              <a:lnSpc>
                <a:spcPts val="3499"/>
              </a:lnSpc>
              <a:buFont typeface="Arial"/>
              <a:buChar char="•"/>
            </a:pPr>
            <a:r>
              <a:rPr lang="en-US" sz="3200" dirty="0">
                <a:solidFill>
                  <a:srgbClr val="000000"/>
                </a:solidFill>
                <a:latin typeface="Aptos Display" panose="020B0004020202020204" pitchFamily="34" charset="0"/>
                <a:ea typeface="Open Sauce"/>
                <a:cs typeface="Open Sauce"/>
                <a:sym typeface="Open Sauce"/>
              </a:rPr>
              <a:t>High-level questions assess key competencies</a:t>
            </a:r>
          </a:p>
          <a:p>
            <a:pPr marL="539749" lvl="1" indent="-269875">
              <a:lnSpc>
                <a:spcPts val="3499"/>
              </a:lnSpc>
              <a:buFont typeface="Arial"/>
              <a:buChar char="•"/>
            </a:pPr>
            <a:r>
              <a:rPr lang="en-US" sz="3200" dirty="0">
                <a:solidFill>
                  <a:srgbClr val="000000"/>
                </a:solidFill>
                <a:latin typeface="Aptos Display" panose="020B0004020202020204" pitchFamily="34" charset="0"/>
                <a:ea typeface="Open Sauce"/>
                <a:cs typeface="Open Sauce"/>
                <a:sym typeface="Open Sauce"/>
              </a:rPr>
              <a:t>Structured interviews promote fairness and objectivity</a:t>
            </a:r>
          </a:p>
          <a:p>
            <a:pPr marL="539749" lvl="1" indent="-269875">
              <a:lnSpc>
                <a:spcPts val="3499"/>
              </a:lnSpc>
              <a:buFont typeface="Arial"/>
              <a:buChar char="•"/>
            </a:pPr>
            <a:r>
              <a:rPr lang="en-US" sz="3200" dirty="0">
                <a:solidFill>
                  <a:srgbClr val="000000"/>
                </a:solidFill>
                <a:latin typeface="Aptos Display" panose="020B0004020202020204" pitchFamily="34" charset="0"/>
                <a:ea typeface="Open Sauce"/>
                <a:cs typeface="Open Sauce"/>
                <a:sym typeface="Open Sauce"/>
              </a:rPr>
              <a:t>Process aligns recruitment with </a:t>
            </a:r>
            <a:r>
              <a:rPr lang="en-US" sz="3200" dirty="0" err="1">
                <a:solidFill>
                  <a:srgbClr val="000000"/>
                </a:solidFill>
                <a:latin typeface="Aptos Display" panose="020B0004020202020204" pitchFamily="34" charset="0"/>
                <a:ea typeface="Open Sauce"/>
                <a:cs typeface="Open Sauce"/>
                <a:sym typeface="Open Sauce"/>
              </a:rPr>
              <a:t>organisational</a:t>
            </a:r>
            <a:r>
              <a:rPr lang="en-US" sz="3200" dirty="0">
                <a:solidFill>
                  <a:srgbClr val="000000"/>
                </a:solidFill>
                <a:latin typeface="Aptos Display" panose="020B0004020202020204" pitchFamily="34" charset="0"/>
                <a:ea typeface="Open Sauce"/>
                <a:cs typeface="Open Sauce"/>
                <a:sym typeface="Open Sauce"/>
              </a:rPr>
              <a:t> strategy</a:t>
            </a:r>
          </a:p>
          <a:p>
            <a:pPr marL="539749" lvl="1" indent="-269875">
              <a:lnSpc>
                <a:spcPts val="3499"/>
              </a:lnSpc>
              <a:buFont typeface="Arial"/>
              <a:buChar char="•"/>
            </a:pPr>
            <a:r>
              <a:rPr lang="en-US" sz="3200" dirty="0">
                <a:solidFill>
                  <a:srgbClr val="000000"/>
                </a:solidFill>
                <a:latin typeface="Aptos Display" panose="020B0004020202020204" pitchFamily="34" charset="0"/>
                <a:ea typeface="Open Sauce"/>
                <a:cs typeface="Open Sauce"/>
                <a:sym typeface="Open Sauce"/>
              </a:rPr>
              <a:t>Supports selection of innovative and adaptable candidates</a:t>
            </a:r>
          </a:p>
          <a:p>
            <a:pPr marL="539749" lvl="1" indent="-269875">
              <a:lnSpc>
                <a:spcPts val="3499"/>
              </a:lnSpc>
              <a:buFont typeface="Arial"/>
              <a:buChar char="•"/>
            </a:pPr>
            <a:endParaRPr lang="en-US" sz="3200" dirty="0">
              <a:solidFill>
                <a:srgbClr val="000000"/>
              </a:solidFill>
              <a:latin typeface="Aptos Display" panose="020B0004020202020204" pitchFamily="34" charset="0"/>
              <a:ea typeface="Open Sauce"/>
              <a:cs typeface="Open Sauce"/>
              <a:sym typeface="Open Sauce"/>
            </a:endParaRPr>
          </a:p>
          <a:p>
            <a:pPr>
              <a:lnSpc>
                <a:spcPts val="3499"/>
              </a:lnSpc>
            </a:pPr>
            <a:endParaRPr lang="en-US" sz="3200" dirty="0">
              <a:solidFill>
                <a:srgbClr val="000000"/>
              </a:solidFill>
              <a:latin typeface="Aptos Display" panose="020B0004020202020204" pitchFamily="34" charset="0"/>
              <a:ea typeface="Open Sauce"/>
              <a:cs typeface="Open Sauce"/>
              <a:sym typeface="Open Sauce"/>
            </a:endParaRPr>
          </a:p>
        </p:txBody>
      </p:sp>
      <p:grpSp>
        <p:nvGrpSpPr>
          <p:cNvPr id="9" name="Group 9"/>
          <p:cNvGrpSpPr/>
          <p:nvPr/>
        </p:nvGrpSpPr>
        <p:grpSpPr>
          <a:xfrm>
            <a:off x="9821555" y="1661274"/>
            <a:ext cx="6878972" cy="6878972"/>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047FF">
                    <a:alpha val="100000"/>
                  </a:srgbClr>
                </a:gs>
                <a:gs pos="100000">
                  <a:srgbClr val="30C7D5">
                    <a:alpha val="46500"/>
                  </a:srgbClr>
                </a:gs>
              </a:gsLst>
              <a:path path="circle">
                <a:fillToRect r="100000" b="100000"/>
              </a:path>
              <a:tileRect l="-100000" t="-100000"/>
            </a:gradFill>
            <a:ln w="219075" cap="sq">
              <a:gradFill>
                <a:gsLst>
                  <a:gs pos="0">
                    <a:srgbClr val="30C7D5">
                      <a:alpha val="100000"/>
                    </a:srgbClr>
                  </a:gs>
                  <a:gs pos="100000">
                    <a:srgbClr val="0047FF">
                      <a:alpha val="100000"/>
                    </a:srgbClr>
                  </a:gs>
                </a:gsLst>
                <a:path path="circle">
                  <a:fillToRect r="100000" b="100000"/>
                </a:path>
                <a:tileRect l="-100000" t="-100000"/>
              </a:gradFill>
              <a:prstDash val="solid"/>
              <a:miter/>
            </a:ln>
          </p:spPr>
          <p:txBody>
            <a:bodyPr/>
            <a:lstStyle/>
            <a:p>
              <a:endParaRPr lang="en-GB"/>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914</Words>
  <Application>Microsoft Office PowerPoint</Application>
  <PresentationFormat>Custom</PresentationFormat>
  <Paragraphs>116</Paragraphs>
  <Slides>11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 Display</vt:lpstr>
      <vt:lpstr>Montserrat</vt:lpstr>
      <vt:lpstr>Montserrat Bold</vt:lpstr>
      <vt:lpstr>Open Sauce</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and Blue Modern Human Resources Management Presentation</dc:title>
  <cp:lastModifiedBy>gina encea</cp:lastModifiedBy>
  <cp:revision>1</cp:revision>
  <dcterms:created xsi:type="dcterms:W3CDTF">2006-08-16T00:00:00Z</dcterms:created>
  <dcterms:modified xsi:type="dcterms:W3CDTF">2026-02-27T19:22:58Z</dcterms:modified>
  <dc:identifier>DAHCQW-eshk</dc:identifier>
</cp:coreProperties>
</file>