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8"/>
  </p:notesMasterIdLst>
  <p:sldIdLst>
    <p:sldId id="265" r:id="rId2"/>
    <p:sldId id="261" r:id="rId3"/>
    <p:sldId id="259" r:id="rId4"/>
    <p:sldId id="263" r:id="rId5"/>
    <p:sldId id="257" r:id="rId6"/>
    <p:sldId id="264" r:id="rId7"/>
  </p:sldIdLst>
  <p:sldSz cx="17068800" cy="9601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9090"/>
    <a:srgbClr val="AEAEAE"/>
    <a:srgbClr val="BE4347"/>
    <a:srgbClr val="CB4C5B"/>
    <a:srgbClr val="9D333D"/>
    <a:srgbClr val="4A525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311"/>
    <p:restoredTop sz="85171"/>
  </p:normalViewPr>
  <p:slideViewPr>
    <p:cSldViewPr snapToGrid="0">
      <p:cViewPr>
        <p:scale>
          <a:sx n="42" d="100"/>
          <a:sy n="42" d="100"/>
        </p:scale>
        <p:origin x="1424" y="936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2T20:50:32.2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801FD1-E383-3241-8061-FA7D385A889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C372D4-F259-F04E-A618-A186C1A2D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37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C372D4-F259-F04E-A618-A186C1A2DA7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52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C372D4-F259-F04E-A618-A186C1A2DA7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28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C372D4-F259-F04E-A618-A186C1A2DA7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529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2240280" y="3341442"/>
            <a:ext cx="12588240" cy="2304288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532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73272" y="6093561"/>
            <a:ext cx="9522257" cy="1735852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4328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405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2240280" y="3341442"/>
            <a:ext cx="12588240" cy="2304288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532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73272" y="6093451"/>
            <a:ext cx="9522257" cy="1771115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80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7085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14678" y="3693262"/>
            <a:ext cx="5980479" cy="43427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73642" y="3693262"/>
            <a:ext cx="5978346" cy="43427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759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16811" y="3238807"/>
            <a:ext cx="5978347" cy="985722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2660" b="0" cap="all" spc="14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640080" indent="0">
              <a:buNone/>
              <a:defRPr sz="266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16811" y="4400550"/>
            <a:ext cx="5978347" cy="36354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873642" y="4400550"/>
            <a:ext cx="5954878" cy="363548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873643" y="3238807"/>
            <a:ext cx="5978347" cy="985722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2660" b="0" cap="all" spc="14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640080" indent="0">
              <a:buNone/>
              <a:defRPr sz="266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240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27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7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8534400" cy="9601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26541" y="3141360"/>
            <a:ext cx="6281318" cy="1598096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308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0512" y="1126541"/>
            <a:ext cx="6742176" cy="7348118"/>
          </a:xfrm>
        </p:spPr>
        <p:txBody>
          <a:bodyPr>
            <a:normAutofit/>
          </a:bodyPr>
          <a:lstStyle>
            <a:lvl1pPr>
              <a:defRPr sz="2660">
                <a:solidFill>
                  <a:schemeClr val="tx1"/>
                </a:solidFill>
              </a:defRPr>
            </a:lvl1pPr>
            <a:lvl2pPr>
              <a:defRPr sz="2240">
                <a:solidFill>
                  <a:schemeClr val="tx1"/>
                </a:solidFill>
              </a:defRPr>
            </a:lvl2pPr>
            <a:lvl3pPr>
              <a:defRPr sz="2240">
                <a:solidFill>
                  <a:schemeClr val="tx1"/>
                </a:solidFill>
              </a:defRPr>
            </a:lvl3pPr>
            <a:lvl4pPr>
              <a:defRPr sz="2240">
                <a:solidFill>
                  <a:schemeClr val="tx1"/>
                </a:solidFill>
              </a:defRPr>
            </a:lvl4pPr>
            <a:lvl5pPr>
              <a:defRPr sz="2240">
                <a:solidFill>
                  <a:schemeClr val="tx1"/>
                </a:solidFill>
              </a:defRPr>
            </a:lvl5pPr>
            <a:lvl6pPr>
              <a:defRPr sz="2240"/>
            </a:lvl6pPr>
            <a:lvl7pPr>
              <a:defRPr sz="2240"/>
            </a:lvl7pPr>
            <a:lvl8pPr>
              <a:defRPr sz="2240"/>
            </a:lvl8pPr>
            <a:lvl9pPr>
              <a:defRPr sz="22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1795" y="4969885"/>
            <a:ext cx="5312664" cy="3071650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2100">
                <a:solidFill>
                  <a:srgbClr val="FFFFFF"/>
                </a:solidFill>
              </a:defRPr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1126541" y="8730691"/>
            <a:ext cx="7174716" cy="448056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548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8534399" cy="9601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31932" y="3141359"/>
            <a:ext cx="6292997" cy="1588496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308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34399" y="0"/>
            <a:ext cx="8542936" cy="96012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448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1795" y="4969886"/>
            <a:ext cx="5312664" cy="3071652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2100">
                <a:solidFill>
                  <a:srgbClr val="FFFFFF"/>
                </a:solidFill>
              </a:defRPr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1126541" y="8730691"/>
            <a:ext cx="7174716" cy="448056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486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476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114357" y="1312164"/>
            <a:ext cx="1818051" cy="697687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123591" y="1312164"/>
            <a:ext cx="8677885" cy="697687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449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3123591" y="1350569"/>
            <a:ext cx="10821619" cy="1664208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23591" y="3693262"/>
            <a:ext cx="10821619" cy="4342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50001" y="8734343"/>
            <a:ext cx="3855244" cy="4535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C5A4164-8935-1748-BE17-B42D1904E95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40281" y="8730691"/>
            <a:ext cx="8261665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7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062491" y="8705088"/>
            <a:ext cx="512064" cy="512064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540" spc="0" baseline="0">
                <a:solidFill>
                  <a:srgbClr val="FFFFFF"/>
                </a:solidFill>
              </a:defRPr>
            </a:lvl1pPr>
          </a:lstStyle>
          <a:p>
            <a:fld id="{33EE83E6-F14C-9144-AD6C-94E1D21F2B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597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1280160" rtl="0" eaLnBrk="1" latinLnBrk="0" hangingPunct="1">
        <a:lnSpc>
          <a:spcPct val="90000"/>
        </a:lnSpc>
        <a:spcBef>
          <a:spcPct val="0"/>
        </a:spcBef>
        <a:buNone/>
        <a:defRPr sz="3920" kern="1200" cap="all" spc="28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52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40080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24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960120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24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280160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24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600200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24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838008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6pPr>
      <a:lvl7pPr marL="2078038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7pPr>
      <a:lvl8pPr marL="2320290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24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635885" indent="-320040" algn="l" defTabSz="1280160" rtl="0" eaLnBrk="1" latinLnBrk="0" hangingPunct="1">
        <a:lnSpc>
          <a:spcPct val="100000"/>
        </a:lnSpc>
        <a:spcBef>
          <a:spcPts val="1400"/>
        </a:spcBef>
        <a:buClr>
          <a:schemeClr val="accent2"/>
        </a:buClr>
        <a:buFont typeface="Arial" panose="020B0604020202020204" pitchFamily="34" charset="0"/>
        <a:buChar char="•"/>
        <a:defRPr sz="224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customXml" Target="../ink/ink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oughtco.com/respiratory-system-406489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9D68B-DBB1-9B55-656F-C52007C329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Introduction to Physiology (bmhp5003_birm) - poster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B7DC87-D91C-90A7-B015-39344A96E0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2800" spc="200">
                <a:solidFill>
                  <a:schemeClr val="bg1"/>
                </a:solidFill>
              </a:rPr>
              <a:t>Janhara </a:t>
            </a:r>
            <a:r>
              <a:rPr lang="en-US" spc="200">
                <a:solidFill>
                  <a:schemeClr val="bg1"/>
                </a:solidFill>
              </a:rPr>
              <a:t>B</a:t>
            </a:r>
            <a:r>
              <a:rPr lang="en-US" sz="2800" spc="200">
                <a:solidFill>
                  <a:schemeClr val="bg1"/>
                </a:solidFill>
              </a:rPr>
              <a:t>ibi (2025745)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78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7068798" cy="9601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562513" cy="9601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09A70-E26D-E0D3-3E2D-F367AD747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852" y="900853"/>
            <a:ext cx="8739807" cy="2419262"/>
          </a:xfr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pPr defTabSz="914400"/>
            <a:r>
              <a:rPr lang="en-US" sz="4800" spc="200" dirty="0">
                <a:solidFill>
                  <a:schemeClr val="bg1"/>
                </a:solidFill>
              </a:rPr>
              <a:t>The respiratory System</a:t>
            </a:r>
            <a:endParaRPr lang="en-US" sz="4400" spc="2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DA76EC-9FE2-7645-5545-3A47861179B8}"/>
              </a:ext>
            </a:extLst>
          </p:cNvPr>
          <p:cNvSpPr txBox="1"/>
          <p:nvPr/>
        </p:nvSpPr>
        <p:spPr>
          <a:xfrm>
            <a:off x="900853" y="3693261"/>
            <a:ext cx="8739801" cy="528111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bg1"/>
                </a:solidFill>
              </a:rPr>
              <a:t>Function: </a:t>
            </a:r>
            <a:r>
              <a:rPr lang="en-US" sz="3600" dirty="0">
                <a:solidFill>
                  <a:schemeClr val="bg1"/>
                </a:solidFill>
              </a:rPr>
              <a:t>to help move gases in and out of the body during breathing (Tucker et al, 2016)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3600" b="1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bg1"/>
                </a:solidFill>
              </a:rPr>
              <a:t>Structure:  </a:t>
            </a:r>
            <a:r>
              <a:rPr lang="en-US" sz="3600" dirty="0">
                <a:solidFill>
                  <a:schemeClr val="bg1"/>
                </a:solidFill>
              </a:rPr>
              <a:t>Main organs and tissues include (Sturgeon, 2018):</a:t>
            </a:r>
          </a:p>
          <a:p>
            <a:pPr lvl="1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Pharynx &amp; Larynx</a:t>
            </a:r>
          </a:p>
          <a:p>
            <a:pPr lvl="1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Trachea</a:t>
            </a:r>
          </a:p>
          <a:p>
            <a:pPr lvl="1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Lungs</a:t>
            </a:r>
          </a:p>
          <a:p>
            <a:pPr lvl="2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Bronchi</a:t>
            </a:r>
          </a:p>
          <a:p>
            <a:pPr lvl="2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Bronchioles</a:t>
            </a:r>
          </a:p>
          <a:p>
            <a:pPr lvl="2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Alveoli</a:t>
            </a:r>
          </a:p>
          <a:p>
            <a:pPr marL="228600" lvl="1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bg1"/>
                </a:solidFill>
              </a:rPr>
              <a:t>Importance: </a:t>
            </a:r>
            <a:r>
              <a:rPr lang="en-US" sz="3600" dirty="0">
                <a:solidFill>
                  <a:schemeClr val="bg1"/>
                </a:solidFill>
              </a:rPr>
              <a:t>to transport gases to produce energy (respiration) and remove waste (Sturgeon, 2018)</a:t>
            </a:r>
            <a:endParaRPr lang="en-US" sz="3600" b="1" dirty="0">
              <a:solidFill>
                <a:schemeClr val="bg1"/>
              </a:solidFill>
            </a:endParaRP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bg1"/>
              </a:solidFill>
            </a:endParaRPr>
          </a:p>
          <a:p>
            <a:pPr marL="514350" lvl="1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4" name="Content Placeholder 13" descr="Diagram&#10;&#10;Description automatically generated">
            <a:extLst>
              <a:ext uri="{FF2B5EF4-FFF2-40B4-BE49-F238E27FC236}">
                <a16:creationId xmlns:a16="http://schemas.microsoft.com/office/drawing/2014/main" id="{98A39B3C-DC16-8E76-8E7D-E69A552A7F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1051"/>
          <a:stretch/>
        </p:blipFill>
        <p:spPr>
          <a:xfrm>
            <a:off x="11237327" y="426220"/>
            <a:ext cx="5390316" cy="845170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419F70CD-DF44-2AB7-0CF7-EB7706AC8EA2}"/>
              </a:ext>
            </a:extLst>
          </p:cNvPr>
          <p:cNvSpPr txBox="1"/>
          <p:nvPr/>
        </p:nvSpPr>
        <p:spPr>
          <a:xfrm>
            <a:off x="11237327" y="8974380"/>
            <a:ext cx="4090905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dirty="0"/>
              <a:t>Diagram from </a:t>
            </a:r>
            <a:r>
              <a:rPr lang="en-US" sz="2000" dirty="0" err="1"/>
              <a:t>Alfödy</a:t>
            </a:r>
            <a:r>
              <a:rPr lang="en-US" sz="2000" dirty="0"/>
              <a:t> et al (2009)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17" name="Can 16">
            <a:extLst>
              <a:ext uri="{FF2B5EF4-FFF2-40B4-BE49-F238E27FC236}">
                <a16:creationId xmlns:a16="http://schemas.microsoft.com/office/drawing/2014/main" id="{F8AF5385-F25C-1EA5-9EC0-D9F5AC861D22}"/>
              </a:ext>
            </a:extLst>
          </p:cNvPr>
          <p:cNvSpPr/>
          <p:nvPr/>
        </p:nvSpPr>
        <p:spPr>
          <a:xfrm rot="8016559">
            <a:off x="12083897" y="3864476"/>
            <a:ext cx="185147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Can 17">
            <a:extLst>
              <a:ext uri="{FF2B5EF4-FFF2-40B4-BE49-F238E27FC236}">
                <a16:creationId xmlns:a16="http://schemas.microsoft.com/office/drawing/2014/main" id="{5426BCB0-CDFE-0143-34D7-AE5F17C252E7}"/>
              </a:ext>
            </a:extLst>
          </p:cNvPr>
          <p:cNvSpPr/>
          <p:nvPr/>
        </p:nvSpPr>
        <p:spPr>
          <a:xfrm rot="4793804">
            <a:off x="11681951" y="7150654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Can 18">
            <a:extLst>
              <a:ext uri="{FF2B5EF4-FFF2-40B4-BE49-F238E27FC236}">
                <a16:creationId xmlns:a16="http://schemas.microsoft.com/office/drawing/2014/main" id="{D4C6B608-7B4E-023E-DBD3-F536C36387DF}"/>
              </a:ext>
            </a:extLst>
          </p:cNvPr>
          <p:cNvSpPr/>
          <p:nvPr/>
        </p:nvSpPr>
        <p:spPr>
          <a:xfrm rot="4793804">
            <a:off x="11610264" y="6919636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Can 19">
            <a:extLst>
              <a:ext uri="{FF2B5EF4-FFF2-40B4-BE49-F238E27FC236}">
                <a16:creationId xmlns:a16="http://schemas.microsoft.com/office/drawing/2014/main" id="{C446D4F4-7984-FE97-1526-92A33C568235}"/>
              </a:ext>
            </a:extLst>
          </p:cNvPr>
          <p:cNvSpPr/>
          <p:nvPr/>
        </p:nvSpPr>
        <p:spPr>
          <a:xfrm rot="4979349">
            <a:off x="11574914" y="6678403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Can 20">
            <a:extLst>
              <a:ext uri="{FF2B5EF4-FFF2-40B4-BE49-F238E27FC236}">
                <a16:creationId xmlns:a16="http://schemas.microsoft.com/office/drawing/2014/main" id="{7D2F14B7-B1B5-7756-6D21-ABC4CA77662D}"/>
              </a:ext>
            </a:extLst>
          </p:cNvPr>
          <p:cNvSpPr/>
          <p:nvPr/>
        </p:nvSpPr>
        <p:spPr>
          <a:xfrm rot="4979349">
            <a:off x="11542512" y="6437222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an 21">
            <a:extLst>
              <a:ext uri="{FF2B5EF4-FFF2-40B4-BE49-F238E27FC236}">
                <a16:creationId xmlns:a16="http://schemas.microsoft.com/office/drawing/2014/main" id="{98287D8D-F1DD-391E-726F-DF982C96760D}"/>
              </a:ext>
            </a:extLst>
          </p:cNvPr>
          <p:cNvSpPr/>
          <p:nvPr/>
        </p:nvSpPr>
        <p:spPr>
          <a:xfrm rot="5165200">
            <a:off x="11521908" y="6190934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Can 22">
            <a:extLst>
              <a:ext uri="{FF2B5EF4-FFF2-40B4-BE49-F238E27FC236}">
                <a16:creationId xmlns:a16="http://schemas.microsoft.com/office/drawing/2014/main" id="{F5E46D28-B96D-3989-E51E-04E659510561}"/>
              </a:ext>
            </a:extLst>
          </p:cNvPr>
          <p:cNvSpPr/>
          <p:nvPr/>
        </p:nvSpPr>
        <p:spPr>
          <a:xfrm rot="5165200">
            <a:off x="11521907" y="5947349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Can 23">
            <a:extLst>
              <a:ext uri="{FF2B5EF4-FFF2-40B4-BE49-F238E27FC236}">
                <a16:creationId xmlns:a16="http://schemas.microsoft.com/office/drawing/2014/main" id="{1F202787-3B5D-57F0-0315-81982A33E832}"/>
              </a:ext>
            </a:extLst>
          </p:cNvPr>
          <p:cNvSpPr/>
          <p:nvPr/>
        </p:nvSpPr>
        <p:spPr>
          <a:xfrm rot="5400000">
            <a:off x="11516413" y="5682163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Can 24">
            <a:extLst>
              <a:ext uri="{FF2B5EF4-FFF2-40B4-BE49-F238E27FC236}">
                <a16:creationId xmlns:a16="http://schemas.microsoft.com/office/drawing/2014/main" id="{592FB21E-8F9B-419E-52AD-62BDC683B474}"/>
              </a:ext>
            </a:extLst>
          </p:cNvPr>
          <p:cNvSpPr/>
          <p:nvPr/>
        </p:nvSpPr>
        <p:spPr>
          <a:xfrm rot="5400000">
            <a:off x="11532879" y="5420752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Can 25">
            <a:extLst>
              <a:ext uri="{FF2B5EF4-FFF2-40B4-BE49-F238E27FC236}">
                <a16:creationId xmlns:a16="http://schemas.microsoft.com/office/drawing/2014/main" id="{3346EEBC-2BA7-56C6-1481-D7275AE722CC}"/>
              </a:ext>
            </a:extLst>
          </p:cNvPr>
          <p:cNvSpPr/>
          <p:nvPr/>
        </p:nvSpPr>
        <p:spPr>
          <a:xfrm rot="5695025">
            <a:off x="11565281" y="5157075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Can 26">
            <a:extLst>
              <a:ext uri="{FF2B5EF4-FFF2-40B4-BE49-F238E27FC236}">
                <a16:creationId xmlns:a16="http://schemas.microsoft.com/office/drawing/2014/main" id="{F8002D2F-8031-F2BD-79C7-029044B8F614}"/>
              </a:ext>
            </a:extLst>
          </p:cNvPr>
          <p:cNvSpPr/>
          <p:nvPr/>
        </p:nvSpPr>
        <p:spPr>
          <a:xfrm rot="5695025">
            <a:off x="11610263" y="4886307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Can 27">
            <a:extLst>
              <a:ext uri="{FF2B5EF4-FFF2-40B4-BE49-F238E27FC236}">
                <a16:creationId xmlns:a16="http://schemas.microsoft.com/office/drawing/2014/main" id="{CD174891-9F91-7030-9D7E-920C61B14735}"/>
              </a:ext>
            </a:extLst>
          </p:cNvPr>
          <p:cNvSpPr/>
          <p:nvPr/>
        </p:nvSpPr>
        <p:spPr>
          <a:xfrm rot="6535323">
            <a:off x="11654608" y="4610418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Can 30">
            <a:extLst>
              <a:ext uri="{FF2B5EF4-FFF2-40B4-BE49-F238E27FC236}">
                <a16:creationId xmlns:a16="http://schemas.microsoft.com/office/drawing/2014/main" id="{25E243C1-08E5-F3F0-0739-4EB3F8F93722}"/>
              </a:ext>
            </a:extLst>
          </p:cNvPr>
          <p:cNvSpPr/>
          <p:nvPr/>
        </p:nvSpPr>
        <p:spPr>
          <a:xfrm rot="6535323">
            <a:off x="11760775" y="4362322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Can 32">
            <a:extLst>
              <a:ext uri="{FF2B5EF4-FFF2-40B4-BE49-F238E27FC236}">
                <a16:creationId xmlns:a16="http://schemas.microsoft.com/office/drawing/2014/main" id="{13BBBC58-B6C6-AE7F-6CAF-BD795086A03A}"/>
              </a:ext>
            </a:extLst>
          </p:cNvPr>
          <p:cNvSpPr/>
          <p:nvPr/>
        </p:nvSpPr>
        <p:spPr>
          <a:xfrm rot="7099257">
            <a:off x="11889058" y="4077541"/>
            <a:ext cx="164956" cy="116240"/>
          </a:xfrm>
          <a:prstGeom prst="can">
            <a:avLst>
              <a:gd name="adj" fmla="val 42518"/>
            </a:avLst>
          </a:prstGeom>
          <a:solidFill>
            <a:schemeClr val="bg1"/>
          </a:solidFill>
          <a:ln>
            <a:solidFill>
              <a:srgbClr val="BE4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E486DAFA-884B-B12E-D794-24B294DDC0D3}"/>
              </a:ext>
            </a:extLst>
          </p:cNvPr>
          <p:cNvSpPr/>
          <p:nvPr/>
        </p:nvSpPr>
        <p:spPr>
          <a:xfrm rot="21293236">
            <a:off x="11997030" y="7328506"/>
            <a:ext cx="2718102" cy="693516"/>
          </a:xfrm>
          <a:prstGeom prst="arc">
            <a:avLst>
              <a:gd name="adj1" fmla="val 10699466"/>
              <a:gd name="adj2" fmla="val 19886142"/>
            </a:avLst>
          </a:prstGeom>
          <a:ln w="28575">
            <a:solidFill>
              <a:srgbClr val="BE43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Arc 37">
            <a:extLst>
              <a:ext uri="{FF2B5EF4-FFF2-40B4-BE49-F238E27FC236}">
                <a16:creationId xmlns:a16="http://schemas.microsoft.com/office/drawing/2014/main" id="{210851A8-6D2E-ED08-D095-6C4441C6BC5C}"/>
              </a:ext>
            </a:extLst>
          </p:cNvPr>
          <p:cNvSpPr/>
          <p:nvPr/>
        </p:nvSpPr>
        <p:spPr>
          <a:xfrm rot="21332798">
            <a:off x="12113870" y="7450426"/>
            <a:ext cx="2718102" cy="693516"/>
          </a:xfrm>
          <a:prstGeom prst="arc">
            <a:avLst>
              <a:gd name="adj1" fmla="val 10699466"/>
              <a:gd name="adj2" fmla="val 19589284"/>
            </a:avLst>
          </a:prstGeom>
          <a:ln w="28575">
            <a:solidFill>
              <a:srgbClr val="BE43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3F858407-D6A7-E192-308D-94EFBE7BD795}"/>
              </a:ext>
            </a:extLst>
          </p:cNvPr>
          <p:cNvCxnSpPr>
            <a:cxnSpLocks/>
            <a:stCxn id="36" idx="0"/>
            <a:endCxn id="38" idx="0"/>
          </p:cNvCxnSpPr>
          <p:nvPr/>
        </p:nvCxnSpPr>
        <p:spPr>
          <a:xfrm>
            <a:off x="12014767" y="7834928"/>
            <a:ext cx="115091" cy="106474"/>
          </a:xfrm>
          <a:prstGeom prst="line">
            <a:avLst/>
          </a:prstGeom>
          <a:ln w="19050">
            <a:solidFill>
              <a:srgbClr val="BE43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22CBF302-38D7-FDB4-C5CB-BF05F063A9D1}"/>
              </a:ext>
            </a:extLst>
          </p:cNvPr>
          <p:cNvCxnSpPr>
            <a:cxnSpLocks/>
          </p:cNvCxnSpPr>
          <p:nvPr/>
        </p:nvCxnSpPr>
        <p:spPr>
          <a:xfrm>
            <a:off x="11540771" y="3782823"/>
            <a:ext cx="105881" cy="1074447"/>
          </a:xfrm>
          <a:prstGeom prst="line">
            <a:avLst/>
          </a:prstGeom>
          <a:ln w="19050" cap="flat" cmpd="sng" algn="ctr">
            <a:solidFill>
              <a:srgbClr val="909090"/>
            </a:solidFill>
            <a:prstDash val="lg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6C54A08-2C38-86B6-DCCC-A18D75E873FF}"/>
              </a:ext>
            </a:extLst>
          </p:cNvPr>
          <p:cNvCxnSpPr>
            <a:cxnSpLocks/>
            <a:endCxn id="54" idx="0"/>
          </p:cNvCxnSpPr>
          <p:nvPr/>
        </p:nvCxnSpPr>
        <p:spPr>
          <a:xfrm flipH="1">
            <a:off x="11417260" y="7910520"/>
            <a:ext cx="667738" cy="597603"/>
          </a:xfrm>
          <a:prstGeom prst="line">
            <a:avLst/>
          </a:prstGeom>
          <a:ln w="19050" cap="flat" cmpd="sng" algn="ctr">
            <a:solidFill>
              <a:srgbClr val="909090"/>
            </a:solidFill>
            <a:prstDash val="lg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4726F3F1-CB23-AE9A-1F01-8304DF4D2529}"/>
              </a:ext>
            </a:extLst>
          </p:cNvPr>
          <p:cNvSpPr txBox="1"/>
          <p:nvPr/>
        </p:nvSpPr>
        <p:spPr>
          <a:xfrm>
            <a:off x="11191076" y="3361011"/>
            <a:ext cx="1470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90909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Rib Cage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853D910A-50EC-D899-AB56-DFECAA0D622A}"/>
              </a:ext>
            </a:extLst>
          </p:cNvPr>
          <p:cNvSpPr txBox="1"/>
          <p:nvPr/>
        </p:nvSpPr>
        <p:spPr>
          <a:xfrm>
            <a:off x="10570714" y="8508123"/>
            <a:ext cx="1693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90909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Diaphragm</a:t>
            </a:r>
          </a:p>
        </p:txBody>
      </p:sp>
    </p:spTree>
    <p:extLst>
      <p:ext uri="{BB962C8B-B14F-4D97-AF65-F5344CB8AC3E}">
        <p14:creationId xmlns:p14="http://schemas.microsoft.com/office/powerpoint/2010/main" val="548717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spiratory System: How We Breathe">
            <a:extLst>
              <a:ext uri="{FF2B5EF4-FFF2-40B4-BE49-F238E27FC236}">
                <a16:creationId xmlns:a16="http://schemas.microsoft.com/office/drawing/2014/main" id="{25253494-138A-8217-91BD-979F319DFB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217" b="98581" l="10000" r="90000">
                        <a14:foregroundMark x1="57867" y1="6623" x2="50933" y2="3311"/>
                        <a14:foregroundMark x1="50933" y1="3311" x2="48200" y2="3311"/>
                        <a14:foregroundMark x1="64000" y1="88553" x2="63800" y2="98581"/>
                        <a14:foregroundMark x1="46067" y1="92999" x2="46467" y2="97446"/>
                        <a14:foregroundMark x1="61000" y1="94986" x2="61000" y2="94986"/>
                        <a14:foregroundMark x1="57867" y1="97729" x2="57867" y2="97729"/>
                        <a14:foregroundMark x1="60600" y1="94986" x2="53333" y2="95270"/>
                        <a14:foregroundMark x1="53333" y1="57521" x2="53333" y2="78997"/>
                        <a14:foregroundMark x1="34000" y1="83728" x2="33867" y2="93567"/>
                        <a14:foregroundMark x1="31733" y1="85525" x2="31533" y2="94418"/>
                        <a14:foregroundMark x1="31533" y1="94418" x2="30933" y2="97256"/>
                        <a14:foregroundMark x1="29667" y1="85147" x2="28133" y2="94418"/>
                        <a14:foregroundMark x1="28133" y1="94418" x2="27133" y2="97162"/>
                        <a14:foregroundMark x1="72467" y1="82876" x2="73867" y2="93094"/>
                        <a14:foregroundMark x1="75800" y1="80322" x2="76533" y2="92621"/>
                        <a14:foregroundMark x1="78333" y1="82592" x2="78667" y2="936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88" r="16677"/>
          <a:stretch/>
        </p:blipFill>
        <p:spPr bwMode="auto">
          <a:xfrm flipH="1">
            <a:off x="2408690" y="401730"/>
            <a:ext cx="7707542" cy="908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5616A25-AD4D-B93E-B9A3-94BAD7847C48}"/>
              </a:ext>
            </a:extLst>
          </p:cNvPr>
          <p:cNvSpPr/>
          <p:nvPr/>
        </p:nvSpPr>
        <p:spPr>
          <a:xfrm>
            <a:off x="10223238" y="401730"/>
            <a:ext cx="2795337" cy="1539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1. Person breathes in oxygen (through mouth or nose)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33BE63C-BF57-E222-9489-C75A71FDFF63}"/>
              </a:ext>
            </a:extLst>
          </p:cNvPr>
          <p:cNvSpPr/>
          <p:nvPr/>
        </p:nvSpPr>
        <p:spPr>
          <a:xfrm>
            <a:off x="10220415" y="2070301"/>
            <a:ext cx="2795337" cy="20877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2. Oxygen travels down </a:t>
            </a:r>
            <a:r>
              <a:rPr lang="en-GB" b="1" i="1" dirty="0"/>
              <a:t>pharynx</a:t>
            </a:r>
            <a:r>
              <a:rPr lang="en-GB" i="1" dirty="0"/>
              <a:t> </a:t>
            </a:r>
            <a:r>
              <a:rPr lang="en-GB" dirty="0"/>
              <a:t>(muscular pipe connecting nose to mouth)</a:t>
            </a:r>
            <a:r>
              <a:rPr lang="en-GB" i="1" dirty="0"/>
              <a:t> </a:t>
            </a:r>
            <a:r>
              <a:rPr lang="en-GB" dirty="0"/>
              <a:t>and </a:t>
            </a:r>
            <a:r>
              <a:rPr lang="en-GB" b="1" i="1" dirty="0"/>
              <a:t>larynx</a:t>
            </a:r>
            <a:r>
              <a:rPr lang="en-GB" i="1" dirty="0"/>
              <a:t> </a:t>
            </a:r>
            <a:r>
              <a:rPr lang="en-GB" dirty="0"/>
              <a:t>(muscular pipe, connecting pharynx to trachea - stops food from entering lungs)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CB79BED-DED5-EA8D-01D9-47AEE3D3A6AE}"/>
              </a:ext>
            </a:extLst>
          </p:cNvPr>
          <p:cNvSpPr/>
          <p:nvPr/>
        </p:nvSpPr>
        <p:spPr>
          <a:xfrm>
            <a:off x="10220497" y="4281097"/>
            <a:ext cx="2795337" cy="1787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3. Oxygen travels down </a:t>
            </a:r>
            <a:r>
              <a:rPr lang="en-GB" b="1" i="1" dirty="0"/>
              <a:t>trachea</a:t>
            </a:r>
            <a:r>
              <a:rPr lang="en-GB" i="1" dirty="0"/>
              <a:t> </a:t>
            </a:r>
            <a:r>
              <a:rPr lang="en-GB" dirty="0"/>
              <a:t>(muscular pipe connecting larynx to the lungs – traps dust and dirt from the air)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C307638-8A1D-9EBA-35C2-7AD21529201A}"/>
              </a:ext>
            </a:extLst>
          </p:cNvPr>
          <p:cNvSpPr/>
          <p:nvPr/>
        </p:nvSpPr>
        <p:spPr>
          <a:xfrm>
            <a:off x="99923" y="1066222"/>
            <a:ext cx="2795337" cy="1787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4. Oxygen enters right and left lungs through </a:t>
            </a:r>
            <a:r>
              <a:rPr lang="en-GB" b="1" i="1" dirty="0"/>
              <a:t>bronchi</a:t>
            </a:r>
            <a:r>
              <a:rPr lang="en-GB" i="1" dirty="0"/>
              <a:t> </a:t>
            </a:r>
            <a:r>
              <a:rPr lang="en-GB" dirty="0"/>
              <a:t>(two branches of the trachea leading into each lung)</a:t>
            </a:r>
            <a:endParaRPr lang="en-GB" i="1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EA6B3F5-3B8B-F6F2-3D11-692BF7C3CEDD}"/>
              </a:ext>
            </a:extLst>
          </p:cNvPr>
          <p:cNvSpPr/>
          <p:nvPr/>
        </p:nvSpPr>
        <p:spPr>
          <a:xfrm>
            <a:off x="94623" y="3045792"/>
            <a:ext cx="2795337" cy="1787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5. Oxygen travels through </a:t>
            </a:r>
            <a:r>
              <a:rPr lang="en-GB" b="1" i="1" dirty="0"/>
              <a:t>bronchioles</a:t>
            </a:r>
            <a:r>
              <a:rPr lang="en-GB" i="1" dirty="0"/>
              <a:t> </a:t>
            </a:r>
            <a:r>
              <a:rPr lang="en-GB" dirty="0"/>
              <a:t>(smaller branches of the bronchi leading to alveoli)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098761E-25EF-ABC9-7F50-5F722B6B4325}"/>
              </a:ext>
            </a:extLst>
          </p:cNvPr>
          <p:cNvSpPr/>
          <p:nvPr/>
        </p:nvSpPr>
        <p:spPr>
          <a:xfrm>
            <a:off x="109119" y="5047725"/>
            <a:ext cx="2795337" cy="1787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6. Oxygen enters </a:t>
            </a:r>
            <a:r>
              <a:rPr lang="en-GB" b="1" i="1" dirty="0"/>
              <a:t>alveoli</a:t>
            </a:r>
            <a:r>
              <a:rPr lang="en-GB" i="1" dirty="0"/>
              <a:t> </a:t>
            </a:r>
            <a:r>
              <a:rPr lang="en-GB" dirty="0"/>
              <a:t>(small air-sacs where gas exchange occurs)</a:t>
            </a:r>
            <a:r>
              <a:rPr lang="en-GB" i="1" dirty="0"/>
              <a:t> </a:t>
            </a:r>
            <a:r>
              <a:rPr lang="en-GB" dirty="0"/>
              <a:t>where it </a:t>
            </a:r>
            <a:r>
              <a:rPr lang="en-GB" u="sng" dirty="0"/>
              <a:t>diffuses</a:t>
            </a:r>
            <a:r>
              <a:rPr lang="en-GB" dirty="0"/>
              <a:t> into capillaries (blood vessels connected to the pulmonary veins)</a:t>
            </a:r>
          </a:p>
        </p:txBody>
      </p:sp>
      <p:sp>
        <p:nvSpPr>
          <p:cNvPr id="64" name="Cloud 63">
            <a:extLst>
              <a:ext uri="{FF2B5EF4-FFF2-40B4-BE49-F238E27FC236}">
                <a16:creationId xmlns:a16="http://schemas.microsoft.com/office/drawing/2014/main" id="{F13A516D-DEE9-7368-145E-7483409825B5}"/>
              </a:ext>
            </a:extLst>
          </p:cNvPr>
          <p:cNvSpPr/>
          <p:nvPr/>
        </p:nvSpPr>
        <p:spPr>
          <a:xfrm>
            <a:off x="8534401" y="1849724"/>
            <a:ext cx="1598024" cy="1145651"/>
          </a:xfrm>
          <a:prstGeom prst="cloud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AIR</a:t>
            </a:r>
          </a:p>
        </p:txBody>
      </p: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AEE9DF4B-1D40-0F7E-7135-24CB34A375F0}"/>
              </a:ext>
            </a:extLst>
          </p:cNvPr>
          <p:cNvCxnSpPr>
            <a:cxnSpLocks/>
          </p:cNvCxnSpPr>
          <p:nvPr/>
        </p:nvCxnSpPr>
        <p:spPr>
          <a:xfrm flipH="1" flipV="1">
            <a:off x="8280137" y="1768829"/>
            <a:ext cx="260070" cy="632401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1CBEEFD3-FF23-1F03-932C-7A68E79C459A}"/>
              </a:ext>
            </a:extLst>
          </p:cNvPr>
          <p:cNvCxnSpPr>
            <a:cxnSpLocks/>
            <a:stCxn id="64" idx="2"/>
          </p:cNvCxnSpPr>
          <p:nvPr/>
        </p:nvCxnSpPr>
        <p:spPr>
          <a:xfrm flipH="1" flipV="1">
            <a:off x="7964333" y="2258752"/>
            <a:ext cx="575025" cy="163798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CB500F4A-C75E-2DD3-9820-75DA0B2C684C}"/>
              </a:ext>
            </a:extLst>
          </p:cNvPr>
          <p:cNvCxnSpPr>
            <a:cxnSpLocks/>
          </p:cNvCxnSpPr>
          <p:nvPr/>
        </p:nvCxnSpPr>
        <p:spPr>
          <a:xfrm>
            <a:off x="6270720" y="2281184"/>
            <a:ext cx="116739" cy="572329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1E2D4075-429A-982C-AEE7-2753597E64FB}"/>
              </a:ext>
            </a:extLst>
          </p:cNvPr>
          <p:cNvCxnSpPr>
            <a:cxnSpLocks/>
          </p:cNvCxnSpPr>
          <p:nvPr/>
        </p:nvCxnSpPr>
        <p:spPr>
          <a:xfrm flipH="1">
            <a:off x="6387459" y="3711449"/>
            <a:ext cx="172950" cy="1912858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B10991B5-AAD0-0A56-7581-2C2CADEB82B3}"/>
              </a:ext>
            </a:extLst>
          </p:cNvPr>
          <p:cNvCxnSpPr>
            <a:cxnSpLocks/>
          </p:cNvCxnSpPr>
          <p:nvPr/>
        </p:nvCxnSpPr>
        <p:spPr>
          <a:xfrm>
            <a:off x="6505294" y="5707819"/>
            <a:ext cx="379712" cy="535913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0AF36EAE-6497-6E1F-8E31-3136E4955FB1}"/>
              </a:ext>
            </a:extLst>
          </p:cNvPr>
          <p:cNvCxnSpPr>
            <a:cxnSpLocks/>
          </p:cNvCxnSpPr>
          <p:nvPr/>
        </p:nvCxnSpPr>
        <p:spPr>
          <a:xfrm flipH="1">
            <a:off x="5833893" y="5732596"/>
            <a:ext cx="493433" cy="482864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141595BD-98E8-CC59-36DF-93ED33601C0E}"/>
              </a:ext>
            </a:extLst>
          </p:cNvPr>
          <p:cNvCxnSpPr>
            <a:cxnSpLocks/>
          </p:cNvCxnSpPr>
          <p:nvPr/>
        </p:nvCxnSpPr>
        <p:spPr>
          <a:xfrm flipH="1" flipV="1">
            <a:off x="5563845" y="5974028"/>
            <a:ext cx="198277" cy="210974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2A65754-F75F-FC99-B376-883687514142}"/>
              </a:ext>
            </a:extLst>
          </p:cNvPr>
          <p:cNvCxnSpPr>
            <a:cxnSpLocks/>
          </p:cNvCxnSpPr>
          <p:nvPr/>
        </p:nvCxnSpPr>
        <p:spPr>
          <a:xfrm flipH="1">
            <a:off x="5686982" y="6318531"/>
            <a:ext cx="123840" cy="483904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89830411-8979-9203-6F56-B65BDF9FB471}"/>
              </a:ext>
            </a:extLst>
          </p:cNvPr>
          <p:cNvCxnSpPr>
            <a:cxnSpLocks/>
          </p:cNvCxnSpPr>
          <p:nvPr/>
        </p:nvCxnSpPr>
        <p:spPr>
          <a:xfrm flipH="1">
            <a:off x="5441116" y="6229603"/>
            <a:ext cx="258315" cy="88928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Oval 107">
            <a:extLst>
              <a:ext uri="{FF2B5EF4-FFF2-40B4-BE49-F238E27FC236}">
                <a16:creationId xmlns:a16="http://schemas.microsoft.com/office/drawing/2014/main" id="{C146A669-9E42-D33D-C596-4AEF49CF9ED5}"/>
              </a:ext>
            </a:extLst>
          </p:cNvPr>
          <p:cNvSpPr/>
          <p:nvPr/>
        </p:nvSpPr>
        <p:spPr>
          <a:xfrm>
            <a:off x="2652606" y="6980520"/>
            <a:ext cx="2455296" cy="2455296"/>
          </a:xfrm>
          <a:prstGeom prst="ellipse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0" name="Cloud 119">
            <a:extLst>
              <a:ext uri="{FF2B5EF4-FFF2-40B4-BE49-F238E27FC236}">
                <a16:creationId xmlns:a16="http://schemas.microsoft.com/office/drawing/2014/main" id="{5EA9276B-AE5A-375A-09B7-D4CE45A43611}"/>
              </a:ext>
            </a:extLst>
          </p:cNvPr>
          <p:cNvSpPr/>
          <p:nvPr/>
        </p:nvSpPr>
        <p:spPr>
          <a:xfrm rot="2167625">
            <a:off x="4078867" y="7736298"/>
            <a:ext cx="667273" cy="951221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1" name="Can 120">
            <a:extLst>
              <a:ext uri="{FF2B5EF4-FFF2-40B4-BE49-F238E27FC236}">
                <a16:creationId xmlns:a16="http://schemas.microsoft.com/office/drawing/2014/main" id="{14F28CA9-48D2-0ADC-E7AF-EEFC78B02876}"/>
              </a:ext>
            </a:extLst>
          </p:cNvPr>
          <p:cNvSpPr/>
          <p:nvPr/>
        </p:nvSpPr>
        <p:spPr>
          <a:xfrm rot="552445">
            <a:off x="3844728" y="7161584"/>
            <a:ext cx="348995" cy="1213097"/>
          </a:xfrm>
          <a:prstGeom prst="can">
            <a:avLst>
              <a:gd name="adj" fmla="val 25392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7" name="Cloud 116">
            <a:extLst>
              <a:ext uri="{FF2B5EF4-FFF2-40B4-BE49-F238E27FC236}">
                <a16:creationId xmlns:a16="http://schemas.microsoft.com/office/drawing/2014/main" id="{0BFFACC6-C96F-9CE5-C80E-B048EE04E909}"/>
              </a:ext>
            </a:extLst>
          </p:cNvPr>
          <p:cNvSpPr/>
          <p:nvPr/>
        </p:nvSpPr>
        <p:spPr>
          <a:xfrm rot="5400000">
            <a:off x="3013084" y="7736759"/>
            <a:ext cx="1040559" cy="922744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8" name="Cloud 117">
            <a:extLst>
              <a:ext uri="{FF2B5EF4-FFF2-40B4-BE49-F238E27FC236}">
                <a16:creationId xmlns:a16="http://schemas.microsoft.com/office/drawing/2014/main" id="{9274A654-9E53-2968-9E28-54457F23A9A4}"/>
              </a:ext>
            </a:extLst>
          </p:cNvPr>
          <p:cNvSpPr/>
          <p:nvPr/>
        </p:nvSpPr>
        <p:spPr>
          <a:xfrm rot="4473292">
            <a:off x="3218928" y="8091342"/>
            <a:ext cx="1218534" cy="1017981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2" name="Straight Arrow Connector 121">
            <a:extLst>
              <a:ext uri="{FF2B5EF4-FFF2-40B4-BE49-F238E27FC236}">
                <a16:creationId xmlns:a16="http://schemas.microsoft.com/office/drawing/2014/main" id="{86FFDDE1-5B07-0513-8EDB-4D3D6334B91C}"/>
              </a:ext>
            </a:extLst>
          </p:cNvPr>
          <p:cNvCxnSpPr>
            <a:cxnSpLocks/>
          </p:cNvCxnSpPr>
          <p:nvPr/>
        </p:nvCxnSpPr>
        <p:spPr>
          <a:xfrm flipH="1">
            <a:off x="3935795" y="7359731"/>
            <a:ext cx="142644" cy="866831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Arrow Connector 125">
            <a:extLst>
              <a:ext uri="{FF2B5EF4-FFF2-40B4-BE49-F238E27FC236}">
                <a16:creationId xmlns:a16="http://schemas.microsoft.com/office/drawing/2014/main" id="{1DE9427F-C812-5F48-3FE0-9DC600DB3A1D}"/>
              </a:ext>
            </a:extLst>
          </p:cNvPr>
          <p:cNvCxnSpPr>
            <a:cxnSpLocks/>
          </p:cNvCxnSpPr>
          <p:nvPr/>
        </p:nvCxnSpPr>
        <p:spPr>
          <a:xfrm flipH="1">
            <a:off x="3383033" y="7877516"/>
            <a:ext cx="497221" cy="177556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Freeform 141">
            <a:extLst>
              <a:ext uri="{FF2B5EF4-FFF2-40B4-BE49-F238E27FC236}">
                <a16:creationId xmlns:a16="http://schemas.microsoft.com/office/drawing/2014/main" id="{E193F5B1-5F9F-8023-57B8-174EFFFC7E09}"/>
              </a:ext>
            </a:extLst>
          </p:cNvPr>
          <p:cNvSpPr/>
          <p:nvPr/>
        </p:nvSpPr>
        <p:spPr>
          <a:xfrm>
            <a:off x="2961314" y="7877516"/>
            <a:ext cx="1006448" cy="1445633"/>
          </a:xfrm>
          <a:custGeom>
            <a:avLst/>
            <a:gdLst>
              <a:gd name="connsiteX0" fmla="*/ 0 w 665714"/>
              <a:gd name="connsiteY0" fmla="*/ 0 h 964137"/>
              <a:gd name="connsiteX1" fmla="*/ 3826 w 665714"/>
              <a:gd name="connsiteY1" fmla="*/ 233383 h 964137"/>
              <a:gd name="connsiteX2" fmla="*/ 7652 w 665714"/>
              <a:gd name="connsiteY2" fmla="*/ 252512 h 964137"/>
              <a:gd name="connsiteX3" fmla="*/ 11478 w 665714"/>
              <a:gd name="connsiteY3" fmla="*/ 283120 h 964137"/>
              <a:gd name="connsiteX4" fmla="*/ 15303 w 665714"/>
              <a:gd name="connsiteY4" fmla="*/ 294598 h 964137"/>
              <a:gd name="connsiteX5" fmla="*/ 22955 w 665714"/>
              <a:gd name="connsiteY5" fmla="*/ 325205 h 964137"/>
              <a:gd name="connsiteX6" fmla="*/ 26781 w 665714"/>
              <a:gd name="connsiteY6" fmla="*/ 336683 h 964137"/>
              <a:gd name="connsiteX7" fmla="*/ 30607 w 665714"/>
              <a:gd name="connsiteY7" fmla="*/ 351987 h 964137"/>
              <a:gd name="connsiteX8" fmla="*/ 34433 w 665714"/>
              <a:gd name="connsiteY8" fmla="*/ 374942 h 964137"/>
              <a:gd name="connsiteX9" fmla="*/ 42085 w 665714"/>
              <a:gd name="connsiteY9" fmla="*/ 390246 h 964137"/>
              <a:gd name="connsiteX10" fmla="*/ 45911 w 665714"/>
              <a:gd name="connsiteY10" fmla="*/ 405550 h 964137"/>
              <a:gd name="connsiteX11" fmla="*/ 57389 w 665714"/>
              <a:gd name="connsiteY11" fmla="*/ 432332 h 964137"/>
              <a:gd name="connsiteX12" fmla="*/ 68867 w 665714"/>
              <a:gd name="connsiteY12" fmla="*/ 451461 h 964137"/>
              <a:gd name="connsiteX13" fmla="*/ 84170 w 665714"/>
              <a:gd name="connsiteY13" fmla="*/ 466765 h 964137"/>
              <a:gd name="connsiteX14" fmla="*/ 99474 w 665714"/>
              <a:gd name="connsiteY14" fmla="*/ 489721 h 964137"/>
              <a:gd name="connsiteX15" fmla="*/ 110952 w 665714"/>
              <a:gd name="connsiteY15" fmla="*/ 501198 h 964137"/>
              <a:gd name="connsiteX16" fmla="*/ 118604 w 665714"/>
              <a:gd name="connsiteY16" fmla="*/ 512676 h 964137"/>
              <a:gd name="connsiteX17" fmla="*/ 137734 w 665714"/>
              <a:gd name="connsiteY17" fmla="*/ 539458 h 964137"/>
              <a:gd name="connsiteX18" fmla="*/ 145386 w 665714"/>
              <a:gd name="connsiteY18" fmla="*/ 562414 h 964137"/>
              <a:gd name="connsiteX19" fmla="*/ 153037 w 665714"/>
              <a:gd name="connsiteY19" fmla="*/ 596847 h 964137"/>
              <a:gd name="connsiteX20" fmla="*/ 156863 w 665714"/>
              <a:gd name="connsiteY20" fmla="*/ 612151 h 964137"/>
              <a:gd name="connsiteX21" fmla="*/ 164515 w 665714"/>
              <a:gd name="connsiteY21" fmla="*/ 627455 h 964137"/>
              <a:gd name="connsiteX22" fmla="*/ 168341 w 665714"/>
              <a:gd name="connsiteY22" fmla="*/ 642758 h 964137"/>
              <a:gd name="connsiteX23" fmla="*/ 183645 w 665714"/>
              <a:gd name="connsiteY23" fmla="*/ 665714 h 964137"/>
              <a:gd name="connsiteX24" fmla="*/ 191297 w 665714"/>
              <a:gd name="connsiteY24" fmla="*/ 677192 h 964137"/>
              <a:gd name="connsiteX25" fmla="*/ 198949 w 665714"/>
              <a:gd name="connsiteY25" fmla="*/ 688670 h 964137"/>
              <a:gd name="connsiteX26" fmla="*/ 214252 w 665714"/>
              <a:gd name="connsiteY26" fmla="*/ 707799 h 964137"/>
              <a:gd name="connsiteX27" fmla="*/ 221904 w 665714"/>
              <a:gd name="connsiteY27" fmla="*/ 719277 h 964137"/>
              <a:gd name="connsiteX28" fmla="*/ 237208 w 665714"/>
              <a:gd name="connsiteY28" fmla="*/ 734581 h 964137"/>
              <a:gd name="connsiteX29" fmla="*/ 275468 w 665714"/>
              <a:gd name="connsiteY29" fmla="*/ 776666 h 964137"/>
              <a:gd name="connsiteX30" fmla="*/ 306075 w 665714"/>
              <a:gd name="connsiteY30" fmla="*/ 799622 h 964137"/>
              <a:gd name="connsiteX31" fmla="*/ 317553 w 665714"/>
              <a:gd name="connsiteY31" fmla="*/ 811100 h 964137"/>
              <a:gd name="connsiteX32" fmla="*/ 351986 w 665714"/>
              <a:gd name="connsiteY32" fmla="*/ 834055 h 964137"/>
              <a:gd name="connsiteX33" fmla="*/ 405550 w 665714"/>
              <a:gd name="connsiteY33" fmla="*/ 872315 h 964137"/>
              <a:gd name="connsiteX34" fmla="*/ 420853 w 665714"/>
              <a:gd name="connsiteY34" fmla="*/ 879967 h 964137"/>
              <a:gd name="connsiteX35" fmla="*/ 443809 w 665714"/>
              <a:gd name="connsiteY35" fmla="*/ 891444 h 964137"/>
              <a:gd name="connsiteX36" fmla="*/ 459113 w 665714"/>
              <a:gd name="connsiteY36" fmla="*/ 902922 h 964137"/>
              <a:gd name="connsiteX37" fmla="*/ 470591 w 665714"/>
              <a:gd name="connsiteY37" fmla="*/ 906748 h 964137"/>
              <a:gd name="connsiteX38" fmla="*/ 501198 w 665714"/>
              <a:gd name="connsiteY38" fmla="*/ 914400 h 964137"/>
              <a:gd name="connsiteX39" fmla="*/ 524154 w 665714"/>
              <a:gd name="connsiteY39" fmla="*/ 922052 h 964137"/>
              <a:gd name="connsiteX40" fmla="*/ 535632 w 665714"/>
              <a:gd name="connsiteY40" fmla="*/ 929704 h 964137"/>
              <a:gd name="connsiteX41" fmla="*/ 573891 w 665714"/>
              <a:gd name="connsiteY41" fmla="*/ 937356 h 964137"/>
              <a:gd name="connsiteX42" fmla="*/ 585369 w 665714"/>
              <a:gd name="connsiteY42" fmla="*/ 933530 h 964137"/>
              <a:gd name="connsiteX43" fmla="*/ 596847 w 665714"/>
              <a:gd name="connsiteY43" fmla="*/ 937356 h 964137"/>
              <a:gd name="connsiteX44" fmla="*/ 612150 w 665714"/>
              <a:gd name="connsiteY44" fmla="*/ 941182 h 964137"/>
              <a:gd name="connsiteX45" fmla="*/ 623628 w 665714"/>
              <a:gd name="connsiteY45" fmla="*/ 948834 h 964137"/>
              <a:gd name="connsiteX46" fmla="*/ 646584 w 665714"/>
              <a:gd name="connsiteY46" fmla="*/ 956485 h 964137"/>
              <a:gd name="connsiteX47" fmla="*/ 658062 w 665714"/>
              <a:gd name="connsiteY47" fmla="*/ 960311 h 964137"/>
              <a:gd name="connsiteX48" fmla="*/ 665714 w 665714"/>
              <a:gd name="connsiteY48" fmla="*/ 964137 h 964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665714" h="964137">
                <a:moveTo>
                  <a:pt x="0" y="0"/>
                </a:moveTo>
                <a:cubicBezTo>
                  <a:pt x="1275" y="77794"/>
                  <a:pt x="1469" y="155614"/>
                  <a:pt x="3826" y="233383"/>
                </a:cubicBezTo>
                <a:cubicBezTo>
                  <a:pt x="4023" y="239883"/>
                  <a:pt x="6663" y="246085"/>
                  <a:pt x="7652" y="252512"/>
                </a:cubicBezTo>
                <a:cubicBezTo>
                  <a:pt x="9215" y="262674"/>
                  <a:pt x="9639" y="273004"/>
                  <a:pt x="11478" y="283120"/>
                </a:cubicBezTo>
                <a:cubicBezTo>
                  <a:pt x="12199" y="287088"/>
                  <a:pt x="14242" y="290707"/>
                  <a:pt x="15303" y="294598"/>
                </a:cubicBezTo>
                <a:cubicBezTo>
                  <a:pt x="18070" y="304744"/>
                  <a:pt x="19629" y="315228"/>
                  <a:pt x="22955" y="325205"/>
                </a:cubicBezTo>
                <a:cubicBezTo>
                  <a:pt x="24230" y="329031"/>
                  <a:pt x="25673" y="332805"/>
                  <a:pt x="26781" y="336683"/>
                </a:cubicBezTo>
                <a:cubicBezTo>
                  <a:pt x="28226" y="341739"/>
                  <a:pt x="29576" y="346831"/>
                  <a:pt x="30607" y="351987"/>
                </a:cubicBezTo>
                <a:cubicBezTo>
                  <a:pt x="32128" y="359594"/>
                  <a:pt x="32204" y="367512"/>
                  <a:pt x="34433" y="374942"/>
                </a:cubicBezTo>
                <a:cubicBezTo>
                  <a:pt x="36072" y="380405"/>
                  <a:pt x="40082" y="384906"/>
                  <a:pt x="42085" y="390246"/>
                </a:cubicBezTo>
                <a:cubicBezTo>
                  <a:pt x="43931" y="395170"/>
                  <a:pt x="44466" y="400494"/>
                  <a:pt x="45911" y="405550"/>
                </a:cubicBezTo>
                <a:cubicBezTo>
                  <a:pt x="49098" y="416705"/>
                  <a:pt x="51388" y="421530"/>
                  <a:pt x="57389" y="432332"/>
                </a:cubicBezTo>
                <a:cubicBezTo>
                  <a:pt x="61000" y="438832"/>
                  <a:pt x="64302" y="445591"/>
                  <a:pt x="68867" y="451461"/>
                </a:cubicBezTo>
                <a:cubicBezTo>
                  <a:pt x="73296" y="457156"/>
                  <a:pt x="79663" y="461132"/>
                  <a:pt x="84170" y="466765"/>
                </a:cubicBezTo>
                <a:cubicBezTo>
                  <a:pt x="89915" y="473946"/>
                  <a:pt x="92971" y="483218"/>
                  <a:pt x="99474" y="489721"/>
                </a:cubicBezTo>
                <a:cubicBezTo>
                  <a:pt x="103300" y="493547"/>
                  <a:pt x="107488" y="497042"/>
                  <a:pt x="110952" y="501198"/>
                </a:cubicBezTo>
                <a:cubicBezTo>
                  <a:pt x="113896" y="504730"/>
                  <a:pt x="115931" y="508934"/>
                  <a:pt x="118604" y="512676"/>
                </a:cubicBezTo>
                <a:cubicBezTo>
                  <a:pt x="120267" y="515004"/>
                  <a:pt x="135612" y="534684"/>
                  <a:pt x="137734" y="539458"/>
                </a:cubicBezTo>
                <a:cubicBezTo>
                  <a:pt x="141010" y="546829"/>
                  <a:pt x="145386" y="562414"/>
                  <a:pt x="145386" y="562414"/>
                </a:cubicBezTo>
                <a:cubicBezTo>
                  <a:pt x="152288" y="603836"/>
                  <a:pt x="145503" y="570477"/>
                  <a:pt x="153037" y="596847"/>
                </a:cubicBezTo>
                <a:cubicBezTo>
                  <a:pt x="154482" y="601903"/>
                  <a:pt x="155017" y="607227"/>
                  <a:pt x="156863" y="612151"/>
                </a:cubicBezTo>
                <a:cubicBezTo>
                  <a:pt x="158866" y="617491"/>
                  <a:pt x="162512" y="622115"/>
                  <a:pt x="164515" y="627455"/>
                </a:cubicBezTo>
                <a:cubicBezTo>
                  <a:pt x="166361" y="632378"/>
                  <a:pt x="165989" y="638055"/>
                  <a:pt x="168341" y="642758"/>
                </a:cubicBezTo>
                <a:cubicBezTo>
                  <a:pt x="172454" y="650984"/>
                  <a:pt x="178544" y="658062"/>
                  <a:pt x="183645" y="665714"/>
                </a:cubicBezTo>
                <a:lnTo>
                  <a:pt x="191297" y="677192"/>
                </a:lnTo>
                <a:cubicBezTo>
                  <a:pt x="193848" y="681018"/>
                  <a:pt x="196077" y="685079"/>
                  <a:pt x="198949" y="688670"/>
                </a:cubicBezTo>
                <a:cubicBezTo>
                  <a:pt x="204050" y="695046"/>
                  <a:pt x="209353" y="701266"/>
                  <a:pt x="214252" y="707799"/>
                </a:cubicBezTo>
                <a:cubicBezTo>
                  <a:pt x="217011" y="711478"/>
                  <a:pt x="218911" y="715786"/>
                  <a:pt x="221904" y="719277"/>
                </a:cubicBezTo>
                <a:cubicBezTo>
                  <a:pt x="226599" y="724755"/>
                  <a:pt x="232513" y="729103"/>
                  <a:pt x="237208" y="734581"/>
                </a:cubicBezTo>
                <a:cubicBezTo>
                  <a:pt x="256109" y="756632"/>
                  <a:pt x="231425" y="747301"/>
                  <a:pt x="275468" y="776666"/>
                </a:cubicBezTo>
                <a:cubicBezTo>
                  <a:pt x="289133" y="785777"/>
                  <a:pt x="291536" y="786901"/>
                  <a:pt x="306075" y="799622"/>
                </a:cubicBezTo>
                <a:cubicBezTo>
                  <a:pt x="310147" y="803185"/>
                  <a:pt x="313224" y="807854"/>
                  <a:pt x="317553" y="811100"/>
                </a:cubicBezTo>
                <a:cubicBezTo>
                  <a:pt x="328589" y="819377"/>
                  <a:pt x="340950" y="825778"/>
                  <a:pt x="351986" y="834055"/>
                </a:cubicBezTo>
                <a:cubicBezTo>
                  <a:pt x="358920" y="839256"/>
                  <a:pt x="394359" y="866719"/>
                  <a:pt x="405550" y="872315"/>
                </a:cubicBezTo>
                <a:cubicBezTo>
                  <a:pt x="410651" y="874866"/>
                  <a:pt x="415901" y="877137"/>
                  <a:pt x="420853" y="879967"/>
                </a:cubicBezTo>
                <a:cubicBezTo>
                  <a:pt x="441616" y="891832"/>
                  <a:pt x="422768" y="884432"/>
                  <a:pt x="443809" y="891444"/>
                </a:cubicBezTo>
                <a:cubicBezTo>
                  <a:pt x="448910" y="895270"/>
                  <a:pt x="453577" y="899758"/>
                  <a:pt x="459113" y="902922"/>
                </a:cubicBezTo>
                <a:cubicBezTo>
                  <a:pt x="462615" y="904923"/>
                  <a:pt x="466700" y="905687"/>
                  <a:pt x="470591" y="906748"/>
                </a:cubicBezTo>
                <a:cubicBezTo>
                  <a:pt x="480737" y="909515"/>
                  <a:pt x="491221" y="911074"/>
                  <a:pt x="501198" y="914400"/>
                </a:cubicBezTo>
                <a:cubicBezTo>
                  <a:pt x="508850" y="916951"/>
                  <a:pt x="517443" y="917578"/>
                  <a:pt x="524154" y="922052"/>
                </a:cubicBezTo>
                <a:cubicBezTo>
                  <a:pt x="527980" y="924603"/>
                  <a:pt x="531406" y="927893"/>
                  <a:pt x="535632" y="929704"/>
                </a:cubicBezTo>
                <a:cubicBezTo>
                  <a:pt x="542897" y="932818"/>
                  <a:pt x="568712" y="936493"/>
                  <a:pt x="573891" y="937356"/>
                </a:cubicBezTo>
                <a:cubicBezTo>
                  <a:pt x="577717" y="936081"/>
                  <a:pt x="581336" y="933530"/>
                  <a:pt x="585369" y="933530"/>
                </a:cubicBezTo>
                <a:cubicBezTo>
                  <a:pt x="589402" y="933530"/>
                  <a:pt x="592969" y="936248"/>
                  <a:pt x="596847" y="937356"/>
                </a:cubicBezTo>
                <a:cubicBezTo>
                  <a:pt x="601903" y="938801"/>
                  <a:pt x="607049" y="939907"/>
                  <a:pt x="612150" y="941182"/>
                </a:cubicBezTo>
                <a:cubicBezTo>
                  <a:pt x="615976" y="943733"/>
                  <a:pt x="619426" y="946967"/>
                  <a:pt x="623628" y="948834"/>
                </a:cubicBezTo>
                <a:cubicBezTo>
                  <a:pt x="630999" y="952110"/>
                  <a:pt x="638932" y="953935"/>
                  <a:pt x="646584" y="956485"/>
                </a:cubicBezTo>
                <a:cubicBezTo>
                  <a:pt x="650410" y="957760"/>
                  <a:pt x="654455" y="958507"/>
                  <a:pt x="658062" y="960311"/>
                </a:cubicBezTo>
                <a:lnTo>
                  <a:pt x="665714" y="964137"/>
                </a:lnTo>
              </a:path>
            </a:pathLst>
          </a:custGeom>
          <a:ln w="76200"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43" name="Straight Arrow Connector 142">
            <a:extLst>
              <a:ext uri="{FF2B5EF4-FFF2-40B4-BE49-F238E27FC236}">
                <a16:creationId xmlns:a16="http://schemas.microsoft.com/office/drawing/2014/main" id="{E68C7315-2E0A-7066-C99A-A78946DF41B7}"/>
              </a:ext>
            </a:extLst>
          </p:cNvPr>
          <p:cNvCxnSpPr>
            <a:cxnSpLocks/>
          </p:cNvCxnSpPr>
          <p:nvPr/>
        </p:nvCxnSpPr>
        <p:spPr>
          <a:xfrm flipH="1">
            <a:off x="3011965" y="8357758"/>
            <a:ext cx="197541" cy="69270"/>
          </a:xfrm>
          <a:prstGeom prst="straightConnector1">
            <a:avLst/>
          </a:prstGeom>
          <a:ln w="190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Arrow Connector 146">
            <a:extLst>
              <a:ext uri="{FF2B5EF4-FFF2-40B4-BE49-F238E27FC236}">
                <a16:creationId xmlns:a16="http://schemas.microsoft.com/office/drawing/2014/main" id="{95EC1C1E-E01A-D390-75E1-BED841E0B56F}"/>
              </a:ext>
            </a:extLst>
          </p:cNvPr>
          <p:cNvCxnSpPr>
            <a:cxnSpLocks/>
          </p:cNvCxnSpPr>
          <p:nvPr/>
        </p:nvCxnSpPr>
        <p:spPr>
          <a:xfrm flipH="1">
            <a:off x="3086474" y="8418067"/>
            <a:ext cx="167280" cy="119722"/>
          </a:xfrm>
          <a:prstGeom prst="straightConnector1">
            <a:avLst/>
          </a:prstGeom>
          <a:ln w="190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traight Arrow Connector 148">
            <a:extLst>
              <a:ext uri="{FF2B5EF4-FFF2-40B4-BE49-F238E27FC236}">
                <a16:creationId xmlns:a16="http://schemas.microsoft.com/office/drawing/2014/main" id="{D33D39DA-FCBB-9124-BAB8-4A2E14C4C5A7}"/>
              </a:ext>
            </a:extLst>
          </p:cNvPr>
          <p:cNvCxnSpPr>
            <a:cxnSpLocks/>
          </p:cNvCxnSpPr>
          <p:nvPr/>
        </p:nvCxnSpPr>
        <p:spPr>
          <a:xfrm flipH="1">
            <a:off x="2970284" y="8266564"/>
            <a:ext cx="197541" cy="57685"/>
          </a:xfrm>
          <a:prstGeom prst="straightConnector1">
            <a:avLst/>
          </a:prstGeom>
          <a:ln w="190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>
            <a:extLst>
              <a:ext uri="{FF2B5EF4-FFF2-40B4-BE49-F238E27FC236}">
                <a16:creationId xmlns:a16="http://schemas.microsoft.com/office/drawing/2014/main" id="{D3397DD1-3AE8-639E-6275-63055C8AC338}"/>
              </a:ext>
            </a:extLst>
          </p:cNvPr>
          <p:cNvCxnSpPr>
            <a:cxnSpLocks/>
          </p:cNvCxnSpPr>
          <p:nvPr/>
        </p:nvCxnSpPr>
        <p:spPr>
          <a:xfrm flipH="1">
            <a:off x="2953485" y="8201077"/>
            <a:ext cx="222484" cy="13013"/>
          </a:xfrm>
          <a:prstGeom prst="straightConnector1">
            <a:avLst/>
          </a:prstGeom>
          <a:ln w="190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Arrow Connector 162">
            <a:extLst>
              <a:ext uri="{FF2B5EF4-FFF2-40B4-BE49-F238E27FC236}">
                <a16:creationId xmlns:a16="http://schemas.microsoft.com/office/drawing/2014/main" id="{D561FFC9-D5AB-ED77-CD6E-DF5CE580B560}"/>
              </a:ext>
            </a:extLst>
          </p:cNvPr>
          <p:cNvCxnSpPr>
            <a:cxnSpLocks/>
            <a:stCxn id="25" idx="1"/>
          </p:cNvCxnSpPr>
          <p:nvPr/>
        </p:nvCxnSpPr>
        <p:spPr>
          <a:xfrm flipH="1" flipV="1">
            <a:off x="6487709" y="2488502"/>
            <a:ext cx="3732706" cy="625699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2" name="Rectangle 171">
            <a:extLst>
              <a:ext uri="{FF2B5EF4-FFF2-40B4-BE49-F238E27FC236}">
                <a16:creationId xmlns:a16="http://schemas.microsoft.com/office/drawing/2014/main" id="{B0ADC02A-E927-7730-51A0-42276676AC02}"/>
              </a:ext>
            </a:extLst>
          </p:cNvPr>
          <p:cNvSpPr/>
          <p:nvPr/>
        </p:nvSpPr>
        <p:spPr>
          <a:xfrm>
            <a:off x="13266754" y="0"/>
            <a:ext cx="3802046" cy="9601200"/>
          </a:xfrm>
          <a:prstGeom prst="rect">
            <a:avLst/>
          </a:prstGeom>
          <a:solidFill>
            <a:srgbClr val="4A5255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200" dirty="0">
                <a:solidFill>
                  <a:schemeClr val="bg1"/>
                </a:solidFill>
              </a:rPr>
              <a:t>Healthy functioning of the respiratory system is shown by: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Normal heart 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Regular breathing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Able to do exercise without issues (Sly &amp; Collins, 2006)</a:t>
            </a:r>
            <a:endParaRPr lang="en-GB" sz="2200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endParaRPr lang="en-GB" sz="2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Functioning of the respiratory system can be affected by health issues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b="1" dirty="0">
                <a:solidFill>
                  <a:schemeClr val="bg1"/>
                </a:solidFill>
              </a:rPr>
              <a:t>Example</a:t>
            </a:r>
            <a:r>
              <a:rPr lang="en-GB" sz="2200" dirty="0">
                <a:solidFill>
                  <a:schemeClr val="bg1"/>
                </a:solidFill>
              </a:rPr>
              <a:t>: Asthma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= involves inflammation or narrowing of respiratory airways, specifically the bronchi (</a:t>
            </a:r>
            <a:r>
              <a:rPr lang="en-GB" sz="2200" dirty="0" err="1">
                <a:solidFill>
                  <a:schemeClr val="bg1"/>
                </a:solidFill>
              </a:rPr>
              <a:t>Macklem</a:t>
            </a:r>
            <a:r>
              <a:rPr lang="en-GB" sz="2200" dirty="0">
                <a:solidFill>
                  <a:schemeClr val="bg1"/>
                </a:solidFill>
              </a:rPr>
              <a:t>, 1998)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Symptoms of Asthma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Difficulty breathing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Fast heart rate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Wheezing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</a:rPr>
              <a:t>Coughing etc.</a:t>
            </a:r>
          </a:p>
          <a:p>
            <a:r>
              <a:rPr lang="en-GB" sz="2200" dirty="0">
                <a:solidFill>
                  <a:schemeClr val="bg1"/>
                </a:solidFill>
              </a:rPr>
              <a:t>(Tillie-</a:t>
            </a:r>
            <a:r>
              <a:rPr lang="en-GB" sz="2200" dirty="0" err="1">
                <a:solidFill>
                  <a:schemeClr val="bg1"/>
                </a:solidFill>
              </a:rPr>
              <a:t>Leblond</a:t>
            </a:r>
            <a:r>
              <a:rPr lang="en-GB" sz="2200" dirty="0">
                <a:solidFill>
                  <a:schemeClr val="bg1"/>
                </a:solidFill>
              </a:rPr>
              <a:t> et al, 2009)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75" name="TextBox 174">
            <a:extLst>
              <a:ext uri="{FF2B5EF4-FFF2-40B4-BE49-F238E27FC236}">
                <a16:creationId xmlns:a16="http://schemas.microsoft.com/office/drawing/2014/main" id="{A43744AA-F9F0-BB91-45DF-C36CA33C0900}"/>
              </a:ext>
            </a:extLst>
          </p:cNvPr>
          <p:cNvSpPr txBox="1"/>
          <p:nvPr/>
        </p:nvSpPr>
        <p:spPr>
          <a:xfrm>
            <a:off x="79559" y="27875"/>
            <a:ext cx="46149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Image from Bailey (2020)</a:t>
            </a:r>
          </a:p>
          <a:p>
            <a:r>
              <a:rPr lang="en-GB" dirty="0"/>
              <a:t>Descriptions from Sturgeon (2018) </a:t>
            </a:r>
          </a:p>
          <a:p>
            <a:r>
              <a:rPr lang="en-GB" dirty="0"/>
              <a:t>Sequence of events from Nair and </a:t>
            </a:r>
            <a:r>
              <a:rPr lang="en-GB" dirty="0" err="1"/>
              <a:t>Peate</a:t>
            </a:r>
            <a:r>
              <a:rPr lang="en-GB" dirty="0"/>
              <a:t> (2011)</a:t>
            </a:r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5E83AEBD-1D80-94AE-42F4-99901F3A8A0C}"/>
              </a:ext>
            </a:extLst>
          </p:cNvPr>
          <p:cNvSpPr/>
          <p:nvPr/>
        </p:nvSpPr>
        <p:spPr>
          <a:xfrm>
            <a:off x="60317" y="6959516"/>
            <a:ext cx="2455296" cy="2455296"/>
          </a:xfrm>
          <a:prstGeom prst="ellipse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Cloud 140">
            <a:extLst>
              <a:ext uri="{FF2B5EF4-FFF2-40B4-BE49-F238E27FC236}">
                <a16:creationId xmlns:a16="http://schemas.microsoft.com/office/drawing/2014/main" id="{7CB1309A-4C25-4902-5E56-EE8F9CA9BD16}"/>
              </a:ext>
            </a:extLst>
          </p:cNvPr>
          <p:cNvSpPr/>
          <p:nvPr/>
        </p:nvSpPr>
        <p:spPr>
          <a:xfrm rot="3382991">
            <a:off x="538942" y="7047961"/>
            <a:ext cx="1815214" cy="1747107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Freeform 151">
            <a:extLst>
              <a:ext uri="{FF2B5EF4-FFF2-40B4-BE49-F238E27FC236}">
                <a16:creationId xmlns:a16="http://schemas.microsoft.com/office/drawing/2014/main" id="{0B376465-78FD-EC8F-38B3-07636E86FC5F}"/>
              </a:ext>
            </a:extLst>
          </p:cNvPr>
          <p:cNvSpPr/>
          <p:nvPr/>
        </p:nvSpPr>
        <p:spPr>
          <a:xfrm>
            <a:off x="303636" y="7631047"/>
            <a:ext cx="1753937" cy="1358231"/>
          </a:xfrm>
          <a:custGeom>
            <a:avLst/>
            <a:gdLst>
              <a:gd name="connsiteX0" fmla="*/ 64169 w 1753937"/>
              <a:gd name="connsiteY0" fmla="*/ 0 h 1358231"/>
              <a:gd name="connsiteX1" fmla="*/ 58821 w 1753937"/>
              <a:gd name="connsiteY1" fmla="*/ 42779 h 1358231"/>
              <a:gd name="connsiteX2" fmla="*/ 48127 w 1753937"/>
              <a:gd name="connsiteY2" fmla="*/ 64168 h 1358231"/>
              <a:gd name="connsiteX3" fmla="*/ 37432 w 1753937"/>
              <a:gd name="connsiteY3" fmla="*/ 122989 h 1358231"/>
              <a:gd name="connsiteX4" fmla="*/ 42779 w 1753937"/>
              <a:gd name="connsiteY4" fmla="*/ 229937 h 1358231"/>
              <a:gd name="connsiteX5" fmla="*/ 53474 w 1753937"/>
              <a:gd name="connsiteY5" fmla="*/ 245979 h 1358231"/>
              <a:gd name="connsiteX6" fmla="*/ 64169 w 1753937"/>
              <a:gd name="connsiteY6" fmla="*/ 278063 h 1358231"/>
              <a:gd name="connsiteX7" fmla="*/ 53474 w 1753937"/>
              <a:gd name="connsiteY7" fmla="*/ 294105 h 1358231"/>
              <a:gd name="connsiteX8" fmla="*/ 48127 w 1753937"/>
              <a:gd name="connsiteY8" fmla="*/ 310147 h 1358231"/>
              <a:gd name="connsiteX9" fmla="*/ 26737 w 1753937"/>
              <a:gd name="connsiteY9" fmla="*/ 342231 h 1358231"/>
              <a:gd name="connsiteX10" fmla="*/ 16042 w 1753937"/>
              <a:gd name="connsiteY10" fmla="*/ 385010 h 1358231"/>
              <a:gd name="connsiteX11" fmla="*/ 10695 w 1753937"/>
              <a:gd name="connsiteY11" fmla="*/ 406400 h 1358231"/>
              <a:gd name="connsiteX12" fmla="*/ 0 w 1753937"/>
              <a:gd name="connsiteY12" fmla="*/ 465221 h 1358231"/>
              <a:gd name="connsiteX13" fmla="*/ 5348 w 1753937"/>
              <a:gd name="connsiteY13" fmla="*/ 502652 h 1358231"/>
              <a:gd name="connsiteX14" fmla="*/ 16042 w 1753937"/>
              <a:gd name="connsiteY14" fmla="*/ 534737 h 1358231"/>
              <a:gd name="connsiteX15" fmla="*/ 26737 w 1753937"/>
              <a:gd name="connsiteY15" fmla="*/ 566821 h 1358231"/>
              <a:gd name="connsiteX16" fmla="*/ 32084 w 1753937"/>
              <a:gd name="connsiteY16" fmla="*/ 582863 h 1358231"/>
              <a:gd name="connsiteX17" fmla="*/ 53474 w 1753937"/>
              <a:gd name="connsiteY17" fmla="*/ 614947 h 1358231"/>
              <a:gd name="connsiteX18" fmla="*/ 74863 w 1753937"/>
              <a:gd name="connsiteY18" fmla="*/ 652379 h 1358231"/>
              <a:gd name="connsiteX19" fmla="*/ 85558 w 1753937"/>
              <a:gd name="connsiteY19" fmla="*/ 668421 h 1358231"/>
              <a:gd name="connsiteX20" fmla="*/ 117642 w 1753937"/>
              <a:gd name="connsiteY20" fmla="*/ 695158 h 1358231"/>
              <a:gd name="connsiteX21" fmla="*/ 149727 w 1753937"/>
              <a:gd name="connsiteY21" fmla="*/ 705852 h 1358231"/>
              <a:gd name="connsiteX22" fmla="*/ 181811 w 1753937"/>
              <a:gd name="connsiteY22" fmla="*/ 716547 h 1358231"/>
              <a:gd name="connsiteX23" fmla="*/ 208548 w 1753937"/>
              <a:gd name="connsiteY23" fmla="*/ 721895 h 1358231"/>
              <a:gd name="connsiteX24" fmla="*/ 187158 w 1753937"/>
              <a:gd name="connsiteY24" fmla="*/ 753979 h 1358231"/>
              <a:gd name="connsiteX25" fmla="*/ 171116 w 1753937"/>
              <a:gd name="connsiteY25" fmla="*/ 823495 h 1358231"/>
              <a:gd name="connsiteX26" fmla="*/ 155074 w 1753937"/>
              <a:gd name="connsiteY26" fmla="*/ 914400 h 1358231"/>
              <a:gd name="connsiteX27" fmla="*/ 160421 w 1753937"/>
              <a:gd name="connsiteY27" fmla="*/ 951831 h 1358231"/>
              <a:gd name="connsiteX28" fmla="*/ 176463 w 1753937"/>
              <a:gd name="connsiteY28" fmla="*/ 978568 h 1358231"/>
              <a:gd name="connsiteX29" fmla="*/ 181811 w 1753937"/>
              <a:gd name="connsiteY29" fmla="*/ 994610 h 1358231"/>
              <a:gd name="connsiteX30" fmla="*/ 245979 w 1753937"/>
              <a:gd name="connsiteY30" fmla="*/ 1069473 h 1358231"/>
              <a:gd name="connsiteX31" fmla="*/ 262021 w 1753937"/>
              <a:gd name="connsiteY31" fmla="*/ 1085516 h 1358231"/>
              <a:gd name="connsiteX32" fmla="*/ 288758 w 1753937"/>
              <a:gd name="connsiteY32" fmla="*/ 1112252 h 1358231"/>
              <a:gd name="connsiteX33" fmla="*/ 342232 w 1753937"/>
              <a:gd name="connsiteY33" fmla="*/ 1128295 h 1358231"/>
              <a:gd name="connsiteX34" fmla="*/ 401053 w 1753937"/>
              <a:gd name="connsiteY34" fmla="*/ 1138989 h 1358231"/>
              <a:gd name="connsiteX35" fmla="*/ 497305 w 1753937"/>
              <a:gd name="connsiteY35" fmla="*/ 1144337 h 1358231"/>
              <a:gd name="connsiteX36" fmla="*/ 534737 w 1753937"/>
              <a:gd name="connsiteY36" fmla="*/ 1138989 h 1358231"/>
              <a:gd name="connsiteX37" fmla="*/ 550779 w 1753937"/>
              <a:gd name="connsiteY37" fmla="*/ 1128295 h 1358231"/>
              <a:gd name="connsiteX38" fmla="*/ 556127 w 1753937"/>
              <a:gd name="connsiteY38" fmla="*/ 1165726 h 1358231"/>
              <a:gd name="connsiteX39" fmla="*/ 572169 w 1753937"/>
              <a:gd name="connsiteY39" fmla="*/ 1203158 h 1358231"/>
              <a:gd name="connsiteX40" fmla="*/ 609600 w 1753937"/>
              <a:gd name="connsiteY40" fmla="*/ 1235242 h 1358231"/>
              <a:gd name="connsiteX41" fmla="*/ 625642 w 1753937"/>
              <a:gd name="connsiteY41" fmla="*/ 1245937 h 1358231"/>
              <a:gd name="connsiteX42" fmla="*/ 679116 w 1753937"/>
              <a:gd name="connsiteY42" fmla="*/ 1294063 h 1358231"/>
              <a:gd name="connsiteX43" fmla="*/ 737937 w 1753937"/>
              <a:gd name="connsiteY43" fmla="*/ 1320800 h 1358231"/>
              <a:gd name="connsiteX44" fmla="*/ 764674 w 1753937"/>
              <a:gd name="connsiteY44" fmla="*/ 1326147 h 1358231"/>
              <a:gd name="connsiteX45" fmla="*/ 796758 w 1753937"/>
              <a:gd name="connsiteY45" fmla="*/ 1342189 h 1358231"/>
              <a:gd name="connsiteX46" fmla="*/ 823495 w 1753937"/>
              <a:gd name="connsiteY46" fmla="*/ 1347537 h 1358231"/>
              <a:gd name="connsiteX47" fmla="*/ 882316 w 1753937"/>
              <a:gd name="connsiteY47" fmla="*/ 1358231 h 1358231"/>
              <a:gd name="connsiteX48" fmla="*/ 967874 w 1753937"/>
              <a:gd name="connsiteY48" fmla="*/ 1352884 h 1358231"/>
              <a:gd name="connsiteX49" fmla="*/ 999958 w 1753937"/>
              <a:gd name="connsiteY49" fmla="*/ 1331495 h 1358231"/>
              <a:gd name="connsiteX50" fmla="*/ 1032042 w 1753937"/>
              <a:gd name="connsiteY50" fmla="*/ 1326147 h 1358231"/>
              <a:gd name="connsiteX51" fmla="*/ 1090863 w 1753937"/>
              <a:gd name="connsiteY51" fmla="*/ 1288716 h 1358231"/>
              <a:gd name="connsiteX52" fmla="*/ 1128295 w 1753937"/>
              <a:gd name="connsiteY52" fmla="*/ 1310105 h 1358231"/>
              <a:gd name="connsiteX53" fmla="*/ 1155032 w 1753937"/>
              <a:gd name="connsiteY53" fmla="*/ 1315452 h 1358231"/>
              <a:gd name="connsiteX54" fmla="*/ 1171074 w 1753937"/>
              <a:gd name="connsiteY54" fmla="*/ 1320800 h 1358231"/>
              <a:gd name="connsiteX55" fmla="*/ 1192463 w 1753937"/>
              <a:gd name="connsiteY55" fmla="*/ 1326147 h 1358231"/>
              <a:gd name="connsiteX56" fmla="*/ 1235242 w 1753937"/>
              <a:gd name="connsiteY56" fmla="*/ 1336842 h 1358231"/>
              <a:gd name="connsiteX57" fmla="*/ 1502611 w 1753937"/>
              <a:gd name="connsiteY57" fmla="*/ 1331495 h 1358231"/>
              <a:gd name="connsiteX58" fmla="*/ 1534695 w 1753937"/>
              <a:gd name="connsiteY58" fmla="*/ 1320800 h 1358231"/>
              <a:gd name="connsiteX59" fmla="*/ 1556084 w 1753937"/>
              <a:gd name="connsiteY59" fmla="*/ 1310105 h 1358231"/>
              <a:gd name="connsiteX60" fmla="*/ 1572127 w 1753937"/>
              <a:gd name="connsiteY60" fmla="*/ 1294063 h 1358231"/>
              <a:gd name="connsiteX61" fmla="*/ 1588169 w 1753937"/>
              <a:gd name="connsiteY61" fmla="*/ 1288716 h 1358231"/>
              <a:gd name="connsiteX62" fmla="*/ 1630948 w 1753937"/>
              <a:gd name="connsiteY62" fmla="*/ 1267326 h 1358231"/>
              <a:gd name="connsiteX63" fmla="*/ 1668379 w 1753937"/>
              <a:gd name="connsiteY63" fmla="*/ 1229895 h 1358231"/>
              <a:gd name="connsiteX64" fmla="*/ 1700463 w 1753937"/>
              <a:gd name="connsiteY64" fmla="*/ 1208505 h 1358231"/>
              <a:gd name="connsiteX65" fmla="*/ 1716505 w 1753937"/>
              <a:gd name="connsiteY65" fmla="*/ 1197810 h 1358231"/>
              <a:gd name="connsiteX66" fmla="*/ 1721853 w 1753937"/>
              <a:gd name="connsiteY66" fmla="*/ 1181768 h 1358231"/>
              <a:gd name="connsiteX67" fmla="*/ 1732548 w 1753937"/>
              <a:gd name="connsiteY67" fmla="*/ 1165726 h 1358231"/>
              <a:gd name="connsiteX68" fmla="*/ 1743242 w 1753937"/>
              <a:gd name="connsiteY68" fmla="*/ 1133642 h 1358231"/>
              <a:gd name="connsiteX69" fmla="*/ 1748590 w 1753937"/>
              <a:gd name="connsiteY69" fmla="*/ 1117600 h 1358231"/>
              <a:gd name="connsiteX70" fmla="*/ 1753937 w 1753937"/>
              <a:gd name="connsiteY70" fmla="*/ 1101558 h 13582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1753937" h="1358231">
                <a:moveTo>
                  <a:pt x="64169" y="0"/>
                </a:moveTo>
                <a:cubicBezTo>
                  <a:pt x="62386" y="14260"/>
                  <a:pt x="62306" y="28837"/>
                  <a:pt x="58821" y="42779"/>
                </a:cubicBezTo>
                <a:cubicBezTo>
                  <a:pt x="56888" y="50512"/>
                  <a:pt x="50648" y="56606"/>
                  <a:pt x="48127" y="64168"/>
                </a:cubicBezTo>
                <a:cubicBezTo>
                  <a:pt x="45633" y="71649"/>
                  <a:pt x="38331" y="117593"/>
                  <a:pt x="37432" y="122989"/>
                </a:cubicBezTo>
                <a:cubicBezTo>
                  <a:pt x="39214" y="158638"/>
                  <a:pt x="38162" y="194543"/>
                  <a:pt x="42779" y="229937"/>
                </a:cubicBezTo>
                <a:cubicBezTo>
                  <a:pt x="43610" y="236310"/>
                  <a:pt x="50864" y="240106"/>
                  <a:pt x="53474" y="245979"/>
                </a:cubicBezTo>
                <a:cubicBezTo>
                  <a:pt x="58053" y="256281"/>
                  <a:pt x="64169" y="278063"/>
                  <a:pt x="64169" y="278063"/>
                </a:cubicBezTo>
                <a:cubicBezTo>
                  <a:pt x="60604" y="283410"/>
                  <a:pt x="56348" y="288357"/>
                  <a:pt x="53474" y="294105"/>
                </a:cubicBezTo>
                <a:cubicBezTo>
                  <a:pt x="50953" y="299146"/>
                  <a:pt x="50864" y="305220"/>
                  <a:pt x="48127" y="310147"/>
                </a:cubicBezTo>
                <a:cubicBezTo>
                  <a:pt x="41885" y="321383"/>
                  <a:pt x="26737" y="342231"/>
                  <a:pt x="26737" y="342231"/>
                </a:cubicBezTo>
                <a:cubicBezTo>
                  <a:pt x="17183" y="370894"/>
                  <a:pt x="24645" y="346298"/>
                  <a:pt x="16042" y="385010"/>
                </a:cubicBezTo>
                <a:cubicBezTo>
                  <a:pt x="14448" y="392184"/>
                  <a:pt x="12010" y="399169"/>
                  <a:pt x="10695" y="406400"/>
                </a:cubicBezTo>
                <a:cubicBezTo>
                  <a:pt x="-2074" y="476637"/>
                  <a:pt x="12127" y="416717"/>
                  <a:pt x="0" y="465221"/>
                </a:cubicBezTo>
                <a:cubicBezTo>
                  <a:pt x="1783" y="477698"/>
                  <a:pt x="2514" y="490371"/>
                  <a:pt x="5348" y="502652"/>
                </a:cubicBezTo>
                <a:cubicBezTo>
                  <a:pt x="7883" y="513637"/>
                  <a:pt x="12477" y="524042"/>
                  <a:pt x="16042" y="534737"/>
                </a:cubicBezTo>
                <a:lnTo>
                  <a:pt x="26737" y="566821"/>
                </a:lnTo>
                <a:cubicBezTo>
                  <a:pt x="28519" y="572168"/>
                  <a:pt x="28957" y="578173"/>
                  <a:pt x="32084" y="582863"/>
                </a:cubicBezTo>
                <a:lnTo>
                  <a:pt x="53474" y="614947"/>
                </a:lnTo>
                <a:cubicBezTo>
                  <a:pt x="62151" y="640979"/>
                  <a:pt x="54630" y="624053"/>
                  <a:pt x="74863" y="652379"/>
                </a:cubicBezTo>
                <a:cubicBezTo>
                  <a:pt x="78598" y="657609"/>
                  <a:pt x="81444" y="663484"/>
                  <a:pt x="85558" y="668421"/>
                </a:cubicBezTo>
                <a:cubicBezTo>
                  <a:pt x="92965" y="677309"/>
                  <a:pt x="106509" y="690210"/>
                  <a:pt x="117642" y="695158"/>
                </a:cubicBezTo>
                <a:cubicBezTo>
                  <a:pt x="127944" y="699736"/>
                  <a:pt x="139032" y="702287"/>
                  <a:pt x="149727" y="705852"/>
                </a:cubicBezTo>
                <a:lnTo>
                  <a:pt x="181811" y="716547"/>
                </a:lnTo>
                <a:lnTo>
                  <a:pt x="208548" y="721895"/>
                </a:lnTo>
                <a:cubicBezTo>
                  <a:pt x="201418" y="732590"/>
                  <a:pt x="190276" y="741509"/>
                  <a:pt x="187158" y="753979"/>
                </a:cubicBezTo>
                <a:cubicBezTo>
                  <a:pt x="179579" y="784295"/>
                  <a:pt x="176056" y="795504"/>
                  <a:pt x="171116" y="823495"/>
                </a:cubicBezTo>
                <a:cubicBezTo>
                  <a:pt x="152833" y="927101"/>
                  <a:pt x="167228" y="853627"/>
                  <a:pt x="155074" y="914400"/>
                </a:cubicBezTo>
                <a:cubicBezTo>
                  <a:pt x="156856" y="926877"/>
                  <a:pt x="156435" y="939874"/>
                  <a:pt x="160421" y="951831"/>
                </a:cubicBezTo>
                <a:cubicBezTo>
                  <a:pt x="163708" y="961691"/>
                  <a:pt x="171815" y="969272"/>
                  <a:pt x="176463" y="978568"/>
                </a:cubicBezTo>
                <a:cubicBezTo>
                  <a:pt x="178984" y="983610"/>
                  <a:pt x="178785" y="989855"/>
                  <a:pt x="181811" y="994610"/>
                </a:cubicBezTo>
                <a:cubicBezTo>
                  <a:pt x="205823" y="1032343"/>
                  <a:pt x="215840" y="1039334"/>
                  <a:pt x="245979" y="1069473"/>
                </a:cubicBezTo>
                <a:cubicBezTo>
                  <a:pt x="251326" y="1074821"/>
                  <a:pt x="257826" y="1079224"/>
                  <a:pt x="262021" y="1085516"/>
                </a:cubicBezTo>
                <a:cubicBezTo>
                  <a:pt x="271778" y="1100151"/>
                  <a:pt x="271871" y="1104747"/>
                  <a:pt x="288758" y="1112252"/>
                </a:cubicBezTo>
                <a:cubicBezTo>
                  <a:pt x="302085" y="1118175"/>
                  <a:pt x="326679" y="1124839"/>
                  <a:pt x="342232" y="1128295"/>
                </a:cubicBezTo>
                <a:cubicBezTo>
                  <a:pt x="352974" y="1130682"/>
                  <a:pt x="391768" y="1138215"/>
                  <a:pt x="401053" y="1138989"/>
                </a:cubicBezTo>
                <a:cubicBezTo>
                  <a:pt x="433075" y="1141658"/>
                  <a:pt x="465221" y="1142554"/>
                  <a:pt x="497305" y="1144337"/>
                </a:cubicBezTo>
                <a:cubicBezTo>
                  <a:pt x="509782" y="1142554"/>
                  <a:pt x="522665" y="1142611"/>
                  <a:pt x="534737" y="1138989"/>
                </a:cubicBezTo>
                <a:cubicBezTo>
                  <a:pt x="540893" y="1137142"/>
                  <a:pt x="546764" y="1123277"/>
                  <a:pt x="550779" y="1128295"/>
                </a:cubicBezTo>
                <a:cubicBezTo>
                  <a:pt x="558653" y="1138137"/>
                  <a:pt x="553872" y="1153326"/>
                  <a:pt x="556127" y="1165726"/>
                </a:cubicBezTo>
                <a:cubicBezTo>
                  <a:pt x="559446" y="1183980"/>
                  <a:pt x="560534" y="1189196"/>
                  <a:pt x="572169" y="1203158"/>
                </a:cubicBezTo>
                <a:cubicBezTo>
                  <a:pt x="583601" y="1216876"/>
                  <a:pt x="595021" y="1224828"/>
                  <a:pt x="609600" y="1235242"/>
                </a:cubicBezTo>
                <a:cubicBezTo>
                  <a:pt x="614830" y="1238978"/>
                  <a:pt x="620839" y="1241667"/>
                  <a:pt x="625642" y="1245937"/>
                </a:cubicBezTo>
                <a:cubicBezTo>
                  <a:pt x="646982" y="1264905"/>
                  <a:pt x="655672" y="1280388"/>
                  <a:pt x="679116" y="1294063"/>
                </a:cubicBezTo>
                <a:cubicBezTo>
                  <a:pt x="692932" y="1302122"/>
                  <a:pt x="718793" y="1316014"/>
                  <a:pt x="737937" y="1320800"/>
                </a:cubicBezTo>
                <a:cubicBezTo>
                  <a:pt x="746754" y="1323004"/>
                  <a:pt x="755857" y="1323943"/>
                  <a:pt x="764674" y="1326147"/>
                </a:cubicBezTo>
                <a:cubicBezTo>
                  <a:pt x="814472" y="1338597"/>
                  <a:pt x="744490" y="1322589"/>
                  <a:pt x="796758" y="1342189"/>
                </a:cubicBezTo>
                <a:cubicBezTo>
                  <a:pt x="805268" y="1345380"/>
                  <a:pt x="814623" y="1345565"/>
                  <a:pt x="823495" y="1347537"/>
                </a:cubicBezTo>
                <a:cubicBezTo>
                  <a:pt x="868867" y="1357620"/>
                  <a:pt x="817448" y="1348965"/>
                  <a:pt x="882316" y="1358231"/>
                </a:cubicBezTo>
                <a:cubicBezTo>
                  <a:pt x="910835" y="1356449"/>
                  <a:pt x="939456" y="1355875"/>
                  <a:pt x="967874" y="1352884"/>
                </a:cubicBezTo>
                <a:cubicBezTo>
                  <a:pt x="999930" y="1349510"/>
                  <a:pt x="968071" y="1345667"/>
                  <a:pt x="999958" y="1331495"/>
                </a:cubicBezTo>
                <a:cubicBezTo>
                  <a:pt x="1009866" y="1327091"/>
                  <a:pt x="1021347" y="1327930"/>
                  <a:pt x="1032042" y="1326147"/>
                </a:cubicBezTo>
                <a:cubicBezTo>
                  <a:pt x="1079330" y="1290681"/>
                  <a:pt x="1057911" y="1299699"/>
                  <a:pt x="1090863" y="1288716"/>
                </a:cubicBezTo>
                <a:cubicBezTo>
                  <a:pt x="1102597" y="1296538"/>
                  <a:pt x="1114728" y="1305583"/>
                  <a:pt x="1128295" y="1310105"/>
                </a:cubicBezTo>
                <a:cubicBezTo>
                  <a:pt x="1136917" y="1312979"/>
                  <a:pt x="1146215" y="1313248"/>
                  <a:pt x="1155032" y="1315452"/>
                </a:cubicBezTo>
                <a:cubicBezTo>
                  <a:pt x="1160500" y="1316819"/>
                  <a:pt x="1165654" y="1319251"/>
                  <a:pt x="1171074" y="1320800"/>
                </a:cubicBezTo>
                <a:cubicBezTo>
                  <a:pt x="1178140" y="1322819"/>
                  <a:pt x="1185289" y="1324553"/>
                  <a:pt x="1192463" y="1326147"/>
                </a:cubicBezTo>
                <a:cubicBezTo>
                  <a:pt x="1231177" y="1334750"/>
                  <a:pt x="1206578" y="1327288"/>
                  <a:pt x="1235242" y="1336842"/>
                </a:cubicBezTo>
                <a:cubicBezTo>
                  <a:pt x="1324365" y="1335060"/>
                  <a:pt x="1413598" y="1336264"/>
                  <a:pt x="1502611" y="1331495"/>
                </a:cubicBezTo>
                <a:cubicBezTo>
                  <a:pt x="1513868" y="1330892"/>
                  <a:pt x="1524612" y="1325842"/>
                  <a:pt x="1534695" y="1320800"/>
                </a:cubicBezTo>
                <a:cubicBezTo>
                  <a:pt x="1541825" y="1317235"/>
                  <a:pt x="1549597" y="1314738"/>
                  <a:pt x="1556084" y="1310105"/>
                </a:cubicBezTo>
                <a:cubicBezTo>
                  <a:pt x="1562238" y="1305709"/>
                  <a:pt x="1565835" y="1298258"/>
                  <a:pt x="1572127" y="1294063"/>
                </a:cubicBezTo>
                <a:cubicBezTo>
                  <a:pt x="1576817" y="1290937"/>
                  <a:pt x="1582891" y="1290695"/>
                  <a:pt x="1588169" y="1288716"/>
                </a:cubicBezTo>
                <a:cubicBezTo>
                  <a:pt x="1603363" y="1283018"/>
                  <a:pt x="1618642" y="1278401"/>
                  <a:pt x="1630948" y="1267326"/>
                </a:cubicBezTo>
                <a:cubicBezTo>
                  <a:pt x="1644064" y="1255522"/>
                  <a:pt x="1653697" y="1239683"/>
                  <a:pt x="1668379" y="1229895"/>
                </a:cubicBezTo>
                <a:lnTo>
                  <a:pt x="1700463" y="1208505"/>
                </a:lnTo>
                <a:lnTo>
                  <a:pt x="1716505" y="1197810"/>
                </a:lnTo>
                <a:cubicBezTo>
                  <a:pt x="1718288" y="1192463"/>
                  <a:pt x="1719332" y="1186810"/>
                  <a:pt x="1721853" y="1181768"/>
                </a:cubicBezTo>
                <a:cubicBezTo>
                  <a:pt x="1724727" y="1176020"/>
                  <a:pt x="1729938" y="1171599"/>
                  <a:pt x="1732548" y="1165726"/>
                </a:cubicBezTo>
                <a:cubicBezTo>
                  <a:pt x="1737126" y="1155424"/>
                  <a:pt x="1739677" y="1144337"/>
                  <a:pt x="1743242" y="1133642"/>
                </a:cubicBezTo>
                <a:lnTo>
                  <a:pt x="1748590" y="1117600"/>
                </a:lnTo>
                <a:lnTo>
                  <a:pt x="1753937" y="1101558"/>
                </a:lnTo>
              </a:path>
            </a:pathLst>
          </a:custGeom>
          <a:noFill/>
          <a:ln w="2540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3" name="Straight Arrow Connector 152">
            <a:extLst>
              <a:ext uri="{FF2B5EF4-FFF2-40B4-BE49-F238E27FC236}">
                <a16:creationId xmlns:a16="http://schemas.microsoft.com/office/drawing/2014/main" id="{657325F1-5D83-8604-0163-1614853CAE08}"/>
              </a:ext>
            </a:extLst>
          </p:cNvPr>
          <p:cNvCxnSpPr>
            <a:cxnSpLocks/>
          </p:cNvCxnSpPr>
          <p:nvPr/>
        </p:nvCxnSpPr>
        <p:spPr>
          <a:xfrm flipH="1">
            <a:off x="331514" y="7877516"/>
            <a:ext cx="505317" cy="132776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Arrow Connector 154">
            <a:extLst>
              <a:ext uri="{FF2B5EF4-FFF2-40B4-BE49-F238E27FC236}">
                <a16:creationId xmlns:a16="http://schemas.microsoft.com/office/drawing/2014/main" id="{DF484C73-B3B5-F7F4-1B93-FD3B9F59CDA5}"/>
              </a:ext>
            </a:extLst>
          </p:cNvPr>
          <p:cNvCxnSpPr>
            <a:cxnSpLocks/>
          </p:cNvCxnSpPr>
          <p:nvPr/>
        </p:nvCxnSpPr>
        <p:spPr>
          <a:xfrm flipH="1">
            <a:off x="331514" y="8075922"/>
            <a:ext cx="570096" cy="164004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Arrow Connector 156">
            <a:extLst>
              <a:ext uri="{FF2B5EF4-FFF2-40B4-BE49-F238E27FC236}">
                <a16:creationId xmlns:a16="http://schemas.microsoft.com/office/drawing/2014/main" id="{4F8273EE-3F71-AA02-9108-64D409BFF168}"/>
              </a:ext>
            </a:extLst>
          </p:cNvPr>
          <p:cNvCxnSpPr>
            <a:cxnSpLocks/>
          </p:cNvCxnSpPr>
          <p:nvPr/>
        </p:nvCxnSpPr>
        <p:spPr>
          <a:xfrm flipH="1">
            <a:off x="464733" y="8256761"/>
            <a:ext cx="484723" cy="193951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Straight Arrow Connector 158">
            <a:extLst>
              <a:ext uri="{FF2B5EF4-FFF2-40B4-BE49-F238E27FC236}">
                <a16:creationId xmlns:a16="http://schemas.microsoft.com/office/drawing/2014/main" id="{66E30152-B127-A9C5-9B85-A3B73815ADB0}"/>
              </a:ext>
            </a:extLst>
          </p:cNvPr>
          <p:cNvCxnSpPr>
            <a:cxnSpLocks/>
          </p:cNvCxnSpPr>
          <p:nvPr/>
        </p:nvCxnSpPr>
        <p:spPr>
          <a:xfrm flipV="1">
            <a:off x="1171374" y="8393973"/>
            <a:ext cx="133732" cy="52105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TextBox 167">
            <a:extLst>
              <a:ext uri="{FF2B5EF4-FFF2-40B4-BE49-F238E27FC236}">
                <a16:creationId xmlns:a16="http://schemas.microsoft.com/office/drawing/2014/main" id="{D9658423-7BBE-E889-1742-95CB1D45DB02}"/>
              </a:ext>
            </a:extLst>
          </p:cNvPr>
          <p:cNvSpPr txBox="1"/>
          <p:nvPr/>
        </p:nvSpPr>
        <p:spPr>
          <a:xfrm>
            <a:off x="819677" y="7822676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00B0F0"/>
                </a:solidFill>
              </a:rPr>
              <a:t>O</a:t>
            </a:r>
            <a:r>
              <a:rPr lang="en-GB" sz="1400" b="1" baseline="-25000" dirty="0">
                <a:solidFill>
                  <a:srgbClr val="00B0F0"/>
                </a:solidFill>
              </a:rPr>
              <a:t>2</a:t>
            </a:r>
            <a:endParaRPr lang="en-GB" sz="1400" b="1" dirty="0">
              <a:solidFill>
                <a:srgbClr val="00B0F0"/>
              </a:solidFill>
            </a:endParaRP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D1402527-FA76-9AF6-31EB-0EECB9242491}"/>
              </a:ext>
            </a:extLst>
          </p:cNvPr>
          <p:cNvSpPr txBox="1"/>
          <p:nvPr/>
        </p:nvSpPr>
        <p:spPr>
          <a:xfrm>
            <a:off x="709000" y="7499767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00B0F0"/>
                </a:solidFill>
              </a:rPr>
              <a:t>O</a:t>
            </a:r>
            <a:r>
              <a:rPr lang="en-GB" sz="1400" b="1" baseline="-25000" dirty="0">
                <a:solidFill>
                  <a:srgbClr val="00B0F0"/>
                </a:solidFill>
              </a:rPr>
              <a:t>2</a:t>
            </a:r>
            <a:endParaRPr lang="en-GB" sz="1400" b="1" dirty="0">
              <a:solidFill>
                <a:srgbClr val="00B0F0"/>
              </a:solidFill>
            </a:endParaRPr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458E623B-9AC8-A3B6-7DD0-9C48AEE43181}"/>
              </a:ext>
            </a:extLst>
          </p:cNvPr>
          <p:cNvSpPr txBox="1"/>
          <p:nvPr/>
        </p:nvSpPr>
        <p:spPr>
          <a:xfrm>
            <a:off x="296825" y="8459820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00B0F0"/>
                </a:solidFill>
              </a:rPr>
              <a:t>O</a:t>
            </a:r>
            <a:r>
              <a:rPr lang="en-GB" sz="1400" b="1" baseline="-25000" dirty="0">
                <a:solidFill>
                  <a:srgbClr val="00B0F0"/>
                </a:solidFill>
              </a:rPr>
              <a:t>2</a:t>
            </a:r>
            <a:endParaRPr lang="en-GB" sz="1400" b="1" dirty="0">
              <a:solidFill>
                <a:srgbClr val="00B0F0"/>
              </a:solidFill>
            </a:endParaRP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D8160F81-3AF3-30B0-751C-31115D2FEA81}"/>
              </a:ext>
            </a:extLst>
          </p:cNvPr>
          <p:cNvSpPr txBox="1"/>
          <p:nvPr/>
        </p:nvSpPr>
        <p:spPr>
          <a:xfrm>
            <a:off x="126023" y="7600275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00B0F0"/>
                </a:solidFill>
              </a:rPr>
              <a:t>O</a:t>
            </a:r>
            <a:r>
              <a:rPr lang="en-GB" sz="1400" b="1" baseline="-25000" dirty="0">
                <a:solidFill>
                  <a:srgbClr val="00B0F0"/>
                </a:solidFill>
              </a:rPr>
              <a:t>2</a:t>
            </a:r>
            <a:endParaRPr lang="en-GB" sz="1400" b="1" dirty="0">
              <a:solidFill>
                <a:srgbClr val="00B0F0"/>
              </a:solidFill>
            </a:endParaRPr>
          </a:p>
        </p:txBody>
      </p:sp>
      <p:sp>
        <p:nvSpPr>
          <p:cNvPr id="173" name="TextBox 172">
            <a:extLst>
              <a:ext uri="{FF2B5EF4-FFF2-40B4-BE49-F238E27FC236}">
                <a16:creationId xmlns:a16="http://schemas.microsoft.com/office/drawing/2014/main" id="{D82D0801-9DD9-202A-BF3F-F9960A7A2B70}"/>
              </a:ext>
            </a:extLst>
          </p:cNvPr>
          <p:cNvSpPr txBox="1"/>
          <p:nvPr/>
        </p:nvSpPr>
        <p:spPr>
          <a:xfrm>
            <a:off x="1059276" y="7626691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00B0F0"/>
                </a:solidFill>
              </a:rPr>
              <a:t>O</a:t>
            </a:r>
            <a:r>
              <a:rPr lang="en-GB" sz="1400" b="1" baseline="-25000" dirty="0">
                <a:solidFill>
                  <a:srgbClr val="00B0F0"/>
                </a:solidFill>
              </a:rPr>
              <a:t>2</a:t>
            </a:r>
            <a:endParaRPr lang="en-GB" sz="1400" b="1" dirty="0">
              <a:solidFill>
                <a:srgbClr val="00B0F0"/>
              </a:solidFill>
            </a:endParaRPr>
          </a:p>
        </p:txBody>
      </p:sp>
      <p:sp>
        <p:nvSpPr>
          <p:cNvPr id="174" name="TextBox 173">
            <a:extLst>
              <a:ext uri="{FF2B5EF4-FFF2-40B4-BE49-F238E27FC236}">
                <a16:creationId xmlns:a16="http://schemas.microsoft.com/office/drawing/2014/main" id="{FC2BF934-30DB-D874-BDFF-354B30180336}"/>
              </a:ext>
            </a:extLst>
          </p:cNvPr>
          <p:cNvSpPr txBox="1"/>
          <p:nvPr/>
        </p:nvSpPr>
        <p:spPr>
          <a:xfrm>
            <a:off x="1483770" y="8037597"/>
            <a:ext cx="5453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CO</a:t>
            </a:r>
            <a:r>
              <a:rPr lang="en-GB" sz="1400" b="1" baseline="-25000" dirty="0">
                <a:solidFill>
                  <a:srgbClr val="FF0000"/>
                </a:solidFill>
              </a:rPr>
              <a:t>2</a:t>
            </a:r>
            <a:endParaRPr lang="en-GB" sz="1400" b="1" dirty="0">
              <a:solidFill>
                <a:srgbClr val="FF0000"/>
              </a:solidFill>
            </a:endParaRPr>
          </a:p>
        </p:txBody>
      </p:sp>
      <p:sp>
        <p:nvSpPr>
          <p:cNvPr id="176" name="TextBox 175">
            <a:extLst>
              <a:ext uri="{FF2B5EF4-FFF2-40B4-BE49-F238E27FC236}">
                <a16:creationId xmlns:a16="http://schemas.microsoft.com/office/drawing/2014/main" id="{51E2BB1A-DD36-5D73-F487-06DD9EED6952}"/>
              </a:ext>
            </a:extLst>
          </p:cNvPr>
          <p:cNvSpPr txBox="1"/>
          <p:nvPr/>
        </p:nvSpPr>
        <p:spPr>
          <a:xfrm>
            <a:off x="1071658" y="8110290"/>
            <a:ext cx="5453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CO</a:t>
            </a:r>
            <a:r>
              <a:rPr lang="en-GB" sz="1400" b="1" baseline="-25000" dirty="0">
                <a:solidFill>
                  <a:srgbClr val="FF0000"/>
                </a:solidFill>
              </a:rPr>
              <a:t>2</a:t>
            </a:r>
            <a:endParaRPr lang="en-GB" sz="1400" b="1" dirty="0">
              <a:solidFill>
                <a:srgbClr val="FF0000"/>
              </a:solidFill>
            </a:endParaRPr>
          </a:p>
        </p:txBody>
      </p:sp>
      <p:sp>
        <p:nvSpPr>
          <p:cNvPr id="177" name="TextBox 176">
            <a:extLst>
              <a:ext uri="{FF2B5EF4-FFF2-40B4-BE49-F238E27FC236}">
                <a16:creationId xmlns:a16="http://schemas.microsoft.com/office/drawing/2014/main" id="{512E18A9-852D-F330-6E8D-0D1FB38F5225}"/>
              </a:ext>
            </a:extLst>
          </p:cNvPr>
          <p:cNvSpPr txBox="1"/>
          <p:nvPr/>
        </p:nvSpPr>
        <p:spPr>
          <a:xfrm>
            <a:off x="1379213" y="8849564"/>
            <a:ext cx="5453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CO</a:t>
            </a:r>
            <a:r>
              <a:rPr lang="en-GB" sz="1400" b="1" baseline="-25000" dirty="0">
                <a:solidFill>
                  <a:srgbClr val="FF0000"/>
                </a:solidFill>
              </a:rPr>
              <a:t>2</a:t>
            </a:r>
            <a:endParaRPr lang="en-GB" sz="1400" b="1" dirty="0">
              <a:solidFill>
                <a:srgbClr val="FF0000"/>
              </a:solidFill>
            </a:endParaRPr>
          </a:p>
        </p:txBody>
      </p:sp>
      <p:sp>
        <p:nvSpPr>
          <p:cNvPr id="178" name="TextBox 177">
            <a:extLst>
              <a:ext uri="{FF2B5EF4-FFF2-40B4-BE49-F238E27FC236}">
                <a16:creationId xmlns:a16="http://schemas.microsoft.com/office/drawing/2014/main" id="{0AF06F4D-1A8D-8EAB-62DD-A8F262646E25}"/>
              </a:ext>
            </a:extLst>
          </p:cNvPr>
          <p:cNvSpPr txBox="1"/>
          <p:nvPr/>
        </p:nvSpPr>
        <p:spPr>
          <a:xfrm>
            <a:off x="1739276" y="8643219"/>
            <a:ext cx="5453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CO</a:t>
            </a:r>
            <a:r>
              <a:rPr lang="en-GB" sz="1400" b="1" baseline="-25000" dirty="0">
                <a:solidFill>
                  <a:srgbClr val="FF0000"/>
                </a:solidFill>
              </a:rPr>
              <a:t>2</a:t>
            </a:r>
            <a:endParaRPr lang="en-GB" sz="1400" b="1" dirty="0">
              <a:solidFill>
                <a:srgbClr val="FF0000"/>
              </a:solidFill>
            </a:endParaRP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F1812373-8DD6-FD4A-558E-B1EC782F5B6D}"/>
              </a:ext>
            </a:extLst>
          </p:cNvPr>
          <p:cNvSpPr txBox="1"/>
          <p:nvPr/>
        </p:nvSpPr>
        <p:spPr>
          <a:xfrm>
            <a:off x="929679" y="8857740"/>
            <a:ext cx="5453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CO</a:t>
            </a:r>
            <a:r>
              <a:rPr lang="en-GB" sz="1400" b="1" baseline="-25000" dirty="0">
                <a:solidFill>
                  <a:srgbClr val="FF0000"/>
                </a:solidFill>
              </a:rPr>
              <a:t>2</a:t>
            </a:r>
            <a:endParaRPr lang="en-GB" sz="1400" b="1" dirty="0">
              <a:solidFill>
                <a:srgbClr val="FF0000"/>
              </a:solidFill>
            </a:endParaRPr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52F1F5FE-79B2-71B3-BC2F-B8849AA96391}"/>
              </a:ext>
            </a:extLst>
          </p:cNvPr>
          <p:cNvSpPr txBox="1"/>
          <p:nvPr/>
        </p:nvSpPr>
        <p:spPr>
          <a:xfrm>
            <a:off x="9529296" y="1950975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>
                    <a:lumMod val="95000"/>
                  </a:schemeClr>
                </a:solidFill>
              </a:rPr>
              <a:t>O</a:t>
            </a:r>
            <a:r>
              <a:rPr lang="en-GB" sz="1400" b="1" baseline="-25000" dirty="0">
                <a:solidFill>
                  <a:schemeClr val="bg1">
                    <a:lumMod val="95000"/>
                  </a:schemeClr>
                </a:solidFill>
              </a:rPr>
              <a:t>2</a:t>
            </a:r>
            <a:endParaRPr lang="en-GB" sz="1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8" name="TextBox 187">
            <a:extLst>
              <a:ext uri="{FF2B5EF4-FFF2-40B4-BE49-F238E27FC236}">
                <a16:creationId xmlns:a16="http://schemas.microsoft.com/office/drawing/2014/main" id="{9E202E88-E707-E5D6-8FF9-644126E1102B}"/>
              </a:ext>
            </a:extLst>
          </p:cNvPr>
          <p:cNvSpPr txBox="1"/>
          <p:nvPr/>
        </p:nvSpPr>
        <p:spPr>
          <a:xfrm>
            <a:off x="8739573" y="2035131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>
                    <a:lumMod val="95000"/>
                  </a:schemeClr>
                </a:solidFill>
              </a:rPr>
              <a:t>O</a:t>
            </a:r>
            <a:r>
              <a:rPr lang="en-GB" sz="1400" b="1" baseline="-25000" dirty="0">
                <a:solidFill>
                  <a:schemeClr val="bg1">
                    <a:lumMod val="95000"/>
                  </a:schemeClr>
                </a:solidFill>
              </a:rPr>
              <a:t>2</a:t>
            </a:r>
            <a:endParaRPr lang="en-GB" sz="1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9" name="TextBox 188">
            <a:extLst>
              <a:ext uri="{FF2B5EF4-FFF2-40B4-BE49-F238E27FC236}">
                <a16:creationId xmlns:a16="http://schemas.microsoft.com/office/drawing/2014/main" id="{45B5DD15-EFBF-E5A6-8733-9F99B87C9042}"/>
              </a:ext>
            </a:extLst>
          </p:cNvPr>
          <p:cNvSpPr txBox="1"/>
          <p:nvPr/>
        </p:nvSpPr>
        <p:spPr>
          <a:xfrm>
            <a:off x="8776705" y="2515253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>
                    <a:lumMod val="95000"/>
                  </a:schemeClr>
                </a:solidFill>
              </a:rPr>
              <a:t>O</a:t>
            </a:r>
            <a:r>
              <a:rPr lang="en-GB" sz="1400" b="1" baseline="-25000" dirty="0">
                <a:solidFill>
                  <a:schemeClr val="bg1">
                    <a:lumMod val="95000"/>
                  </a:schemeClr>
                </a:solidFill>
              </a:rPr>
              <a:t>2</a:t>
            </a:r>
            <a:endParaRPr lang="en-GB" sz="1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0" name="TextBox 189">
            <a:extLst>
              <a:ext uri="{FF2B5EF4-FFF2-40B4-BE49-F238E27FC236}">
                <a16:creationId xmlns:a16="http://schemas.microsoft.com/office/drawing/2014/main" id="{773653C7-8F10-404A-D5E8-4A8FF3A6D5E8}"/>
              </a:ext>
            </a:extLst>
          </p:cNvPr>
          <p:cNvSpPr txBox="1"/>
          <p:nvPr/>
        </p:nvSpPr>
        <p:spPr>
          <a:xfrm>
            <a:off x="9464582" y="2473175"/>
            <a:ext cx="4074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>
                <a:solidFill>
                  <a:schemeClr val="bg1">
                    <a:lumMod val="95000"/>
                  </a:schemeClr>
                </a:solidFill>
              </a:rPr>
              <a:t>O</a:t>
            </a:r>
            <a:r>
              <a:rPr lang="en-GB" sz="1400" b="1" baseline="-25000" dirty="0">
                <a:solidFill>
                  <a:schemeClr val="bg1">
                    <a:lumMod val="95000"/>
                  </a:schemeClr>
                </a:solidFill>
              </a:rPr>
              <a:t>2</a:t>
            </a:r>
            <a:endParaRPr lang="en-GB" sz="1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031" name="Straight Arrow Connector 1030">
            <a:extLst>
              <a:ext uri="{FF2B5EF4-FFF2-40B4-BE49-F238E27FC236}">
                <a16:creationId xmlns:a16="http://schemas.microsoft.com/office/drawing/2014/main" id="{767BFDCD-84A9-FE18-EE4E-64D31F443BD0}"/>
              </a:ext>
            </a:extLst>
          </p:cNvPr>
          <p:cNvCxnSpPr>
            <a:cxnSpLocks/>
          </p:cNvCxnSpPr>
          <p:nvPr/>
        </p:nvCxnSpPr>
        <p:spPr>
          <a:xfrm>
            <a:off x="6487442" y="3068730"/>
            <a:ext cx="145935" cy="574583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3" name="Straight Arrow Connector 1042">
            <a:extLst>
              <a:ext uri="{FF2B5EF4-FFF2-40B4-BE49-F238E27FC236}">
                <a16:creationId xmlns:a16="http://schemas.microsoft.com/office/drawing/2014/main" id="{EC4D0A90-0120-F990-8F79-97F7686D631D}"/>
              </a:ext>
            </a:extLst>
          </p:cNvPr>
          <p:cNvCxnSpPr>
            <a:cxnSpLocks/>
            <a:stCxn id="25" idx="1"/>
          </p:cNvCxnSpPr>
          <p:nvPr/>
        </p:nvCxnSpPr>
        <p:spPr>
          <a:xfrm flipH="1">
            <a:off x="6677565" y="3114201"/>
            <a:ext cx="3542850" cy="315689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Straight Arrow Connector 1049">
            <a:extLst>
              <a:ext uri="{FF2B5EF4-FFF2-40B4-BE49-F238E27FC236}">
                <a16:creationId xmlns:a16="http://schemas.microsoft.com/office/drawing/2014/main" id="{D41065A4-F4D1-6B7B-5A68-EA152FA69217}"/>
              </a:ext>
            </a:extLst>
          </p:cNvPr>
          <p:cNvCxnSpPr>
            <a:cxnSpLocks/>
            <a:stCxn id="38" idx="3"/>
          </p:cNvCxnSpPr>
          <p:nvPr/>
        </p:nvCxnSpPr>
        <p:spPr>
          <a:xfrm>
            <a:off x="2895260" y="1959868"/>
            <a:ext cx="3153104" cy="3911593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5" name="Straight Arrow Connector 1054">
            <a:extLst>
              <a:ext uri="{FF2B5EF4-FFF2-40B4-BE49-F238E27FC236}">
                <a16:creationId xmlns:a16="http://schemas.microsoft.com/office/drawing/2014/main" id="{51E34A09-C4EB-6C72-A215-12E799F8060C}"/>
              </a:ext>
            </a:extLst>
          </p:cNvPr>
          <p:cNvCxnSpPr>
            <a:cxnSpLocks/>
          </p:cNvCxnSpPr>
          <p:nvPr/>
        </p:nvCxnSpPr>
        <p:spPr>
          <a:xfrm>
            <a:off x="5762122" y="5488323"/>
            <a:ext cx="871255" cy="509839"/>
          </a:xfrm>
          <a:prstGeom prst="straightConnector1">
            <a:avLst/>
          </a:prstGeom>
          <a:ln w="28575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8" name="Straight Arrow Connector 1057">
            <a:extLst>
              <a:ext uri="{FF2B5EF4-FFF2-40B4-BE49-F238E27FC236}">
                <a16:creationId xmlns:a16="http://schemas.microsoft.com/office/drawing/2014/main" id="{3D74050F-D1DA-61FD-9F4C-D58F4DC82571}"/>
              </a:ext>
            </a:extLst>
          </p:cNvPr>
          <p:cNvCxnSpPr>
            <a:cxnSpLocks/>
            <a:stCxn id="56" idx="3"/>
          </p:cNvCxnSpPr>
          <p:nvPr/>
        </p:nvCxnSpPr>
        <p:spPr>
          <a:xfrm>
            <a:off x="2889960" y="3939438"/>
            <a:ext cx="1055292" cy="3407699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1" name="Straight Arrow Connector 1060">
            <a:extLst>
              <a:ext uri="{FF2B5EF4-FFF2-40B4-BE49-F238E27FC236}">
                <a16:creationId xmlns:a16="http://schemas.microsoft.com/office/drawing/2014/main" id="{A81C35D0-8B3D-65A7-1B32-B47AC5CAC2F1}"/>
              </a:ext>
            </a:extLst>
          </p:cNvPr>
          <p:cNvCxnSpPr>
            <a:cxnSpLocks/>
            <a:stCxn id="61" idx="3"/>
            <a:endCxn id="117" idx="2"/>
          </p:cNvCxnSpPr>
          <p:nvPr/>
        </p:nvCxnSpPr>
        <p:spPr>
          <a:xfrm>
            <a:off x="2904456" y="5941371"/>
            <a:ext cx="628908" cy="1739709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5" name="Straight Arrow Connector 1064">
            <a:extLst>
              <a:ext uri="{FF2B5EF4-FFF2-40B4-BE49-F238E27FC236}">
                <a16:creationId xmlns:a16="http://schemas.microsoft.com/office/drawing/2014/main" id="{D3BE0A48-329D-6089-876C-CF00A443ECE8}"/>
              </a:ext>
            </a:extLst>
          </p:cNvPr>
          <p:cNvCxnSpPr>
            <a:cxnSpLocks/>
          </p:cNvCxnSpPr>
          <p:nvPr/>
        </p:nvCxnSpPr>
        <p:spPr>
          <a:xfrm flipH="1" flipV="1">
            <a:off x="1533626" y="8389040"/>
            <a:ext cx="6656" cy="54411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7" name="Straight Arrow Connector 1066">
            <a:extLst>
              <a:ext uri="{FF2B5EF4-FFF2-40B4-BE49-F238E27FC236}">
                <a16:creationId xmlns:a16="http://schemas.microsoft.com/office/drawing/2014/main" id="{D677DA82-CD21-14D2-FED6-E700B2D33370}"/>
              </a:ext>
            </a:extLst>
          </p:cNvPr>
          <p:cNvCxnSpPr>
            <a:cxnSpLocks/>
          </p:cNvCxnSpPr>
          <p:nvPr/>
        </p:nvCxnSpPr>
        <p:spPr>
          <a:xfrm flipH="1" flipV="1">
            <a:off x="1707237" y="8376146"/>
            <a:ext cx="104184" cy="53189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0" name="Can 1069">
            <a:extLst>
              <a:ext uri="{FF2B5EF4-FFF2-40B4-BE49-F238E27FC236}">
                <a16:creationId xmlns:a16="http://schemas.microsoft.com/office/drawing/2014/main" id="{E625FCEE-B110-A0DF-9037-75157F7A805B}"/>
              </a:ext>
            </a:extLst>
          </p:cNvPr>
          <p:cNvSpPr/>
          <p:nvPr/>
        </p:nvSpPr>
        <p:spPr>
          <a:xfrm rot="13461681">
            <a:off x="7328341" y="4353400"/>
            <a:ext cx="160865" cy="140912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1" name="Can 1070">
            <a:extLst>
              <a:ext uri="{FF2B5EF4-FFF2-40B4-BE49-F238E27FC236}">
                <a16:creationId xmlns:a16="http://schemas.microsoft.com/office/drawing/2014/main" id="{5F4A97EB-F50D-A87C-ECCB-F81F71F5C11A}"/>
              </a:ext>
            </a:extLst>
          </p:cNvPr>
          <p:cNvSpPr/>
          <p:nvPr/>
        </p:nvSpPr>
        <p:spPr>
          <a:xfrm rot="13944301">
            <a:off x="7686807" y="4721781"/>
            <a:ext cx="160865" cy="149366"/>
          </a:xfrm>
          <a:prstGeom prst="can">
            <a:avLst>
              <a:gd name="adj" fmla="val 32777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2" name="Can 1071">
            <a:extLst>
              <a:ext uri="{FF2B5EF4-FFF2-40B4-BE49-F238E27FC236}">
                <a16:creationId xmlns:a16="http://schemas.microsoft.com/office/drawing/2014/main" id="{AAFC5200-0D7A-2765-70DB-9FA4BD632A40}"/>
              </a:ext>
            </a:extLst>
          </p:cNvPr>
          <p:cNvSpPr/>
          <p:nvPr/>
        </p:nvSpPr>
        <p:spPr>
          <a:xfrm rot="13944301">
            <a:off x="7523583" y="4530836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3" name="Can 1072">
            <a:extLst>
              <a:ext uri="{FF2B5EF4-FFF2-40B4-BE49-F238E27FC236}">
                <a16:creationId xmlns:a16="http://schemas.microsoft.com/office/drawing/2014/main" id="{283B67B5-6415-0252-2FEA-5863B6069CC3}"/>
              </a:ext>
            </a:extLst>
          </p:cNvPr>
          <p:cNvSpPr/>
          <p:nvPr/>
        </p:nvSpPr>
        <p:spPr>
          <a:xfrm rot="14310842">
            <a:off x="7829388" y="4915467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4" name="Can 1073">
            <a:extLst>
              <a:ext uri="{FF2B5EF4-FFF2-40B4-BE49-F238E27FC236}">
                <a16:creationId xmlns:a16="http://schemas.microsoft.com/office/drawing/2014/main" id="{2D4ABB11-646E-D138-6C92-BB3627D93A74}"/>
              </a:ext>
            </a:extLst>
          </p:cNvPr>
          <p:cNvSpPr/>
          <p:nvPr/>
        </p:nvSpPr>
        <p:spPr>
          <a:xfrm rot="14680560">
            <a:off x="7956193" y="5133104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5" name="Can 1074">
            <a:extLst>
              <a:ext uri="{FF2B5EF4-FFF2-40B4-BE49-F238E27FC236}">
                <a16:creationId xmlns:a16="http://schemas.microsoft.com/office/drawing/2014/main" id="{C3BD9D68-47A5-8F5D-8760-9617E221D0FB}"/>
              </a:ext>
            </a:extLst>
          </p:cNvPr>
          <p:cNvSpPr/>
          <p:nvPr/>
        </p:nvSpPr>
        <p:spPr>
          <a:xfrm rot="14960952">
            <a:off x="8063422" y="5366391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6" name="Can 1075">
            <a:extLst>
              <a:ext uri="{FF2B5EF4-FFF2-40B4-BE49-F238E27FC236}">
                <a16:creationId xmlns:a16="http://schemas.microsoft.com/office/drawing/2014/main" id="{ED23D0D1-0C59-AA07-846F-B91D1A7EFF63}"/>
              </a:ext>
            </a:extLst>
          </p:cNvPr>
          <p:cNvSpPr/>
          <p:nvPr/>
        </p:nvSpPr>
        <p:spPr>
          <a:xfrm rot="15078811">
            <a:off x="8164852" y="5594347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7" name="Can 1076">
            <a:extLst>
              <a:ext uri="{FF2B5EF4-FFF2-40B4-BE49-F238E27FC236}">
                <a16:creationId xmlns:a16="http://schemas.microsoft.com/office/drawing/2014/main" id="{F2202249-A452-3222-84FA-F5EA53DBB412}"/>
              </a:ext>
            </a:extLst>
          </p:cNvPr>
          <p:cNvSpPr/>
          <p:nvPr/>
        </p:nvSpPr>
        <p:spPr>
          <a:xfrm rot="15142153">
            <a:off x="8256691" y="5826407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8" name="Can 1077">
            <a:extLst>
              <a:ext uri="{FF2B5EF4-FFF2-40B4-BE49-F238E27FC236}">
                <a16:creationId xmlns:a16="http://schemas.microsoft.com/office/drawing/2014/main" id="{FB1977E1-28E3-BB6E-B4ED-3081BEFECCE1}"/>
              </a:ext>
            </a:extLst>
          </p:cNvPr>
          <p:cNvSpPr/>
          <p:nvPr/>
        </p:nvSpPr>
        <p:spPr>
          <a:xfrm rot="15327257">
            <a:off x="8329514" y="6062222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9" name="Can 1078">
            <a:extLst>
              <a:ext uri="{FF2B5EF4-FFF2-40B4-BE49-F238E27FC236}">
                <a16:creationId xmlns:a16="http://schemas.microsoft.com/office/drawing/2014/main" id="{3FC59B77-889D-10D3-FDD2-4C9AA25AC406}"/>
              </a:ext>
            </a:extLst>
          </p:cNvPr>
          <p:cNvSpPr/>
          <p:nvPr/>
        </p:nvSpPr>
        <p:spPr>
          <a:xfrm rot="15327257">
            <a:off x="8399052" y="6311002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0" name="Can 1079">
            <a:extLst>
              <a:ext uri="{FF2B5EF4-FFF2-40B4-BE49-F238E27FC236}">
                <a16:creationId xmlns:a16="http://schemas.microsoft.com/office/drawing/2014/main" id="{F251C4AA-81B6-F92D-27EA-03EFC1437544}"/>
              </a:ext>
            </a:extLst>
          </p:cNvPr>
          <p:cNvSpPr/>
          <p:nvPr/>
        </p:nvSpPr>
        <p:spPr>
          <a:xfrm rot="15798674">
            <a:off x="8455934" y="6561026"/>
            <a:ext cx="160865" cy="149366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1" name="Can 1080">
            <a:extLst>
              <a:ext uri="{FF2B5EF4-FFF2-40B4-BE49-F238E27FC236}">
                <a16:creationId xmlns:a16="http://schemas.microsoft.com/office/drawing/2014/main" id="{935F23DE-2C5E-19AB-3AFC-DA84FE7C8825}"/>
              </a:ext>
            </a:extLst>
          </p:cNvPr>
          <p:cNvSpPr/>
          <p:nvPr/>
        </p:nvSpPr>
        <p:spPr>
          <a:xfrm rot="16200000">
            <a:off x="8468180" y="6822036"/>
            <a:ext cx="160865" cy="147600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2" name="Can 1081">
            <a:extLst>
              <a:ext uri="{FF2B5EF4-FFF2-40B4-BE49-F238E27FC236}">
                <a16:creationId xmlns:a16="http://schemas.microsoft.com/office/drawing/2014/main" id="{DD7623FC-1AAB-2EEA-F219-2C30A804D74A}"/>
              </a:ext>
            </a:extLst>
          </p:cNvPr>
          <p:cNvSpPr/>
          <p:nvPr/>
        </p:nvSpPr>
        <p:spPr>
          <a:xfrm rot="16374821">
            <a:off x="8468145" y="7075370"/>
            <a:ext cx="160865" cy="147600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3" name="Can 1082">
            <a:extLst>
              <a:ext uri="{FF2B5EF4-FFF2-40B4-BE49-F238E27FC236}">
                <a16:creationId xmlns:a16="http://schemas.microsoft.com/office/drawing/2014/main" id="{585C440B-B8CE-0F46-745E-DEDE85C46434}"/>
              </a:ext>
            </a:extLst>
          </p:cNvPr>
          <p:cNvSpPr/>
          <p:nvPr/>
        </p:nvSpPr>
        <p:spPr>
          <a:xfrm rot="16802536">
            <a:off x="8445999" y="7330646"/>
            <a:ext cx="160865" cy="147600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5" name="Can 1084">
            <a:extLst>
              <a:ext uri="{FF2B5EF4-FFF2-40B4-BE49-F238E27FC236}">
                <a16:creationId xmlns:a16="http://schemas.microsoft.com/office/drawing/2014/main" id="{3C160389-1E22-BC1D-E487-72868D1006A9}"/>
              </a:ext>
            </a:extLst>
          </p:cNvPr>
          <p:cNvSpPr/>
          <p:nvPr/>
        </p:nvSpPr>
        <p:spPr>
          <a:xfrm rot="15204898">
            <a:off x="7281814" y="4511752"/>
            <a:ext cx="144767" cy="846400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6" name="Can 1085">
            <a:extLst>
              <a:ext uri="{FF2B5EF4-FFF2-40B4-BE49-F238E27FC236}">
                <a16:creationId xmlns:a16="http://schemas.microsoft.com/office/drawing/2014/main" id="{44C3052F-F9E2-1916-8953-034387434988}"/>
              </a:ext>
            </a:extLst>
          </p:cNvPr>
          <p:cNvSpPr/>
          <p:nvPr/>
        </p:nvSpPr>
        <p:spPr>
          <a:xfrm rot="15204898">
            <a:off x="7401760" y="4692417"/>
            <a:ext cx="144767" cy="873928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7" name="Can 1086">
            <a:extLst>
              <a:ext uri="{FF2B5EF4-FFF2-40B4-BE49-F238E27FC236}">
                <a16:creationId xmlns:a16="http://schemas.microsoft.com/office/drawing/2014/main" id="{45FDDDF7-F2E6-D11E-CE8F-D3B3E8B01E8E}"/>
              </a:ext>
            </a:extLst>
          </p:cNvPr>
          <p:cNvSpPr/>
          <p:nvPr/>
        </p:nvSpPr>
        <p:spPr>
          <a:xfrm rot="16894247">
            <a:off x="6756388" y="4823709"/>
            <a:ext cx="144767" cy="382680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8" name="Can 1087">
            <a:extLst>
              <a:ext uri="{FF2B5EF4-FFF2-40B4-BE49-F238E27FC236}">
                <a16:creationId xmlns:a16="http://schemas.microsoft.com/office/drawing/2014/main" id="{F343DFB2-19F6-F851-48A9-320A2FFD3104}"/>
              </a:ext>
            </a:extLst>
          </p:cNvPr>
          <p:cNvSpPr/>
          <p:nvPr/>
        </p:nvSpPr>
        <p:spPr>
          <a:xfrm rot="16586829">
            <a:off x="6817053" y="5011324"/>
            <a:ext cx="144767" cy="436027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9" name="Can 1088">
            <a:extLst>
              <a:ext uri="{FF2B5EF4-FFF2-40B4-BE49-F238E27FC236}">
                <a16:creationId xmlns:a16="http://schemas.microsoft.com/office/drawing/2014/main" id="{BBCE29DB-4BB6-20A4-146F-80933BD87616}"/>
              </a:ext>
            </a:extLst>
          </p:cNvPr>
          <p:cNvSpPr/>
          <p:nvPr/>
        </p:nvSpPr>
        <p:spPr>
          <a:xfrm rot="15477160">
            <a:off x="7148522" y="4327614"/>
            <a:ext cx="144767" cy="769207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90" name="Can 1089">
            <a:extLst>
              <a:ext uri="{FF2B5EF4-FFF2-40B4-BE49-F238E27FC236}">
                <a16:creationId xmlns:a16="http://schemas.microsoft.com/office/drawing/2014/main" id="{1CD100B3-5C6E-419B-16CE-23856F7FEEDE}"/>
              </a:ext>
            </a:extLst>
          </p:cNvPr>
          <p:cNvSpPr/>
          <p:nvPr/>
        </p:nvSpPr>
        <p:spPr>
          <a:xfrm rot="15477160">
            <a:off x="7001421" y="4186955"/>
            <a:ext cx="144767" cy="689229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91" name="Can 1090">
            <a:extLst>
              <a:ext uri="{FF2B5EF4-FFF2-40B4-BE49-F238E27FC236}">
                <a16:creationId xmlns:a16="http://schemas.microsoft.com/office/drawing/2014/main" id="{BC49D728-A24B-DA10-311D-0137A6C1AAF6}"/>
              </a:ext>
            </a:extLst>
          </p:cNvPr>
          <p:cNvSpPr/>
          <p:nvPr/>
        </p:nvSpPr>
        <p:spPr>
          <a:xfrm rot="16894247">
            <a:off x="6697047" y="4635050"/>
            <a:ext cx="144767" cy="282835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92" name="Can 1091">
            <a:extLst>
              <a:ext uri="{FF2B5EF4-FFF2-40B4-BE49-F238E27FC236}">
                <a16:creationId xmlns:a16="http://schemas.microsoft.com/office/drawing/2014/main" id="{06299A39-FB28-2EAE-7B89-DF4B72BAE7A7}"/>
              </a:ext>
            </a:extLst>
          </p:cNvPr>
          <p:cNvSpPr/>
          <p:nvPr/>
        </p:nvSpPr>
        <p:spPr>
          <a:xfrm rot="16894247">
            <a:off x="6652842" y="4469650"/>
            <a:ext cx="144767" cy="226202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47" name="Straight Arrow Connector 1046">
            <a:extLst>
              <a:ext uri="{FF2B5EF4-FFF2-40B4-BE49-F238E27FC236}">
                <a16:creationId xmlns:a16="http://schemas.microsoft.com/office/drawing/2014/main" id="{7A4E97B5-ACDB-C300-177E-C973B0185B58}"/>
              </a:ext>
            </a:extLst>
          </p:cNvPr>
          <p:cNvCxnSpPr>
            <a:cxnSpLocks/>
            <a:stCxn id="33" idx="1"/>
          </p:cNvCxnSpPr>
          <p:nvPr/>
        </p:nvCxnSpPr>
        <p:spPr>
          <a:xfrm flipH="1" flipV="1">
            <a:off x="6633377" y="4474152"/>
            <a:ext cx="3587120" cy="700591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3" name="Can 1092">
            <a:extLst>
              <a:ext uri="{FF2B5EF4-FFF2-40B4-BE49-F238E27FC236}">
                <a16:creationId xmlns:a16="http://schemas.microsoft.com/office/drawing/2014/main" id="{C7E0EA4D-4779-83FB-567F-937FA3E99739}"/>
              </a:ext>
            </a:extLst>
          </p:cNvPr>
          <p:cNvSpPr/>
          <p:nvPr/>
        </p:nvSpPr>
        <p:spPr>
          <a:xfrm rot="15204898">
            <a:off x="7496955" y="4885760"/>
            <a:ext cx="144767" cy="946291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94" name="Can 1093">
            <a:extLst>
              <a:ext uri="{FF2B5EF4-FFF2-40B4-BE49-F238E27FC236}">
                <a16:creationId xmlns:a16="http://schemas.microsoft.com/office/drawing/2014/main" id="{47D77B10-282B-8A6B-6508-CFEC3D66EEB6}"/>
              </a:ext>
            </a:extLst>
          </p:cNvPr>
          <p:cNvSpPr/>
          <p:nvPr/>
        </p:nvSpPr>
        <p:spPr>
          <a:xfrm rot="15204898">
            <a:off x="7619486" y="5133408"/>
            <a:ext cx="144767" cy="900093"/>
          </a:xfrm>
          <a:prstGeom prst="can">
            <a:avLst>
              <a:gd name="adj" fmla="val 42518"/>
            </a:avLst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95" name="Rectangle 1094">
            <a:extLst>
              <a:ext uri="{FF2B5EF4-FFF2-40B4-BE49-F238E27FC236}">
                <a16:creationId xmlns:a16="http://schemas.microsoft.com/office/drawing/2014/main" id="{4392B6DC-8FF8-7102-B81D-EAEF24B40ADD}"/>
              </a:ext>
            </a:extLst>
          </p:cNvPr>
          <p:cNvSpPr/>
          <p:nvPr/>
        </p:nvSpPr>
        <p:spPr>
          <a:xfrm>
            <a:off x="9954283" y="6342037"/>
            <a:ext cx="3079054" cy="30348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Breathing involves the movement of the </a:t>
            </a:r>
            <a:r>
              <a:rPr lang="en-GB" b="1" i="1" dirty="0"/>
              <a:t>rib cage </a:t>
            </a:r>
            <a:r>
              <a:rPr lang="en-GB" dirty="0"/>
              <a:t>(bones protecting the lungs)</a:t>
            </a:r>
            <a:r>
              <a:rPr lang="en-GB" b="1" i="1" dirty="0"/>
              <a:t> </a:t>
            </a:r>
            <a:r>
              <a:rPr lang="en-GB" dirty="0"/>
              <a:t>and </a:t>
            </a:r>
            <a:r>
              <a:rPr lang="en-GB" b="1" i="1" dirty="0"/>
              <a:t>diaphragm </a:t>
            </a:r>
            <a:r>
              <a:rPr lang="en-GB" dirty="0"/>
              <a:t>(sheet of muscle under the lungs).</a:t>
            </a:r>
          </a:p>
          <a:p>
            <a:endParaRPr lang="en-GB" dirty="0"/>
          </a:p>
          <a:p>
            <a:r>
              <a:rPr lang="en-GB" dirty="0"/>
              <a:t>When breathing in: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i="1" dirty="0"/>
              <a:t>rib cage </a:t>
            </a:r>
            <a:r>
              <a:rPr lang="en-GB" u="sng" dirty="0"/>
              <a:t>rises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i="1" dirty="0"/>
              <a:t>diaphragm </a:t>
            </a:r>
            <a:r>
              <a:rPr lang="en-GB" u="sng" dirty="0"/>
              <a:t>contracts</a:t>
            </a:r>
            <a:r>
              <a:rPr lang="en-GB" dirty="0"/>
              <a:t> (flattens)</a:t>
            </a:r>
          </a:p>
          <a:p>
            <a:endParaRPr lang="en-GB" dirty="0"/>
          </a:p>
        </p:txBody>
      </p:sp>
      <p:cxnSp>
        <p:nvCxnSpPr>
          <p:cNvPr id="1104" name="Straight Arrow Connector 1103">
            <a:extLst>
              <a:ext uri="{FF2B5EF4-FFF2-40B4-BE49-F238E27FC236}">
                <a16:creationId xmlns:a16="http://schemas.microsoft.com/office/drawing/2014/main" id="{FE0C13EE-F7D4-7876-18F4-5D7D6AF6EB0A}"/>
              </a:ext>
            </a:extLst>
          </p:cNvPr>
          <p:cNvCxnSpPr>
            <a:cxnSpLocks/>
            <a:stCxn id="1095" idx="1"/>
          </p:cNvCxnSpPr>
          <p:nvPr/>
        </p:nvCxnSpPr>
        <p:spPr>
          <a:xfrm flipH="1" flipV="1">
            <a:off x="8673923" y="6634043"/>
            <a:ext cx="1280360" cy="1225394"/>
          </a:xfrm>
          <a:prstGeom prst="straightConnector1">
            <a:avLst/>
          </a:prstGeom>
          <a:ln w="57150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7" name="Straight Arrow Connector 1106">
            <a:extLst>
              <a:ext uri="{FF2B5EF4-FFF2-40B4-BE49-F238E27FC236}">
                <a16:creationId xmlns:a16="http://schemas.microsoft.com/office/drawing/2014/main" id="{47E2483D-B27A-598A-07B3-9CC2C1DA971F}"/>
              </a:ext>
            </a:extLst>
          </p:cNvPr>
          <p:cNvCxnSpPr>
            <a:cxnSpLocks/>
            <a:stCxn id="1095" idx="1"/>
          </p:cNvCxnSpPr>
          <p:nvPr/>
        </p:nvCxnSpPr>
        <p:spPr>
          <a:xfrm flipH="1">
            <a:off x="8280137" y="7859437"/>
            <a:ext cx="1674146" cy="464812"/>
          </a:xfrm>
          <a:prstGeom prst="straightConnector1">
            <a:avLst/>
          </a:prstGeom>
          <a:ln w="57150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9FDD132D-F23C-37C4-810B-502421979F07}"/>
                  </a:ext>
                </a:extLst>
              </p14:cNvPr>
              <p14:cNvContentPartPr/>
              <p14:nvPr/>
            </p14:nvContentPartPr>
            <p14:xfrm>
              <a:off x="2005265" y="9499389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9FDD132D-F23C-37C4-810B-502421979F0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996625" y="9490749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Freeform 2">
            <a:extLst>
              <a:ext uri="{FF2B5EF4-FFF2-40B4-BE49-F238E27FC236}">
                <a16:creationId xmlns:a16="http://schemas.microsoft.com/office/drawing/2014/main" id="{7C3C7637-074C-110A-2618-94C355471EBB}"/>
              </a:ext>
            </a:extLst>
          </p:cNvPr>
          <p:cNvSpPr/>
          <p:nvPr/>
        </p:nvSpPr>
        <p:spPr>
          <a:xfrm>
            <a:off x="3297382" y="7897091"/>
            <a:ext cx="1385454" cy="1043709"/>
          </a:xfrm>
          <a:custGeom>
            <a:avLst/>
            <a:gdLst>
              <a:gd name="connsiteX0" fmla="*/ 0 w 1385454"/>
              <a:gd name="connsiteY0" fmla="*/ 1043709 h 1043709"/>
              <a:gd name="connsiteX1" fmla="*/ 988291 w 1385454"/>
              <a:gd name="connsiteY1" fmla="*/ 581891 h 1043709"/>
              <a:gd name="connsiteX2" fmla="*/ 1173018 w 1385454"/>
              <a:gd name="connsiteY2" fmla="*/ 674254 h 1043709"/>
              <a:gd name="connsiteX3" fmla="*/ 1385454 w 1385454"/>
              <a:gd name="connsiteY3" fmla="*/ 0 h 104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85454" h="1043709">
                <a:moveTo>
                  <a:pt x="0" y="1043709"/>
                </a:moveTo>
                <a:cubicBezTo>
                  <a:pt x="396394" y="843588"/>
                  <a:pt x="792788" y="643467"/>
                  <a:pt x="988291" y="581891"/>
                </a:cubicBezTo>
                <a:cubicBezTo>
                  <a:pt x="1183794" y="520315"/>
                  <a:pt x="1106824" y="771236"/>
                  <a:pt x="1173018" y="674254"/>
                </a:cubicBezTo>
                <a:cubicBezTo>
                  <a:pt x="1239212" y="577272"/>
                  <a:pt x="1333115" y="56957"/>
                  <a:pt x="1385454" y="0"/>
                </a:cubicBezTo>
              </a:path>
            </a:pathLst>
          </a:custGeom>
          <a:ln w="38100"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13F9309-BABA-E300-C892-8C47D1378EF7}"/>
              </a:ext>
            </a:extLst>
          </p:cNvPr>
          <p:cNvCxnSpPr>
            <a:cxnSpLocks/>
          </p:cNvCxnSpPr>
          <p:nvPr/>
        </p:nvCxnSpPr>
        <p:spPr>
          <a:xfrm>
            <a:off x="2904456" y="3939438"/>
            <a:ext cx="2314816" cy="1768381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>
            <a:extLst>
              <a:ext uri="{FF2B5EF4-FFF2-40B4-BE49-F238E27FC236}">
                <a16:creationId xmlns:a16="http://schemas.microsoft.com/office/drawing/2014/main" id="{C03725C7-7207-6E47-7D41-3254BBDC3B16}"/>
              </a:ext>
            </a:extLst>
          </p:cNvPr>
          <p:cNvSpPr/>
          <p:nvPr/>
        </p:nvSpPr>
        <p:spPr>
          <a:xfrm>
            <a:off x="3162300" y="8362653"/>
            <a:ext cx="1120958" cy="886122"/>
          </a:xfrm>
          <a:custGeom>
            <a:avLst/>
            <a:gdLst>
              <a:gd name="connsiteX0" fmla="*/ 0 w 1120958"/>
              <a:gd name="connsiteY0" fmla="*/ 276522 h 886122"/>
              <a:gd name="connsiteX1" fmla="*/ 366713 w 1120958"/>
              <a:gd name="connsiteY1" fmla="*/ 138410 h 886122"/>
              <a:gd name="connsiteX2" fmla="*/ 1119188 w 1120958"/>
              <a:gd name="connsiteY2" fmla="*/ 43160 h 886122"/>
              <a:gd name="connsiteX3" fmla="*/ 566738 w 1120958"/>
              <a:gd name="connsiteY3" fmla="*/ 886122 h 886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0958" h="886122">
                <a:moveTo>
                  <a:pt x="0" y="276522"/>
                </a:moveTo>
                <a:cubicBezTo>
                  <a:pt x="90091" y="226913"/>
                  <a:pt x="180182" y="177304"/>
                  <a:pt x="366713" y="138410"/>
                </a:cubicBezTo>
                <a:cubicBezTo>
                  <a:pt x="553244" y="99516"/>
                  <a:pt x="1085851" y="-81458"/>
                  <a:pt x="1119188" y="43160"/>
                </a:cubicBezTo>
                <a:cubicBezTo>
                  <a:pt x="1152525" y="167778"/>
                  <a:pt x="705644" y="846434"/>
                  <a:pt x="566738" y="886122"/>
                </a:cubicBezTo>
              </a:path>
            </a:pathLst>
          </a:cu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9DE24CFE-ABE1-24F5-4B5B-2A96402C6B57}"/>
              </a:ext>
            </a:extLst>
          </p:cNvPr>
          <p:cNvSpPr/>
          <p:nvPr/>
        </p:nvSpPr>
        <p:spPr>
          <a:xfrm>
            <a:off x="3190875" y="7858125"/>
            <a:ext cx="1134595" cy="1247775"/>
          </a:xfrm>
          <a:custGeom>
            <a:avLst/>
            <a:gdLst>
              <a:gd name="connsiteX0" fmla="*/ 0 w 1134595"/>
              <a:gd name="connsiteY0" fmla="*/ 0 h 1247775"/>
              <a:gd name="connsiteX1" fmla="*/ 209550 w 1134595"/>
              <a:gd name="connsiteY1" fmla="*/ 404813 h 1247775"/>
              <a:gd name="connsiteX2" fmla="*/ 947738 w 1134595"/>
              <a:gd name="connsiteY2" fmla="*/ 452438 h 1247775"/>
              <a:gd name="connsiteX3" fmla="*/ 1133475 w 1134595"/>
              <a:gd name="connsiteY3" fmla="*/ 1109663 h 1247775"/>
              <a:gd name="connsiteX4" fmla="*/ 895350 w 1134595"/>
              <a:gd name="connsiteY4" fmla="*/ 1247775 h 1247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4595" h="1247775">
                <a:moveTo>
                  <a:pt x="0" y="0"/>
                </a:moveTo>
                <a:cubicBezTo>
                  <a:pt x="25797" y="164703"/>
                  <a:pt x="51594" y="329407"/>
                  <a:pt x="209550" y="404813"/>
                </a:cubicBezTo>
                <a:cubicBezTo>
                  <a:pt x="367506" y="480219"/>
                  <a:pt x="793750" y="334963"/>
                  <a:pt x="947738" y="452438"/>
                </a:cubicBezTo>
                <a:cubicBezTo>
                  <a:pt x="1101726" y="569913"/>
                  <a:pt x="1142206" y="977107"/>
                  <a:pt x="1133475" y="1109663"/>
                </a:cubicBezTo>
                <a:cubicBezTo>
                  <a:pt x="1124744" y="1242219"/>
                  <a:pt x="928687" y="1224756"/>
                  <a:pt x="895350" y="1247775"/>
                </a:cubicBezTo>
              </a:path>
            </a:pathLst>
          </a:custGeom>
          <a:ln>
            <a:solidFill>
              <a:schemeClr val="accent3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7A40514D-7336-FC87-8F52-F79219499630}"/>
              </a:ext>
            </a:extLst>
          </p:cNvPr>
          <p:cNvSpPr/>
          <p:nvPr/>
        </p:nvSpPr>
        <p:spPr>
          <a:xfrm>
            <a:off x="3283998" y="7748588"/>
            <a:ext cx="1547797" cy="1216756"/>
          </a:xfrm>
          <a:custGeom>
            <a:avLst/>
            <a:gdLst>
              <a:gd name="connsiteX0" fmla="*/ 164052 w 1547797"/>
              <a:gd name="connsiteY0" fmla="*/ 0 h 1216756"/>
              <a:gd name="connsiteX1" fmla="*/ 68802 w 1547797"/>
              <a:gd name="connsiteY1" fmla="*/ 528637 h 1216756"/>
              <a:gd name="connsiteX2" fmla="*/ 1059402 w 1547797"/>
              <a:gd name="connsiteY2" fmla="*/ 1209675 h 1216756"/>
              <a:gd name="connsiteX3" fmla="*/ 1183227 w 1547797"/>
              <a:gd name="connsiteY3" fmla="*/ 833437 h 1216756"/>
              <a:gd name="connsiteX4" fmla="*/ 1221327 w 1547797"/>
              <a:gd name="connsiteY4" fmla="*/ 42862 h 1216756"/>
              <a:gd name="connsiteX5" fmla="*/ 1464215 w 1547797"/>
              <a:gd name="connsiteY5" fmla="*/ 552450 h 1216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7797" h="1216756">
                <a:moveTo>
                  <a:pt x="164052" y="0"/>
                </a:moveTo>
                <a:cubicBezTo>
                  <a:pt x="41814" y="163512"/>
                  <a:pt x="-80423" y="327025"/>
                  <a:pt x="68802" y="528637"/>
                </a:cubicBezTo>
                <a:cubicBezTo>
                  <a:pt x="218027" y="730249"/>
                  <a:pt x="873665" y="1158875"/>
                  <a:pt x="1059402" y="1209675"/>
                </a:cubicBezTo>
                <a:cubicBezTo>
                  <a:pt x="1245139" y="1260475"/>
                  <a:pt x="1156240" y="1027906"/>
                  <a:pt x="1183227" y="833437"/>
                </a:cubicBezTo>
                <a:cubicBezTo>
                  <a:pt x="1210214" y="638968"/>
                  <a:pt x="1174496" y="89693"/>
                  <a:pt x="1221327" y="42862"/>
                </a:cubicBezTo>
                <a:cubicBezTo>
                  <a:pt x="1268158" y="-3969"/>
                  <a:pt x="1734090" y="800100"/>
                  <a:pt x="1464215" y="552450"/>
                </a:cubicBezTo>
              </a:path>
            </a:pathLst>
          </a:custGeom>
          <a:ln>
            <a:solidFill>
              <a:schemeClr val="accent2">
                <a:lumMod val="75000"/>
              </a:schemeClr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3E842A8-7A5A-88D1-B5C4-B63D2F82DADF}"/>
              </a:ext>
            </a:extLst>
          </p:cNvPr>
          <p:cNvSpPr/>
          <p:nvPr/>
        </p:nvSpPr>
        <p:spPr>
          <a:xfrm>
            <a:off x="3333750" y="7899177"/>
            <a:ext cx="1515882" cy="1236917"/>
          </a:xfrm>
          <a:custGeom>
            <a:avLst/>
            <a:gdLst>
              <a:gd name="connsiteX0" fmla="*/ 0 w 1515882"/>
              <a:gd name="connsiteY0" fmla="*/ 692373 h 1236917"/>
              <a:gd name="connsiteX1" fmla="*/ 804863 w 1515882"/>
              <a:gd name="connsiteY1" fmla="*/ 425673 h 1236917"/>
              <a:gd name="connsiteX2" fmla="*/ 785813 w 1515882"/>
              <a:gd name="connsiteY2" fmla="*/ 1235298 h 1236917"/>
              <a:gd name="connsiteX3" fmla="*/ 1514475 w 1515882"/>
              <a:gd name="connsiteY3" fmla="*/ 178023 h 1236917"/>
              <a:gd name="connsiteX4" fmla="*/ 966788 w 1515882"/>
              <a:gd name="connsiteY4" fmla="*/ 20861 h 1236917"/>
              <a:gd name="connsiteX5" fmla="*/ 828675 w 1515882"/>
              <a:gd name="connsiteY5" fmla="*/ 401861 h 1236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15882" h="1236917">
                <a:moveTo>
                  <a:pt x="0" y="692373"/>
                </a:moveTo>
                <a:cubicBezTo>
                  <a:pt x="336947" y="513779"/>
                  <a:pt x="673894" y="335186"/>
                  <a:pt x="804863" y="425673"/>
                </a:cubicBezTo>
                <a:cubicBezTo>
                  <a:pt x="935832" y="516160"/>
                  <a:pt x="667544" y="1276573"/>
                  <a:pt x="785813" y="1235298"/>
                </a:cubicBezTo>
                <a:cubicBezTo>
                  <a:pt x="904082" y="1194023"/>
                  <a:pt x="1484312" y="380429"/>
                  <a:pt x="1514475" y="178023"/>
                </a:cubicBezTo>
                <a:cubicBezTo>
                  <a:pt x="1544638" y="-24383"/>
                  <a:pt x="1081088" y="-16445"/>
                  <a:pt x="966788" y="20861"/>
                </a:cubicBezTo>
                <a:cubicBezTo>
                  <a:pt x="852488" y="58167"/>
                  <a:pt x="853281" y="412973"/>
                  <a:pt x="828675" y="401861"/>
                </a:cubicBezTo>
              </a:path>
            </a:pathLst>
          </a:cu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1" name="Straight Arrow Connector 130">
            <a:extLst>
              <a:ext uri="{FF2B5EF4-FFF2-40B4-BE49-F238E27FC236}">
                <a16:creationId xmlns:a16="http://schemas.microsoft.com/office/drawing/2014/main" id="{E798C081-9D72-0338-759E-CA4700AA0EB1}"/>
              </a:ext>
            </a:extLst>
          </p:cNvPr>
          <p:cNvCxnSpPr>
            <a:cxnSpLocks/>
          </p:cNvCxnSpPr>
          <p:nvPr/>
        </p:nvCxnSpPr>
        <p:spPr>
          <a:xfrm>
            <a:off x="4053597" y="7926986"/>
            <a:ext cx="290472" cy="271145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D3C61B6-59DD-316C-BB81-6026316E21B1}"/>
              </a:ext>
            </a:extLst>
          </p:cNvPr>
          <p:cNvCxnSpPr>
            <a:cxnSpLocks/>
          </p:cNvCxnSpPr>
          <p:nvPr/>
        </p:nvCxnSpPr>
        <p:spPr>
          <a:xfrm flipH="1">
            <a:off x="2224119" y="8537789"/>
            <a:ext cx="582988" cy="0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2598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9F9EF0-93D5-4D4B-BAFE-477002814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7068800" cy="9601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0EED2-7073-E433-F5ED-203BDBFEC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3590" y="1350568"/>
            <a:ext cx="10821619" cy="1664208"/>
          </a:xfrm>
          <a:solidFill>
            <a:srgbClr val="FFFFFF">
              <a:alpha val="10000"/>
            </a:srgb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8A4A1-E2EE-8542-F136-58706B717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665" y="3526083"/>
            <a:ext cx="14613467" cy="55638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300" dirty="0"/>
              <a:t>Recommendations to treat asthma and improve respiratory function:</a:t>
            </a:r>
          </a:p>
          <a:p>
            <a:pPr lvl="1"/>
            <a:r>
              <a:rPr lang="en-GB" sz="3100" dirty="0"/>
              <a:t>Avoiding pollutants and allergens (e.g. second hand smoke, dust) (</a:t>
            </a:r>
            <a:r>
              <a:rPr lang="en-GB" sz="3100" dirty="0" err="1"/>
              <a:t>Diette</a:t>
            </a:r>
            <a:r>
              <a:rPr lang="en-GB" sz="3100" dirty="0"/>
              <a:t> et al, 2008)</a:t>
            </a:r>
          </a:p>
          <a:p>
            <a:pPr lvl="1"/>
            <a:r>
              <a:rPr lang="en-GB" sz="3100" dirty="0"/>
              <a:t>Improving diet and exercising, especially for people with obesity (</a:t>
            </a:r>
            <a:r>
              <a:rPr lang="en-GB" sz="3100" dirty="0" err="1"/>
              <a:t>Stoodley</a:t>
            </a:r>
            <a:r>
              <a:rPr lang="en-GB" sz="3100" dirty="0"/>
              <a:t> et al, 2019)</a:t>
            </a:r>
          </a:p>
          <a:p>
            <a:pPr lvl="1"/>
            <a:r>
              <a:rPr lang="en-GB" sz="3100" dirty="0"/>
              <a:t>Regularly monitoring medication and respiratory functioning (</a:t>
            </a:r>
            <a:r>
              <a:rPr lang="en-GB" sz="3100" dirty="0" err="1"/>
              <a:t>Tesse</a:t>
            </a:r>
            <a:r>
              <a:rPr lang="en-GB" sz="3100" dirty="0"/>
              <a:t> et al, 2018)</a:t>
            </a:r>
          </a:p>
          <a:p>
            <a:endParaRPr lang="en-GB" sz="3300" dirty="0"/>
          </a:p>
          <a:p>
            <a:pPr marL="0" indent="0">
              <a:buNone/>
            </a:pPr>
            <a:r>
              <a:rPr lang="en-GB" sz="3600" dirty="0"/>
              <a:t>Important for people suffering from respiratory issues to access support (e.g. from NHS) to ensure appropriate person-centred care can be delivered (Gardener et al, 2019)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600" dirty="0"/>
              <a:t>To conclude…</a:t>
            </a:r>
          </a:p>
          <a:p>
            <a:r>
              <a:rPr lang="en-GB" sz="3100" dirty="0"/>
              <a:t>This poster has identified the relationship between body functioning and the physiology of the respiratory system</a:t>
            </a:r>
          </a:p>
          <a:p>
            <a:r>
              <a:rPr lang="en-GB" sz="3100" dirty="0"/>
              <a:t>Recommendations have been offered to improve respiratory function for people suffering from Asthma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79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3F6E3-65CE-3C50-F150-5720ADEF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1F693-1FE4-2B76-3688-109C02297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6691" y="3693261"/>
            <a:ext cx="15240000" cy="542303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Alföldy</a:t>
            </a:r>
            <a:r>
              <a:rPr lang="en-GB" dirty="0"/>
              <a:t>, B., </a:t>
            </a:r>
            <a:r>
              <a:rPr lang="en-GB" dirty="0" err="1"/>
              <a:t>Giechaskiel</a:t>
            </a:r>
            <a:r>
              <a:rPr lang="en-GB" dirty="0"/>
              <a:t>, B., Hofmann, W., and Yannis, D. (2009) Size-distribution dependent lung deposition of diesel exhaust particles. </a:t>
            </a:r>
            <a:r>
              <a:rPr lang="en-GB" i="1" dirty="0"/>
              <a:t>Journal of Aerosol Science, </a:t>
            </a:r>
            <a:r>
              <a:rPr lang="en-GB" dirty="0"/>
              <a:t>40(8), pp. 652-663.</a:t>
            </a:r>
          </a:p>
          <a:p>
            <a:r>
              <a:rPr lang="en-GB" dirty="0"/>
              <a:t>Bailey, R. (2020) Respiratory System and How We Breathe. Retrieved from: </a:t>
            </a:r>
            <a:r>
              <a:rPr lang="en-GB" dirty="0">
                <a:hlinkClick r:id="rId2"/>
              </a:rPr>
              <a:t>https://www.thoughtco.com/respiratory-system-406489</a:t>
            </a:r>
            <a:r>
              <a:rPr lang="en-GB" dirty="0"/>
              <a:t>. [Accessed: 1</a:t>
            </a:r>
            <a:r>
              <a:rPr lang="en-GB" baseline="30000" dirty="0"/>
              <a:t>st </a:t>
            </a:r>
            <a:r>
              <a:rPr lang="en-GB" dirty="0"/>
              <a:t>Feb 2023]</a:t>
            </a:r>
          </a:p>
          <a:p>
            <a:r>
              <a:rPr lang="en-GB" dirty="0" err="1"/>
              <a:t>Diette</a:t>
            </a:r>
            <a:r>
              <a:rPr lang="en-GB" dirty="0"/>
              <a:t>, G. B., McCormack, M. C., Hansel, N. N., </a:t>
            </a:r>
            <a:r>
              <a:rPr lang="en-GB" dirty="0" err="1"/>
              <a:t>Breysse</a:t>
            </a:r>
            <a:r>
              <a:rPr lang="en-GB" dirty="0"/>
              <a:t>, P. N., and Matsui, E. C. (2008) Environmental Issues in Managing Asthma. </a:t>
            </a:r>
            <a:r>
              <a:rPr lang="en-GB" i="1" dirty="0"/>
              <a:t>Respiratory Care</a:t>
            </a:r>
            <a:r>
              <a:rPr lang="en-GB" dirty="0"/>
              <a:t>, 53(5), pp. 602-617.</a:t>
            </a:r>
          </a:p>
          <a:p>
            <a:r>
              <a:rPr lang="en-GB" dirty="0"/>
              <a:t>Gardener, A. C., Ewing, G., and Farquhar, M. (2019) Enabling patients with advanced chronic pulmonary disease to identify and express their support needs to health care professionals: A qualitative study to develop a tool. </a:t>
            </a:r>
            <a:r>
              <a:rPr lang="en-GB" i="1" dirty="0"/>
              <a:t>Palliative Medicine, </a:t>
            </a:r>
            <a:r>
              <a:rPr lang="en-GB" dirty="0"/>
              <a:t>33(6), pp. 663-675.</a:t>
            </a:r>
          </a:p>
          <a:p>
            <a:r>
              <a:rPr lang="en-GB" dirty="0"/>
              <a:t>López, A., and Martinson, S. A. (2017) Respiratory System, Mediastinum, and Pleurae. </a:t>
            </a:r>
            <a:r>
              <a:rPr lang="en-GB" i="1" dirty="0"/>
              <a:t>Pathologic Basis of Veterinary Disease, </a:t>
            </a:r>
            <a:r>
              <a:rPr lang="en-GB" dirty="0"/>
              <a:t>pp. 471-560. </a:t>
            </a:r>
          </a:p>
          <a:p>
            <a:r>
              <a:rPr lang="en-GB" dirty="0" err="1"/>
              <a:t>Macklem</a:t>
            </a:r>
            <a:r>
              <a:rPr lang="en-GB" dirty="0"/>
              <a:t>, P. T. (1998) The physiology of small airways. </a:t>
            </a:r>
            <a:r>
              <a:rPr lang="en-GB" i="1" dirty="0"/>
              <a:t>American Journal of Respiratory Critical Care Medicine, </a:t>
            </a:r>
            <a:r>
              <a:rPr lang="en-GB" dirty="0"/>
              <a:t>157(1), pp. 181-183.</a:t>
            </a:r>
          </a:p>
          <a:p>
            <a:r>
              <a:rPr lang="en-GB" dirty="0"/>
              <a:t>Nair, M., and </a:t>
            </a:r>
            <a:r>
              <a:rPr lang="en-GB" dirty="0" err="1"/>
              <a:t>Peate</a:t>
            </a:r>
            <a:r>
              <a:rPr lang="en-GB" dirty="0"/>
              <a:t>, I. (2011) </a:t>
            </a:r>
            <a:r>
              <a:rPr lang="en-GB" i="1" dirty="0"/>
              <a:t>Fundamentals of anatomy and physiology for student nurses. </a:t>
            </a:r>
            <a:r>
              <a:rPr lang="en-GB" dirty="0"/>
              <a:t>Wiley-Blackwell: London, UK.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063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3F6E3-65CE-3C50-F150-5720ADEF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1F693-1FE4-2B76-3688-109C02297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6691" y="3693261"/>
            <a:ext cx="15240000" cy="5423030"/>
          </a:xfrm>
        </p:spPr>
        <p:txBody>
          <a:bodyPr>
            <a:normAutofit/>
          </a:bodyPr>
          <a:lstStyle/>
          <a:p>
            <a:r>
              <a:rPr lang="en-GB" dirty="0" err="1"/>
              <a:t>Stoodley</a:t>
            </a:r>
            <a:r>
              <a:rPr lang="en-GB" dirty="0"/>
              <a:t>, I, Williams, L., Thompson, C., Scott, H., and Wood, L. (2019) Evidence for lifestyle interventions in asthma. </a:t>
            </a:r>
            <a:r>
              <a:rPr lang="en-GB" i="1" dirty="0"/>
              <a:t>Breathe, </a:t>
            </a:r>
            <a:r>
              <a:rPr lang="en-GB" dirty="0"/>
              <a:t>15(1), pp. 50-61.</a:t>
            </a:r>
          </a:p>
          <a:p>
            <a:r>
              <a:rPr lang="en-GB" dirty="0"/>
              <a:t>Sturgeon, D. (2018) </a:t>
            </a:r>
            <a:r>
              <a:rPr lang="en-GB" i="1" dirty="0"/>
              <a:t>Introduction to anatomy and physiology for Healthcare Students. </a:t>
            </a:r>
            <a:r>
              <a:rPr lang="en-GB" dirty="0"/>
              <a:t>Taylor &amp; Francis Group.</a:t>
            </a:r>
          </a:p>
          <a:p>
            <a:r>
              <a:rPr lang="en-GB" dirty="0"/>
              <a:t>Sly, P. D., and Collins, R. A. (2006) Physiological basis of respiratory signs and symptoms. </a:t>
            </a:r>
            <a:r>
              <a:rPr lang="en-GB" i="1" dirty="0"/>
              <a:t>Paediatric Respiratory Reviews</a:t>
            </a:r>
            <a:r>
              <a:rPr lang="en-GB" dirty="0"/>
              <a:t>, 7(2), pp. 84-88.</a:t>
            </a:r>
          </a:p>
          <a:p>
            <a:r>
              <a:rPr lang="en-GB" dirty="0" err="1"/>
              <a:t>Tesse</a:t>
            </a:r>
            <a:r>
              <a:rPr lang="en-GB" dirty="0"/>
              <a:t>, R., Borrelli, G., </a:t>
            </a:r>
            <a:r>
              <a:rPr lang="en-GB" dirty="0" err="1"/>
              <a:t>Mongelli</a:t>
            </a:r>
            <a:r>
              <a:rPr lang="en-GB" dirty="0"/>
              <a:t>, G., </a:t>
            </a:r>
            <a:r>
              <a:rPr lang="en-GB" dirty="0" err="1"/>
              <a:t>Mastrorilli</a:t>
            </a:r>
            <a:r>
              <a:rPr lang="en-GB" dirty="0"/>
              <a:t>, V., and Cardinale, F. (2018) Treating </a:t>
            </a:r>
            <a:r>
              <a:rPr lang="en-GB" dirty="0" err="1"/>
              <a:t>Pediatric</a:t>
            </a:r>
            <a:r>
              <a:rPr lang="en-GB" dirty="0"/>
              <a:t> Asthma According Guidelines. </a:t>
            </a:r>
            <a:r>
              <a:rPr lang="en-GB" i="1" dirty="0"/>
              <a:t>Frontiers in </a:t>
            </a:r>
            <a:r>
              <a:rPr lang="en-GB" i="1" dirty="0" err="1"/>
              <a:t>Pediatrics</a:t>
            </a:r>
            <a:r>
              <a:rPr lang="en-GB" dirty="0"/>
              <a:t>, 6(1), pp. 234.</a:t>
            </a:r>
          </a:p>
          <a:p>
            <a:r>
              <a:rPr lang="en-GB" dirty="0"/>
              <a:t>Tillie-</a:t>
            </a:r>
            <a:r>
              <a:rPr lang="en-GB" dirty="0" err="1"/>
              <a:t>Leblond</a:t>
            </a:r>
            <a:r>
              <a:rPr lang="en-GB" dirty="0"/>
              <a:t>, I., </a:t>
            </a:r>
            <a:r>
              <a:rPr lang="en-GB" dirty="0" err="1"/>
              <a:t>Montani</a:t>
            </a:r>
            <a:r>
              <a:rPr lang="en-GB" dirty="0"/>
              <a:t>, D., </a:t>
            </a:r>
            <a:r>
              <a:rPr lang="en-GB" dirty="0" err="1"/>
              <a:t>Crestani</a:t>
            </a:r>
            <a:r>
              <a:rPr lang="en-GB" dirty="0"/>
              <a:t>, B., de </a:t>
            </a:r>
            <a:r>
              <a:rPr lang="en-GB" dirty="0" err="1"/>
              <a:t>Blic</a:t>
            </a:r>
            <a:r>
              <a:rPr lang="en-GB" dirty="0"/>
              <a:t>, J., Humbert, M., </a:t>
            </a:r>
            <a:r>
              <a:rPr lang="en-GB" dirty="0" err="1"/>
              <a:t>Tunon</a:t>
            </a:r>
            <a:r>
              <a:rPr lang="en-GB" dirty="0"/>
              <a:t>-de-Lara, M., </a:t>
            </a:r>
            <a:r>
              <a:rPr lang="en-GB" dirty="0" err="1"/>
              <a:t>Magnan</a:t>
            </a:r>
            <a:r>
              <a:rPr lang="en-GB" dirty="0"/>
              <a:t>, A., Roche, N., </a:t>
            </a:r>
            <a:r>
              <a:rPr lang="en-GB" dirty="0" err="1"/>
              <a:t>Ostinelli</a:t>
            </a:r>
            <a:r>
              <a:rPr lang="en-GB" dirty="0"/>
              <a:t>, J., and </a:t>
            </a:r>
            <a:r>
              <a:rPr lang="en-GB" dirty="0" err="1"/>
              <a:t>Chanez</a:t>
            </a:r>
            <a:r>
              <a:rPr lang="en-GB" dirty="0"/>
              <a:t>, P. (2009) Relation between inflammation and symptoms in asthma. </a:t>
            </a:r>
            <a:r>
              <a:rPr lang="en-GB" i="1" dirty="0"/>
              <a:t>Allergy</a:t>
            </a:r>
            <a:r>
              <a:rPr lang="en-GB" dirty="0"/>
              <a:t>, 64(1), pp. 453-367.</a:t>
            </a:r>
          </a:p>
          <a:p>
            <a:r>
              <a:rPr lang="en-GB" dirty="0"/>
              <a:t>Tucker, L., </a:t>
            </a:r>
            <a:r>
              <a:rPr lang="en-GB" dirty="0" err="1"/>
              <a:t>Foulston</a:t>
            </a:r>
            <a:r>
              <a:rPr lang="en-GB" dirty="0"/>
              <a:t>, J., Major, F., and Wynne, M. (2016) </a:t>
            </a:r>
            <a:r>
              <a:rPr lang="en-GB" i="1" dirty="0"/>
              <a:t>An introductory guide to anatomy &amp; physiology</a:t>
            </a:r>
            <a:r>
              <a:rPr lang="en-GB" dirty="0"/>
              <a:t>. EMS Publishing. </a:t>
            </a:r>
          </a:p>
        </p:txBody>
      </p:sp>
    </p:spTree>
    <p:extLst>
      <p:ext uri="{BB962C8B-B14F-4D97-AF65-F5344CB8AC3E}">
        <p14:creationId xmlns:p14="http://schemas.microsoft.com/office/powerpoint/2010/main" val="285920281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819</TotalTime>
  <Words>998</Words>
  <Application>Microsoft Macintosh PowerPoint</Application>
  <PresentationFormat>Custom</PresentationFormat>
  <Paragraphs>93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Gill Sans MT</vt:lpstr>
      <vt:lpstr>Parcel</vt:lpstr>
      <vt:lpstr>Introduction to Physiology (bmhp5003_birm) - poster</vt:lpstr>
      <vt:lpstr>The respiratory System</vt:lpstr>
      <vt:lpstr>PowerPoint Presentation</vt:lpstr>
      <vt:lpstr>Conclusion</vt:lpstr>
      <vt:lpstr>REFERENCES</vt:lpstr>
      <vt:lpstr>REFERENCES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Janhara Bibi (2025745)</dc:creator>
  <cp:lastModifiedBy>Janhara Bibi (2025745)</cp:lastModifiedBy>
  <cp:revision>31</cp:revision>
  <dcterms:created xsi:type="dcterms:W3CDTF">2023-01-26T21:57:57Z</dcterms:created>
  <dcterms:modified xsi:type="dcterms:W3CDTF">2023-02-23T23:34:26Z</dcterms:modified>
</cp:coreProperties>
</file>