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4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300" r:id="rId6"/>
    <p:sldId id="260" r:id="rId7"/>
    <p:sldId id="324" r:id="rId8"/>
    <p:sldId id="261" r:id="rId9"/>
    <p:sldId id="326" r:id="rId10"/>
    <p:sldId id="262" r:id="rId11"/>
    <p:sldId id="325" r:id="rId12"/>
    <p:sldId id="327" r:id="rId13"/>
    <p:sldId id="263" r:id="rId14"/>
    <p:sldId id="264" r:id="rId15"/>
    <p:sldId id="265" r:id="rId16"/>
    <p:sldId id="323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22" r:id="rId25"/>
    <p:sldId id="311" r:id="rId26"/>
    <p:sldId id="309" r:id="rId27"/>
    <p:sldId id="310" r:id="rId28"/>
    <p:sldId id="312" r:id="rId29"/>
    <p:sldId id="313" r:id="rId3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Lato" panose="020B0604020202020204" charset="0"/>
      <p:regular r:id="rId36"/>
      <p:bold r:id="rId37"/>
      <p:italic r:id="rId38"/>
      <p:boldItalic r:id="rId39"/>
    </p:embeddedFont>
    <p:embeddedFont>
      <p:font typeface="Raleway" panose="020B0604020202020204" charset="0"/>
      <p:regular r:id="rId40"/>
      <p:bold r:id="rId41"/>
      <p:italic r:id="rId42"/>
      <p:boldItalic r:id="rId4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994" autoAdjust="0"/>
  </p:normalViewPr>
  <p:slideViewPr>
    <p:cSldViewPr snapToGrid="0">
      <p:cViewPr>
        <p:scale>
          <a:sx n="120" d="100"/>
          <a:sy n="120" d="100"/>
        </p:scale>
        <p:origin x="1266" y="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036cb32ce7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036cb32ce7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76eecdb6b2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76eecdb6b2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1036cb32ce7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1036cb32ce7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600">
                <a:solidFill>
                  <a:schemeClr val="accent1"/>
                </a:solidFill>
                <a:latin typeface="Raleway"/>
                <a:ea typeface="Raleway"/>
                <a:cs typeface="Raleway"/>
                <a:sym typeface="Raleway"/>
              </a:rPr>
              <a:t>A logic model is a theory-based framework used in evaluating and summarising how an intervention works by identifying pathways from inputs/activities to intended outcomes (Rogers, 2008). Logic models are usually graphical representations that outline the inputs, activities, outputs, outcomes and impact of complex interventions (Maden et al., 2017).</a:t>
            </a: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036cb32ce7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036cb32ce7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116717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036cb32ce7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036cb32ce7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1036cb32ce7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1036cb32ce7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 dirty="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66424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036cb32ce7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1036cb32ce7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036cb32ce7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1036cb32ce7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600" dirty="0">
                <a:latin typeface="Raleway"/>
                <a:ea typeface="Raleway"/>
                <a:cs typeface="Raleway"/>
                <a:sym typeface="Raleway"/>
              </a:rPr>
              <a:t>This definition seems simplistic, yet it is foundational. 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lang="en-GB" sz="1600" dirty="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ToC has evolved over the years, considering the ever-changing complexities in international development programmes.</a:t>
            </a:r>
            <a:endParaRPr sz="1600" dirty="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524776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036cb32ce7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1036cb32ce7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Despite not having a single way of designing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ToCs</a:t>
            </a: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good quality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ToCs</a:t>
            </a: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should entail specific components such as long-term goals, assumptions, interventions, measurable outcomes, inputs and outputs (Connell &amp;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Kubisch</a:t>
            </a: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1998).</a:t>
            </a:r>
            <a:endParaRPr sz="1600" dirty="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036cb32ce7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1036cb32ce7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In the context of this study, the ToC components have the following definitions </a:t>
            </a:r>
            <a:endParaRPr sz="1600" dirty="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41606823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036cb32ce7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036cb32ce7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ToC process articulates the mechanisms of change. The process begins when stakeholders set out a long-term goal and go in a reverse direction to specify assumptions and identify preconditions to bring about the desired outcomes (Taplin, Clark, Collins, &amp; Colby, 2013)</a:t>
            </a: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The process leads to the product (ToC map), which is usually developed in versions before, during and after programme implementations.</a:t>
            </a:r>
            <a:endParaRPr sz="1600" dirty="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8657546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036cb32ce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036cb32ce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036cb32ce7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036cb32ce7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A revised version of the Theory of Change for Electronic Health Records implementation in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Festac</a:t>
            </a: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PHC, including a workshop at </a:t>
            </a:r>
            <a:r>
              <a:rPr lang="en-GB" sz="1100" b="0" i="0" u="none" strike="noStrike" cap="none" dirty="0" err="1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MedInfo</a:t>
            </a: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Conference 2019.</a:t>
            </a:r>
            <a:endParaRPr sz="1600" dirty="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5733152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8533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3701237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351747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7125734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0811590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8077810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1241283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9611635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1141239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3424139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051571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7836589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1036cb32ce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1036cb32ce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endParaRPr sz="1600">
              <a:solidFill>
                <a:schemeClr val="accen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429610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1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2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1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ubTitle" idx="1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7" name="Google Shape;77;p11"/>
          <p:cNvSpPr txBox="1">
            <a:spLocks noGrp="1"/>
          </p:cNvSpPr>
          <p:nvPr>
            <p:ph type="title" hasCustomPrompt="1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>
            <a:spLocks noGrp="1"/>
          </p:cNvSpPr>
          <p:nvPr>
            <p:ph type="body" idx="1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OC">
  <p:cSld name="SECTION_HEADER_1">
    <p:bg>
      <p:bgPr>
        <a:solidFill>
          <a:schemeClr val="dk1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3"/>
          <p:cNvSpPr txBox="1">
            <a:spLocks noGrp="1"/>
          </p:cNvSpPr>
          <p:nvPr>
            <p:ph type="title"/>
          </p:nvPr>
        </p:nvSpPr>
        <p:spPr>
          <a:xfrm>
            <a:off x="1308150" y="1318650"/>
            <a:ext cx="71100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None/>
              <a:defRPr sz="2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5" name="Google Shape;85;p13"/>
          <p:cNvSpPr txBox="1"/>
          <p:nvPr/>
        </p:nvSpPr>
        <p:spPr>
          <a:xfrm>
            <a:off x="226550" y="78500"/>
            <a:ext cx="998100" cy="3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Confidential</a:t>
            </a:r>
            <a:endParaRPr sz="600" b="1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1296767" y="78500"/>
            <a:ext cx="2100600" cy="3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Customized for </a:t>
            </a:r>
            <a:r>
              <a:rPr lang="en-GB" sz="600" b="1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Lorem Ipsum LLC</a:t>
            </a:r>
            <a:endParaRPr sz="600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8213935" y="78500"/>
            <a:ext cx="705900" cy="3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rgbClr val="FFFFFF"/>
                </a:solidFill>
                <a:latin typeface="Raleway"/>
                <a:ea typeface="Raleway"/>
                <a:cs typeface="Raleway"/>
                <a:sym typeface="Raleway"/>
              </a:rPr>
              <a:t>Version 1.0</a:t>
            </a:r>
            <a:endParaRPr sz="600" b="1">
              <a:solidFill>
                <a:srgbClr val="FFFFFF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_alt1">
  <p:cSld name="SECTION_HEADER_2">
    <p:bg>
      <p:bgPr>
        <a:solidFill>
          <a:srgbClr val="434343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oogle Shape;89;p1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90" name="Google Shape;90;p1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4" name="Google Shape;94;p14">
            <a:hlinkClick r:id="" action="ppaction://noaction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rgbClr val="43434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95" name="Google Shape;95;p14">
            <a:hlinkClick r:id="" action="ppaction://noaction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6" name="Google Shape;96;p14">
            <a:hlinkClick r:id="" action="ppaction://noaction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7" name="Google Shape;97;p14">
            <a:hlinkClick r:id="" action="ppaction://noaction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w="952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_alt2">
  <p:cSld name="TITLE_AND_BODY_1_1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5" descr="shutterstock_31891705.jpg"/>
          <p:cNvPicPr preferRelativeResize="0"/>
          <p:nvPr/>
        </p:nvPicPr>
        <p:blipFill rotWithShape="1">
          <a:blip r:embed="rId2">
            <a:alphaModFix/>
          </a:blip>
          <a:srcRect t="11971" b="11971"/>
          <a:stretch/>
        </p:blipFill>
        <p:spPr>
          <a:xfrm>
            <a:off x="0" y="487825"/>
            <a:ext cx="9143999" cy="465567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5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rgbClr val="FFFFFF"/>
                </a:solidFill>
              </a:defRPr>
            </a:lvl1pPr>
            <a:lvl2pPr lvl="1" rtl="0">
              <a:buNone/>
              <a:defRPr>
                <a:solidFill>
                  <a:srgbClr val="FFFFFF"/>
                </a:solidFill>
              </a:defRPr>
            </a:lvl2pPr>
            <a:lvl3pPr lvl="2" rtl="0">
              <a:buNone/>
              <a:defRPr>
                <a:solidFill>
                  <a:srgbClr val="FFFFFF"/>
                </a:solidFill>
              </a:defRPr>
            </a:lvl3pPr>
            <a:lvl4pPr lvl="3" rtl="0">
              <a:buNone/>
              <a:defRPr>
                <a:solidFill>
                  <a:srgbClr val="FFFFFF"/>
                </a:solidFill>
              </a:defRPr>
            </a:lvl4pPr>
            <a:lvl5pPr lvl="4" rtl="0">
              <a:buNone/>
              <a:defRPr>
                <a:solidFill>
                  <a:srgbClr val="FFFFFF"/>
                </a:solidFill>
              </a:defRPr>
            </a:lvl5pPr>
            <a:lvl6pPr lvl="5" rtl="0">
              <a:buNone/>
              <a:defRPr>
                <a:solidFill>
                  <a:srgbClr val="FFFFFF"/>
                </a:solidFill>
              </a:defRPr>
            </a:lvl6pPr>
            <a:lvl7pPr lvl="6" rtl="0">
              <a:buNone/>
              <a:defRPr>
                <a:solidFill>
                  <a:srgbClr val="FFFFFF"/>
                </a:solidFill>
              </a:defRPr>
            </a:lvl7pPr>
            <a:lvl8pPr lvl="7" rtl="0">
              <a:buNone/>
              <a:defRPr>
                <a:solidFill>
                  <a:srgbClr val="FFFFFF"/>
                </a:solidFill>
              </a:defRPr>
            </a:lvl8pPr>
            <a:lvl9pPr lvl="8" rtl="0"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2" name="Google Shape;102;p15">
            <a:hlinkClick r:id="" action="ppaction://noaction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03" name="Google Shape;103;p15">
            <a:hlinkClick r:id="" action="ppaction://noaction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w="9525" cap="flat" cmpd="sng">
            <a:solidFill>
              <a:srgbClr val="B7B7B7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4" name="Google Shape;104;p15">
            <a:hlinkClick r:id="" action="ppaction://noaction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w="9525" cap="flat" cmpd="sng">
            <a:solidFill>
              <a:srgbClr val="B7B7B7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5" name="Google Shape;105;p15">
            <a:hlinkClick r:id="" action="ppaction://noaction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w="9525" cap="flat" cmpd="sng">
            <a:solidFill>
              <a:srgbClr val="B7B7B7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6" name="Google Shape;106;p15"/>
          <p:cNvSpPr txBox="1">
            <a:spLocks noGrp="1"/>
          </p:cNvSpPr>
          <p:nvPr>
            <p:ph type="title"/>
          </p:nvPr>
        </p:nvSpPr>
        <p:spPr>
          <a:xfrm>
            <a:off x="729450" y="2056375"/>
            <a:ext cx="5887500" cy="151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ody only">
  <p:cSld name="TITLE_AND_BODY_1_2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6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0" name="Google Shape;110;p16">
            <a:hlinkClick r:id="" action="ppaction://noaction"/>
          </p:cNvPr>
          <p:cNvSpPr/>
          <p:nvPr/>
        </p:nvSpPr>
        <p:spPr>
          <a:xfrm>
            <a:off x="8280450" y="0"/>
            <a:ext cx="863400" cy="454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11" name="Google Shape;111;p16">
            <a:hlinkClick r:id="" action="ppaction://noaction"/>
          </p:cNvPr>
          <p:cNvCxnSpPr/>
          <p:nvPr/>
        </p:nvCxnSpPr>
        <p:spPr>
          <a:xfrm>
            <a:off x="8598817" y="216350"/>
            <a:ext cx="216300" cy="0"/>
          </a:xfrm>
          <a:prstGeom prst="straightConnector1">
            <a:avLst/>
          </a:prstGeom>
          <a:noFill/>
          <a:ln w="9525" cap="flat" cmpd="sng">
            <a:solidFill>
              <a:srgbClr val="B7B7B7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2" name="Google Shape;112;p16">
            <a:hlinkClick r:id="" action="ppaction://noaction"/>
          </p:cNvPr>
          <p:cNvCxnSpPr/>
          <p:nvPr/>
        </p:nvCxnSpPr>
        <p:spPr>
          <a:xfrm>
            <a:off x="8598817" y="250138"/>
            <a:ext cx="216300" cy="0"/>
          </a:xfrm>
          <a:prstGeom prst="straightConnector1">
            <a:avLst/>
          </a:prstGeom>
          <a:noFill/>
          <a:ln w="9525" cap="flat" cmpd="sng">
            <a:solidFill>
              <a:srgbClr val="B7B7B7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" name="Google Shape;113;p16">
            <a:hlinkClick r:id="" action="ppaction://noaction"/>
          </p:cNvPr>
          <p:cNvCxnSpPr/>
          <p:nvPr/>
        </p:nvCxnSpPr>
        <p:spPr>
          <a:xfrm>
            <a:off x="8598817" y="283925"/>
            <a:ext cx="216300" cy="0"/>
          </a:xfrm>
          <a:prstGeom prst="straightConnector1">
            <a:avLst/>
          </a:prstGeom>
          <a:noFill/>
          <a:ln w="9525" cap="flat" cmpd="sng">
            <a:solidFill>
              <a:srgbClr val="B7B7B7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4" name="Google Shape;114;p16"/>
          <p:cNvSpPr txBox="1">
            <a:spLocks noGrp="1"/>
          </p:cNvSpPr>
          <p:nvPr>
            <p:ph type="body" idx="1"/>
          </p:nvPr>
        </p:nvSpPr>
        <p:spPr>
          <a:xfrm>
            <a:off x="729450" y="1068650"/>
            <a:ext cx="7688700" cy="10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sz="28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tiff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portal.port.ac.uk/en/persons/taiwo-adedeji/studentTheses/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hyperlink" Target="https://www.gov.uk/government/news/dfid-research-review-of-the-use-of-theory-of-change-in-international-development" TargetMode="External"/><Relationship Id="rId4" Type="http://schemas.openxmlformats.org/officeDocument/2006/relationships/hyperlink" Target="http://www.theoryofchange.org/wp-content/uploads/toco_library/pdf/ToC-Tech-Paper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8"/>
          <p:cNvSpPr txBox="1">
            <a:spLocks noGrp="1"/>
          </p:cNvSpPr>
          <p:nvPr>
            <p:ph type="ctrTitle"/>
          </p:nvPr>
        </p:nvSpPr>
        <p:spPr>
          <a:xfrm>
            <a:off x="4905625" y="649625"/>
            <a:ext cx="3978600" cy="136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dirty="0">
                <a:solidFill>
                  <a:srgbClr val="000000"/>
                </a:solidFill>
              </a:rPr>
              <a:t>Theory of Change and Logical Framework: Principles and Examples</a:t>
            </a:r>
            <a:endParaRPr sz="2300" dirty="0"/>
          </a:p>
        </p:txBody>
      </p:sp>
      <p:sp>
        <p:nvSpPr>
          <p:cNvPr id="133" name="Google Shape;133;p18"/>
          <p:cNvSpPr txBox="1">
            <a:spLocks noGrp="1"/>
          </p:cNvSpPr>
          <p:nvPr>
            <p:ph type="subTitle" idx="1"/>
          </p:nvPr>
        </p:nvSpPr>
        <p:spPr>
          <a:xfrm>
            <a:off x="4905625" y="2071925"/>
            <a:ext cx="3411600" cy="4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bg2"/>
                </a:solidFill>
                <a:latin typeface="Raleway"/>
                <a:ea typeface="Raleway"/>
                <a:cs typeface="Raleway"/>
                <a:sym typeface="Raleway"/>
              </a:rPr>
              <a:t>Dr Taiwo Adedeji BSc MSc MRes PhD</a:t>
            </a:r>
            <a:endParaRPr sz="1400" dirty="0">
              <a:solidFill>
                <a:schemeClr val="bg2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134" name="Google Shape;13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99842"/>
            <a:ext cx="4743450" cy="4640332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8"/>
          <p:cNvSpPr txBox="1">
            <a:spLocks noGrp="1"/>
          </p:cNvSpPr>
          <p:nvPr>
            <p:ph type="ctrTitle"/>
          </p:nvPr>
        </p:nvSpPr>
        <p:spPr>
          <a:xfrm>
            <a:off x="2362150" y="866525"/>
            <a:ext cx="2381400" cy="120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</a:rPr>
              <a:t>The Digital Professional for Health and Care</a:t>
            </a:r>
            <a:endParaRPr sz="2000">
              <a:solidFill>
                <a:schemeClr val="lt1"/>
              </a:solidFill>
            </a:endParaRPr>
          </a:p>
        </p:txBody>
      </p:sp>
      <p:pic>
        <p:nvPicPr>
          <p:cNvPr id="136" name="Google Shape;13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37874" y="4172574"/>
            <a:ext cx="2226225" cy="88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327;p39">
            <a:extLst>
              <a:ext uri="{FF2B5EF4-FFF2-40B4-BE49-F238E27FC236}">
                <a16:creationId xmlns:a16="http://schemas.microsoft.com/office/drawing/2014/main" id="{9B4A9205-CFD5-43DE-9062-AAA5F24F3077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48575" y="4172574"/>
            <a:ext cx="1096281" cy="763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7272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Learning outcomes</a:t>
            </a:r>
            <a:endParaRPr/>
          </a:p>
        </p:txBody>
      </p:sp>
      <p:sp>
        <p:nvSpPr>
          <p:cNvPr id="143" name="Google Shape;143;p19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Understand the frameworks and models for planning and evaluating change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Apply the Theory of Change to digital health implementation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44" name="Google Shape;144;p19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3BF709B0-D22A-444E-AEBB-5286E667C34E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35A64E-C851-4E71-9212-728BF0C0A1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0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Outline</a:t>
            </a:r>
            <a:endParaRPr/>
          </a:p>
        </p:txBody>
      </p:sp>
      <p:sp>
        <p:nvSpPr>
          <p:cNvPr id="152" name="Google Shape;152;p20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163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Logical framework (Logframe)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Theory of Change (ToC)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case study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53" name="Google Shape;153;p20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6B26F988-B7D6-4F62-B642-5C127DB763A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F9112A-7764-49EC-AFA5-C9D9C32373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1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57501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Logical Framework (Logframe)</a:t>
            </a:r>
            <a:endParaRPr dirty="0"/>
          </a:p>
        </p:txBody>
      </p:sp>
      <p:sp>
        <p:nvSpPr>
          <p:cNvPr id="161" name="Google Shape;161;p21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8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Logframes involve designing, monitoring, and evaluating inputs, activities, outputs, and outcomes logically to achieve desired results 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Logframes are linear and easier to model with less difficulty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62" name="Google Shape;162;p21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C259F57C-CAE9-4D81-B9C6-E99ADFFB248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5B69BA-840B-4F24-BE4B-671BA5D7F0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2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4191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Logframe Matrix</a:t>
            </a:r>
            <a:endParaRPr dirty="0"/>
          </a:p>
        </p:txBody>
      </p:sp>
      <p:sp>
        <p:nvSpPr>
          <p:cNvPr id="170" name="Google Shape;170;p22"/>
          <p:cNvSpPr txBox="1">
            <a:spLocks noGrp="1"/>
          </p:cNvSpPr>
          <p:nvPr>
            <p:ph type="body" idx="1"/>
          </p:nvPr>
        </p:nvSpPr>
        <p:spPr>
          <a:xfrm>
            <a:off x="3304366" y="3949926"/>
            <a:ext cx="2400040" cy="75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just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(Bullen, 2021)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71" name="Google Shape;171;p22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999BE186-EF9F-403E-95D0-7B014D4BC477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68928F-C3F1-44A4-8663-7DABFA0FB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pic>
        <p:nvPicPr>
          <p:cNvPr id="1026" name="Picture 2" descr="https://tools4dev.org/wp-content/uploads/Top-down-or-bottom-up.png">
            <a:extLst>
              <a:ext uri="{FF2B5EF4-FFF2-40B4-BE49-F238E27FC236}">
                <a16:creationId xmlns:a16="http://schemas.microsoft.com/office/drawing/2014/main" id="{C160BA1A-1F98-4E87-8B86-A7DD8FB4E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97" y="1436751"/>
            <a:ext cx="7477125" cy="277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020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2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4191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Logframe components</a:t>
            </a:r>
            <a:endParaRPr dirty="0"/>
          </a:p>
        </p:txBody>
      </p:sp>
      <p:sp>
        <p:nvSpPr>
          <p:cNvPr id="170" name="Google Shape;170;p22"/>
          <p:cNvSpPr txBox="1">
            <a:spLocks noGrp="1"/>
          </p:cNvSpPr>
          <p:nvPr>
            <p:ph type="body" idx="1"/>
          </p:nvPr>
        </p:nvSpPr>
        <p:spPr>
          <a:xfrm>
            <a:off x="570600" y="1478943"/>
            <a:ext cx="4191900" cy="292269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Goal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Outcome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Output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Activity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71" name="Google Shape;171;p22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pic>
        <p:nvPicPr>
          <p:cNvPr id="12" name="Google Shape;172;p22">
            <a:extLst>
              <a:ext uri="{FF2B5EF4-FFF2-40B4-BE49-F238E27FC236}">
                <a16:creationId xmlns:a16="http://schemas.microsoft.com/office/drawing/2014/main" id="{8F68E782-CD2A-4BF8-8269-F222A45122DF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211950-720E-41C7-A46C-EDDB1B0E74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pic>
        <p:nvPicPr>
          <p:cNvPr id="4098" name="Picture 2" descr="https://tools4dev.org/wp-content/uploads/Theory-of-change-vs-Logical-framework1.png">
            <a:extLst>
              <a:ext uri="{FF2B5EF4-FFF2-40B4-BE49-F238E27FC236}">
                <a16:creationId xmlns:a16="http://schemas.microsoft.com/office/drawing/2014/main" id="{A061BA0E-3225-4079-8ED9-C480D00686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57" t="13806" r="1304"/>
          <a:stretch/>
        </p:blipFill>
        <p:spPr bwMode="auto">
          <a:xfrm>
            <a:off x="4846352" y="922352"/>
            <a:ext cx="4072630" cy="371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Google Shape;170;p22">
            <a:extLst>
              <a:ext uri="{FF2B5EF4-FFF2-40B4-BE49-F238E27FC236}">
                <a16:creationId xmlns:a16="http://schemas.microsoft.com/office/drawing/2014/main" id="{D94B7B01-A5E8-4081-A949-26678BF6BF79}"/>
              </a:ext>
            </a:extLst>
          </p:cNvPr>
          <p:cNvSpPr txBox="1">
            <a:spLocks/>
          </p:cNvSpPr>
          <p:nvPr/>
        </p:nvSpPr>
        <p:spPr>
          <a:xfrm>
            <a:off x="6103225" y="4562176"/>
            <a:ext cx="2400040" cy="451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114300" indent="0" algn="just">
              <a:buSzPts val="1800"/>
              <a:buFont typeface="Lato"/>
              <a:buNone/>
            </a:pPr>
            <a:r>
              <a:rPr lang="en-GB" sz="1800">
                <a:latin typeface="Raleway"/>
                <a:ea typeface="Raleway"/>
                <a:cs typeface="Raleway"/>
                <a:sym typeface="Raleway"/>
              </a:rPr>
              <a:t>(Bullen, 2021)</a:t>
            </a:r>
            <a:endParaRPr lang="en-GB" sz="1800" dirty="0"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2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4191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Logframe Matrix</a:t>
            </a:r>
            <a:endParaRPr dirty="0"/>
          </a:p>
        </p:txBody>
      </p:sp>
      <p:sp>
        <p:nvSpPr>
          <p:cNvPr id="171" name="Google Shape;171;p22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999BE186-EF9F-403E-95D0-7B014D4BC477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68928F-C3F1-44A4-8663-7DABFA0FB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pic>
        <p:nvPicPr>
          <p:cNvPr id="2050" name="Picture 2" descr="https://tools4dev.org/wp-content/uploads/Indicators-and-means-of-verification.png">
            <a:extLst>
              <a:ext uri="{FF2B5EF4-FFF2-40B4-BE49-F238E27FC236}">
                <a16:creationId xmlns:a16="http://schemas.microsoft.com/office/drawing/2014/main" id="{67CEBB0E-894C-42AC-959F-4E80E66BCD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239" y="581434"/>
            <a:ext cx="3336875" cy="412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169;p22">
            <a:extLst>
              <a:ext uri="{FF2B5EF4-FFF2-40B4-BE49-F238E27FC236}">
                <a16:creationId xmlns:a16="http://schemas.microsoft.com/office/drawing/2014/main" id="{60BCF501-DACB-4FF2-A4B5-5D3B65413F89}"/>
              </a:ext>
            </a:extLst>
          </p:cNvPr>
          <p:cNvSpPr txBox="1">
            <a:spLocks/>
          </p:cNvSpPr>
          <p:nvPr/>
        </p:nvSpPr>
        <p:spPr>
          <a:xfrm>
            <a:off x="1875939" y="2304150"/>
            <a:ext cx="2179226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Raleway"/>
              <a:buNone/>
              <a:defRPr sz="26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r>
              <a:rPr lang="en-GB" dirty="0"/>
              <a:t>Example</a:t>
            </a:r>
          </a:p>
        </p:txBody>
      </p:sp>
      <p:sp>
        <p:nvSpPr>
          <p:cNvPr id="11" name="Google Shape;170;p22">
            <a:extLst>
              <a:ext uri="{FF2B5EF4-FFF2-40B4-BE49-F238E27FC236}">
                <a16:creationId xmlns:a16="http://schemas.microsoft.com/office/drawing/2014/main" id="{88AEED7D-25C9-48E2-884C-C9BB47232E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80045" y="4608832"/>
            <a:ext cx="1736761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just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200" dirty="0">
                <a:latin typeface="Raleway"/>
                <a:ea typeface="Raleway"/>
                <a:cs typeface="Raleway"/>
                <a:sym typeface="Raleway"/>
              </a:rPr>
              <a:t>(Bullen, 2021)</a:t>
            </a:r>
            <a:endParaRPr sz="1200" dirty="0"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336348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3"/>
          <p:cNvSpPr txBox="1">
            <a:spLocks noGrp="1"/>
          </p:cNvSpPr>
          <p:nvPr>
            <p:ph type="title"/>
          </p:nvPr>
        </p:nvSpPr>
        <p:spPr>
          <a:xfrm>
            <a:off x="570599" y="575925"/>
            <a:ext cx="4451673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Theory of Change (ToC)</a:t>
            </a:r>
            <a:endParaRPr dirty="0"/>
          </a:p>
        </p:txBody>
      </p:sp>
      <p:sp>
        <p:nvSpPr>
          <p:cNvPr id="180" name="Google Shape;180;p23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Origins in Theory-Based Evaluation (TBE)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Similar to Logframe but complex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Start with long-term goal(s) and </a:t>
            </a:r>
            <a:r>
              <a:rPr lang="en-GB" sz="1800" b="1" dirty="0">
                <a:latin typeface="Raleway"/>
                <a:ea typeface="Raleway"/>
                <a:cs typeface="Raleway"/>
                <a:sym typeface="Raleway"/>
              </a:rPr>
              <a:t>map backwards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Revision of maps (1</a:t>
            </a:r>
            <a:r>
              <a:rPr lang="en-GB" sz="1800" baseline="30000" dirty="0">
                <a:latin typeface="Raleway"/>
                <a:ea typeface="Raleway"/>
                <a:cs typeface="Raleway"/>
                <a:sym typeface="Raleway"/>
              </a:rPr>
              <a:t>st</a:t>
            </a: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, 2</a:t>
            </a:r>
            <a:r>
              <a:rPr lang="en-GB" sz="1800" baseline="30000" dirty="0">
                <a:latin typeface="Raleway"/>
                <a:ea typeface="Raleway"/>
                <a:cs typeface="Raleway"/>
                <a:sym typeface="Raleway"/>
              </a:rPr>
              <a:t>nd</a:t>
            </a: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, 3</a:t>
            </a:r>
            <a:r>
              <a:rPr lang="en-GB" sz="1800" baseline="30000" dirty="0">
                <a:latin typeface="Raleway"/>
                <a:sym typeface="Raleway"/>
              </a:rPr>
              <a:t>rd</a:t>
            </a: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…n</a:t>
            </a:r>
            <a:r>
              <a:rPr lang="en-GB" sz="1800" baseline="30000" dirty="0">
                <a:latin typeface="Raleway"/>
                <a:sym typeface="Raleway"/>
              </a:rPr>
              <a:t>th</a:t>
            </a: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 versions)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Stakeholder engagement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endParaRPr lang="en-GB" sz="1800" dirty="0"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81" name="Google Shape;181;p23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2A603739-B0A0-4599-BF5B-3C89ED57C5AF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B23AF2-8E6A-4D9B-848C-AC80908E8D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3"/>
          <p:cNvSpPr txBox="1">
            <a:spLocks noGrp="1"/>
          </p:cNvSpPr>
          <p:nvPr>
            <p:ph type="title"/>
          </p:nvPr>
        </p:nvSpPr>
        <p:spPr>
          <a:xfrm>
            <a:off x="570599" y="575925"/>
            <a:ext cx="4451673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ToC definitions</a:t>
            </a:r>
            <a:endParaRPr dirty="0"/>
          </a:p>
        </p:txBody>
      </p:sp>
      <p:sp>
        <p:nvSpPr>
          <p:cNvPr id="180" name="Google Shape;180;p23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159932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42900" algn="just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Weiss popularised the term and modestly defined a ‘theory of change’ as:</a:t>
            </a:r>
          </a:p>
          <a:p>
            <a:pPr marL="114300" lvl="0" indent="0" algn="ctr">
              <a:buSzPts val="1800"/>
              <a:buNone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 </a:t>
            </a:r>
            <a:r>
              <a:rPr lang="en-GB" sz="1800" i="1" dirty="0">
                <a:latin typeface="Raleway"/>
                <a:ea typeface="Raleway"/>
                <a:cs typeface="Raleway"/>
                <a:sym typeface="Raleway"/>
              </a:rPr>
              <a:t>a theory of how and why an initiative will work </a:t>
            </a: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(Weiss, 1995). </a:t>
            </a:r>
          </a:p>
          <a:p>
            <a:pPr marL="114300" lvl="0" indent="0" algn="just">
              <a:buSzPts val="1800"/>
              <a:buNone/>
            </a:pPr>
            <a:endParaRPr lang="en-GB" sz="1800" dirty="0">
              <a:latin typeface="Raleway"/>
              <a:ea typeface="Raleway"/>
              <a:cs typeface="Raleway"/>
              <a:sym typeface="Raleway"/>
            </a:endParaRPr>
          </a:p>
          <a:p>
            <a:pPr lvl="0" indent="-342900" algn="just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UK’s Department for International Development (DFID) defined ToC as: </a:t>
            </a:r>
          </a:p>
          <a:p>
            <a:pPr marL="114300" lvl="0" indent="0" algn="ctr">
              <a:buSzPts val="1800"/>
              <a:buNone/>
            </a:pPr>
            <a:endParaRPr lang="en-GB" sz="1800" i="1" dirty="0">
              <a:latin typeface="Raleway"/>
              <a:ea typeface="Raleway"/>
              <a:cs typeface="Raleway"/>
              <a:sym typeface="Raleway"/>
            </a:endParaRPr>
          </a:p>
          <a:p>
            <a:pPr marL="114300" lvl="0" indent="0" algn="ctr">
              <a:buSzPts val="1800"/>
              <a:buNone/>
            </a:pPr>
            <a:r>
              <a:rPr lang="en-GB" sz="1800" i="1" dirty="0">
                <a:latin typeface="Raleway"/>
                <a:ea typeface="Raleway"/>
                <a:cs typeface="Raleway"/>
                <a:sym typeface="Raleway"/>
              </a:rPr>
              <a:t>“an outcomes-based approach which applies critical thinking to the design, implementation and evaluation of initiatives and programmes intended to support change in their contexts” </a:t>
            </a: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(Vogel, 2012).</a:t>
            </a:r>
          </a:p>
          <a:p>
            <a:pPr lvl="0" indent="-342900" algn="just">
              <a:buSzPts val="1800"/>
              <a:buFont typeface="Raleway"/>
              <a:buChar char="●"/>
            </a:pPr>
            <a:endParaRPr lang="en-GB" sz="1800" dirty="0">
              <a:latin typeface="Raleway"/>
              <a:ea typeface="Raleway"/>
              <a:cs typeface="Raleway"/>
              <a:sym typeface="Raleway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81" name="Google Shape;181;p23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2A603739-B0A0-4599-BF5B-3C89ED57C5AF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B23AF2-8E6A-4D9B-848C-AC80908E8D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0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4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ToC map</a:t>
            </a:r>
            <a:endParaRPr dirty="0"/>
          </a:p>
        </p:txBody>
      </p:sp>
      <p:sp>
        <p:nvSpPr>
          <p:cNvPr id="190" name="Google Shape;190;p24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B988E135-7BBA-481A-A58D-D136487EED03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67DBC7-96B0-45C1-9EF2-2D6A2834B8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9416"/>
            <a:ext cx="2615771" cy="475912"/>
          </a:xfrm>
          <a:prstGeom prst="rect">
            <a:avLst/>
          </a:prstGeom>
        </p:spPr>
      </p:pic>
      <p:pic>
        <p:nvPicPr>
          <p:cNvPr id="3074" name="Picture 2" descr="https://tools4dev.org/wp-content/uploads/Theory-of-change-vs-Logical-framework1.png">
            <a:extLst>
              <a:ext uri="{FF2B5EF4-FFF2-40B4-BE49-F238E27FC236}">
                <a16:creationId xmlns:a16="http://schemas.microsoft.com/office/drawing/2014/main" id="{0B8F87B6-2790-4C9F-AFAA-3E52F3FB46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06" r="50609"/>
          <a:stretch/>
        </p:blipFill>
        <p:spPr bwMode="auto">
          <a:xfrm>
            <a:off x="4166484" y="1111125"/>
            <a:ext cx="4269851" cy="351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170;p22">
            <a:extLst>
              <a:ext uri="{FF2B5EF4-FFF2-40B4-BE49-F238E27FC236}">
                <a16:creationId xmlns:a16="http://schemas.microsoft.com/office/drawing/2014/main" id="{996B5194-7C1B-4018-A977-509D604CC01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70600" y="1478943"/>
            <a:ext cx="4191900" cy="292269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Long-term change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Assumptions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Measurable outcomes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Interventions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Outputs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Inputs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4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ToC Components</a:t>
            </a:r>
            <a:endParaRPr dirty="0"/>
          </a:p>
        </p:txBody>
      </p:sp>
      <p:sp>
        <p:nvSpPr>
          <p:cNvPr id="190" name="Google Shape;190;p24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pic>
        <p:nvPicPr>
          <p:cNvPr id="8" name="Google Shape;172;p22">
            <a:extLst>
              <a:ext uri="{FF2B5EF4-FFF2-40B4-BE49-F238E27FC236}">
                <a16:creationId xmlns:a16="http://schemas.microsoft.com/office/drawing/2014/main" id="{B988E135-7BBA-481A-A58D-D136487EED03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67DBC7-96B0-45C1-9EF2-2D6A2834B8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9416"/>
            <a:ext cx="2615771" cy="475912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935BD40-83EC-4993-B19A-25B4D9B25C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502645"/>
              </p:ext>
            </p:extLst>
          </p:nvPr>
        </p:nvGraphicFramePr>
        <p:xfrm>
          <a:off x="882595" y="1372255"/>
          <a:ext cx="7696862" cy="34366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0303">
                  <a:extLst>
                    <a:ext uri="{9D8B030D-6E8A-4147-A177-3AD203B41FA5}">
                      <a16:colId xmlns:a16="http://schemas.microsoft.com/office/drawing/2014/main" val="2422803751"/>
                    </a:ext>
                  </a:extLst>
                </a:gridCol>
                <a:gridCol w="6006559">
                  <a:extLst>
                    <a:ext uri="{9D8B030D-6E8A-4147-A177-3AD203B41FA5}">
                      <a16:colId xmlns:a16="http://schemas.microsoft.com/office/drawing/2014/main" val="2435449396"/>
                    </a:ext>
                  </a:extLst>
                </a:gridCol>
              </a:tblGrid>
              <a:tr h="1820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Raleway" panose="020B0604020202020204" charset="0"/>
                        </a:rPr>
                        <a:t>Component</a:t>
                      </a:r>
                      <a:endParaRPr lang="en-GB" sz="12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Raleway" panose="020B0604020202020204" charset="0"/>
                        </a:rPr>
                        <a:t>Definition</a:t>
                      </a:r>
                      <a:endParaRPr lang="en-GB" sz="12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5315691"/>
                  </a:ext>
                </a:extLst>
              </a:tr>
              <a:tr h="1820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Raleway" panose="020B0604020202020204" charset="0"/>
                        </a:rPr>
                        <a:t>Long-term change</a:t>
                      </a:r>
                      <a:endParaRPr lang="en-GB" sz="12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desired goal the stakeholders want to achieve.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3638325"/>
                  </a:ext>
                </a:extLst>
              </a:tr>
              <a:tr h="3792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Raleway" panose="020B0604020202020204" charset="0"/>
                        </a:rPr>
                        <a:t>Problems</a:t>
                      </a:r>
                      <a:endParaRPr lang="en-GB" sz="1200" dirty="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challenges facing the current paper-based health records workflow as highlighted by the stakeholders.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42833644"/>
                  </a:ext>
                </a:extLst>
              </a:tr>
              <a:tr h="3792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Raleway" panose="020B0604020202020204" charset="0"/>
                        </a:rPr>
                        <a:t>Stakeholders</a:t>
                      </a:r>
                      <a:endParaRPr lang="en-GB" sz="12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people directly or indirectly involved or affected by the success or failure of the EHR implementation.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5727706"/>
                  </a:ext>
                </a:extLst>
              </a:tr>
              <a:tr h="3792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Raleway" panose="020B0604020202020204" charset="0"/>
                        </a:rPr>
                        <a:t>Assumptions</a:t>
                      </a:r>
                      <a:endParaRPr lang="en-GB" sz="12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beliefs that specify the underlying reasons for the logical connections that exist between the ToC elements. 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6411901"/>
                  </a:ext>
                </a:extLst>
              </a:tr>
              <a:tr h="1820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Raleway" panose="020B0604020202020204" charset="0"/>
                        </a:rPr>
                        <a:t>Inputs</a:t>
                      </a:r>
                      <a:endParaRPr lang="en-GB" sz="12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activities/tasks carried out around the intervention.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24656274"/>
                  </a:ext>
                </a:extLst>
              </a:tr>
              <a:tr h="46545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Raleway" panose="020B0604020202020204" charset="0"/>
                        </a:rPr>
                        <a:t>Interventions</a:t>
                      </a:r>
                      <a:endParaRPr lang="en-GB" sz="12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initiatives or programmes embarked on to influence the desired outcomes; in this study, the EHR implementation and sustainability arrangements.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2605832"/>
                  </a:ext>
                </a:extLst>
              </a:tr>
              <a:tr h="1820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Raleway" panose="020B0604020202020204" charset="0"/>
                        </a:rPr>
                        <a:t>Outputs</a:t>
                      </a:r>
                      <a:endParaRPr lang="en-GB" sz="12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tangibles resulting from the inputs and the intervention.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1314297"/>
                  </a:ext>
                </a:extLst>
              </a:tr>
              <a:tr h="5765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Raleway" panose="020B0604020202020204" charset="0"/>
                        </a:rPr>
                        <a:t>Measurable effects</a:t>
                      </a:r>
                      <a:endParaRPr lang="en-GB" sz="12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immediate indicators that could be traced to the implementation process and are readily usable for evaluation. These measures can be quantitative or qualitative.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6587210"/>
                  </a:ext>
                </a:extLst>
              </a:tr>
              <a:tr h="3792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Raleway" panose="020B0604020202020204" charset="0"/>
                        </a:rPr>
                        <a:t>Wider benefits</a:t>
                      </a:r>
                      <a:endParaRPr lang="en-GB" sz="1200"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GB" sz="1200" dirty="0">
                          <a:solidFill>
                            <a:schemeClr val="bg2"/>
                          </a:solidFill>
                          <a:effectLst/>
                          <a:latin typeface="Raleway" panose="020B0604020202020204" charset="0"/>
                        </a:rPr>
                        <a:t>The generalisable pointers that could guide the stakeholders as to how possible is the long-term change.</a:t>
                      </a:r>
                      <a:endParaRPr lang="en-GB" sz="1200" dirty="0">
                        <a:solidFill>
                          <a:schemeClr val="bg2"/>
                        </a:solidFill>
                        <a:effectLst/>
                        <a:latin typeface="Raleway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9461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0296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6"/>
          <p:cNvSpPr txBox="1">
            <a:spLocks noGrp="1"/>
          </p:cNvSpPr>
          <p:nvPr>
            <p:ph type="title"/>
          </p:nvPr>
        </p:nvSpPr>
        <p:spPr>
          <a:xfrm>
            <a:off x="570599" y="575925"/>
            <a:ext cx="6394743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ToC as a process and product</a:t>
            </a:r>
            <a:endParaRPr dirty="0"/>
          </a:p>
        </p:txBody>
      </p:sp>
      <p:sp>
        <p:nvSpPr>
          <p:cNvPr id="207" name="Google Shape;207;p26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42900" algn="just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A process that articulates the mechanisms of change</a:t>
            </a:r>
          </a:p>
          <a:p>
            <a:pPr lvl="0" indent="-342900" algn="just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The process involves setting out a long-term goal and go in a reverse direction to specify assumptions and identify preconditions to bring about the desired outcomes (Taplin et al., 2013)</a:t>
            </a:r>
          </a:p>
          <a:p>
            <a:pPr lvl="0" indent="-342900" algn="just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The process leads to the product (ToC map), usually in versions 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08" name="Google Shape;208;p26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578FD9CC-68DE-4721-9CA4-DF655ECB69C6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C61478-2B67-41F9-B147-F37D54A134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407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5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ToC vs Logframe</a:t>
            </a:r>
            <a:endParaRPr dirty="0"/>
          </a:p>
        </p:txBody>
      </p:sp>
      <p:sp>
        <p:nvSpPr>
          <p:cNvPr id="199" name="Google Shape;199;p25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pic>
        <p:nvPicPr>
          <p:cNvPr id="7" name="Google Shape;172;p22">
            <a:extLst>
              <a:ext uri="{FF2B5EF4-FFF2-40B4-BE49-F238E27FC236}">
                <a16:creationId xmlns:a16="http://schemas.microsoft.com/office/drawing/2014/main" id="{55F01E1E-B1D4-4C8B-9F14-5985DCCA28C9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DC6B5C-572A-4529-BC13-496F95E44A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9416"/>
            <a:ext cx="2615771" cy="475912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532A4E9-98DD-4B38-9B1E-9B9290827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874459"/>
              </p:ext>
            </p:extLst>
          </p:nvPr>
        </p:nvGraphicFramePr>
        <p:xfrm>
          <a:off x="666750" y="1390269"/>
          <a:ext cx="7915276" cy="2780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7638">
                  <a:extLst>
                    <a:ext uri="{9D8B030D-6E8A-4147-A177-3AD203B41FA5}">
                      <a16:colId xmlns:a16="http://schemas.microsoft.com/office/drawing/2014/main" val="2647746172"/>
                    </a:ext>
                  </a:extLst>
                </a:gridCol>
                <a:gridCol w="3957638">
                  <a:extLst>
                    <a:ext uri="{9D8B030D-6E8A-4147-A177-3AD203B41FA5}">
                      <a16:colId xmlns:a16="http://schemas.microsoft.com/office/drawing/2014/main" val="2552759428"/>
                    </a:ext>
                  </a:extLst>
                </a:gridCol>
              </a:tblGrid>
              <a:tr h="397163">
                <a:tc>
                  <a:txBody>
                    <a:bodyPr/>
                    <a:lstStyle/>
                    <a:p>
                      <a:r>
                        <a:rPr lang="en-GB" dirty="0"/>
                        <a:t>ToC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Logframe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3366138"/>
                  </a:ext>
                </a:extLst>
              </a:tr>
              <a:tr h="39716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Messy and complex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Neat and tidy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3653543"/>
                  </a:ext>
                </a:extLst>
              </a:tr>
              <a:tr h="39716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Shows all pathways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Shows programme-specific pathways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2857264"/>
                  </a:ext>
                </a:extLst>
              </a:tr>
              <a:tr h="39716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Gives the big picture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Gives a detailed description of the programme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8546759"/>
                  </a:ext>
                </a:extLst>
              </a:tr>
              <a:tr h="39716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Flexible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Linear diagram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4450814"/>
                  </a:ext>
                </a:extLst>
              </a:tr>
              <a:tr h="39716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Detailed assumptions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Basic assumptions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139644"/>
                  </a:ext>
                </a:extLst>
              </a:tr>
              <a:tr h="39716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Tool for planning, design and evaluation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2"/>
                          </a:solidFill>
                        </a:rPr>
                        <a:t>Tool for mainly monitoring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5456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6"/>
          <p:cNvSpPr txBox="1">
            <a:spLocks noGrp="1"/>
          </p:cNvSpPr>
          <p:nvPr>
            <p:ph type="title"/>
          </p:nvPr>
        </p:nvSpPr>
        <p:spPr>
          <a:xfrm>
            <a:off x="570599" y="575925"/>
            <a:ext cx="6394743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ToC Case Study</a:t>
            </a:r>
            <a:endParaRPr dirty="0"/>
          </a:p>
        </p:txBody>
      </p:sp>
      <p:sp>
        <p:nvSpPr>
          <p:cNvPr id="207" name="Google Shape;207;p26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Move from paper to electronic records 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Electronic Health Record (EHR) implementation @ </a:t>
            </a:r>
            <a:r>
              <a:rPr lang="en-GB" sz="1800" dirty="0" err="1">
                <a:latin typeface="Raleway"/>
                <a:ea typeface="Raleway"/>
                <a:cs typeface="Raleway"/>
                <a:sym typeface="Raleway"/>
              </a:rPr>
              <a:t>Festac</a:t>
            </a: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 Primary Health Centre, Lagos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Theory of Change (ToC) approach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Interviews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EHR system selection and evaluation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Workshop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08" name="Google Shape;208;p26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578FD9CC-68DE-4721-9CA4-DF655ECB69C6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C61478-2B67-41F9-B147-F37D54A134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Initial ToC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sp>
        <p:nvSpPr>
          <p:cNvPr id="12" name="Google Shape;216;p27">
            <a:extLst>
              <a:ext uri="{FF2B5EF4-FFF2-40B4-BE49-F238E27FC236}">
                <a16:creationId xmlns:a16="http://schemas.microsoft.com/office/drawing/2014/main" id="{87578E2B-E156-4D3A-A6AE-2347B8B89CC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39006" y="2411132"/>
            <a:ext cx="2578117" cy="9859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just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800" b="1" dirty="0">
                <a:latin typeface="Raleway"/>
                <a:ea typeface="Raleway"/>
                <a:cs typeface="Raleway"/>
                <a:sym typeface="Raleway"/>
              </a:rPr>
              <a:t>Pre-Implementation</a:t>
            </a:r>
            <a:endParaRPr sz="1800" b="1" dirty="0"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7C83BE9-6CD1-4F76-B964-4455289A39F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" t="1503" r="737" b="1074"/>
          <a:stretch>
            <a:fillRect/>
          </a:stretch>
        </p:blipFill>
        <p:spPr bwMode="auto">
          <a:xfrm>
            <a:off x="3110644" y="663575"/>
            <a:ext cx="5594350" cy="38163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216;p27">
            <a:extLst>
              <a:ext uri="{FF2B5EF4-FFF2-40B4-BE49-F238E27FC236}">
                <a16:creationId xmlns:a16="http://schemas.microsoft.com/office/drawing/2014/main" id="{22013203-FD30-4E4E-81C8-E6DB6C75EFD8}"/>
              </a:ext>
            </a:extLst>
          </p:cNvPr>
          <p:cNvSpPr txBox="1">
            <a:spLocks/>
          </p:cNvSpPr>
          <p:nvPr/>
        </p:nvSpPr>
        <p:spPr>
          <a:xfrm>
            <a:off x="2942082" y="4370775"/>
            <a:ext cx="6257577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114300" indent="0">
              <a:buSzPts val="1800"/>
              <a:buNone/>
            </a:pPr>
            <a:r>
              <a:rPr lang="en-GB" sz="1200" b="1" dirty="0">
                <a:latin typeface="Raleway"/>
                <a:ea typeface="Raleway"/>
                <a:cs typeface="Raleway"/>
                <a:sym typeface="Raleway"/>
              </a:rPr>
              <a:t>An initial version of the Theory of Change for the scheduled EHR implementation in </a:t>
            </a:r>
            <a:r>
              <a:rPr lang="en-GB" sz="1200" b="1" dirty="0" err="1">
                <a:latin typeface="Raleway"/>
                <a:ea typeface="Raleway"/>
                <a:cs typeface="Raleway"/>
                <a:sym typeface="Raleway"/>
              </a:rPr>
              <a:t>Festac</a:t>
            </a:r>
            <a:r>
              <a:rPr lang="en-GB" sz="1200" b="1" dirty="0">
                <a:latin typeface="Raleway"/>
                <a:ea typeface="Raleway"/>
                <a:cs typeface="Raleway"/>
                <a:sym typeface="Raleway"/>
              </a:rPr>
              <a:t> PHC (Adedeji, 2021).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Revised ToC</a:t>
            </a:r>
            <a:endParaRPr dirty="0"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FADAEF-828F-48C8-8756-8E0BCCA6EF1A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263" y="641350"/>
            <a:ext cx="5270500" cy="38608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216;p27">
            <a:extLst>
              <a:ext uri="{FF2B5EF4-FFF2-40B4-BE49-F238E27FC236}">
                <a16:creationId xmlns:a16="http://schemas.microsoft.com/office/drawing/2014/main" id="{3F266205-FFE3-489C-9AAD-C42C97D37D4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39006" y="2411132"/>
            <a:ext cx="2882944" cy="9859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just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800" b="1" dirty="0">
                <a:latin typeface="Raleway"/>
                <a:ea typeface="Raleway"/>
                <a:cs typeface="Raleway"/>
                <a:sym typeface="Raleway"/>
              </a:rPr>
              <a:t>Actual Implementation</a:t>
            </a:r>
            <a:endParaRPr sz="1800" b="1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8" name="Google Shape;216;p27">
            <a:extLst>
              <a:ext uri="{FF2B5EF4-FFF2-40B4-BE49-F238E27FC236}">
                <a16:creationId xmlns:a16="http://schemas.microsoft.com/office/drawing/2014/main" id="{F11B50D6-8285-46F6-B609-4BCE826B3EC8}"/>
              </a:ext>
            </a:extLst>
          </p:cNvPr>
          <p:cNvSpPr txBox="1">
            <a:spLocks/>
          </p:cNvSpPr>
          <p:nvPr/>
        </p:nvSpPr>
        <p:spPr>
          <a:xfrm>
            <a:off x="3053301" y="4370775"/>
            <a:ext cx="6000325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114300" indent="0" algn="just">
              <a:buSzPts val="1800"/>
              <a:buNone/>
            </a:pPr>
            <a:r>
              <a:rPr lang="en-GB" sz="1200" b="1" dirty="0">
                <a:latin typeface="Raleway"/>
                <a:ea typeface="Raleway"/>
                <a:cs typeface="Raleway"/>
                <a:sym typeface="Raleway"/>
              </a:rPr>
              <a:t>A revised version of the Theory of Change for EHR implementation in </a:t>
            </a:r>
            <a:r>
              <a:rPr lang="en-GB" sz="1200" b="1" dirty="0" err="1">
                <a:latin typeface="Raleway"/>
                <a:ea typeface="Raleway"/>
                <a:cs typeface="Raleway"/>
                <a:sym typeface="Raleway"/>
              </a:rPr>
              <a:t>Festac</a:t>
            </a:r>
            <a:r>
              <a:rPr lang="en-GB" sz="1200" b="1" dirty="0">
                <a:latin typeface="Raleway"/>
                <a:ea typeface="Raleway"/>
                <a:cs typeface="Raleway"/>
                <a:sym typeface="Raleway"/>
              </a:rPr>
              <a:t> PHC, including a workshop at </a:t>
            </a:r>
            <a:r>
              <a:rPr lang="en-GB" sz="1200" b="1" dirty="0" err="1">
                <a:latin typeface="Raleway"/>
                <a:ea typeface="Raleway"/>
                <a:cs typeface="Raleway"/>
                <a:sym typeface="Raleway"/>
              </a:rPr>
              <a:t>MedInfo</a:t>
            </a:r>
            <a:r>
              <a:rPr lang="en-GB" sz="1200" b="1" dirty="0">
                <a:latin typeface="Raleway"/>
                <a:ea typeface="Raleway"/>
                <a:cs typeface="Raleway"/>
                <a:sym typeface="Raleway"/>
              </a:rPr>
              <a:t> Conference 2019 (Adedeji, 2021).</a:t>
            </a:r>
          </a:p>
        </p:txBody>
      </p:sp>
    </p:spTree>
    <p:extLst>
      <p:ext uri="{BB962C8B-B14F-4D97-AF65-F5344CB8AC3E}">
        <p14:creationId xmlns:p14="http://schemas.microsoft.com/office/powerpoint/2010/main" val="3687895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Long-term change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2DB265B-589B-4DE6-B92F-8CD32F6F7F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095" t="6648" r="4724" b="13049"/>
          <a:stretch/>
        </p:blipFill>
        <p:spPr>
          <a:xfrm>
            <a:off x="1129085" y="1574358"/>
            <a:ext cx="6941489" cy="755374"/>
          </a:xfrm>
          <a:prstGeom prst="rect">
            <a:avLst/>
          </a:prstGeom>
        </p:spPr>
      </p:pic>
      <p:sp>
        <p:nvSpPr>
          <p:cNvPr id="5" name="Scroll: Horizontal 4">
            <a:extLst>
              <a:ext uri="{FF2B5EF4-FFF2-40B4-BE49-F238E27FC236}">
                <a16:creationId xmlns:a16="http://schemas.microsoft.com/office/drawing/2014/main" id="{DA7E392C-935A-4F98-A7FF-EDF49D486A2E}"/>
              </a:ext>
            </a:extLst>
          </p:cNvPr>
          <p:cNvSpPr/>
          <p:nvPr/>
        </p:nvSpPr>
        <p:spPr>
          <a:xfrm>
            <a:off x="1868557" y="2487421"/>
            <a:ext cx="5812403" cy="2249945"/>
          </a:xfrm>
          <a:prstGeom prst="horizontalScroll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bg2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A534767-998B-43FC-BB05-96778E521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962141"/>
              </p:ext>
            </p:extLst>
          </p:nvPr>
        </p:nvGraphicFramePr>
        <p:xfrm>
          <a:off x="2298623" y="3255806"/>
          <a:ext cx="5326678" cy="856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3339">
                  <a:extLst>
                    <a:ext uri="{9D8B030D-6E8A-4147-A177-3AD203B41FA5}">
                      <a16:colId xmlns:a16="http://schemas.microsoft.com/office/drawing/2014/main" val="106298576"/>
                    </a:ext>
                  </a:extLst>
                </a:gridCol>
                <a:gridCol w="2663339">
                  <a:extLst>
                    <a:ext uri="{9D8B030D-6E8A-4147-A177-3AD203B41FA5}">
                      <a16:colId xmlns:a16="http://schemas.microsoft.com/office/drawing/2014/main" val="1343478256"/>
                    </a:ext>
                  </a:extLst>
                </a:gridCol>
              </a:tblGrid>
              <a:tr h="338184">
                <a:tc>
                  <a:txBody>
                    <a:bodyPr/>
                    <a:lstStyle/>
                    <a:p>
                      <a:r>
                        <a:rPr lang="en-GB" dirty="0">
                          <a:latin typeface="Raleway" panose="020B0604020202020204" charset="0"/>
                        </a:rPr>
                        <a:t>Assumption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Raleway" panose="020B0604020202020204" charset="0"/>
                        </a:rPr>
                        <a:t>Source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84169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EHR system is sustainable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Policymakers, Practitioners,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4802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06318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Wider benefits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sp>
        <p:nvSpPr>
          <p:cNvPr id="7" name="Scroll: Horizontal 6">
            <a:extLst>
              <a:ext uri="{FF2B5EF4-FFF2-40B4-BE49-F238E27FC236}">
                <a16:creationId xmlns:a16="http://schemas.microsoft.com/office/drawing/2014/main" id="{756D7051-9153-4C7B-A46A-8DC25AF9AD7D}"/>
              </a:ext>
            </a:extLst>
          </p:cNvPr>
          <p:cNvSpPr/>
          <p:nvPr/>
        </p:nvSpPr>
        <p:spPr>
          <a:xfrm>
            <a:off x="659959" y="2487421"/>
            <a:ext cx="7967206" cy="2249945"/>
          </a:xfrm>
          <a:prstGeom prst="horizontalScroll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bg2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3C2A114-7E39-4BDF-9126-B45368665F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07806"/>
              </p:ext>
            </p:extLst>
          </p:nvPr>
        </p:nvGraphicFramePr>
        <p:xfrm>
          <a:off x="1182629" y="2905058"/>
          <a:ext cx="7301412" cy="1374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706">
                  <a:extLst>
                    <a:ext uri="{9D8B030D-6E8A-4147-A177-3AD203B41FA5}">
                      <a16:colId xmlns:a16="http://schemas.microsoft.com/office/drawing/2014/main" val="106298576"/>
                    </a:ext>
                  </a:extLst>
                </a:gridCol>
                <a:gridCol w="3650706">
                  <a:extLst>
                    <a:ext uri="{9D8B030D-6E8A-4147-A177-3AD203B41FA5}">
                      <a16:colId xmlns:a16="http://schemas.microsoft.com/office/drawing/2014/main" val="1343478256"/>
                    </a:ext>
                  </a:extLst>
                </a:gridCol>
              </a:tblGrid>
              <a:tr h="338184">
                <a:tc>
                  <a:txBody>
                    <a:bodyPr/>
                    <a:lstStyle/>
                    <a:p>
                      <a:r>
                        <a:rPr lang="en-GB" dirty="0">
                          <a:latin typeface="Raleway" panose="020B0604020202020204" charset="0"/>
                        </a:rPr>
                        <a:t>Assumption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Raleway" panose="020B0604020202020204" charset="0"/>
                        </a:rPr>
                        <a:t>Source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84169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EHR is used regularly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Policymakers, Practitioners,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480296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Clinicians are maintaining supportive attitude towards digital transformation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Policymakers, Practitioners,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8326776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D45B99F4-F50D-4BB9-808B-1E77BC2E5C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701" y="1561364"/>
            <a:ext cx="5530327" cy="78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859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727052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Measurable effects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sp>
        <p:nvSpPr>
          <p:cNvPr id="7" name="Scroll: Horizontal 6">
            <a:extLst>
              <a:ext uri="{FF2B5EF4-FFF2-40B4-BE49-F238E27FC236}">
                <a16:creationId xmlns:a16="http://schemas.microsoft.com/office/drawing/2014/main" id="{AD31AFD4-E791-4B91-91BE-8201847CD4FB}"/>
              </a:ext>
            </a:extLst>
          </p:cNvPr>
          <p:cNvSpPr/>
          <p:nvPr/>
        </p:nvSpPr>
        <p:spPr>
          <a:xfrm>
            <a:off x="763325" y="2289978"/>
            <a:ext cx="7863840" cy="2727296"/>
          </a:xfrm>
          <a:prstGeom prst="horizontalScroll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bg2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59829C3-38AA-4A3E-BD66-2D6E134D72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233738"/>
              </p:ext>
            </p:extLst>
          </p:nvPr>
        </p:nvGraphicFramePr>
        <p:xfrm>
          <a:off x="1214433" y="2698332"/>
          <a:ext cx="7301412" cy="1892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706">
                  <a:extLst>
                    <a:ext uri="{9D8B030D-6E8A-4147-A177-3AD203B41FA5}">
                      <a16:colId xmlns:a16="http://schemas.microsoft.com/office/drawing/2014/main" val="106298576"/>
                    </a:ext>
                  </a:extLst>
                </a:gridCol>
                <a:gridCol w="3650706">
                  <a:extLst>
                    <a:ext uri="{9D8B030D-6E8A-4147-A177-3AD203B41FA5}">
                      <a16:colId xmlns:a16="http://schemas.microsoft.com/office/drawing/2014/main" val="1343478256"/>
                    </a:ext>
                  </a:extLst>
                </a:gridCol>
              </a:tblGrid>
              <a:tr h="338184">
                <a:tc>
                  <a:txBody>
                    <a:bodyPr/>
                    <a:lstStyle/>
                    <a:p>
                      <a:r>
                        <a:rPr lang="en-GB" dirty="0">
                          <a:latin typeface="Raleway" panose="020B0604020202020204" charset="0"/>
                        </a:rPr>
                        <a:t>Assumption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Raleway" panose="020B0604020202020204" charset="0"/>
                        </a:rPr>
                        <a:t>Source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84169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Hardware equipment and EHR software remain intact and is maintained regularly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Policymakers, Practitioners,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480296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Clinicians are making use of EHR regularly for delivering health services to patients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Practitioners, Policymakers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8326776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Stakeholders are learning from EHR usage and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Policymakers, Practitioners, Programme designer, Health informatics experts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43159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210FC869-FD1D-4B91-BE84-7DC66FA521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417" y="1556907"/>
            <a:ext cx="8770289" cy="70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47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Outputs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sp>
        <p:nvSpPr>
          <p:cNvPr id="7" name="Scroll: Horizontal 6">
            <a:extLst>
              <a:ext uri="{FF2B5EF4-FFF2-40B4-BE49-F238E27FC236}">
                <a16:creationId xmlns:a16="http://schemas.microsoft.com/office/drawing/2014/main" id="{2C1346BB-4029-433C-B8DC-B3ABD567EFC2}"/>
              </a:ext>
            </a:extLst>
          </p:cNvPr>
          <p:cNvSpPr/>
          <p:nvPr/>
        </p:nvSpPr>
        <p:spPr>
          <a:xfrm>
            <a:off x="763325" y="1979875"/>
            <a:ext cx="7863840" cy="3037399"/>
          </a:xfrm>
          <a:prstGeom prst="horizontalScroll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bg2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BFC06A1-15EA-4DC1-9409-F4BDA75B4A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742300"/>
              </p:ext>
            </p:extLst>
          </p:nvPr>
        </p:nvGraphicFramePr>
        <p:xfrm>
          <a:off x="1195646" y="2442757"/>
          <a:ext cx="7301412" cy="2158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7727">
                  <a:extLst>
                    <a:ext uri="{9D8B030D-6E8A-4147-A177-3AD203B41FA5}">
                      <a16:colId xmlns:a16="http://schemas.microsoft.com/office/drawing/2014/main" val="106298576"/>
                    </a:ext>
                  </a:extLst>
                </a:gridCol>
                <a:gridCol w="2663685">
                  <a:extLst>
                    <a:ext uri="{9D8B030D-6E8A-4147-A177-3AD203B41FA5}">
                      <a16:colId xmlns:a16="http://schemas.microsoft.com/office/drawing/2014/main" val="1343478256"/>
                    </a:ext>
                  </a:extLst>
                </a:gridCol>
              </a:tblGrid>
              <a:tr h="338184"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Raleway" panose="020B0604020202020204" charset="0"/>
                        </a:rPr>
                        <a:t>Assumption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Raleway" panose="020B0604020202020204" charset="0"/>
                        </a:rPr>
                        <a:t>Source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84169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Implementer and technicians possess the relevant skills for installing the equipment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Policymakers,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480296"/>
                  </a:ext>
                </a:extLst>
              </a:tr>
              <a:tr h="3573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Staff are available to complete a feedback form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Practitioners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8326776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EHR is designed with the relevant system attributes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Practitioners,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431593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Health informatics experts contribute to workshop questions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Health informatics experts,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4627109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E667DC0F-D9DB-45D3-89C2-6E00BF32F6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320" y="1385417"/>
            <a:ext cx="3248853" cy="514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2E4773-D184-4A1D-BE77-723BC5E1F5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9331" y="1374091"/>
            <a:ext cx="2898937" cy="542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C52B97-5F69-4CA4-BE2B-B37E7FE0CE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8426" y="1316577"/>
            <a:ext cx="2455254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274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Intervention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sp>
        <p:nvSpPr>
          <p:cNvPr id="7" name="Scroll: Horizontal 6">
            <a:extLst>
              <a:ext uri="{FF2B5EF4-FFF2-40B4-BE49-F238E27FC236}">
                <a16:creationId xmlns:a16="http://schemas.microsoft.com/office/drawing/2014/main" id="{C9D0D5F5-F510-4600-BADD-AA85964C7F6F}"/>
              </a:ext>
            </a:extLst>
          </p:cNvPr>
          <p:cNvSpPr/>
          <p:nvPr/>
        </p:nvSpPr>
        <p:spPr>
          <a:xfrm>
            <a:off x="763325" y="1852655"/>
            <a:ext cx="7863840" cy="3164620"/>
          </a:xfrm>
          <a:prstGeom prst="horizontalScroll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bg2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1211144-BBC0-4F68-BF62-C34B4BD356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134358"/>
              </p:ext>
            </p:extLst>
          </p:nvPr>
        </p:nvGraphicFramePr>
        <p:xfrm>
          <a:off x="1259257" y="2299775"/>
          <a:ext cx="7301412" cy="2270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7727">
                  <a:extLst>
                    <a:ext uri="{9D8B030D-6E8A-4147-A177-3AD203B41FA5}">
                      <a16:colId xmlns:a16="http://schemas.microsoft.com/office/drawing/2014/main" val="106298576"/>
                    </a:ext>
                  </a:extLst>
                </a:gridCol>
                <a:gridCol w="2663685">
                  <a:extLst>
                    <a:ext uri="{9D8B030D-6E8A-4147-A177-3AD203B41FA5}">
                      <a16:colId xmlns:a16="http://schemas.microsoft.com/office/drawing/2014/main" val="1343478256"/>
                    </a:ext>
                  </a:extLst>
                </a:gridCol>
              </a:tblGrid>
              <a:tr h="338184"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Raleway" panose="020B0604020202020204" charset="0"/>
                        </a:rPr>
                        <a:t>Assumption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Raleway" panose="020B0604020202020204" charset="0"/>
                        </a:rPr>
                        <a:t>Source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84169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Procured items are delivered in time to the health facility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EHR implementation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480296"/>
                  </a:ext>
                </a:extLst>
              </a:tr>
              <a:tr h="3573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Stakeholders streamline requirements for EHR system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Practitioners,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8326776"/>
                  </a:ext>
                </a:extLst>
              </a:tr>
              <a:tr h="322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EHR users key in patient data correctly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300" b="0" i="0" u="none" strike="noStrike" cap="none" dirty="0">
                        <a:solidFill>
                          <a:schemeClr val="bg2"/>
                        </a:solidFill>
                        <a:latin typeface="Raleway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431593"/>
                  </a:ext>
                </a:extLst>
              </a:tr>
              <a:tr h="2862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Implementer provides training and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…Policymakers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4627109"/>
                  </a:ext>
                </a:extLst>
              </a:tr>
              <a:tr h="475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Questions relating to the EHR implementation are being asked by workshop participants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Health informatics experts, 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6597774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EB5747E-35FB-4D79-9E9F-814C82CE63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4602" y="1356092"/>
            <a:ext cx="308610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558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Inputs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sp>
        <p:nvSpPr>
          <p:cNvPr id="7" name="Scroll: Horizontal 6">
            <a:extLst>
              <a:ext uri="{FF2B5EF4-FFF2-40B4-BE49-F238E27FC236}">
                <a16:creationId xmlns:a16="http://schemas.microsoft.com/office/drawing/2014/main" id="{6464E1C2-2A02-4E22-9A5F-0DB6F061E77E}"/>
              </a:ext>
            </a:extLst>
          </p:cNvPr>
          <p:cNvSpPr/>
          <p:nvPr/>
        </p:nvSpPr>
        <p:spPr>
          <a:xfrm>
            <a:off x="763325" y="1852655"/>
            <a:ext cx="7863840" cy="3164620"/>
          </a:xfrm>
          <a:prstGeom prst="horizontalScroll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>
              <a:solidFill>
                <a:schemeClr val="bg2"/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F38A48C-8E16-4BAE-BE48-BF5594CB6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412789"/>
              </p:ext>
            </p:extLst>
          </p:nvPr>
        </p:nvGraphicFramePr>
        <p:xfrm>
          <a:off x="1259257" y="2275922"/>
          <a:ext cx="7301412" cy="22827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6228">
                  <a:extLst>
                    <a:ext uri="{9D8B030D-6E8A-4147-A177-3AD203B41FA5}">
                      <a16:colId xmlns:a16="http://schemas.microsoft.com/office/drawing/2014/main" val="106298576"/>
                    </a:ext>
                  </a:extLst>
                </a:gridCol>
                <a:gridCol w="1945184">
                  <a:extLst>
                    <a:ext uri="{9D8B030D-6E8A-4147-A177-3AD203B41FA5}">
                      <a16:colId xmlns:a16="http://schemas.microsoft.com/office/drawing/2014/main" val="1343478256"/>
                    </a:ext>
                  </a:extLst>
                </a:gridCol>
              </a:tblGrid>
              <a:tr h="338184"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Raleway" panose="020B0604020202020204" charset="0"/>
                        </a:rPr>
                        <a:t>Assumption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latin typeface="Raleway" panose="020B0604020202020204" charset="0"/>
                        </a:rPr>
                        <a:t>Source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984169"/>
                  </a:ext>
                </a:extLst>
              </a:tr>
              <a:tr h="3278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Arrangements are made with the relevant vendors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7480296"/>
                  </a:ext>
                </a:extLst>
              </a:tr>
              <a:tr h="3578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Items with their specifications and costs are listed in a spreadsheet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EHR implementation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4170818"/>
                  </a:ext>
                </a:extLst>
              </a:tr>
              <a:tr h="3573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Stakeholders have flexible schedules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Practitioners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8326776"/>
                  </a:ext>
                </a:extLst>
              </a:tr>
              <a:tr h="322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Staff give consent to participate in the EHR system evaluation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300" b="0" i="0" u="none" strike="noStrike" cap="none" dirty="0">
                        <a:solidFill>
                          <a:schemeClr val="bg2"/>
                        </a:solidFill>
                        <a:latin typeface="Raleway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431593"/>
                  </a:ext>
                </a:extLst>
              </a:tr>
              <a:tr h="2862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ANC and immunisation records are tracked manually (paper)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300" b="0" i="0" u="none" strike="noStrike" cap="none" dirty="0">
                        <a:solidFill>
                          <a:schemeClr val="bg2"/>
                        </a:solidFill>
                        <a:latin typeface="Raleway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4627109"/>
                  </a:ext>
                </a:extLst>
              </a:tr>
              <a:tr h="2605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2"/>
                          </a:solidFill>
                          <a:latin typeface="Raleway"/>
                          <a:ea typeface="Raleway"/>
                          <a:cs typeface="Raleway"/>
                          <a:sym typeface="Raleway"/>
                        </a:rPr>
                        <a:t>Workshop paper is accepted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1300" b="0" i="0" u="none" strike="noStrike" cap="none" dirty="0">
                          <a:solidFill>
                            <a:schemeClr val="bg2"/>
                          </a:solidFill>
                          <a:latin typeface="Raleway"/>
                          <a:sym typeface="Arial"/>
                        </a:rPr>
                        <a:t>Programme designer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6597774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DCC28E9-672D-4D1A-AE39-E5E38299C1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275" y="1385804"/>
            <a:ext cx="4463613" cy="762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B0F0DC-AA00-4A79-931F-000DF4D1F9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0832" y="843525"/>
            <a:ext cx="2615771" cy="1295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D23637-D31B-4EFD-B6B0-22EB284DD1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8258" y="1033228"/>
            <a:ext cx="1362075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17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599" y="575925"/>
            <a:ext cx="4335355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dirty="0"/>
              <a:t>Stakeholders &amp; Problems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8D7657B-597B-4912-8D34-08FCB7990B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6848" y="2295524"/>
            <a:ext cx="5353050" cy="5524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A49615-88A8-4B72-B94E-0E372699A3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426" y="2062161"/>
            <a:ext cx="1809750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933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Generic ToC</a:t>
            </a:r>
            <a:endParaRPr dirty="0"/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E32D9F-B583-4EFB-A013-302F185EEBC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343" y="679450"/>
            <a:ext cx="5734050" cy="37846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216;p27">
            <a:extLst>
              <a:ext uri="{FF2B5EF4-FFF2-40B4-BE49-F238E27FC236}">
                <a16:creationId xmlns:a16="http://schemas.microsoft.com/office/drawing/2014/main" id="{72633A12-97B4-487E-9F2E-4330AEBD7C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29399" y="2417344"/>
            <a:ext cx="2882944" cy="9859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 algn="just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1800" b="1" dirty="0">
                <a:latin typeface="Raleway"/>
                <a:ea typeface="Raleway"/>
                <a:cs typeface="Raleway"/>
                <a:sym typeface="Raleway"/>
              </a:rPr>
              <a:t>Future Implementation</a:t>
            </a:r>
            <a:endParaRPr sz="1800" b="1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12" name="Google Shape;216;p27">
            <a:extLst>
              <a:ext uri="{FF2B5EF4-FFF2-40B4-BE49-F238E27FC236}">
                <a16:creationId xmlns:a16="http://schemas.microsoft.com/office/drawing/2014/main" id="{DD5608B5-14AA-4A17-B7E7-A39603DC93C8}"/>
              </a:ext>
            </a:extLst>
          </p:cNvPr>
          <p:cNvSpPr txBox="1">
            <a:spLocks/>
          </p:cNvSpPr>
          <p:nvPr/>
        </p:nvSpPr>
        <p:spPr>
          <a:xfrm>
            <a:off x="3065874" y="4370775"/>
            <a:ext cx="6376846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 b="0" i="0" u="none" strike="noStrike" cap="none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114300" indent="0">
              <a:buSzPts val="1800"/>
              <a:buNone/>
            </a:pPr>
            <a:r>
              <a:rPr lang="en-GB" sz="1200" b="1" dirty="0">
                <a:latin typeface="Raleway"/>
                <a:ea typeface="Raleway"/>
                <a:cs typeface="Raleway"/>
                <a:sym typeface="Raleway"/>
              </a:rPr>
              <a:t>A generic version of Theory of Change for Electronic Health Records implementation, without context-specific details (Adedeji, 2021)</a:t>
            </a:r>
          </a:p>
        </p:txBody>
      </p:sp>
    </p:spTree>
    <p:extLst>
      <p:ext uri="{BB962C8B-B14F-4D97-AF65-F5344CB8AC3E}">
        <p14:creationId xmlns:p14="http://schemas.microsoft.com/office/powerpoint/2010/main" val="5399625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Findings</a:t>
            </a:r>
            <a:endParaRPr dirty="0"/>
          </a:p>
        </p:txBody>
      </p:sp>
      <p:sp>
        <p:nvSpPr>
          <p:cNvPr id="216" name="Google Shape;216;p27"/>
          <p:cNvSpPr txBox="1">
            <a:spLocks noGrp="1"/>
          </p:cNvSpPr>
          <p:nvPr>
            <p:ph type="body" idx="1"/>
          </p:nvPr>
        </p:nvSpPr>
        <p:spPr>
          <a:xfrm>
            <a:off x="570600" y="131187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maps 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Initial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Revised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Generic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Interview themes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Readiness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Expectations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Sustainability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Technical implementation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Workshop</a:t>
            </a:r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37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Study conclusions</a:t>
            </a:r>
            <a:endParaRPr dirty="0"/>
          </a:p>
        </p:txBody>
      </p:sp>
      <p:sp>
        <p:nvSpPr>
          <p:cNvPr id="216" name="Google Shape;216;p27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Impact summary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Research dissemination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Benefits realisation through the case study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Collaboration with global community.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What was previously known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approach is effective in engaging stakeholders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is both a process and a product</a:t>
            </a:r>
          </a:p>
          <a:p>
            <a:pPr lvl="1" indent="-342900">
              <a:spcBef>
                <a:spcPts val="0"/>
              </a:spcBef>
              <a:buSzPts val="1800"/>
              <a:buFont typeface="Raleway"/>
              <a:buChar char="○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has little public use in health informatics projects.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577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4001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Study contributions</a:t>
            </a:r>
            <a:endParaRPr dirty="0"/>
          </a:p>
        </p:txBody>
      </p:sp>
      <p:sp>
        <p:nvSpPr>
          <p:cNvPr id="216" name="Google Shape;216;p27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is useful in formulating the preconditions to achieve the long-term goal to improve the delivery of MCH. 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is a powerful tool to guide the implementation of health informatics projects.</a:t>
            </a:r>
          </a:p>
          <a:p>
            <a:pPr lvl="0" indent="-342900"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Development of ToC maps to guide new EHR implementations in LMICs. 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27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0465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Summary</a:t>
            </a:r>
            <a:endParaRPr dirty="0"/>
          </a:p>
        </p:txBody>
      </p:sp>
      <p:sp>
        <p:nvSpPr>
          <p:cNvPr id="216" name="Google Shape;216;p27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290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Logframes are useful frameworks to design and monitor change projects</a:t>
            </a: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SzPts val="1800"/>
              <a:buFont typeface="Raleway"/>
              <a:buChar char="●"/>
            </a:pPr>
            <a:r>
              <a:rPr lang="en-GB" sz="1800" dirty="0">
                <a:latin typeface="Raleway"/>
                <a:ea typeface="Raleway"/>
                <a:cs typeface="Raleway"/>
                <a:sym typeface="Raleway"/>
              </a:rPr>
              <a:t>ToC approach is helpful in understanding the bigger picture of digital health interventions</a:t>
            </a:r>
            <a:endParaRPr sz="1800" dirty="0"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28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7681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7"/>
          <p:cNvSpPr txBox="1">
            <a:spLocks noGrp="1"/>
          </p:cNvSpPr>
          <p:nvPr>
            <p:ph type="title"/>
          </p:nvPr>
        </p:nvSpPr>
        <p:spPr>
          <a:xfrm>
            <a:off x="570600" y="575925"/>
            <a:ext cx="31539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References</a:t>
            </a:r>
            <a:endParaRPr dirty="0"/>
          </a:p>
        </p:txBody>
      </p:sp>
      <p:sp>
        <p:nvSpPr>
          <p:cNvPr id="216" name="Google Shape;216;p27"/>
          <p:cNvSpPr txBox="1">
            <a:spLocks noGrp="1"/>
          </p:cNvSpPr>
          <p:nvPr>
            <p:ph type="body" idx="1"/>
          </p:nvPr>
        </p:nvSpPr>
        <p:spPr>
          <a:xfrm>
            <a:off x="570600" y="1494750"/>
            <a:ext cx="8345700" cy="36487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14300" lvl="0" indent="0">
              <a:buSzPts val="1800"/>
              <a:buNone/>
            </a:pPr>
            <a:r>
              <a:rPr lang="en-GB" sz="1200" dirty="0">
                <a:latin typeface="Raleway" panose="020B0604020202020204" charset="0"/>
              </a:rPr>
              <a:t>Adedeji, T. A. (2021) </a:t>
            </a:r>
            <a:r>
              <a:rPr lang="en-GB" sz="1200" i="1" dirty="0">
                <a:latin typeface="Raleway" panose="020B0604020202020204" charset="0"/>
              </a:rPr>
              <a:t>Realising the benefits of digital health implementation in a middle-income country: Applying Theory of Change in Nigerian primary care</a:t>
            </a:r>
            <a:r>
              <a:rPr lang="en-GB" sz="1200" dirty="0">
                <a:latin typeface="Raleway" panose="020B0604020202020204" charset="0"/>
              </a:rPr>
              <a:t>. University of Portsmouth. Available at: </a:t>
            </a:r>
            <a:r>
              <a:rPr lang="en-GB" sz="1200" dirty="0">
                <a:latin typeface="Raleway" panose="020B0604020202020204" charset="0"/>
                <a:hlinkClick r:id="rId3"/>
              </a:rPr>
              <a:t>https://researchportal.port.ac.uk/en/persons/taiwo-adedeji/studentTheses/</a:t>
            </a:r>
            <a:r>
              <a:rPr lang="en-GB" sz="1200" dirty="0">
                <a:latin typeface="Raleway" panose="020B0604020202020204" charset="0"/>
              </a:rPr>
              <a:t> </a:t>
            </a:r>
          </a:p>
          <a:p>
            <a:pPr marL="114300" lvl="0" indent="0">
              <a:buSzPts val="1800"/>
              <a:buNone/>
            </a:pPr>
            <a:r>
              <a:rPr lang="en-GB" sz="1200" dirty="0">
                <a:latin typeface="Raleway" panose="020B0604020202020204" charset="0"/>
              </a:rPr>
              <a:t>Bullen, P. B. (2021) </a:t>
            </a:r>
            <a:r>
              <a:rPr lang="en-GB" sz="1200" i="1" dirty="0">
                <a:latin typeface="Raleway" panose="020B0604020202020204" charset="0"/>
              </a:rPr>
              <a:t>How to write a logical framework (</a:t>
            </a:r>
            <a:r>
              <a:rPr lang="en-GB" sz="1200" i="1" dirty="0" err="1">
                <a:latin typeface="Raleway" panose="020B0604020202020204" charset="0"/>
              </a:rPr>
              <a:t>logframe</a:t>
            </a:r>
            <a:r>
              <a:rPr lang="en-GB" sz="1200" i="1" dirty="0">
                <a:latin typeface="Raleway" panose="020B0604020202020204" charset="0"/>
              </a:rPr>
              <a:t>)</a:t>
            </a:r>
            <a:r>
              <a:rPr lang="en-GB" sz="1200" dirty="0">
                <a:latin typeface="Raleway" panose="020B0604020202020204" charset="0"/>
              </a:rPr>
              <a:t>. Available at: https://tools4dev.org/resources/how-to-write-a-logical-framework-logframe/  (Accessed: 24 November 2021).</a:t>
            </a:r>
          </a:p>
          <a:p>
            <a:pPr marL="114300" lvl="0" indent="0">
              <a:buSzPts val="1800"/>
              <a:buNone/>
            </a:pPr>
            <a:r>
              <a:rPr lang="en-GB" sz="1200" dirty="0">
                <a:latin typeface="Raleway" panose="020B0604020202020204" charset="0"/>
              </a:rPr>
              <a:t>Taplin, D. H. </a:t>
            </a:r>
            <a:r>
              <a:rPr lang="en-GB" sz="1200" i="1" dirty="0">
                <a:latin typeface="Raleway" panose="020B0604020202020204" charset="0"/>
              </a:rPr>
              <a:t>et al.</a:t>
            </a:r>
            <a:r>
              <a:rPr lang="en-GB" sz="1200" dirty="0">
                <a:latin typeface="Raleway" panose="020B0604020202020204" charset="0"/>
              </a:rPr>
              <a:t> (2013) </a:t>
            </a:r>
            <a:r>
              <a:rPr lang="en-GB" sz="1200" i="1" dirty="0">
                <a:latin typeface="Raleway" panose="020B0604020202020204" charset="0"/>
              </a:rPr>
              <a:t>Theory of Change Technical Papers: A series of papers to support development of theories of change based on practice in the field.</a:t>
            </a:r>
            <a:r>
              <a:rPr lang="en-GB" sz="1200" dirty="0">
                <a:latin typeface="Raleway" panose="020B0604020202020204" charset="0"/>
              </a:rPr>
              <a:t> New York: </a:t>
            </a:r>
            <a:r>
              <a:rPr lang="en-GB" sz="1200" dirty="0" err="1">
                <a:latin typeface="Raleway" panose="020B0604020202020204" charset="0"/>
              </a:rPr>
              <a:t>ActKnowledge</a:t>
            </a:r>
            <a:r>
              <a:rPr lang="en-GB" sz="1200" dirty="0">
                <a:latin typeface="Raleway" panose="020B0604020202020204" charset="0"/>
              </a:rPr>
              <a:t>. Available at: </a:t>
            </a:r>
            <a:r>
              <a:rPr lang="en-GB" sz="1200" dirty="0">
                <a:latin typeface="Raleway" panose="020B0604020202020204" charset="0"/>
                <a:hlinkClick r:id="rId4"/>
              </a:rPr>
              <a:t>http://www.theoryofchange.org/wp-content/uploads/toco_library/pdf/ToC-Tech-Papers.pdf</a:t>
            </a:r>
            <a:r>
              <a:rPr lang="en-GB" sz="1200" dirty="0">
                <a:latin typeface="Raleway" panose="020B0604020202020204" charset="0"/>
              </a:rPr>
              <a:t>.</a:t>
            </a:r>
          </a:p>
          <a:p>
            <a:pPr marL="114300" indent="0">
              <a:buSzPts val="1800"/>
              <a:buNone/>
            </a:pPr>
            <a:r>
              <a:rPr lang="en-GB" sz="1200" dirty="0">
                <a:latin typeface="Raleway" panose="020B0604020202020204" charset="0"/>
              </a:rPr>
              <a:t>Vogel, I. (2012) </a:t>
            </a:r>
            <a:r>
              <a:rPr lang="en-GB" sz="1200" i="1" dirty="0">
                <a:latin typeface="Raleway" panose="020B0604020202020204" charset="0"/>
              </a:rPr>
              <a:t>Review of the use of ‘Theory of Change’ in international development</a:t>
            </a:r>
            <a:r>
              <a:rPr lang="en-GB" sz="1200" dirty="0">
                <a:latin typeface="Raleway" panose="020B0604020202020204" charset="0"/>
              </a:rPr>
              <a:t>. London: GOV.UK. Available at: </a:t>
            </a:r>
            <a:r>
              <a:rPr lang="en-GB" sz="1200" dirty="0">
                <a:latin typeface="Raleway" panose="020B0604020202020204" charset="0"/>
                <a:hlinkClick r:id="rId5"/>
              </a:rPr>
              <a:t>https://www.gov.uk/government/news/dfid-research-review-of-the-use-of-theory-of-change-in-international-development</a:t>
            </a:r>
            <a:r>
              <a:rPr lang="en-GB" sz="1200" dirty="0">
                <a:latin typeface="Raleway" panose="020B0604020202020204" charset="0"/>
              </a:rPr>
              <a:t>.</a:t>
            </a:r>
          </a:p>
          <a:p>
            <a:pPr marL="114300" lvl="0" indent="0">
              <a:buSzPts val="1800"/>
              <a:buNone/>
            </a:pPr>
            <a:r>
              <a:rPr lang="en-GB" sz="1200" dirty="0">
                <a:latin typeface="Raleway" panose="020B0604020202020204" charset="0"/>
              </a:rPr>
              <a:t>Weiss, C. H. (1995) ‘Nothing as Practical as Good Theory: Exploring Theory-Based Evaluation for Comprehensive Community Initiatives for Children and Families’, </a:t>
            </a:r>
            <a:r>
              <a:rPr lang="en-GB" sz="1200" i="1" dirty="0">
                <a:latin typeface="Raleway" panose="020B0604020202020204" charset="0"/>
              </a:rPr>
              <a:t>New Approaches to Evaluating Community Initiatives: Concepts, Methods, and Contexts</a:t>
            </a:r>
            <a:r>
              <a:rPr lang="en-GB" sz="1200" dirty="0">
                <a:latin typeface="Raleway" panose="020B0604020202020204" charset="0"/>
              </a:rPr>
              <a:t>. </a:t>
            </a:r>
            <a:r>
              <a:rPr lang="en-GB" sz="1200" dirty="0" err="1">
                <a:latin typeface="Raleway" panose="020B0604020202020204" charset="0"/>
              </a:rPr>
              <a:t>doi</a:t>
            </a:r>
            <a:r>
              <a:rPr lang="en-GB" sz="1200" dirty="0">
                <a:latin typeface="Raleway" panose="020B0604020202020204" charset="0"/>
              </a:rPr>
              <a:t>: 10.1177/1356389003094007.</a:t>
            </a:r>
          </a:p>
          <a:p>
            <a:pPr marL="114300" lvl="0" indent="0">
              <a:buSzPts val="1800"/>
              <a:buNone/>
            </a:pPr>
            <a:endParaRPr sz="1200" dirty="0">
              <a:latin typeface="Raleway" panose="020B0604020202020204" charset="0"/>
              <a:ea typeface="Raleway"/>
              <a:cs typeface="Raleway"/>
              <a:sym typeface="Raleway"/>
            </a:endParaRPr>
          </a:p>
        </p:txBody>
      </p:sp>
      <p:sp>
        <p:nvSpPr>
          <p:cNvPr id="217" name="Google Shape;217;p27"/>
          <p:cNvSpPr txBox="1">
            <a:spLocks noGrp="1"/>
          </p:cNvSpPr>
          <p:nvPr>
            <p:ph type="sldNum" idx="12"/>
          </p:nvPr>
        </p:nvSpPr>
        <p:spPr>
          <a:xfrm>
            <a:off x="4297652" y="470952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29</a:t>
            </a:fld>
            <a:endParaRPr/>
          </a:p>
        </p:txBody>
      </p:sp>
      <p:pic>
        <p:nvPicPr>
          <p:cNvPr id="9" name="Google Shape;172;p22">
            <a:extLst>
              <a:ext uri="{FF2B5EF4-FFF2-40B4-BE49-F238E27FC236}">
                <a16:creationId xmlns:a16="http://schemas.microsoft.com/office/drawing/2014/main" id="{EE54679D-EE04-45E5-A923-8B29B50F4D1B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24526" y="0"/>
            <a:ext cx="1323900" cy="475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CEF66C-740E-4AC1-BCD1-1705EC8287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28229" y="0"/>
            <a:ext cx="2615771" cy="48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98610"/>
      </p:ext>
    </p:extLst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1358</TotalTime>
  <Words>1547</Words>
  <Application>Microsoft Office PowerPoint</Application>
  <PresentationFormat>On-screen Show (16:9)</PresentationFormat>
  <Paragraphs>227</Paragraphs>
  <Slides>29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Raleway</vt:lpstr>
      <vt:lpstr>Times New Roman</vt:lpstr>
      <vt:lpstr>Calibri</vt:lpstr>
      <vt:lpstr>Arial</vt:lpstr>
      <vt:lpstr>Lato</vt:lpstr>
      <vt:lpstr>Streamline</vt:lpstr>
      <vt:lpstr>Theory of Change and Logical Framework: Principles and Examples</vt:lpstr>
      <vt:lpstr>Learning outcomes</vt:lpstr>
      <vt:lpstr>Outline</vt:lpstr>
      <vt:lpstr>Logical Framework (Logframe)</vt:lpstr>
      <vt:lpstr>Logframe Matrix</vt:lpstr>
      <vt:lpstr>Logframe components</vt:lpstr>
      <vt:lpstr>Logframe Matrix</vt:lpstr>
      <vt:lpstr>Theory of Change (ToC)</vt:lpstr>
      <vt:lpstr>ToC definitions</vt:lpstr>
      <vt:lpstr>ToC map</vt:lpstr>
      <vt:lpstr>ToC Components</vt:lpstr>
      <vt:lpstr>ToC as a process and product</vt:lpstr>
      <vt:lpstr>ToC vs Logframe</vt:lpstr>
      <vt:lpstr>ToC Case Study</vt:lpstr>
      <vt:lpstr>Initial ToC</vt:lpstr>
      <vt:lpstr>Revised ToC</vt:lpstr>
      <vt:lpstr>Long-term change</vt:lpstr>
      <vt:lpstr>Wider benefits</vt:lpstr>
      <vt:lpstr>Measurable effects</vt:lpstr>
      <vt:lpstr>Outputs</vt:lpstr>
      <vt:lpstr>Intervention</vt:lpstr>
      <vt:lpstr>Inputs</vt:lpstr>
      <vt:lpstr>Stakeholders &amp; Problems</vt:lpstr>
      <vt:lpstr>Generic ToC</vt:lpstr>
      <vt:lpstr>Findings</vt:lpstr>
      <vt:lpstr>Study conclusions</vt:lpstr>
      <vt:lpstr>Study contributions</vt:lpstr>
      <vt:lpstr>Summary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Theory of Change and LogFrames: Principles and Examples</dc:title>
  <cp:lastModifiedBy>Taiwo Adedeji</cp:lastModifiedBy>
  <cp:revision>52</cp:revision>
  <dcterms:modified xsi:type="dcterms:W3CDTF">2021-11-24T16:10:49Z</dcterms:modified>
</cp:coreProperties>
</file>