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271767-5D67-4ACB-A893-285561E23006}" v="63" dt="2025-11-14T18:38:55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86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eosa aghamioghogho" userId="889f6b36811f7256" providerId="LiveId" clId="{82AC58C0-551D-497F-A67F-6FBA5277266F}"/>
    <pc:docChg chg="custSel modSld">
      <pc:chgData name="eseosa aghamioghogho" userId="889f6b36811f7256" providerId="LiveId" clId="{82AC58C0-551D-497F-A67F-6FBA5277266F}" dt="2025-11-14T18:54:12.503" v="4" actId="20577"/>
      <pc:docMkLst>
        <pc:docMk/>
      </pc:docMkLst>
      <pc:sldChg chg="delSp modSp mod">
        <pc:chgData name="eseosa aghamioghogho" userId="889f6b36811f7256" providerId="LiveId" clId="{82AC58C0-551D-497F-A67F-6FBA5277266F}" dt="2025-11-14T18:54:12.503" v="4" actId="20577"/>
        <pc:sldMkLst>
          <pc:docMk/>
          <pc:sldMk cId="2953021952" sldId="259"/>
        </pc:sldMkLst>
        <pc:spChg chg="mod">
          <ac:chgData name="eseosa aghamioghogho" userId="889f6b36811f7256" providerId="LiveId" clId="{82AC58C0-551D-497F-A67F-6FBA5277266F}" dt="2025-11-14T18:54:12.503" v="4" actId="20577"/>
          <ac:spMkLst>
            <pc:docMk/>
            <pc:sldMk cId="2953021952" sldId="259"/>
            <ac:spMk id="2" creationId="{52884092-36A9-8830-2847-668C6DFEA675}"/>
          </ac:spMkLst>
        </pc:spChg>
        <pc:spChg chg="del">
          <ac:chgData name="eseosa aghamioghogho" userId="889f6b36811f7256" providerId="LiveId" clId="{82AC58C0-551D-497F-A67F-6FBA5277266F}" dt="2025-11-14T18:53:36.320" v="0" actId="21"/>
          <ac:spMkLst>
            <pc:docMk/>
            <pc:sldMk cId="2953021952" sldId="259"/>
            <ac:spMk id="6" creationId="{32690E8D-40AB-390E-A850-6644EE5406B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182164-C1E1-4826-8912-027793B27E40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F2B17DF-0AA1-43D9-BED7-2E7B51E6A920}">
      <dgm:prSet/>
      <dgm:spPr/>
      <dgm:t>
        <a:bodyPr/>
        <a:lstStyle/>
        <a:p>
          <a:r>
            <a:rPr lang="en-US" dirty="0"/>
            <a:t>Amira may have insecure attachment due to recent separation from carers.</a:t>
          </a:r>
        </a:p>
      </dgm:t>
    </dgm:pt>
    <dgm:pt modelId="{360B7375-F174-45AF-A6FD-86AD4F29C2AA}" type="parTrans" cxnId="{49B45FFF-60B5-4A3D-AD6A-ED26D9A581E4}">
      <dgm:prSet/>
      <dgm:spPr/>
      <dgm:t>
        <a:bodyPr/>
        <a:lstStyle/>
        <a:p>
          <a:endParaRPr lang="en-US"/>
        </a:p>
      </dgm:t>
    </dgm:pt>
    <dgm:pt modelId="{53F6A0F2-0F2C-4FB1-A12E-2AB3875A0437}" type="sibTrans" cxnId="{49B45FFF-60B5-4A3D-AD6A-ED26D9A581E4}">
      <dgm:prSet/>
      <dgm:spPr/>
      <dgm:t>
        <a:bodyPr/>
        <a:lstStyle/>
        <a:p>
          <a:endParaRPr lang="en-US"/>
        </a:p>
      </dgm:t>
    </dgm:pt>
    <dgm:pt modelId="{3FDA4997-BAB1-4B5D-BD6C-C479B609D586}">
      <dgm:prSet/>
      <dgm:spPr/>
      <dgm:t>
        <a:bodyPr/>
        <a:lstStyle/>
        <a:p>
          <a:r>
            <a:rPr lang="en-US" dirty="0"/>
            <a:t>Her anxiety and limited social play reflect her needs for emotional security.</a:t>
          </a:r>
        </a:p>
      </dgm:t>
    </dgm:pt>
    <dgm:pt modelId="{A7A86980-9D89-4A90-9F1E-18A70E0E7252}" type="parTrans" cxnId="{E07660D1-C42C-44BB-8740-D2A6E2151C2A}">
      <dgm:prSet/>
      <dgm:spPr/>
      <dgm:t>
        <a:bodyPr/>
        <a:lstStyle/>
        <a:p>
          <a:endParaRPr lang="en-US"/>
        </a:p>
      </dgm:t>
    </dgm:pt>
    <dgm:pt modelId="{8800A1A3-9E9C-455A-AFC3-073258E2789F}" type="sibTrans" cxnId="{E07660D1-C42C-44BB-8740-D2A6E2151C2A}">
      <dgm:prSet/>
      <dgm:spPr/>
      <dgm:t>
        <a:bodyPr/>
        <a:lstStyle/>
        <a:p>
          <a:endParaRPr lang="en-US"/>
        </a:p>
      </dgm:t>
    </dgm:pt>
    <dgm:pt modelId="{77388A51-9975-4D30-9E60-E7A9B1E3E8CB}">
      <dgm:prSet/>
      <dgm:spPr/>
      <dgm:t>
        <a:bodyPr/>
        <a:lstStyle/>
        <a:p>
          <a:r>
            <a:rPr lang="en-US"/>
            <a:t>Th nursery need to provide consistent routines and a key worker to build trust.</a:t>
          </a:r>
        </a:p>
      </dgm:t>
    </dgm:pt>
    <dgm:pt modelId="{8DBF4169-4FD7-4EB1-8708-D1E5744802D3}" type="parTrans" cxnId="{3A396ADB-A530-4A10-8EF5-6F7C096474EB}">
      <dgm:prSet/>
      <dgm:spPr/>
      <dgm:t>
        <a:bodyPr/>
        <a:lstStyle/>
        <a:p>
          <a:endParaRPr lang="en-US"/>
        </a:p>
      </dgm:t>
    </dgm:pt>
    <dgm:pt modelId="{6FA77D07-B827-4701-86F6-79B9C1488CC7}" type="sibTrans" cxnId="{3A396ADB-A530-4A10-8EF5-6F7C096474EB}">
      <dgm:prSet/>
      <dgm:spPr/>
      <dgm:t>
        <a:bodyPr/>
        <a:lstStyle/>
        <a:p>
          <a:endParaRPr lang="en-US"/>
        </a:p>
      </dgm:t>
    </dgm:pt>
    <dgm:pt modelId="{642D496F-7E32-4BB3-9895-D1C93B784651}">
      <dgm:prSet/>
      <dgm:spPr/>
      <dgm:t>
        <a:bodyPr/>
        <a:lstStyle/>
        <a:p>
          <a:r>
            <a:rPr lang="en-US" dirty="0"/>
            <a:t>Gradual transitions can reduce separation anxiety</a:t>
          </a:r>
        </a:p>
        <a:p>
          <a:endParaRPr lang="en-US" dirty="0"/>
        </a:p>
        <a:p>
          <a:r>
            <a:rPr lang="en-US" dirty="0"/>
            <a:t>(Taylor et al. 2011).</a:t>
          </a:r>
        </a:p>
      </dgm:t>
    </dgm:pt>
    <dgm:pt modelId="{A3EF1448-77DC-41CC-BB99-9DA1BAA317D7}" type="parTrans" cxnId="{04908DBB-F164-4F2F-8D03-282FF8F5677C}">
      <dgm:prSet/>
      <dgm:spPr/>
      <dgm:t>
        <a:bodyPr/>
        <a:lstStyle/>
        <a:p>
          <a:endParaRPr lang="en-US"/>
        </a:p>
      </dgm:t>
    </dgm:pt>
    <dgm:pt modelId="{3616F86E-220A-43DE-A3C1-CFC36CA3B98F}" type="sibTrans" cxnId="{04908DBB-F164-4F2F-8D03-282FF8F5677C}">
      <dgm:prSet/>
      <dgm:spPr/>
      <dgm:t>
        <a:bodyPr/>
        <a:lstStyle/>
        <a:p>
          <a:endParaRPr lang="en-US"/>
        </a:p>
      </dgm:t>
    </dgm:pt>
    <dgm:pt modelId="{C9C9C7D9-FD19-4BB1-BD01-10705AFAB186}" type="pres">
      <dgm:prSet presAssocID="{26182164-C1E1-4826-8912-027793B27E40}" presName="matrix" presStyleCnt="0">
        <dgm:presLayoutVars>
          <dgm:chMax val="1"/>
          <dgm:dir/>
          <dgm:resizeHandles val="exact"/>
        </dgm:presLayoutVars>
      </dgm:prSet>
      <dgm:spPr/>
    </dgm:pt>
    <dgm:pt modelId="{CFCBF8DE-E6AF-4840-8562-41989E0EB037}" type="pres">
      <dgm:prSet presAssocID="{26182164-C1E1-4826-8912-027793B27E40}" presName="diamond" presStyleLbl="bgShp" presStyleIdx="0" presStyleCnt="1"/>
      <dgm:spPr/>
    </dgm:pt>
    <dgm:pt modelId="{58B16A4E-2D10-400A-94A6-D732CFF86C97}" type="pres">
      <dgm:prSet presAssocID="{26182164-C1E1-4826-8912-027793B27E4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293A751-73D9-4141-96E7-6DC83CB520CF}" type="pres">
      <dgm:prSet presAssocID="{26182164-C1E1-4826-8912-027793B27E4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E33F810-E768-44B6-BB81-38212861A03D}" type="pres">
      <dgm:prSet presAssocID="{26182164-C1E1-4826-8912-027793B27E4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7112956-6534-4871-AAE5-0DE4082BCF35}" type="pres">
      <dgm:prSet presAssocID="{26182164-C1E1-4826-8912-027793B27E4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476660B-E6C3-4A34-BFD7-F14F41BB9746}" type="presOf" srcId="{0F2B17DF-0AA1-43D9-BED7-2E7B51E6A920}" destId="{58B16A4E-2D10-400A-94A6-D732CFF86C97}" srcOrd="0" destOrd="0" presId="urn:microsoft.com/office/officeart/2005/8/layout/matrix3"/>
    <dgm:cxn modelId="{61F81154-DE78-4B2B-9F0C-FD4A30398FF6}" type="presOf" srcId="{3FDA4997-BAB1-4B5D-BD6C-C479B609D586}" destId="{5293A751-73D9-4141-96E7-6DC83CB520CF}" srcOrd="0" destOrd="0" presId="urn:microsoft.com/office/officeart/2005/8/layout/matrix3"/>
    <dgm:cxn modelId="{C62E1B7B-6E8F-43DF-9701-7072B44DC0B8}" type="presOf" srcId="{642D496F-7E32-4BB3-9895-D1C93B784651}" destId="{D7112956-6534-4871-AAE5-0DE4082BCF35}" srcOrd="0" destOrd="0" presId="urn:microsoft.com/office/officeart/2005/8/layout/matrix3"/>
    <dgm:cxn modelId="{04908DBB-F164-4F2F-8D03-282FF8F5677C}" srcId="{26182164-C1E1-4826-8912-027793B27E40}" destId="{642D496F-7E32-4BB3-9895-D1C93B784651}" srcOrd="3" destOrd="0" parTransId="{A3EF1448-77DC-41CC-BB99-9DA1BAA317D7}" sibTransId="{3616F86E-220A-43DE-A3C1-CFC36CA3B98F}"/>
    <dgm:cxn modelId="{E07660D1-C42C-44BB-8740-D2A6E2151C2A}" srcId="{26182164-C1E1-4826-8912-027793B27E40}" destId="{3FDA4997-BAB1-4B5D-BD6C-C479B609D586}" srcOrd="1" destOrd="0" parTransId="{A7A86980-9D89-4A90-9F1E-18A70E0E7252}" sibTransId="{8800A1A3-9E9C-455A-AFC3-073258E2789F}"/>
    <dgm:cxn modelId="{3A396ADB-A530-4A10-8EF5-6F7C096474EB}" srcId="{26182164-C1E1-4826-8912-027793B27E40}" destId="{77388A51-9975-4D30-9E60-E7A9B1E3E8CB}" srcOrd="2" destOrd="0" parTransId="{8DBF4169-4FD7-4EB1-8708-D1E5744802D3}" sibTransId="{6FA77D07-B827-4701-86F6-79B9C1488CC7}"/>
    <dgm:cxn modelId="{9966B3DF-A43D-4426-90C0-65C5348A7A29}" type="presOf" srcId="{26182164-C1E1-4826-8912-027793B27E40}" destId="{C9C9C7D9-FD19-4BB1-BD01-10705AFAB186}" srcOrd="0" destOrd="0" presId="urn:microsoft.com/office/officeart/2005/8/layout/matrix3"/>
    <dgm:cxn modelId="{739082EE-E916-4F0E-B5FF-E606E0FF590B}" type="presOf" srcId="{77388A51-9975-4D30-9E60-E7A9B1E3E8CB}" destId="{4E33F810-E768-44B6-BB81-38212861A03D}" srcOrd="0" destOrd="0" presId="urn:microsoft.com/office/officeart/2005/8/layout/matrix3"/>
    <dgm:cxn modelId="{49B45FFF-60B5-4A3D-AD6A-ED26D9A581E4}" srcId="{26182164-C1E1-4826-8912-027793B27E40}" destId="{0F2B17DF-0AA1-43D9-BED7-2E7B51E6A920}" srcOrd="0" destOrd="0" parTransId="{360B7375-F174-45AF-A6FD-86AD4F29C2AA}" sibTransId="{53F6A0F2-0F2C-4FB1-A12E-2AB3875A0437}"/>
    <dgm:cxn modelId="{4798B2F8-86D8-4258-9FAA-C30FC76939B0}" type="presParOf" srcId="{C9C9C7D9-FD19-4BB1-BD01-10705AFAB186}" destId="{CFCBF8DE-E6AF-4840-8562-41989E0EB037}" srcOrd="0" destOrd="0" presId="urn:microsoft.com/office/officeart/2005/8/layout/matrix3"/>
    <dgm:cxn modelId="{6F730E02-A521-4346-998E-CB2642C2F202}" type="presParOf" srcId="{C9C9C7D9-FD19-4BB1-BD01-10705AFAB186}" destId="{58B16A4E-2D10-400A-94A6-D732CFF86C97}" srcOrd="1" destOrd="0" presId="urn:microsoft.com/office/officeart/2005/8/layout/matrix3"/>
    <dgm:cxn modelId="{35A71BC6-7D70-4921-8668-A0ADC5E5A092}" type="presParOf" srcId="{C9C9C7D9-FD19-4BB1-BD01-10705AFAB186}" destId="{5293A751-73D9-4141-96E7-6DC83CB520CF}" srcOrd="2" destOrd="0" presId="urn:microsoft.com/office/officeart/2005/8/layout/matrix3"/>
    <dgm:cxn modelId="{D34EB067-F364-4C94-A42A-0F4885160E22}" type="presParOf" srcId="{C9C9C7D9-FD19-4BB1-BD01-10705AFAB186}" destId="{4E33F810-E768-44B6-BB81-38212861A03D}" srcOrd="3" destOrd="0" presId="urn:microsoft.com/office/officeart/2005/8/layout/matrix3"/>
    <dgm:cxn modelId="{CFDF2458-3FBA-4F9A-87C8-3735AD26D1CD}" type="presParOf" srcId="{C9C9C7D9-FD19-4BB1-BD01-10705AFAB186}" destId="{D7112956-6534-4871-AAE5-0DE4082BCF3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CBF8DE-E6AF-4840-8562-41989E0EB037}">
      <dsp:nvSpPr>
        <dsp:cNvPr id="0" name=""/>
        <dsp:cNvSpPr/>
      </dsp:nvSpPr>
      <dsp:spPr>
        <a:xfrm>
          <a:off x="0" y="114165"/>
          <a:ext cx="6177282" cy="617728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B16A4E-2D10-400A-94A6-D732CFF86C97}">
      <dsp:nvSpPr>
        <dsp:cNvPr id="0" name=""/>
        <dsp:cNvSpPr/>
      </dsp:nvSpPr>
      <dsp:spPr>
        <a:xfrm>
          <a:off x="586841" y="701007"/>
          <a:ext cx="2409139" cy="24091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Amira may have insecure attachment due to recent separation from carers.</a:t>
          </a:r>
        </a:p>
      </dsp:txBody>
      <dsp:txXfrm>
        <a:off x="704445" y="818611"/>
        <a:ext cx="2173931" cy="2173931"/>
      </dsp:txXfrm>
    </dsp:sp>
    <dsp:sp modelId="{5293A751-73D9-4141-96E7-6DC83CB520CF}">
      <dsp:nvSpPr>
        <dsp:cNvPr id="0" name=""/>
        <dsp:cNvSpPr/>
      </dsp:nvSpPr>
      <dsp:spPr>
        <a:xfrm>
          <a:off x="3181300" y="701007"/>
          <a:ext cx="2409139" cy="24091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Her anxiety and limited social play reflect her needs for emotional security.</a:t>
          </a:r>
        </a:p>
      </dsp:txBody>
      <dsp:txXfrm>
        <a:off x="3298904" y="818611"/>
        <a:ext cx="2173931" cy="2173931"/>
      </dsp:txXfrm>
    </dsp:sp>
    <dsp:sp modelId="{4E33F810-E768-44B6-BB81-38212861A03D}">
      <dsp:nvSpPr>
        <dsp:cNvPr id="0" name=""/>
        <dsp:cNvSpPr/>
      </dsp:nvSpPr>
      <dsp:spPr>
        <a:xfrm>
          <a:off x="586841" y="3295465"/>
          <a:ext cx="2409139" cy="24091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 nursery need to provide consistent routines and a key worker to build trust.</a:t>
          </a:r>
        </a:p>
      </dsp:txBody>
      <dsp:txXfrm>
        <a:off x="704445" y="3413069"/>
        <a:ext cx="2173931" cy="2173931"/>
      </dsp:txXfrm>
    </dsp:sp>
    <dsp:sp modelId="{D7112956-6534-4871-AAE5-0DE4082BCF35}">
      <dsp:nvSpPr>
        <dsp:cNvPr id="0" name=""/>
        <dsp:cNvSpPr/>
      </dsp:nvSpPr>
      <dsp:spPr>
        <a:xfrm>
          <a:off x="3181300" y="3295465"/>
          <a:ext cx="2409139" cy="24091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Gradual transitions can reduce separation anxiety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(Taylor et al. 2011).</a:t>
          </a:r>
        </a:p>
      </dsp:txBody>
      <dsp:txXfrm>
        <a:off x="3298904" y="3413069"/>
        <a:ext cx="2173931" cy="21739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CAFFF-FF44-4B61-BED8-679853DA7A4C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40B07-388A-4128-B20D-130B287F9B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0138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340B07-388A-4128-B20D-130B287F9BF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575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340B07-388A-4128-B20D-130B287F9BF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312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358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878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835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628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481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101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770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721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80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49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03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974E7-0B6A-4649-9AD9-CA7D1D129173}" type="datetimeFigureOut">
              <a:rPr lang="en-GB" smtClean="0"/>
              <a:t>14/11/2025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6F8907-6B98-4C32-9F4A-09E3BE8F30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19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xhere.com/en/photo/116232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dalla-redazione/dono-vita-bowlby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esis-blog.com/2021/01/tareas-significativas-en-educacio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family-community-children-together-1663237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de/junge-kind-kinder-vorschule-1443459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sci.libretexts.org/Courses/Solano_Community_College/SOC_002:_Social_Issues_and_Problems/04:_Socialization/4.01:_The_Role_of_Socialization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brat.2009.02.010" TargetMode="External"/><Relationship Id="rId13" Type="http://schemas.openxmlformats.org/officeDocument/2006/relationships/hyperlink" Target="https://doi.org/10.1177/156482659902000103" TargetMode="External"/><Relationship Id="rId3" Type="http://schemas.openxmlformats.org/officeDocument/2006/relationships/hyperlink" Target="https://www.theaoc.org.uk/using-attachment-theory-in-therapy-a-guide-for-clients/" TargetMode="External"/><Relationship Id="rId7" Type="http://schemas.openxmlformats.org/officeDocument/2006/relationships/hyperlink" Target="https://www.google.co.uk/books/edition/Child_Development_Third_Edition/Nj0UdLc1A3sC?hl=en&amp;gbpv=0" TargetMode="External"/><Relationship Id="rId12" Type="http://schemas.openxmlformats.org/officeDocument/2006/relationships/hyperlink" Target="https://www.tutor2u.net/psychology/reference/cultural-variations-in-attachment?srsltid=AfmBOoo8lNb26OWcDvEtnt7VW733KlywXVBsnm5Tyk0nNb3VZleYDP4j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books/edition/The_Oxford_Handbook_of_Clinical_Child_an/m_hyDwAAQBAJ?hl=en&amp;gbpv=1&amp;dq=how+might+biological+and+environmental+f" TargetMode="External"/><Relationship Id="rId11" Type="http://schemas.openxmlformats.org/officeDocument/2006/relationships/hyperlink" Target="https://doi.org/10.1111/j.1469-7610.1995.tb02314.x" TargetMode="External"/><Relationship Id="rId5" Type="http://schemas.openxmlformats.org/officeDocument/2006/relationships/hyperlink" Target="https://doi.org/10.1080/09575146.2010.512557" TargetMode="External"/><Relationship Id="rId10" Type="http://schemas.openxmlformats.org/officeDocument/2006/relationships/hyperlink" Target="https://www.simplypsychology.org/bowlby.html" TargetMode="External"/><Relationship Id="rId4" Type="http://schemas.openxmlformats.org/officeDocument/2006/relationships/hyperlink" Target="https://www.google.co.uk/books/edition/Trauma_and_Loss/pjnexQEACAAJ?hl=en" TargetMode="External"/><Relationship Id="rId9" Type="http://schemas.openxmlformats.org/officeDocument/2006/relationships/hyperlink" Target="https://www.simplypsychology.org/bowlby.html?ezoic_amp=1" TargetMode="External"/><Relationship Id="rId14" Type="http://schemas.openxmlformats.org/officeDocument/2006/relationships/hyperlink" Target="https://doi.org/10.1080/146167302101542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D13BEA-9A8A-FE9B-23C8-A8AFE8DBE8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0920" y="1948987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sz="2800" b="1" dirty="0"/>
              <a:t>Module Title: Psychology in Health and Social care</a:t>
            </a:r>
            <a:br>
              <a:rPr lang="en-GB" sz="2800" b="1" dirty="0"/>
            </a:br>
            <a:r>
              <a:rPr lang="en-GB" sz="2800" b="1" dirty="0"/>
              <a:t>Module Number:LCHS4010</a:t>
            </a:r>
            <a:br>
              <a:rPr lang="en-GB" sz="2800" b="1" dirty="0"/>
            </a:br>
            <a:r>
              <a:rPr lang="en-GB" sz="2800" b="1" dirty="0"/>
              <a:t>Student ID 2426168</a:t>
            </a:r>
            <a:br>
              <a:rPr lang="en-GB" sz="2800" b="1" dirty="0"/>
            </a:br>
            <a:r>
              <a:rPr lang="en-GB" sz="2800" b="1" dirty="0"/>
              <a:t>Student Name Mercy Inyang</a:t>
            </a:r>
            <a:br>
              <a:rPr lang="en-GB" sz="2800" b="1" dirty="0"/>
            </a:br>
            <a:r>
              <a:rPr lang="en-GB" sz="2800" b="1" dirty="0"/>
              <a:t>Lecturer’s Name Shaila Hussain</a:t>
            </a:r>
            <a:br>
              <a:rPr lang="en-GB" sz="2800" b="1" dirty="0"/>
            </a:br>
            <a:br>
              <a:rPr lang="en-GB" sz="2400" dirty="0"/>
            </a:br>
            <a:r>
              <a:rPr lang="en-GB" sz="2400" dirty="0"/>
              <a:t> </a:t>
            </a:r>
          </a:p>
        </p:txBody>
      </p:sp>
      <p:pic>
        <p:nvPicPr>
          <p:cNvPr id="7" name="Picture 6" descr="A close-up of a sign&#10;&#10;AI-generated content may be incorrect.">
            <a:extLst>
              <a:ext uri="{FF2B5EF4-FFF2-40B4-BE49-F238E27FC236}">
                <a16:creationId xmlns:a16="http://schemas.microsoft.com/office/drawing/2014/main" id="{7ED68574-38D5-B18D-ABE9-00AFBDD4A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42" y="29718"/>
            <a:ext cx="3622158" cy="1889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22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4864F2-5520-DB83-104E-7803CCF8E00E}"/>
              </a:ext>
            </a:extLst>
          </p:cNvPr>
          <p:cNvSpPr txBox="1"/>
          <p:nvPr/>
        </p:nvSpPr>
        <p:spPr>
          <a:xfrm>
            <a:off x="4447309" y="591345"/>
            <a:ext cx="5750240" cy="44378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b="1" u="sng" dirty="0"/>
              <a:t>INTRODUCTION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Amira   three years old, new to nursery. 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This presentation will explore Amiras  psychological development using John Bowlby’s  attachment Theory.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It will identify strategies to support her needs within her nursery setting.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D7742F-C672-D134-0E24-E40D4C1AEE7E}"/>
              </a:ext>
            </a:extLst>
          </p:cNvPr>
          <p:cNvSpPr txBox="1"/>
          <p:nvPr/>
        </p:nvSpPr>
        <p:spPr>
          <a:xfrm>
            <a:off x="751840" y="5232400"/>
            <a:ext cx="11003280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  <p:pic>
        <p:nvPicPr>
          <p:cNvPr id="4" name="Picture 3" descr="Close-up of a child's eyes&#10;&#10;AI-generated content may be incorrect.">
            <a:extLst>
              <a:ext uri="{FF2B5EF4-FFF2-40B4-BE49-F238E27FC236}">
                <a16:creationId xmlns:a16="http://schemas.microsoft.com/office/drawing/2014/main" id="{A881652C-F3ED-3F79-706E-BA12E4DEA1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027" y="1677196"/>
            <a:ext cx="3610330" cy="3133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495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884092-36A9-8830-2847-668C6DFEA675}"/>
              </a:ext>
            </a:extLst>
          </p:cNvPr>
          <p:cNvSpPr txBox="1"/>
          <p:nvPr/>
        </p:nvSpPr>
        <p:spPr>
          <a:xfrm>
            <a:off x="4477504" y="162560"/>
            <a:ext cx="6410960" cy="50390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John Bowlby developed the attachment theory in the 1950’s.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Focuses on </a:t>
            </a:r>
            <a:r>
              <a:rPr lang="en-US" dirty="0"/>
              <a:t>importance of early relationships between a child and their primary caregiver.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Key  concept: secure vs insecure attachment.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Early attachments influence emotional, social, and cognitive development.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1B9C23-23DB-4E7F-1763-7B33BCC9E72C}"/>
              </a:ext>
            </a:extLst>
          </p:cNvPr>
          <p:cNvSpPr txBox="1"/>
          <p:nvPr/>
        </p:nvSpPr>
        <p:spPr>
          <a:xfrm>
            <a:off x="4362071" y="3769146"/>
            <a:ext cx="6410960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Bowlby’s suggested that these connections are essential for both survival and emotional growth, forming the basic for relationships later in life. 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Bowlby argued that children are naturally inclined to create attachments, which provide them with a sense of safety and help them understand and adapt to their surrounding.</a:t>
            </a:r>
          </a:p>
          <a:p>
            <a:pPr algn="r">
              <a:spcAft>
                <a:spcPts val="600"/>
              </a:spcAft>
            </a:pPr>
            <a:r>
              <a:rPr lang="en-GB" dirty="0"/>
              <a:t>(Mclead, 2025)</a:t>
            </a:r>
          </a:p>
        </p:txBody>
      </p:sp>
      <p:pic>
        <p:nvPicPr>
          <p:cNvPr id="5" name="Picture 4" descr="A person with a mustache and a blue background&#10;&#10;AI-generated content may be incorrect.">
            <a:extLst>
              <a:ext uri="{FF2B5EF4-FFF2-40B4-BE49-F238E27FC236}">
                <a16:creationId xmlns:a16="http://schemas.microsoft.com/office/drawing/2014/main" id="{1B131D05-09B0-02FD-06DA-FE41DDE51B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4817"/>
            <a:ext cx="3732134" cy="31330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36B775-00B4-8769-B998-B04E6AE07085}"/>
              </a:ext>
            </a:extLst>
          </p:cNvPr>
          <p:cNvSpPr txBox="1"/>
          <p:nvPr/>
        </p:nvSpPr>
        <p:spPr>
          <a:xfrm>
            <a:off x="4949687" y="715617"/>
            <a:ext cx="5605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BOWLBY’S ATTACHMENT THEORY</a:t>
            </a:r>
          </a:p>
        </p:txBody>
      </p:sp>
    </p:spTree>
    <p:extLst>
      <p:ext uri="{BB962C8B-B14F-4D97-AF65-F5344CB8AC3E}">
        <p14:creationId xmlns:p14="http://schemas.microsoft.com/office/powerpoint/2010/main" val="2953021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12F5F18-C956-4629-669C-44C92F346777}"/>
              </a:ext>
            </a:extLst>
          </p:cNvPr>
          <p:cNvSpPr txBox="1"/>
          <p:nvPr/>
        </p:nvSpPr>
        <p:spPr>
          <a:xfrm>
            <a:off x="786385" y="841248"/>
            <a:ext cx="3515244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does the theory link to Amira’s situation and needs?</a:t>
            </a:r>
          </a:p>
        </p:txBody>
      </p:sp>
      <p:graphicFrame>
        <p:nvGraphicFramePr>
          <p:cNvPr id="22" name="TextBox 19">
            <a:extLst>
              <a:ext uri="{FF2B5EF4-FFF2-40B4-BE49-F238E27FC236}">
                <a16:creationId xmlns:a16="http://schemas.microsoft.com/office/drawing/2014/main" id="{48E66FBB-3726-AC22-4A46-3351B4D33C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7736366"/>
              </p:ext>
            </p:extLst>
          </p:nvPr>
        </p:nvGraphicFramePr>
        <p:xfrm>
          <a:off x="4985887" y="231006"/>
          <a:ext cx="6177282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3299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C2D325-392C-38D4-46AA-20C059E01690}"/>
              </a:ext>
            </a:extLst>
          </p:cNvPr>
          <p:cNvSpPr txBox="1"/>
          <p:nvPr/>
        </p:nvSpPr>
        <p:spPr>
          <a:xfrm>
            <a:off x="805070" y="916059"/>
            <a:ext cx="4368602" cy="144357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u="sng" dirty="0">
                <a:latin typeface="+mj-lt"/>
                <a:ea typeface="+mj-ea"/>
                <a:cs typeface="+mj-cs"/>
              </a:rPr>
              <a:t>What strategies / interventions would you propose to use within Amiras nursery setting?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D5B35F-6D75-75DD-57B0-2AE8E8993DFF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Assign a key person to support Amira daily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Encourage parent, nursery communication for consistency.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toys, blankets to ease separation.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Provide small group  play to build confidence gradually.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positive reinforcement to encourage verbal communication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9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900" dirty="0"/>
              <a:t>(Davies, et al, 2020).</a:t>
            </a:r>
            <a:endParaRPr lang="en-US" sz="1900" dirty="0">
              <a:highlight>
                <a:srgbClr val="FFFF00"/>
              </a:highlight>
            </a:endParaRPr>
          </a:p>
        </p:txBody>
      </p:sp>
      <p:pic>
        <p:nvPicPr>
          <p:cNvPr id="5" name="Picture 4" descr="A child reaching for a red ball&#10;&#10;AI-generated content may be incorrect.">
            <a:extLst>
              <a:ext uri="{FF2B5EF4-FFF2-40B4-BE49-F238E27FC236}">
                <a16:creationId xmlns:a16="http://schemas.microsoft.com/office/drawing/2014/main" id="{46A6D275-F065-BFB3-4A20-82A63D2EBC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099" r="9948" b="-1"/>
          <a:stretch>
            <a:fillRect/>
          </a:stretch>
        </p:blipFill>
        <p:spPr>
          <a:xfrm>
            <a:off x="7034464" y="1354560"/>
            <a:ext cx="4757043" cy="332066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5BDAE5-7D5F-19BA-FDFB-101A968EAAD9}"/>
              </a:ext>
            </a:extLst>
          </p:cNvPr>
          <p:cNvSpPr txBox="1"/>
          <p:nvPr/>
        </p:nvSpPr>
        <p:spPr>
          <a:xfrm>
            <a:off x="10252965" y="6550223"/>
            <a:ext cx="1700757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kinesis-blog.com/2021/01/tareas-significativas-en-educac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B86CBC-7EFD-A2B4-B8E5-67FCC1B5B122}"/>
              </a:ext>
            </a:extLst>
          </p:cNvPr>
          <p:cNvSpPr txBox="1"/>
          <p:nvPr/>
        </p:nvSpPr>
        <p:spPr>
          <a:xfrm>
            <a:off x="854766" y="2554425"/>
            <a:ext cx="3389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2841920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DA2946-2EFE-C7E1-6BF0-1DB9437B6792}"/>
              </a:ext>
            </a:extLst>
          </p:cNvPr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might biological and environmental factors be influencing Amira’s psychological development?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605779-DD34-BD3A-86EB-D440EFCDC395}"/>
              </a:ext>
            </a:extLst>
          </p:cNvPr>
          <p:cNvSpPr txBox="1"/>
          <p:nvPr/>
        </p:nvSpPr>
        <p:spPr>
          <a:xfrm>
            <a:off x="4447309" y="591344"/>
            <a:ext cx="3577422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40226CA2-932E-FAB1-0809-395E5CF25E95}"/>
              </a:ext>
            </a:extLst>
          </p:cNvPr>
          <p:cNvSpPr/>
          <p:nvPr/>
        </p:nvSpPr>
        <p:spPr>
          <a:xfrm>
            <a:off x="4447309" y="229395"/>
            <a:ext cx="3373323" cy="2990574"/>
          </a:xfrm>
          <a:prstGeom prst="round2DiagRect">
            <a:avLst>
              <a:gd name="adj1" fmla="val 16667"/>
              <a:gd name="adj2" fmla="val 1196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Home environment, caregiver consistency , nursery setting.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Interaction of nature and nurture shapes attachment and social behavior. Emotional sensitivity. (Theodore, 1999).</a:t>
            </a:r>
          </a:p>
        </p:txBody>
      </p:sp>
      <p:sp>
        <p:nvSpPr>
          <p:cNvPr id="7" name="Rectangle: Diagonal Corners Rounded 6">
            <a:extLst>
              <a:ext uri="{FF2B5EF4-FFF2-40B4-BE49-F238E27FC236}">
                <a16:creationId xmlns:a16="http://schemas.microsoft.com/office/drawing/2014/main" id="{6DFCE381-9CEF-C674-C413-2E5A3D0A7005}"/>
              </a:ext>
            </a:extLst>
          </p:cNvPr>
          <p:cNvSpPr/>
          <p:nvPr/>
        </p:nvSpPr>
        <p:spPr>
          <a:xfrm>
            <a:off x="4374050" y="3374214"/>
            <a:ext cx="3519840" cy="2882503"/>
          </a:xfrm>
          <a:prstGeom prst="round2DiagRect">
            <a:avLst>
              <a:gd name="adj1" fmla="val 16667"/>
              <a:gd name="adj2" fmla="val 14679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Example : A child with genetic predisposition to shyness might thrive in a nurturing environment but struggle in a stressful or critical environment. This is known as nature –nurture interaction.</a:t>
            </a:r>
          </a:p>
        </p:txBody>
      </p:sp>
      <p:pic>
        <p:nvPicPr>
          <p:cNvPr id="6" name="Picture 5" descr="A group of cartoon characters&#10;&#10;AI-generated content may be incorrect.">
            <a:extLst>
              <a:ext uri="{FF2B5EF4-FFF2-40B4-BE49-F238E27FC236}">
                <a16:creationId xmlns:a16="http://schemas.microsoft.com/office/drawing/2014/main" id="{5D054E38-4375-CAA6-B79C-441487B0B8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24729" y="0"/>
            <a:ext cx="3951923" cy="6718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911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C41AD1-7598-83D8-3883-3C4027501F37}"/>
              </a:ext>
            </a:extLst>
          </p:cNvPr>
          <p:cNvSpPr txBox="1"/>
          <p:nvPr/>
        </p:nvSpPr>
        <p:spPr>
          <a:xfrm>
            <a:off x="686834" y="591344"/>
            <a:ext cx="3200400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the strengths of the chosen theory? </a:t>
            </a:r>
            <a:r>
              <a:rPr lang="en-US" sz="4400" b="1" u="sng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(Bowlby)</a:t>
            </a:r>
            <a:endParaRPr lang="en-US" sz="4400" b="1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CEE4C6-1EDB-AD75-7CDA-D968D3DC689D}"/>
              </a:ext>
            </a:extLst>
          </p:cNvPr>
          <p:cNvSpPr txBox="1"/>
          <p:nvPr/>
        </p:nvSpPr>
        <p:spPr>
          <a:xfrm>
            <a:off x="4426989" y="319088"/>
            <a:ext cx="3265898" cy="47697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Bowlby’s theory, explains the usefulness and importance of secure attachment.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This theory helps practitioners to understand emotional and social needs.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Valuable in early years and combined with other developmental approaches.(Mcleod 2025).</a:t>
            </a:r>
          </a:p>
        </p:txBody>
      </p:sp>
      <p:pic>
        <p:nvPicPr>
          <p:cNvPr id="8" name="Picture 7" descr="A child sitting on a floor with toy cars&#10;&#10;AI-generated content may be incorrect.">
            <a:extLst>
              <a:ext uri="{FF2B5EF4-FFF2-40B4-BE49-F238E27FC236}">
                <a16:creationId xmlns:a16="http://schemas.microsoft.com/office/drawing/2014/main" id="{2492DE2B-48E0-DEC6-BB6B-E0A01D22FC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52607" y="938212"/>
            <a:ext cx="4083433" cy="4769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56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35EDAD-DEBB-5267-D0B3-C62F109F25E7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u="sng">
                <a:latin typeface="+mj-lt"/>
                <a:ea typeface="+mj-ea"/>
                <a:cs typeface="+mj-cs"/>
              </a:rPr>
              <a:t>What are the weaknesses of your chosen theory?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2543A9-A582-F4B5-865A-9353386F7FFB}"/>
              </a:ext>
            </a:extLst>
          </p:cNvPr>
          <p:cNvSpPr txBox="1"/>
          <p:nvPr/>
        </p:nvSpPr>
        <p:spPr>
          <a:xfrm>
            <a:off x="640080" y="2872899"/>
            <a:ext cx="4243589" cy="3530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Studies later showed that children can recover from early deprivation and form healthy attachments .( Rutter, 1995).</a:t>
            </a:r>
          </a:p>
        </p:txBody>
      </p:sp>
      <p:pic>
        <p:nvPicPr>
          <p:cNvPr id="5" name="Picture 4" descr="A person holding a baby up to her mouth&#10;&#10;AI-generated content may be incorrect.">
            <a:extLst>
              <a:ext uri="{FF2B5EF4-FFF2-40B4-BE49-F238E27FC236}">
                <a16:creationId xmlns:a16="http://schemas.microsoft.com/office/drawing/2014/main" id="{EC24AA43-8290-7391-BED1-DF5A488312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067" r="1122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035D83-8887-8AEB-7E8E-5AE668BAC276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ocialsci.libretexts.org/Courses/Solano_Community_College/SOC_002:_Social_Issues_and_Problems/04:_Socialization/4.01:_The_Role_of_Socializ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CFFD3C-6203-57F7-3C53-22CB2333B34A}"/>
              </a:ext>
            </a:extLst>
          </p:cNvPr>
          <p:cNvSpPr txBox="1"/>
          <p:nvPr/>
        </p:nvSpPr>
        <p:spPr>
          <a:xfrm>
            <a:off x="457200" y="4482548"/>
            <a:ext cx="44264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Bowlby focused mainly of the mother as the primary attachment figure. This ignores the role of fathers, siblings, or other caregivers who can also form strong attachments with a child.(</a:t>
            </a:r>
            <a:r>
              <a:rPr lang="en-GB" sz="2000" dirty="0" err="1"/>
              <a:t>Ijzendoorn</a:t>
            </a:r>
            <a:r>
              <a:rPr lang="en-GB" sz="2000" dirty="0"/>
              <a:t> et al 2023).</a:t>
            </a:r>
          </a:p>
        </p:txBody>
      </p:sp>
    </p:spTree>
    <p:extLst>
      <p:ext uri="{BB962C8B-B14F-4D97-AF65-F5344CB8AC3E}">
        <p14:creationId xmlns:p14="http://schemas.microsoft.com/office/powerpoint/2010/main" val="2289318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E70C30-12DD-FB8B-AA87-4299D2537056}"/>
              </a:ext>
            </a:extLst>
          </p:cNvPr>
          <p:cNvSpPr txBox="1"/>
          <p:nvPr/>
        </p:nvSpPr>
        <p:spPr>
          <a:xfrm>
            <a:off x="838200" y="643467"/>
            <a:ext cx="2951205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DA8725-4DE4-52F5-43C9-897CD7571CD1}"/>
              </a:ext>
            </a:extLst>
          </p:cNvPr>
          <p:cNvSpPr txBox="1"/>
          <p:nvPr/>
        </p:nvSpPr>
        <p:spPr>
          <a:xfrm>
            <a:off x="4512467" y="1331843"/>
            <a:ext cx="671875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helps understand Amira’s anxiety and why she’s hesitant.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Emotional security is the foundation of learning and confidence. By giving Amira consistent care, comfort, and gentle support , she can slowly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biuld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trust and independence.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It continues to guide early years practice. Children must feel safe, loved, and understood before they can thrive.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Collaboration with parents and staff is the key for Amira’s well-being.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Thanks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4127876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00A01-7AA6-B319-74B3-13B854B22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 List: Harvard style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0BA22-6A10-9579-F0BF-6CB19B67B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47500" lnSpcReduction="20000"/>
          </a:bodyPr>
          <a:lstStyle/>
          <a:p>
            <a:r>
              <a:rPr lang="en-GB" sz="2200" dirty="0"/>
              <a:t>Buckingham, L. (2024) </a:t>
            </a:r>
            <a:r>
              <a:rPr lang="en-GB" sz="2200" i="1" dirty="0"/>
              <a:t>Using Attachment Theory in Therapy: a Guide for Clients</a:t>
            </a:r>
            <a:r>
              <a:rPr lang="en-GB" sz="2200" dirty="0"/>
              <a:t>, </a:t>
            </a:r>
            <a:r>
              <a:rPr lang="en-GB" sz="2200" i="1" dirty="0"/>
              <a:t>The AOC</a:t>
            </a:r>
            <a:r>
              <a:rPr lang="en-GB" sz="2200" dirty="0"/>
              <a:t>. Available at: </a:t>
            </a:r>
            <a:r>
              <a:rPr lang="en-GB" sz="2200" u="sng" dirty="0">
                <a:hlinkClick r:id="rId3"/>
              </a:rPr>
              <a:t>https://www.theaoc.org.uk/using-attachment-theory-in-therapy-a-guide-for-clients/</a:t>
            </a:r>
            <a:r>
              <a:rPr lang="en-GB" sz="2200" dirty="0"/>
              <a:t>  (Accessed: 2 November 2025).</a:t>
            </a:r>
          </a:p>
          <a:p>
            <a:r>
              <a:rPr lang="en-GB" sz="2200" dirty="0"/>
              <a:t>Bowlby, J. (2019). </a:t>
            </a:r>
            <a:r>
              <a:rPr lang="en-GB" sz="2200" i="1" dirty="0"/>
              <a:t>Google Books</a:t>
            </a:r>
            <a:r>
              <a:rPr lang="en-GB" sz="2200" dirty="0"/>
              <a:t>. [online] Google.co.uk. Available at: </a:t>
            </a:r>
            <a:r>
              <a:rPr lang="en-GB" sz="2200" u="sng" dirty="0">
                <a:hlinkClick r:id="rId4"/>
              </a:rPr>
              <a:t>https://www.google.co.uk/books/edition/Trauma_and_Loss/pjnexQEACAAJ?hl=en</a:t>
            </a:r>
            <a:r>
              <a:rPr lang="en-GB" sz="2200" dirty="0"/>
              <a:t> [Accessed 14 Nov. 2025].</a:t>
            </a:r>
          </a:p>
          <a:p>
            <a:r>
              <a:rPr lang="en-GB" sz="2200" dirty="0"/>
              <a:t>Fisher, J. (2011) ‘Building on the Early Years Foundation Stage: Developing Good Practice for Transition into Key Stage 1’, </a:t>
            </a:r>
            <a:r>
              <a:rPr lang="en-GB" sz="2200" i="1" dirty="0"/>
              <a:t>Early Years</a:t>
            </a:r>
            <a:r>
              <a:rPr lang="en-GB" sz="2200" dirty="0"/>
              <a:t>, 31(1), pp. 31–42. Available at: </a:t>
            </a:r>
            <a:r>
              <a:rPr lang="en-GB" sz="2200" u="sng" dirty="0">
                <a:hlinkClick r:id="rId5"/>
              </a:rPr>
              <a:t>https://doi.org/10.1080/09575146.2010.512557</a:t>
            </a:r>
            <a:r>
              <a:rPr lang="en-GB" sz="2200" dirty="0"/>
              <a:t> (Accessed: 19 October 2025)</a:t>
            </a:r>
          </a:p>
          <a:p>
            <a:r>
              <a:rPr lang="en-GB" sz="2200" dirty="0"/>
              <a:t>Google.co.uk. (2019a). </a:t>
            </a:r>
            <a:r>
              <a:rPr lang="en-GB" sz="2200" i="1" dirty="0"/>
              <a:t>Google Books</a:t>
            </a:r>
            <a:r>
              <a:rPr lang="en-GB" sz="2200" dirty="0"/>
              <a:t>. [online] Available at: </a:t>
            </a:r>
            <a:r>
              <a:rPr lang="en-GB" sz="2200" u="sng" dirty="0">
                <a:hlinkClick r:id="rId6"/>
              </a:rPr>
              <a:t>https://www.google.co.uk/books/edition/The_Oxford_Handbook_of_Clinical_Child_an/m_hyDwAAQBAJ?hl=en&amp;gbpv=1&amp;dq=how+might+biological+and+environmental+f</a:t>
            </a:r>
            <a:r>
              <a:rPr lang="en-GB" sz="2200" dirty="0"/>
              <a:t>  [Accessed 14 Nov. 2025].</a:t>
            </a:r>
          </a:p>
          <a:p>
            <a:r>
              <a:rPr lang="en-GB" sz="2200" dirty="0"/>
              <a:t>Google.co.uk. (2019b). </a:t>
            </a:r>
            <a:r>
              <a:rPr lang="en-GB" sz="2200" i="1" dirty="0"/>
              <a:t>Google Books</a:t>
            </a:r>
            <a:r>
              <a:rPr lang="en-GB" sz="2200" dirty="0"/>
              <a:t>. [online] Available at: </a:t>
            </a:r>
            <a:r>
              <a:rPr lang="en-GB" sz="2200" u="sng" dirty="0">
                <a:hlinkClick r:id="rId7"/>
              </a:rPr>
              <a:t>https://www.google.co.uk/books/edition/Child_Development_Third_Edition/Nj0UdLc1A3sC?hl=en&amp;gbpv=0</a:t>
            </a:r>
            <a:r>
              <a:rPr lang="en-GB" sz="2200" dirty="0"/>
              <a:t> . [Accessed 14 Nov. 2025].</a:t>
            </a:r>
          </a:p>
          <a:p>
            <a:r>
              <a:rPr lang="en-GB" sz="2200" dirty="0"/>
              <a:t>Hofmann, S.G. </a:t>
            </a:r>
            <a:r>
              <a:rPr lang="en-GB" sz="2200" i="1" dirty="0"/>
              <a:t>et al.</a:t>
            </a:r>
            <a:r>
              <a:rPr lang="en-GB" sz="2200" dirty="0"/>
              <a:t> (2009) ‘How to Handle anxiety: the Effects of reappraisal, acceptance, and Suppression Strategies on Anxious Arousal’, </a:t>
            </a:r>
            <a:r>
              <a:rPr lang="en-GB" sz="2200" i="1" dirty="0"/>
              <a:t>Behaviour Research and Therapy</a:t>
            </a:r>
            <a:r>
              <a:rPr lang="en-GB" sz="2200" dirty="0"/>
              <a:t>, 47(5), pp. 389–394. Available at: </a:t>
            </a:r>
            <a:r>
              <a:rPr lang="en-GB" sz="2200" u="sng" dirty="0">
                <a:hlinkClick r:id="rId8"/>
              </a:rPr>
              <a:t>https://doi.org/10.1016/j.brat.2009.02.010</a:t>
            </a:r>
            <a:r>
              <a:rPr lang="en-GB" sz="2200" dirty="0"/>
              <a:t> (Accessed: 23 October 2025)</a:t>
            </a:r>
          </a:p>
          <a:p>
            <a:r>
              <a:rPr lang="en-GB" sz="2200" dirty="0"/>
              <a:t>McLeod, S. (2017). </a:t>
            </a:r>
            <a:r>
              <a:rPr lang="en-GB" sz="2200" i="1" dirty="0"/>
              <a:t>Bowlby’s Attachment Theory</a:t>
            </a:r>
            <a:r>
              <a:rPr lang="en-GB" sz="2200" dirty="0"/>
              <a:t>. [online] Simplypsychology.org. Available at: </a:t>
            </a:r>
            <a:r>
              <a:rPr lang="en-GB" sz="2200" u="sng" dirty="0">
                <a:hlinkClick r:id="rId9"/>
              </a:rPr>
              <a:t>https://www.simplypsychology.org/bowlby.html?ezoic_amp=1</a:t>
            </a:r>
            <a:r>
              <a:rPr lang="en-GB" sz="2200" dirty="0"/>
              <a:t>  [Accessed 14 Nov. 2025].</a:t>
            </a:r>
          </a:p>
          <a:p>
            <a:r>
              <a:rPr lang="en-GB" sz="2200" dirty="0"/>
              <a:t>McLeod, S. (2025) </a:t>
            </a:r>
            <a:r>
              <a:rPr lang="en-GB" sz="2200" i="1" dirty="0"/>
              <a:t>John Bowlby’s Attachment Theory</a:t>
            </a:r>
            <a:r>
              <a:rPr lang="en-GB" sz="2200" dirty="0"/>
              <a:t>, </a:t>
            </a:r>
            <a:r>
              <a:rPr lang="en-GB" sz="2200" i="1" dirty="0"/>
              <a:t>Simply Psychology</a:t>
            </a:r>
            <a:r>
              <a:rPr lang="en-GB" sz="2200" dirty="0"/>
              <a:t>. Available at: </a:t>
            </a:r>
            <a:r>
              <a:rPr lang="en-GB" sz="2200" u="sng" dirty="0">
                <a:hlinkClick r:id="rId10"/>
              </a:rPr>
              <a:t>https://www.simplypsychology.org/bowlby.html</a:t>
            </a:r>
            <a:r>
              <a:rPr lang="en-GB" sz="2200" dirty="0"/>
              <a:t> (Accessed: 2 November 2025).</a:t>
            </a:r>
          </a:p>
          <a:p>
            <a:r>
              <a:rPr lang="en-GB" sz="2200" dirty="0"/>
              <a:t>Rutter, M. (1995) ‘Clinical Implications of Attachment Concepts: Retrospect and Prospect *’, </a:t>
            </a:r>
            <a:r>
              <a:rPr lang="en-GB" sz="2200" i="1" dirty="0"/>
              <a:t>Journal of Child Psychology and Psychiatry</a:t>
            </a:r>
            <a:r>
              <a:rPr lang="en-GB" sz="2200" dirty="0"/>
              <a:t>, 36(4), pp. 549–571. Available at: </a:t>
            </a:r>
            <a:r>
              <a:rPr lang="en-GB" sz="2200" u="sng" dirty="0">
                <a:hlinkClick r:id="rId11"/>
              </a:rPr>
              <a:t>https://doi.org/10.1111/j.1469-7610.1995.tb02314.x</a:t>
            </a:r>
            <a:r>
              <a:rPr lang="en-GB" sz="2200" dirty="0"/>
              <a:t> (Accessed: 1 November 2025)</a:t>
            </a:r>
          </a:p>
          <a:p>
            <a:r>
              <a:rPr lang="en-GB" sz="2200" dirty="0"/>
              <a:t>Tutor2u.net. (2023). </a:t>
            </a:r>
            <a:r>
              <a:rPr lang="en-GB" sz="2200" i="1" dirty="0"/>
              <a:t>Cultural Variations in Attachment</a:t>
            </a:r>
            <a:r>
              <a:rPr lang="en-GB" sz="2200" dirty="0"/>
              <a:t>. [online] Available at: </a:t>
            </a:r>
            <a:r>
              <a:rPr lang="en-GB" sz="2200" u="sng" dirty="0">
                <a:hlinkClick r:id="rId12"/>
              </a:rPr>
              <a:t>https://www.tutor2u.net/psychology/reference/cultural-variations-in-attachment?srsltid=AfmBOoo8lNb26OWcDvEtnt7VW733KlywXVBsnm5Tyk0nNb3VZleYDP4j</a:t>
            </a:r>
            <a:r>
              <a:rPr lang="en-GB" sz="2200" dirty="0"/>
              <a:t>  [Accessed 14 Nov. 2025].</a:t>
            </a:r>
          </a:p>
          <a:p>
            <a:r>
              <a:rPr lang="en-GB" sz="2200" dirty="0"/>
              <a:t>Wachs, T.D. (1999) ‘The Nature and Nurture of Child Development’, </a:t>
            </a:r>
            <a:r>
              <a:rPr lang="en-GB" sz="2200" i="1" dirty="0"/>
              <a:t>Food and Nutrition Bulletin</a:t>
            </a:r>
            <a:r>
              <a:rPr lang="en-GB" sz="2200" dirty="0"/>
              <a:t>, 20(1), pp. 7–22. Available at: </a:t>
            </a:r>
            <a:r>
              <a:rPr lang="en-GB" sz="2200" u="sng" dirty="0">
                <a:hlinkClick r:id="rId13"/>
              </a:rPr>
              <a:t>https://doi.org/10.1177/156482659902000103</a:t>
            </a:r>
            <a:r>
              <a:rPr lang="en-GB" sz="2200" dirty="0"/>
              <a:t> (Accessed: 30 October 2025)</a:t>
            </a:r>
          </a:p>
          <a:p>
            <a:r>
              <a:rPr lang="en-GB" sz="2200" dirty="0"/>
              <a:t>Waters, E. </a:t>
            </a:r>
            <a:r>
              <a:rPr lang="en-GB" sz="2200" i="1" dirty="0"/>
              <a:t>et al.</a:t>
            </a:r>
            <a:r>
              <a:rPr lang="en-GB" sz="2200" dirty="0"/>
              <a:t> (2002) ‘Bowlby’s Secure Base Theory and the social/personality Psychology of Attachment styles: Work(s) in Progress’, </a:t>
            </a:r>
            <a:r>
              <a:rPr lang="en-GB" sz="2200" i="1" dirty="0"/>
              <a:t>Attachment &amp; Human Development</a:t>
            </a:r>
            <a:r>
              <a:rPr lang="en-GB" sz="2200" dirty="0"/>
              <a:t>, 4(2), pp. 230–242. Available at: </a:t>
            </a:r>
            <a:r>
              <a:rPr lang="en-GB" sz="2200" u="sng" dirty="0">
                <a:hlinkClick r:id="rId14"/>
              </a:rPr>
              <a:t>https://doi.org/10.1080/14616730210154216</a:t>
            </a:r>
            <a:r>
              <a:rPr lang="en-GB" sz="2200" dirty="0"/>
              <a:t> (Accessed: 2 November 2025)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396357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8469</TotalTime>
  <Words>1232</Words>
  <Application>Microsoft Office PowerPoint</Application>
  <PresentationFormat>Widescreen</PresentationFormat>
  <Paragraphs>69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Office 2013 - 2022 Theme</vt:lpstr>
      <vt:lpstr>Module Title: Psychology in Health and Social care Module Number:LCHS4010 Student ID 2426168 Student Name Mercy Inyang Lecturer’s Name Shaila Hussain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List: Harvard style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eseosa aghamioghogho</dc:creator>
  <cp:lastModifiedBy>eseosa aghamioghogho</cp:lastModifiedBy>
  <cp:revision>2</cp:revision>
  <dcterms:created xsi:type="dcterms:W3CDTF">2025-10-23T20:19:17Z</dcterms:created>
  <dcterms:modified xsi:type="dcterms:W3CDTF">2025-11-14T18:54:22Z</dcterms:modified>
</cp:coreProperties>
</file>