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0" r:id="rId1"/>
  </p:sldMasterIdLst>
  <p:notesMasterIdLst>
    <p:notesMasterId r:id="rId19"/>
  </p:notesMasterIdLst>
  <p:sldIdLst>
    <p:sldId id="256" r:id="rId2"/>
    <p:sldId id="272" r:id="rId3"/>
    <p:sldId id="260" r:id="rId4"/>
    <p:sldId id="257" r:id="rId5"/>
    <p:sldId id="273" r:id="rId6"/>
    <p:sldId id="258" r:id="rId7"/>
    <p:sldId id="259" r:id="rId8"/>
    <p:sldId id="262" r:id="rId9"/>
    <p:sldId id="261" r:id="rId10"/>
    <p:sldId id="263" r:id="rId11"/>
    <p:sldId id="270" r:id="rId12"/>
    <p:sldId id="271" r:id="rId13"/>
    <p:sldId id="264" r:id="rId14"/>
    <p:sldId id="265" r:id="rId15"/>
    <p:sldId id="266" r:id="rId16"/>
    <p:sldId id="268" r:id="rId17"/>
    <p:sldId id="269"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706" autoAdjust="0"/>
    <p:restoredTop sz="90409" autoAdjust="0"/>
  </p:normalViewPr>
  <p:slideViewPr>
    <p:cSldViewPr snapToGrid="0">
      <p:cViewPr varScale="1">
        <p:scale>
          <a:sx n="77" d="100"/>
          <a:sy n="77" d="100"/>
        </p:scale>
        <p:origin x="510"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E25379-F648-4136-95A4-C3C66E9DAF10}" type="datetimeFigureOut">
              <a:rPr lang="en-GB" smtClean="0"/>
              <a:t>09/12/2019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ADEB0C0-4667-426F-B850-0058A0CAE06A}" type="slidenum">
              <a:rPr lang="en-GB" smtClean="0"/>
              <a:t>‹#›</a:t>
            </a:fld>
            <a:endParaRPr lang="en-GB"/>
          </a:p>
        </p:txBody>
      </p:sp>
    </p:spTree>
    <p:extLst>
      <p:ext uri="{BB962C8B-B14F-4D97-AF65-F5344CB8AC3E}">
        <p14:creationId xmlns:p14="http://schemas.microsoft.com/office/powerpoint/2010/main" val="22900836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Research suggests that spectator experience is based mainly on the surrounding atmosphere and how involved they become in the event/activity. If the spectator enjoys their experience and the atmosphere excites them this may then turn them into a fan, leading to possible memberships and their return to as many races/concerts as they can get to. </a:t>
            </a:r>
          </a:p>
          <a:p>
            <a:r>
              <a:rPr lang="en-GB" sz="1200" kern="1200" dirty="0">
                <a:solidFill>
                  <a:schemeClr val="tx1"/>
                </a:solidFill>
                <a:effectLst/>
                <a:latin typeface="+mn-lt"/>
                <a:ea typeface="+mn-ea"/>
                <a:cs typeface="+mn-cs"/>
              </a:rPr>
              <a:t>Research into events held at stadiums says that it completely depends on the fan engagement and atmosphere given off by the spectators that makes or breaks the event. ‘Cavan </a:t>
            </a:r>
            <a:r>
              <a:rPr lang="en-GB" sz="1200" kern="1200" dirty="0" err="1">
                <a:solidFill>
                  <a:schemeClr val="tx1"/>
                </a:solidFill>
                <a:effectLst/>
                <a:latin typeface="+mn-lt"/>
                <a:ea typeface="+mn-ea"/>
                <a:cs typeface="+mn-cs"/>
              </a:rPr>
              <a:t>Fyans</a:t>
            </a:r>
            <a:r>
              <a:rPr lang="en-GB" sz="1200" kern="1200" dirty="0">
                <a:solidFill>
                  <a:schemeClr val="tx1"/>
                </a:solidFill>
                <a:effectLst/>
                <a:latin typeface="+mn-lt"/>
                <a:ea typeface="+mn-ea"/>
                <a:cs typeface="+mn-cs"/>
              </a:rPr>
              <a:t>, Michael </a:t>
            </a:r>
            <a:r>
              <a:rPr lang="en-GB" sz="1200" kern="1200" dirty="0" err="1">
                <a:solidFill>
                  <a:schemeClr val="tx1"/>
                </a:solidFill>
                <a:effectLst/>
                <a:latin typeface="+mn-lt"/>
                <a:ea typeface="+mn-ea"/>
                <a:cs typeface="+mn-cs"/>
              </a:rPr>
              <a:t>Gurevich</a:t>
            </a:r>
            <a:r>
              <a:rPr lang="en-GB" sz="1200" kern="1200" dirty="0">
                <a:solidFill>
                  <a:schemeClr val="tx1"/>
                </a:solidFill>
                <a:effectLst/>
                <a:latin typeface="+mn-lt"/>
                <a:ea typeface="+mn-ea"/>
                <a:cs typeface="+mn-cs"/>
              </a:rPr>
              <a:t>, Paul Stapleton 2010’. </a:t>
            </a:r>
          </a:p>
          <a:p>
            <a:r>
              <a:rPr lang="en-GB" sz="1200" kern="1200" dirty="0">
                <a:solidFill>
                  <a:schemeClr val="tx1"/>
                </a:solidFill>
                <a:effectLst/>
                <a:latin typeface="+mn-lt"/>
                <a:ea typeface="+mn-ea"/>
                <a:cs typeface="+mn-cs"/>
              </a:rPr>
              <a:t>A marketing theory used by large companies in order to maximise sales for a particular target group, is to create an image or brand.</a:t>
            </a:r>
          </a:p>
          <a:p>
            <a:r>
              <a:rPr lang="en-GB" sz="1200" kern="1200" dirty="0">
                <a:solidFill>
                  <a:schemeClr val="tx1"/>
                </a:solidFill>
                <a:effectLst/>
                <a:latin typeface="+mn-lt"/>
                <a:ea typeface="+mn-ea"/>
                <a:cs typeface="+mn-cs"/>
              </a:rPr>
              <a:t>In order to create the brand, an image must be created about the product or service, this will allow the venue to communicate and market to their spectators and fans, encouraging them to take part in promotions, special events etc. ‘Sam Ashe-Edmunds’ </a:t>
            </a:r>
          </a:p>
          <a:p>
            <a:r>
              <a:rPr lang="en-GB" sz="1200" kern="1200" dirty="0">
                <a:solidFill>
                  <a:schemeClr val="tx1"/>
                </a:solidFill>
                <a:effectLst/>
                <a:latin typeface="+mn-lt"/>
                <a:ea typeface="+mn-ea"/>
                <a:cs typeface="+mn-cs"/>
              </a:rPr>
              <a:t>This can be linked to the branding formula B(F(x)) = U (K+ME)               </a:t>
            </a:r>
          </a:p>
          <a:p>
            <a:r>
              <a:rPr lang="en-GB" sz="1200" kern="1200" dirty="0">
                <a:solidFill>
                  <a:schemeClr val="tx1"/>
                </a:solidFill>
                <a:effectLst/>
                <a:latin typeface="+mn-lt"/>
                <a:ea typeface="+mn-ea"/>
                <a:cs typeface="+mn-cs"/>
              </a:rPr>
              <a:t>Brand includes fan experience = user-knowledge, memory, experience. </a:t>
            </a:r>
          </a:p>
          <a:p>
            <a:endParaRPr lang="en-GB" dirty="0"/>
          </a:p>
        </p:txBody>
      </p:sp>
      <p:sp>
        <p:nvSpPr>
          <p:cNvPr id="4" name="Slide Number Placeholder 3"/>
          <p:cNvSpPr>
            <a:spLocks noGrp="1"/>
          </p:cNvSpPr>
          <p:nvPr>
            <p:ph type="sldNum" sz="quarter" idx="5"/>
          </p:nvPr>
        </p:nvSpPr>
        <p:spPr/>
        <p:txBody>
          <a:bodyPr/>
          <a:lstStyle/>
          <a:p>
            <a:fld id="{4ADEB0C0-4667-426F-B850-0058A0CAE06A}" type="slidenum">
              <a:rPr lang="en-GB" smtClean="0"/>
              <a:t>2</a:t>
            </a:fld>
            <a:endParaRPr lang="en-GB"/>
          </a:p>
        </p:txBody>
      </p:sp>
    </p:spTree>
    <p:extLst>
      <p:ext uri="{BB962C8B-B14F-4D97-AF65-F5344CB8AC3E}">
        <p14:creationId xmlns:p14="http://schemas.microsoft.com/office/powerpoint/2010/main" val="32747456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err="1">
                <a:latin typeface="Arial" panose="020B0604020202020204" pitchFamily="34" charset="0"/>
                <a:cs typeface="Arial" panose="020B0604020202020204" pitchFamily="34" charset="0"/>
              </a:rPr>
              <a:t>Ffos</a:t>
            </a:r>
            <a:r>
              <a:rPr lang="en-GB" sz="1200" dirty="0">
                <a:latin typeface="Arial" panose="020B0604020202020204" pitchFamily="34" charset="0"/>
                <a:cs typeface="Arial" panose="020B0604020202020204" pitchFamily="34" charset="0"/>
              </a:rPr>
              <a:t> Las race course opened on 18</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June 2009. </a:t>
            </a:r>
          </a:p>
          <a:p>
            <a:r>
              <a:rPr lang="en-GB" sz="1200" dirty="0">
                <a:latin typeface="Arial" panose="020B0604020202020204" pitchFamily="34" charset="0"/>
                <a:cs typeface="Arial" panose="020B0604020202020204" pitchFamily="34" charset="0"/>
              </a:rPr>
              <a:t>The first race attracted 10,000 people to the venue. </a:t>
            </a:r>
          </a:p>
          <a:p>
            <a:r>
              <a:rPr lang="en-GB" sz="1200" dirty="0">
                <a:latin typeface="Arial" panose="020B0604020202020204" pitchFamily="34" charset="0"/>
                <a:cs typeface="Arial" panose="020B0604020202020204" pitchFamily="34" charset="0"/>
              </a:rPr>
              <a:t>It offers its location for corporate events, weddings, concerts and other occasions.</a:t>
            </a:r>
          </a:p>
          <a:p>
            <a:r>
              <a:rPr lang="en-GB" sz="1200" dirty="0">
                <a:latin typeface="Arial" panose="020B0604020202020204" pitchFamily="34" charset="0"/>
                <a:cs typeface="Arial" panose="020B0604020202020204" pitchFamily="34" charset="0"/>
              </a:rPr>
              <a:t>It claims to offer a truly exclusive experience in terms of hospitality and guest experience. </a:t>
            </a:r>
          </a:p>
          <a:p>
            <a:r>
              <a:rPr lang="en-GB" sz="1200" dirty="0">
                <a:latin typeface="Arial" panose="020B0604020202020204" pitchFamily="34" charset="0"/>
                <a:cs typeface="Arial" panose="020B0604020202020204" pitchFamily="34" charset="0"/>
              </a:rPr>
              <a:t>They offer events and hospitality bespoke to your personal requirements and budget.</a:t>
            </a:r>
          </a:p>
          <a:p>
            <a:r>
              <a:rPr lang="en-GB" sz="1200" dirty="0">
                <a:latin typeface="Arial" panose="020B0604020202020204" pitchFamily="34" charset="0"/>
                <a:cs typeface="Arial" panose="020B0604020202020204" pitchFamily="34" charset="0"/>
              </a:rPr>
              <a:t>The main event at </a:t>
            </a:r>
            <a:r>
              <a:rPr lang="en-GB" sz="1200" dirty="0" err="1">
                <a:latin typeface="Arial" panose="020B0604020202020204" pitchFamily="34" charset="0"/>
                <a:cs typeface="Arial" panose="020B0604020202020204" pitchFamily="34" charset="0"/>
              </a:rPr>
              <a:t>Ffos</a:t>
            </a:r>
            <a:r>
              <a:rPr lang="en-GB" sz="1200" dirty="0">
                <a:latin typeface="Arial" panose="020B0604020202020204" pitchFamily="34" charset="0"/>
                <a:cs typeface="Arial" panose="020B0604020202020204" pitchFamily="34" charset="0"/>
              </a:rPr>
              <a:t> Las in 2019, which received the greatest amount of press coverage, was the Madness concert held on the 25</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May. This took place after the horse racing. </a:t>
            </a:r>
          </a:p>
          <a:p>
            <a:r>
              <a:rPr lang="en-GB" sz="1200" dirty="0">
                <a:latin typeface="Arial" panose="020B0604020202020204" pitchFamily="34" charset="0"/>
                <a:cs typeface="Arial" panose="020B0604020202020204" pitchFamily="34" charset="0"/>
              </a:rPr>
              <a:t>Events such as ‘Ladies Day’ are also held at </a:t>
            </a:r>
            <a:r>
              <a:rPr lang="en-GB" sz="1200" dirty="0" err="1">
                <a:latin typeface="Arial" panose="020B0604020202020204" pitchFamily="34" charset="0"/>
                <a:cs typeface="Arial" panose="020B0604020202020204" pitchFamily="34" charset="0"/>
              </a:rPr>
              <a:t>Ffos</a:t>
            </a:r>
            <a:r>
              <a:rPr lang="en-GB" sz="1200" dirty="0">
                <a:latin typeface="Arial" panose="020B0604020202020204" pitchFamily="34" charset="0"/>
                <a:cs typeface="Arial" panose="020B0604020202020204" pitchFamily="34" charset="0"/>
              </a:rPr>
              <a:t> Las, prizes for ‘best dressed lady’, ‘best dressed man’ and ‘best hat’ are awarded to spectators. Live entertainment takes place within the grounds throughout the day.</a:t>
            </a:r>
          </a:p>
          <a:p>
            <a:endParaRPr lang="en-GB" dirty="0"/>
          </a:p>
        </p:txBody>
      </p:sp>
      <p:sp>
        <p:nvSpPr>
          <p:cNvPr id="4" name="Slide Number Placeholder 3"/>
          <p:cNvSpPr>
            <a:spLocks noGrp="1"/>
          </p:cNvSpPr>
          <p:nvPr>
            <p:ph type="sldNum" sz="quarter" idx="5"/>
          </p:nvPr>
        </p:nvSpPr>
        <p:spPr/>
        <p:txBody>
          <a:bodyPr/>
          <a:lstStyle/>
          <a:p>
            <a:fld id="{4ADEB0C0-4667-426F-B850-0058A0CAE06A}" type="slidenum">
              <a:rPr lang="en-GB" smtClean="0"/>
              <a:t>4</a:t>
            </a:fld>
            <a:endParaRPr lang="en-GB"/>
          </a:p>
        </p:txBody>
      </p:sp>
    </p:spTree>
    <p:extLst>
      <p:ext uri="{BB962C8B-B14F-4D97-AF65-F5344CB8AC3E}">
        <p14:creationId xmlns:p14="http://schemas.microsoft.com/office/powerpoint/2010/main" val="12455532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The race day journey is both simple and swift; via the </a:t>
            </a:r>
            <a:r>
              <a:rPr lang="en-GB" sz="1200" kern="1200" dirty="0" err="1">
                <a:solidFill>
                  <a:schemeClr val="tx1"/>
                </a:solidFill>
                <a:effectLst/>
                <a:latin typeface="+mn-lt"/>
                <a:ea typeface="+mn-ea"/>
                <a:cs typeface="+mn-cs"/>
              </a:rPr>
              <a:t>Ffos</a:t>
            </a:r>
            <a:r>
              <a:rPr lang="en-GB" sz="1200" kern="1200" dirty="0">
                <a:solidFill>
                  <a:schemeClr val="tx1"/>
                </a:solidFill>
                <a:effectLst/>
                <a:latin typeface="+mn-lt"/>
                <a:ea typeface="+mn-ea"/>
                <a:cs typeface="+mn-cs"/>
              </a:rPr>
              <a:t> las website spectators are able to access a race day/event itinerary and can select their chosen race day tickets, choose any additional packages and/or hospitality packages. Tickets purchased in advance online are cheaper than those purchased at the gate on the day. Once tickets and any packages are selected payment options are displayed, allowing customers to pay </a:t>
            </a:r>
            <a:r>
              <a:rPr lang="en-GB" sz="1200" kern="1200" dirty="0" err="1">
                <a:solidFill>
                  <a:schemeClr val="tx1"/>
                </a:solidFill>
                <a:effectLst/>
                <a:latin typeface="+mn-lt"/>
                <a:ea typeface="+mn-ea"/>
                <a:cs typeface="+mn-cs"/>
              </a:rPr>
              <a:t>secureley</a:t>
            </a:r>
            <a:r>
              <a:rPr lang="en-GB" sz="1200" kern="1200" dirty="0">
                <a:solidFill>
                  <a:schemeClr val="tx1"/>
                </a:solidFill>
                <a:effectLst/>
                <a:latin typeface="+mn-lt"/>
                <a:ea typeface="+mn-ea"/>
                <a:cs typeface="+mn-cs"/>
              </a:rPr>
              <a:t> via debit card, credit card or </a:t>
            </a:r>
            <a:r>
              <a:rPr lang="en-GB" sz="1200" kern="1200" dirty="0" err="1">
                <a:solidFill>
                  <a:schemeClr val="tx1"/>
                </a:solidFill>
                <a:effectLst/>
                <a:latin typeface="+mn-lt"/>
                <a:ea typeface="+mn-ea"/>
                <a:cs typeface="+mn-cs"/>
              </a:rPr>
              <a:t>Paypal</a:t>
            </a:r>
            <a:r>
              <a:rPr lang="en-GB" sz="1200" kern="1200" dirty="0">
                <a:solidFill>
                  <a:schemeClr val="tx1"/>
                </a:solidFill>
                <a:effectLst/>
                <a:latin typeface="+mn-lt"/>
                <a:ea typeface="+mn-ea"/>
                <a:cs typeface="+mn-cs"/>
              </a:rPr>
              <a:t>. Tickets are sent via email in PDF format, to print at home or display on a mobile device. Hard tickets are only sent out to customers when hospitality packages are booked. Visitors are able to drive their own vehicle to the venue and park in the large car park. The </a:t>
            </a:r>
            <a:r>
              <a:rPr lang="en-GB" sz="1200" kern="1200" dirty="0" err="1">
                <a:solidFill>
                  <a:schemeClr val="tx1"/>
                </a:solidFill>
                <a:effectLst/>
                <a:latin typeface="+mn-lt"/>
                <a:ea typeface="+mn-ea"/>
                <a:cs typeface="+mn-cs"/>
              </a:rPr>
              <a:t>Ffos</a:t>
            </a:r>
            <a:r>
              <a:rPr lang="en-GB" sz="1200" kern="1200" dirty="0">
                <a:solidFill>
                  <a:schemeClr val="tx1"/>
                </a:solidFill>
                <a:effectLst/>
                <a:latin typeface="+mn-lt"/>
                <a:ea typeface="+mn-ea"/>
                <a:cs typeface="+mn-cs"/>
              </a:rPr>
              <a:t> Las website provides detailed directions to the venue and also informs visitors of other forms of transport to the races including public buses, rail and air! </a:t>
            </a:r>
            <a:r>
              <a:rPr lang="en-GB" sz="1200" kern="1200" dirty="0" err="1">
                <a:solidFill>
                  <a:schemeClr val="tx1"/>
                </a:solidFill>
                <a:effectLst/>
                <a:latin typeface="+mn-lt"/>
                <a:ea typeface="+mn-ea"/>
                <a:cs typeface="+mn-cs"/>
              </a:rPr>
              <a:t>Ffos</a:t>
            </a:r>
            <a:r>
              <a:rPr lang="en-GB" sz="1200" kern="1200" dirty="0">
                <a:solidFill>
                  <a:schemeClr val="tx1"/>
                </a:solidFill>
                <a:effectLst/>
                <a:latin typeface="+mn-lt"/>
                <a:ea typeface="+mn-ea"/>
                <a:cs typeface="+mn-cs"/>
              </a:rPr>
              <a:t> Las also provides a subsidised race day bus to and from the venue on a first come first served basis.</a:t>
            </a:r>
          </a:p>
          <a:p>
            <a:endParaRPr lang="en-GB" dirty="0"/>
          </a:p>
        </p:txBody>
      </p:sp>
      <p:sp>
        <p:nvSpPr>
          <p:cNvPr id="4" name="Slide Number Placeholder 3"/>
          <p:cNvSpPr>
            <a:spLocks noGrp="1"/>
          </p:cNvSpPr>
          <p:nvPr>
            <p:ph type="sldNum" sz="quarter" idx="5"/>
          </p:nvPr>
        </p:nvSpPr>
        <p:spPr/>
        <p:txBody>
          <a:bodyPr/>
          <a:lstStyle/>
          <a:p>
            <a:fld id="{4ADEB0C0-4667-426F-B850-0058A0CAE06A}" type="slidenum">
              <a:rPr lang="en-GB" smtClean="0"/>
              <a:t>5</a:t>
            </a:fld>
            <a:endParaRPr lang="en-GB"/>
          </a:p>
        </p:txBody>
      </p:sp>
    </p:spTree>
    <p:extLst>
      <p:ext uri="{BB962C8B-B14F-4D97-AF65-F5344CB8AC3E}">
        <p14:creationId xmlns:p14="http://schemas.microsoft.com/office/powerpoint/2010/main" val="19511872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Hospitality packages will entice visitors by offering them a variety of good food, drinks and an enjoyable time watching the races in pleasant, comfortable surroundings. Booking a box ensures guests receive the best service available and encourages those who wish to achieve the top race day experience. The member marquee has seats for those who attend the races on a regular basis, they are able to place a bet, enjoy drinks and a meal in the marquee whilst socialising with their friends. Once ready they may walk to the Grand Stand to watch the races.</a:t>
            </a:r>
          </a:p>
          <a:p>
            <a:r>
              <a:rPr lang="en-GB" sz="1200" kern="1200" dirty="0">
                <a:solidFill>
                  <a:schemeClr val="tx1"/>
                </a:solidFill>
                <a:effectLst/>
                <a:latin typeface="+mn-lt"/>
                <a:ea typeface="+mn-ea"/>
                <a:cs typeface="+mn-cs"/>
              </a:rPr>
              <a:t>Events – The ‘Madness’ concert which followed a day of racing in 2019, was aimed at the 35 and above age category, the ‘Kaiser Chiefs’ event planned for 2020 is aimed more towards the younger generation whilst still incorporating other generations also. </a:t>
            </a:r>
            <a:r>
              <a:rPr lang="en-GB" sz="1200" kern="1200" dirty="0" err="1">
                <a:solidFill>
                  <a:schemeClr val="tx1"/>
                </a:solidFill>
                <a:effectLst/>
                <a:latin typeface="+mn-lt"/>
                <a:ea typeface="+mn-ea"/>
                <a:cs typeface="+mn-cs"/>
              </a:rPr>
              <a:t>Ffos</a:t>
            </a:r>
            <a:r>
              <a:rPr lang="en-GB" sz="1200" kern="1200" dirty="0">
                <a:solidFill>
                  <a:schemeClr val="tx1"/>
                </a:solidFill>
                <a:effectLst/>
                <a:latin typeface="+mn-lt"/>
                <a:ea typeface="+mn-ea"/>
                <a:cs typeface="+mn-cs"/>
              </a:rPr>
              <a:t> Las has introduced themed events such as rum and reggae race night, Elvis race nights and food and drink race days. These events are likely to encourage greater numbers of spectators and persuade those who may never have been to the races before to become involved in the day and to see what horse racing is about. The ‘Madness’ concert brought in 9,000 spectators, and </a:t>
            </a:r>
            <a:r>
              <a:rPr lang="en-GB" sz="1200" kern="1200" dirty="0" err="1">
                <a:solidFill>
                  <a:schemeClr val="tx1"/>
                </a:solidFill>
                <a:effectLst/>
                <a:latin typeface="+mn-lt"/>
                <a:ea typeface="+mn-ea"/>
                <a:cs typeface="+mn-cs"/>
              </a:rPr>
              <a:t>Ffos</a:t>
            </a:r>
            <a:r>
              <a:rPr lang="en-GB" sz="1200" kern="1200" dirty="0">
                <a:solidFill>
                  <a:schemeClr val="tx1"/>
                </a:solidFill>
                <a:effectLst/>
                <a:latin typeface="+mn-lt"/>
                <a:ea typeface="+mn-ea"/>
                <a:cs typeface="+mn-cs"/>
              </a:rPr>
              <a:t> Las are hoping that the Kaiser Chiefs will bring in 12,000.</a:t>
            </a:r>
          </a:p>
          <a:p>
            <a:endParaRPr lang="en-GB" dirty="0"/>
          </a:p>
        </p:txBody>
      </p:sp>
      <p:sp>
        <p:nvSpPr>
          <p:cNvPr id="4" name="Slide Number Placeholder 3"/>
          <p:cNvSpPr>
            <a:spLocks noGrp="1"/>
          </p:cNvSpPr>
          <p:nvPr>
            <p:ph type="sldNum" sz="quarter" idx="5"/>
          </p:nvPr>
        </p:nvSpPr>
        <p:spPr/>
        <p:txBody>
          <a:bodyPr/>
          <a:lstStyle/>
          <a:p>
            <a:fld id="{4ADEB0C0-4667-426F-B850-0058A0CAE06A}" type="slidenum">
              <a:rPr lang="en-GB" smtClean="0"/>
              <a:t>6</a:t>
            </a:fld>
            <a:endParaRPr lang="en-GB"/>
          </a:p>
        </p:txBody>
      </p:sp>
    </p:spTree>
    <p:extLst>
      <p:ext uri="{BB962C8B-B14F-4D97-AF65-F5344CB8AC3E}">
        <p14:creationId xmlns:p14="http://schemas.microsoft.com/office/powerpoint/2010/main" val="22894040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err="1">
                <a:solidFill>
                  <a:schemeClr val="tx1"/>
                </a:solidFill>
                <a:effectLst/>
                <a:latin typeface="+mn-lt"/>
                <a:ea typeface="+mn-ea"/>
                <a:cs typeface="+mn-cs"/>
              </a:rPr>
              <a:t>Ffos</a:t>
            </a:r>
            <a:r>
              <a:rPr lang="en-GB" sz="1200" kern="1200" dirty="0">
                <a:solidFill>
                  <a:schemeClr val="tx1"/>
                </a:solidFill>
                <a:effectLst/>
                <a:latin typeface="+mn-lt"/>
                <a:ea typeface="+mn-ea"/>
                <a:cs typeface="+mn-cs"/>
              </a:rPr>
              <a:t> Las are improving their levels of performance by offering events that don’t take place on race days, thus allowing them to achieve an income on other days of the year also. These events include wedding fayres, business shows, meetings for the Welsh rugby union and the Welsh health board, along with Welsh conservative party conferences, award nights, proms and weddings. Events such as the Kaiser Chief concert are planned to take place in the evening but are promoted as a whole day event, and encourage those who would not normally attend the horse racing to make a full day of it, and to experience how much fun a day at the races can be. Performance could be an issue for </a:t>
            </a:r>
            <a:r>
              <a:rPr lang="en-GB" sz="1200" kern="1200" dirty="0" err="1">
                <a:solidFill>
                  <a:schemeClr val="tx1"/>
                </a:solidFill>
                <a:effectLst/>
                <a:latin typeface="+mn-lt"/>
                <a:ea typeface="+mn-ea"/>
                <a:cs typeface="+mn-cs"/>
              </a:rPr>
              <a:t>Ffos</a:t>
            </a:r>
            <a:r>
              <a:rPr lang="en-GB" sz="1200" kern="1200" dirty="0">
                <a:solidFill>
                  <a:schemeClr val="tx1"/>
                </a:solidFill>
                <a:effectLst/>
                <a:latin typeface="+mn-lt"/>
                <a:ea typeface="+mn-ea"/>
                <a:cs typeface="+mn-cs"/>
              </a:rPr>
              <a:t> Las due to its location, it is not particularly easy to find and is not near any high populated cities or towns. </a:t>
            </a:r>
          </a:p>
          <a:p>
            <a:endParaRPr lang="en-GB" dirty="0"/>
          </a:p>
        </p:txBody>
      </p:sp>
      <p:sp>
        <p:nvSpPr>
          <p:cNvPr id="4" name="Slide Number Placeholder 3"/>
          <p:cNvSpPr>
            <a:spLocks noGrp="1"/>
          </p:cNvSpPr>
          <p:nvPr>
            <p:ph type="sldNum" sz="quarter" idx="5"/>
          </p:nvPr>
        </p:nvSpPr>
        <p:spPr/>
        <p:txBody>
          <a:bodyPr/>
          <a:lstStyle/>
          <a:p>
            <a:fld id="{4ADEB0C0-4667-426F-B850-0058A0CAE06A}" type="slidenum">
              <a:rPr lang="en-GB" smtClean="0"/>
              <a:t>7</a:t>
            </a:fld>
            <a:endParaRPr lang="en-GB"/>
          </a:p>
        </p:txBody>
      </p:sp>
    </p:spTree>
    <p:extLst>
      <p:ext uri="{BB962C8B-B14F-4D97-AF65-F5344CB8AC3E}">
        <p14:creationId xmlns:p14="http://schemas.microsoft.com/office/powerpoint/2010/main" val="31082241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lack of seating may dissuade possible visitors, particularly those who can’t stand for a prolonged period of time. Unfortunately, those who do wish to sit during their visit they would have to either pay for fine dining in the restaurant, or become a member in order to sit in the member’s marquee. </a:t>
            </a:r>
          </a:p>
          <a:p>
            <a:r>
              <a:rPr lang="en-GB" sz="1200" kern="1200" dirty="0">
                <a:solidFill>
                  <a:schemeClr val="tx1"/>
                </a:solidFill>
                <a:effectLst/>
                <a:latin typeface="+mn-lt"/>
                <a:ea typeface="+mn-ea"/>
                <a:cs typeface="+mn-cs"/>
              </a:rPr>
              <a:t>Race days certainly aren’t all about food, but if people are going to spend the day at the venue then there should be an adequate choice of food available to purchase. This was not the case during a recent visit, when there was a very small choice of sandwiches and pasties, along with a burger van which I missed as the staff could not provide me with directions.</a:t>
            </a:r>
          </a:p>
          <a:p>
            <a:r>
              <a:rPr lang="en-GB" sz="1200" kern="1200" dirty="0">
                <a:solidFill>
                  <a:schemeClr val="tx1"/>
                </a:solidFill>
                <a:effectLst/>
                <a:latin typeface="+mn-lt"/>
                <a:ea typeface="+mn-ea"/>
                <a:cs typeface="+mn-cs"/>
              </a:rPr>
              <a:t>Having recently visited </a:t>
            </a:r>
            <a:r>
              <a:rPr lang="en-GB" sz="1200" kern="1200" dirty="0" err="1">
                <a:solidFill>
                  <a:schemeClr val="tx1"/>
                </a:solidFill>
                <a:effectLst/>
                <a:latin typeface="+mn-lt"/>
                <a:ea typeface="+mn-ea"/>
                <a:cs typeface="+mn-cs"/>
              </a:rPr>
              <a:t>Ffos</a:t>
            </a:r>
            <a:r>
              <a:rPr lang="en-GB" sz="1200" kern="1200" dirty="0">
                <a:solidFill>
                  <a:schemeClr val="tx1"/>
                </a:solidFill>
                <a:effectLst/>
                <a:latin typeface="+mn-lt"/>
                <a:ea typeface="+mn-ea"/>
                <a:cs typeface="+mn-cs"/>
              </a:rPr>
              <a:t> Las, it is clear that facilities for the horses are of a very good standard and that the stables are a good size, allowing the horses to be well looked after by the stable hands right up to the point when they are taken out to the parade ring.</a:t>
            </a:r>
          </a:p>
          <a:p>
            <a:r>
              <a:rPr lang="en-GB" sz="1200" kern="1200" dirty="0">
                <a:solidFill>
                  <a:schemeClr val="tx1"/>
                </a:solidFill>
                <a:effectLst/>
                <a:latin typeface="+mn-lt"/>
                <a:ea typeface="+mn-ea"/>
                <a:cs typeface="+mn-cs"/>
              </a:rPr>
              <a:t>Vision from the Grand Stand is excellent, no matter which part of it you are stood in. </a:t>
            </a:r>
          </a:p>
          <a:p>
            <a:endParaRPr lang="en-GB" dirty="0"/>
          </a:p>
        </p:txBody>
      </p:sp>
      <p:sp>
        <p:nvSpPr>
          <p:cNvPr id="4" name="Slide Number Placeholder 3"/>
          <p:cNvSpPr>
            <a:spLocks noGrp="1"/>
          </p:cNvSpPr>
          <p:nvPr>
            <p:ph type="sldNum" sz="quarter" idx="5"/>
          </p:nvPr>
        </p:nvSpPr>
        <p:spPr/>
        <p:txBody>
          <a:bodyPr/>
          <a:lstStyle/>
          <a:p>
            <a:fld id="{4ADEB0C0-4667-426F-B850-0058A0CAE06A}" type="slidenum">
              <a:rPr lang="en-GB" smtClean="0"/>
              <a:t>8</a:t>
            </a:fld>
            <a:endParaRPr lang="en-GB"/>
          </a:p>
        </p:txBody>
      </p:sp>
    </p:spTree>
    <p:extLst>
      <p:ext uri="{BB962C8B-B14F-4D97-AF65-F5344CB8AC3E}">
        <p14:creationId xmlns:p14="http://schemas.microsoft.com/office/powerpoint/2010/main" val="11107745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Profit and loss are key performance indicators for </a:t>
            </a:r>
            <a:r>
              <a:rPr lang="en-GB" sz="1200" kern="1200" dirty="0" err="1">
                <a:solidFill>
                  <a:schemeClr val="tx1"/>
                </a:solidFill>
                <a:effectLst/>
                <a:latin typeface="+mn-lt"/>
                <a:ea typeface="+mn-ea"/>
                <a:cs typeface="+mn-cs"/>
              </a:rPr>
              <a:t>Ffos</a:t>
            </a:r>
            <a:r>
              <a:rPr lang="en-GB" sz="1200" kern="1200" dirty="0">
                <a:solidFill>
                  <a:schemeClr val="tx1"/>
                </a:solidFill>
                <a:effectLst/>
                <a:latin typeface="+mn-lt"/>
                <a:ea typeface="+mn-ea"/>
                <a:cs typeface="+mn-cs"/>
              </a:rPr>
              <a:t> Las, it allows the venue to gauge how well they are doing weekly, monthly and annually. Profit and loss depend on the number of spectators coming through the gates, the number of visitors hiring boxes, number of memberships sold and the amount of money people are spending on food and beverages and also at the betting stations.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One of the key performance indicators for </a:t>
            </a:r>
            <a:r>
              <a:rPr lang="en-GB" sz="1200" kern="1200" dirty="0" err="1">
                <a:solidFill>
                  <a:schemeClr val="tx1"/>
                </a:solidFill>
                <a:effectLst/>
                <a:latin typeface="+mn-lt"/>
                <a:ea typeface="+mn-ea"/>
                <a:cs typeface="+mn-cs"/>
              </a:rPr>
              <a:t>Ffos</a:t>
            </a:r>
            <a:r>
              <a:rPr lang="en-GB" sz="1200" kern="1200" dirty="0">
                <a:solidFill>
                  <a:schemeClr val="tx1"/>
                </a:solidFill>
                <a:effectLst/>
                <a:latin typeface="+mn-lt"/>
                <a:ea typeface="+mn-ea"/>
                <a:cs typeface="+mn-cs"/>
              </a:rPr>
              <a:t> Las is visitor numbers. They have a certain number of visitors that they wish to achieve every race day, this is highly dependent on their marketing strategies and if their previous visitors return for further races. Another performance indicator is whether their annual members renew their membership.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number of spectator boxes sold at </a:t>
            </a:r>
            <a:r>
              <a:rPr lang="en-GB" sz="1200" kern="1200" dirty="0" err="1">
                <a:solidFill>
                  <a:schemeClr val="tx1"/>
                </a:solidFill>
                <a:effectLst/>
                <a:latin typeface="+mn-lt"/>
                <a:ea typeface="+mn-ea"/>
                <a:cs typeface="+mn-cs"/>
              </a:rPr>
              <a:t>Ffos</a:t>
            </a:r>
            <a:r>
              <a:rPr lang="en-GB" sz="1200" kern="1200" dirty="0">
                <a:solidFill>
                  <a:schemeClr val="tx1"/>
                </a:solidFill>
                <a:effectLst/>
                <a:latin typeface="+mn-lt"/>
                <a:ea typeface="+mn-ea"/>
                <a:cs typeface="+mn-cs"/>
              </a:rPr>
              <a:t> Las indicates how well they are performing.  Booking a box and paying extra ensures better viewing and overall experience at the races, companies wanting to reward their staff and groups looking to celebrate a special occasion would benefit from booking a box. By booking a box, visitors are guaranteed privacy, personal customer service as well as a good variety of food and beverages. Those looking for the best hospitality available at </a:t>
            </a:r>
            <a:r>
              <a:rPr lang="en-GB" sz="1200" kern="1200" dirty="0" err="1">
                <a:solidFill>
                  <a:schemeClr val="tx1"/>
                </a:solidFill>
                <a:effectLst/>
                <a:latin typeface="+mn-lt"/>
                <a:ea typeface="+mn-ea"/>
                <a:cs typeface="+mn-cs"/>
              </a:rPr>
              <a:t>Ffos</a:t>
            </a:r>
            <a:r>
              <a:rPr lang="en-GB" sz="1200" kern="1200" dirty="0">
                <a:solidFill>
                  <a:schemeClr val="tx1"/>
                </a:solidFill>
                <a:effectLst/>
                <a:latin typeface="+mn-lt"/>
                <a:ea typeface="+mn-ea"/>
                <a:cs typeface="+mn-cs"/>
              </a:rPr>
              <a:t> Las should therefore consider purchasing a box. By analysing the number of boxes sold during a year </a:t>
            </a:r>
            <a:r>
              <a:rPr lang="en-GB" sz="1200" kern="1200" dirty="0" err="1">
                <a:solidFill>
                  <a:schemeClr val="tx1"/>
                </a:solidFill>
                <a:effectLst/>
                <a:latin typeface="+mn-lt"/>
                <a:ea typeface="+mn-ea"/>
                <a:cs typeface="+mn-cs"/>
              </a:rPr>
              <a:t>Ffos</a:t>
            </a:r>
            <a:r>
              <a:rPr lang="en-GB" sz="1200" kern="1200" dirty="0">
                <a:solidFill>
                  <a:schemeClr val="tx1"/>
                </a:solidFill>
                <a:effectLst/>
                <a:latin typeface="+mn-lt"/>
                <a:ea typeface="+mn-ea"/>
                <a:cs typeface="+mn-cs"/>
              </a:rPr>
              <a:t> Las are able to see how important hospitality and catering is to its visitors in addition to the racing.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err="1">
                <a:solidFill>
                  <a:schemeClr val="tx1"/>
                </a:solidFill>
                <a:effectLst/>
                <a:latin typeface="+mn-lt"/>
                <a:ea typeface="+mn-ea"/>
                <a:cs typeface="+mn-cs"/>
              </a:rPr>
              <a:t>Ffos</a:t>
            </a:r>
            <a:r>
              <a:rPr lang="en-GB" sz="1200" kern="1200" dirty="0">
                <a:solidFill>
                  <a:schemeClr val="tx1"/>
                </a:solidFill>
                <a:effectLst/>
                <a:latin typeface="+mn-lt"/>
                <a:ea typeface="+mn-ea"/>
                <a:cs typeface="+mn-cs"/>
              </a:rPr>
              <a:t> Las has a high number of races annually, with only six less than Ascot. This indicates that people are happy with the racing experience they receive at </a:t>
            </a:r>
            <a:r>
              <a:rPr lang="en-GB" sz="1200" kern="1200" dirty="0" err="1">
                <a:solidFill>
                  <a:schemeClr val="tx1"/>
                </a:solidFill>
                <a:effectLst/>
                <a:latin typeface="+mn-lt"/>
                <a:ea typeface="+mn-ea"/>
                <a:cs typeface="+mn-cs"/>
              </a:rPr>
              <a:t>Ffos</a:t>
            </a:r>
            <a:r>
              <a:rPr lang="en-GB" sz="1200" kern="1200" dirty="0">
                <a:solidFill>
                  <a:schemeClr val="tx1"/>
                </a:solidFill>
                <a:effectLst/>
                <a:latin typeface="+mn-lt"/>
                <a:ea typeface="+mn-ea"/>
                <a:cs typeface="+mn-cs"/>
              </a:rPr>
              <a:t> Las and are willing to make return visits, it also demonstrates that owners and trainers are satisfied with the facilities at the venue. If this weren’t the case they would go elsewhere and </a:t>
            </a:r>
            <a:r>
              <a:rPr lang="en-GB" sz="1200" kern="1200" dirty="0" err="1">
                <a:solidFill>
                  <a:schemeClr val="tx1"/>
                </a:solidFill>
                <a:effectLst/>
                <a:latin typeface="+mn-lt"/>
                <a:ea typeface="+mn-ea"/>
                <a:cs typeface="+mn-cs"/>
              </a:rPr>
              <a:t>Ffos</a:t>
            </a:r>
            <a:r>
              <a:rPr lang="en-GB" sz="1200" kern="1200" dirty="0">
                <a:solidFill>
                  <a:schemeClr val="tx1"/>
                </a:solidFill>
                <a:effectLst/>
                <a:latin typeface="+mn-lt"/>
                <a:ea typeface="+mn-ea"/>
                <a:cs typeface="+mn-cs"/>
              </a:rPr>
              <a:t> Las would not be able to maintain its high race statistics. The venue benefits from a lodge at which the owners, trainers and jockeys can stay at overnight if they have travelled a long way to get to the venue. </a:t>
            </a:r>
            <a:r>
              <a:rPr lang="en-GB" sz="1200" kern="1200" dirty="0" err="1">
                <a:solidFill>
                  <a:schemeClr val="tx1"/>
                </a:solidFill>
                <a:effectLst/>
                <a:latin typeface="+mn-lt"/>
                <a:ea typeface="+mn-ea"/>
                <a:cs typeface="+mn-cs"/>
              </a:rPr>
              <a:t>Ffos</a:t>
            </a:r>
            <a:r>
              <a:rPr lang="en-GB" sz="1200" kern="1200" dirty="0">
                <a:solidFill>
                  <a:schemeClr val="tx1"/>
                </a:solidFill>
                <a:effectLst/>
                <a:latin typeface="+mn-lt"/>
                <a:ea typeface="+mn-ea"/>
                <a:cs typeface="+mn-cs"/>
              </a:rPr>
              <a:t> Las is now part of ARC – the Arena Racing Company, the company spreads its fixtures evenly amongst their 16 race courses. </a:t>
            </a:r>
          </a:p>
          <a:p>
            <a:endParaRPr lang="en-GB" dirty="0"/>
          </a:p>
        </p:txBody>
      </p:sp>
      <p:sp>
        <p:nvSpPr>
          <p:cNvPr id="4" name="Slide Number Placeholder 3"/>
          <p:cNvSpPr>
            <a:spLocks noGrp="1"/>
          </p:cNvSpPr>
          <p:nvPr>
            <p:ph type="sldNum" sz="quarter" idx="5"/>
          </p:nvPr>
        </p:nvSpPr>
        <p:spPr/>
        <p:txBody>
          <a:bodyPr/>
          <a:lstStyle/>
          <a:p>
            <a:fld id="{4ADEB0C0-4667-426F-B850-0058A0CAE06A}" type="slidenum">
              <a:rPr lang="en-GB" smtClean="0"/>
              <a:t>9</a:t>
            </a:fld>
            <a:endParaRPr lang="en-GB"/>
          </a:p>
        </p:txBody>
      </p:sp>
    </p:spTree>
    <p:extLst>
      <p:ext uri="{BB962C8B-B14F-4D97-AF65-F5344CB8AC3E}">
        <p14:creationId xmlns:p14="http://schemas.microsoft.com/office/powerpoint/2010/main" val="13796792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main statistics used to evaluate spectator experience by the reviewer, are the ratings and comments made on Trip Advisor. From the statistics it is clear that people are enjoying their experiences at </a:t>
            </a:r>
            <a:r>
              <a:rPr lang="en-GB" sz="1200" kern="1200" dirty="0" err="1">
                <a:solidFill>
                  <a:schemeClr val="tx1"/>
                </a:solidFill>
                <a:effectLst/>
                <a:latin typeface="+mn-lt"/>
                <a:ea typeface="+mn-ea"/>
                <a:cs typeface="+mn-cs"/>
              </a:rPr>
              <a:t>Ffos</a:t>
            </a:r>
            <a:r>
              <a:rPr lang="en-GB" sz="1200" kern="1200" dirty="0">
                <a:solidFill>
                  <a:schemeClr val="tx1"/>
                </a:solidFill>
                <a:effectLst/>
                <a:latin typeface="+mn-lt"/>
                <a:ea typeface="+mn-ea"/>
                <a:cs typeface="+mn-cs"/>
              </a:rPr>
              <a:t> Las racecourse as the highest percentage of ratings are in the excellent category (39%). However there are ratings of terrible (9%) and poor (8%). </a:t>
            </a:r>
          </a:p>
          <a:p>
            <a:endParaRPr lang="en-GB" dirty="0"/>
          </a:p>
        </p:txBody>
      </p:sp>
      <p:sp>
        <p:nvSpPr>
          <p:cNvPr id="4" name="Slide Number Placeholder 3"/>
          <p:cNvSpPr>
            <a:spLocks noGrp="1"/>
          </p:cNvSpPr>
          <p:nvPr>
            <p:ph type="sldNum" sz="quarter" idx="5"/>
          </p:nvPr>
        </p:nvSpPr>
        <p:spPr/>
        <p:txBody>
          <a:bodyPr/>
          <a:lstStyle/>
          <a:p>
            <a:fld id="{4ADEB0C0-4667-426F-B850-0058A0CAE06A}" type="slidenum">
              <a:rPr lang="en-GB" smtClean="0"/>
              <a:t>10</a:t>
            </a:fld>
            <a:endParaRPr lang="en-GB"/>
          </a:p>
        </p:txBody>
      </p:sp>
    </p:spTree>
    <p:extLst>
      <p:ext uri="{BB962C8B-B14F-4D97-AF65-F5344CB8AC3E}">
        <p14:creationId xmlns:p14="http://schemas.microsoft.com/office/powerpoint/2010/main" val="28312870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One of the ‘terrible’ reviews was based mainly on the issue of disability, the reviewer stated that the staff were clueless and that there were not enough toilets, it went on to say that unless a person’s disability was visible then individuals were not taken seriously and their needs not met.</a:t>
            </a:r>
          </a:p>
          <a:p>
            <a:r>
              <a:rPr lang="en-GB" sz="1200" kern="1200" dirty="0">
                <a:solidFill>
                  <a:schemeClr val="tx1"/>
                </a:solidFill>
                <a:effectLst/>
                <a:latin typeface="+mn-lt"/>
                <a:ea typeface="+mn-ea"/>
                <a:cs typeface="+mn-cs"/>
              </a:rPr>
              <a:t>Another disgruntled reviewer was concerned about their membership; as members pay more than non-members, she was upset by the lack of a member’s marquee during her visit and did not consider it fair to be sharing a bar with non-members who had paid less for the day. The member’s area was merely cordoned off with a rope, which did not prevent others from putting their drinks on the member’s tables, and there was very little room in the bar for everyone. However, due consideration of this issue has clearly been given by the management at </a:t>
            </a:r>
            <a:r>
              <a:rPr lang="en-GB" sz="1200" kern="1200" dirty="0" err="1">
                <a:solidFill>
                  <a:schemeClr val="tx1"/>
                </a:solidFill>
                <a:effectLst/>
                <a:latin typeface="+mn-lt"/>
                <a:ea typeface="+mn-ea"/>
                <a:cs typeface="+mn-cs"/>
              </a:rPr>
              <a:t>Ffos</a:t>
            </a:r>
            <a:r>
              <a:rPr lang="en-GB" sz="1200" kern="1200" dirty="0">
                <a:solidFill>
                  <a:schemeClr val="tx1"/>
                </a:solidFill>
                <a:effectLst/>
                <a:latin typeface="+mn-lt"/>
                <a:ea typeface="+mn-ea"/>
                <a:cs typeface="+mn-cs"/>
              </a:rPr>
              <a:t> Las and improvements made, there is now a member’s marquee with a betting station and a personal bar from which members can purchase drinks throughout the day. </a:t>
            </a:r>
          </a:p>
          <a:p>
            <a:r>
              <a:rPr lang="en-GB" sz="1200" kern="1200" dirty="0">
                <a:solidFill>
                  <a:schemeClr val="tx1"/>
                </a:solidFill>
                <a:effectLst/>
                <a:latin typeface="+mn-lt"/>
                <a:ea typeface="+mn-ea"/>
                <a:cs typeface="+mn-cs"/>
              </a:rPr>
              <a:t>In the ‘poor’ section on Trip Advisor, someone had written that the bar staff were providing people with too much drink and not considering the ‘drunken’ condition some people were in, or anticipating how this could lead to possible aggression and violence. The reviewer felt that she should not have been subjected to this sort of behaviour.</a:t>
            </a:r>
          </a:p>
          <a:p>
            <a:endParaRPr lang="en-GB" dirty="0"/>
          </a:p>
        </p:txBody>
      </p:sp>
      <p:sp>
        <p:nvSpPr>
          <p:cNvPr id="4" name="Slide Number Placeholder 3"/>
          <p:cNvSpPr>
            <a:spLocks noGrp="1"/>
          </p:cNvSpPr>
          <p:nvPr>
            <p:ph type="sldNum" sz="quarter" idx="5"/>
          </p:nvPr>
        </p:nvSpPr>
        <p:spPr/>
        <p:txBody>
          <a:bodyPr/>
          <a:lstStyle/>
          <a:p>
            <a:fld id="{4ADEB0C0-4667-426F-B850-0058A0CAE06A}" type="slidenum">
              <a:rPr lang="en-GB" smtClean="0"/>
              <a:t>11</a:t>
            </a:fld>
            <a:endParaRPr lang="en-GB"/>
          </a:p>
        </p:txBody>
      </p:sp>
    </p:spTree>
    <p:extLst>
      <p:ext uri="{BB962C8B-B14F-4D97-AF65-F5344CB8AC3E}">
        <p14:creationId xmlns:p14="http://schemas.microsoft.com/office/powerpoint/2010/main" val="39239802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Some visitors have complained about the car parking facilities, stating that when the venue is holding big events there have been issues trying to exit the car park; entering the car park is easy and there is plenty of space to park but problems occur when everyone is trying to leave via the same exit. Some reviewers have said that after events it has taken them up to an hour to get out of the car park. </a:t>
            </a:r>
          </a:p>
          <a:p>
            <a:r>
              <a:rPr lang="en-GB" sz="1200" kern="1200" dirty="0">
                <a:solidFill>
                  <a:schemeClr val="tx1"/>
                </a:solidFill>
                <a:effectLst/>
                <a:latin typeface="+mn-lt"/>
                <a:ea typeface="+mn-ea"/>
                <a:cs typeface="+mn-cs"/>
              </a:rPr>
              <a:t>Average ratings spoke about the etiquette at </a:t>
            </a:r>
            <a:r>
              <a:rPr lang="en-GB" sz="1200" kern="1200" dirty="0" err="1">
                <a:solidFill>
                  <a:schemeClr val="tx1"/>
                </a:solidFill>
                <a:effectLst/>
                <a:latin typeface="+mn-lt"/>
                <a:ea typeface="+mn-ea"/>
                <a:cs typeface="+mn-cs"/>
              </a:rPr>
              <a:t>Ffos</a:t>
            </a:r>
            <a:r>
              <a:rPr lang="en-GB" sz="1200" kern="1200" dirty="0">
                <a:solidFill>
                  <a:schemeClr val="tx1"/>
                </a:solidFill>
                <a:effectLst/>
                <a:latin typeface="+mn-lt"/>
                <a:ea typeface="+mn-ea"/>
                <a:cs typeface="+mn-cs"/>
              </a:rPr>
              <a:t> Las compared to other racecourses in the UK and said how they were unimpressed with the food; they had been promised ‘posh food’ but instead got stale sausages and chips. </a:t>
            </a:r>
          </a:p>
          <a:p>
            <a:r>
              <a:rPr lang="en-GB" sz="1200" kern="1200" dirty="0">
                <a:solidFill>
                  <a:schemeClr val="tx1"/>
                </a:solidFill>
                <a:effectLst/>
                <a:latin typeface="+mn-lt"/>
                <a:ea typeface="+mn-ea"/>
                <a:cs typeface="+mn-cs"/>
              </a:rPr>
              <a:t>The ‘very good’ reviews mention great hospitality and good food, but some took off a point due to lack of facilities and the people who were too drunk.</a:t>
            </a:r>
          </a:p>
          <a:p>
            <a:r>
              <a:rPr lang="en-GB" sz="1200" kern="1200" dirty="0">
                <a:solidFill>
                  <a:schemeClr val="tx1"/>
                </a:solidFill>
                <a:effectLst/>
                <a:latin typeface="+mn-lt"/>
                <a:ea typeface="+mn-ea"/>
                <a:cs typeface="+mn-cs"/>
              </a:rPr>
              <a:t>On the other hand, there are a number of ‘excellent’ reviews which say that the racecourse is absolutely excellent. Reviewers comment that the spectator view from the Grand Stand is very good and that the large screens located around the venue ensure visitors can watch the races in progress.</a:t>
            </a:r>
          </a:p>
          <a:p>
            <a:r>
              <a:rPr lang="en-GB" sz="1200" kern="1200" dirty="0">
                <a:solidFill>
                  <a:schemeClr val="tx1"/>
                </a:solidFill>
                <a:effectLst/>
                <a:latin typeface="+mn-lt"/>
                <a:ea typeface="+mn-ea"/>
                <a:cs typeface="+mn-cs"/>
              </a:rPr>
              <a:t>Others have stated that the staff are kind and helpful especially in the boxes, one visitor said that they had been made to feel more special at </a:t>
            </a:r>
            <a:r>
              <a:rPr lang="en-GB" sz="1200" kern="1200" dirty="0" err="1">
                <a:solidFill>
                  <a:schemeClr val="tx1"/>
                </a:solidFill>
                <a:effectLst/>
                <a:latin typeface="+mn-lt"/>
                <a:ea typeface="+mn-ea"/>
                <a:cs typeface="+mn-cs"/>
              </a:rPr>
              <a:t>Ffos</a:t>
            </a:r>
            <a:r>
              <a:rPr lang="en-GB" sz="1200" kern="1200" dirty="0">
                <a:solidFill>
                  <a:schemeClr val="tx1"/>
                </a:solidFill>
                <a:effectLst/>
                <a:latin typeface="+mn-lt"/>
                <a:ea typeface="+mn-ea"/>
                <a:cs typeface="+mn-cs"/>
              </a:rPr>
              <a:t> Las than they had felt anywhere else. In some cases, people who had booked a box were allowed into the parade ring to congratulate and award the trophy to the race winner; this can be a very rare experience for horse racing fans, sometimes once in a lifetime.</a:t>
            </a:r>
          </a:p>
          <a:p>
            <a:endParaRPr lang="en-GB" dirty="0"/>
          </a:p>
        </p:txBody>
      </p:sp>
      <p:sp>
        <p:nvSpPr>
          <p:cNvPr id="4" name="Slide Number Placeholder 3"/>
          <p:cNvSpPr>
            <a:spLocks noGrp="1"/>
          </p:cNvSpPr>
          <p:nvPr>
            <p:ph type="sldNum" sz="quarter" idx="5"/>
          </p:nvPr>
        </p:nvSpPr>
        <p:spPr/>
        <p:txBody>
          <a:bodyPr/>
          <a:lstStyle/>
          <a:p>
            <a:fld id="{4ADEB0C0-4667-426F-B850-0058A0CAE06A}" type="slidenum">
              <a:rPr lang="en-GB" smtClean="0"/>
              <a:t>12</a:t>
            </a:fld>
            <a:endParaRPr lang="en-GB"/>
          </a:p>
        </p:txBody>
      </p:sp>
    </p:spTree>
    <p:extLst>
      <p:ext uri="{BB962C8B-B14F-4D97-AF65-F5344CB8AC3E}">
        <p14:creationId xmlns:p14="http://schemas.microsoft.com/office/powerpoint/2010/main" val="6990582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interviewees visited on the day of the Madness concert, held in 2019. They attended </a:t>
            </a:r>
            <a:r>
              <a:rPr lang="en-GB" dirty="0" err="1"/>
              <a:t>Ffos</a:t>
            </a:r>
            <a:r>
              <a:rPr lang="en-GB" dirty="0"/>
              <a:t> Las primarily for the concert.</a:t>
            </a:r>
          </a:p>
          <a:p>
            <a:r>
              <a:rPr lang="en-GB" dirty="0"/>
              <a:t>They attended the races prior to the show and had a very enjoyable time, stating that they would like to return to watch the racing in the future.</a:t>
            </a:r>
          </a:p>
          <a:p>
            <a:r>
              <a:rPr lang="en-GB" dirty="0"/>
              <a:t>However, they were disappointed by the lack of seating in the spectator area. The only seating available throughout the event was close to the food stands and these were located at some distance from the race course, with no view. They said that it was a long, tiring day, as a result of having to stand for hours at a time, and that this would possibly prevent them from making a return visit. </a:t>
            </a:r>
          </a:p>
          <a:p>
            <a:r>
              <a:rPr lang="en-GB" dirty="0"/>
              <a:t>Another issue that they commented on was the appalling lack of toilet facilities. With such a large number of people attending the concert extra facilities should have been put in place. An interviewee stated that the lack of toilets affected many people, and commented particularly about a diabetic gentleman who had to wait so long in a queue that he had an accident. The interviewee was distressed by the gentleman’s situation and his obvious discomfort and embarrassment. This situation could have been easily avoided had there been a sufficient amount of facilities in the grounds. </a:t>
            </a:r>
          </a:p>
          <a:p>
            <a:endParaRPr lang="en-GB" dirty="0"/>
          </a:p>
        </p:txBody>
      </p:sp>
      <p:sp>
        <p:nvSpPr>
          <p:cNvPr id="4" name="Slide Number Placeholder 3"/>
          <p:cNvSpPr>
            <a:spLocks noGrp="1"/>
          </p:cNvSpPr>
          <p:nvPr>
            <p:ph type="sldNum" sz="quarter" idx="5"/>
          </p:nvPr>
        </p:nvSpPr>
        <p:spPr/>
        <p:txBody>
          <a:bodyPr/>
          <a:lstStyle/>
          <a:p>
            <a:fld id="{4ADEB0C0-4667-426F-B850-0058A0CAE06A}" type="slidenum">
              <a:rPr lang="en-GB" smtClean="0"/>
              <a:t>13</a:t>
            </a:fld>
            <a:endParaRPr lang="en-GB"/>
          </a:p>
        </p:txBody>
      </p:sp>
    </p:spTree>
    <p:extLst>
      <p:ext uri="{BB962C8B-B14F-4D97-AF65-F5344CB8AC3E}">
        <p14:creationId xmlns:p14="http://schemas.microsoft.com/office/powerpoint/2010/main" val="152308069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Overall, </a:t>
            </a:r>
            <a:r>
              <a:rPr lang="en-GB" dirty="0" err="1"/>
              <a:t>Ffos</a:t>
            </a:r>
            <a:r>
              <a:rPr lang="en-GB" dirty="0"/>
              <a:t> Las is continually developing its events programme. It aims to offer more exciting events that will entice the younger generation to visit the racecourse in order to experience one of their many race days.</a:t>
            </a:r>
          </a:p>
          <a:p>
            <a:r>
              <a:rPr lang="en-GB" dirty="0" err="1"/>
              <a:t>Ffos</a:t>
            </a:r>
            <a:r>
              <a:rPr lang="en-GB" dirty="0"/>
              <a:t> las is promoting the use of its facilities well by holding wedding fayres, corporate events and so on, this ensures that the venue is not only used on race days.</a:t>
            </a:r>
          </a:p>
          <a:p>
            <a:r>
              <a:rPr lang="en-GB" dirty="0" err="1"/>
              <a:t>Ffos</a:t>
            </a:r>
            <a:r>
              <a:rPr lang="en-GB" dirty="0"/>
              <a:t> Las needs to consider how it can improve its customer service/experience, particularly during large events such as music concerts.</a:t>
            </a:r>
          </a:p>
          <a:p>
            <a:r>
              <a:rPr lang="en-GB" dirty="0" err="1"/>
              <a:t>Ffos</a:t>
            </a:r>
            <a:r>
              <a:rPr lang="en-GB" dirty="0"/>
              <a:t> Las is not currently recognised as an outstanding destination for major events, but could be in time. If it continues to hold popular events alongside the horse racing it could become an arena for bigger events. </a:t>
            </a:r>
            <a:r>
              <a:rPr lang="en-GB" dirty="0" err="1"/>
              <a:t>Ffos</a:t>
            </a:r>
            <a:r>
              <a:rPr lang="en-GB" dirty="0"/>
              <a:t> Las has helped to enhance Wales’ international reputation by introducing the racecourse into the heart of Wales; social media, press coverage and live broadcasts at race events have given the general public an insight into the local area and into Wales itself.</a:t>
            </a:r>
          </a:p>
          <a:p>
            <a:endParaRPr lang="en-GB" dirty="0"/>
          </a:p>
        </p:txBody>
      </p:sp>
      <p:sp>
        <p:nvSpPr>
          <p:cNvPr id="4" name="Slide Number Placeholder 3"/>
          <p:cNvSpPr>
            <a:spLocks noGrp="1"/>
          </p:cNvSpPr>
          <p:nvPr>
            <p:ph type="sldNum" sz="quarter" idx="5"/>
          </p:nvPr>
        </p:nvSpPr>
        <p:spPr/>
        <p:txBody>
          <a:bodyPr/>
          <a:lstStyle/>
          <a:p>
            <a:fld id="{4ADEB0C0-4667-426F-B850-0058A0CAE06A}" type="slidenum">
              <a:rPr lang="en-GB" smtClean="0"/>
              <a:t>14</a:t>
            </a:fld>
            <a:endParaRPr lang="en-GB"/>
          </a:p>
        </p:txBody>
      </p:sp>
    </p:spTree>
    <p:extLst>
      <p:ext uri="{BB962C8B-B14F-4D97-AF65-F5344CB8AC3E}">
        <p14:creationId xmlns:p14="http://schemas.microsoft.com/office/powerpoint/2010/main" val="13984001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To plan for large events, such as music concerts, well in advance; giving due consideration to providing high quality customer service/experience. </a:t>
            </a:r>
          </a:p>
          <a:p>
            <a:r>
              <a:rPr lang="en-GB" sz="1200" dirty="0"/>
              <a:t>Toilet facilities need to increased generally, and appropriate levels of portable toilet facilities need to be provided for larger events, for the comfort of all visitors.</a:t>
            </a:r>
          </a:p>
          <a:p>
            <a:r>
              <a:rPr lang="en-GB" sz="1200" dirty="0"/>
              <a:t>Improving access to and from the car park should be considered. Shuttle buses are well organised for larger events but improved promotion of this service could help to discourage people from bringing their own vehicles.</a:t>
            </a:r>
          </a:p>
          <a:p>
            <a:r>
              <a:rPr lang="en-GB" sz="1200" dirty="0"/>
              <a:t>Consider possible future construction of a seated area for the older generation and disabled visitors. </a:t>
            </a:r>
          </a:p>
          <a:p>
            <a:r>
              <a:rPr lang="en-GB" sz="1200" dirty="0"/>
              <a:t>The bar staff at </a:t>
            </a:r>
            <a:r>
              <a:rPr lang="en-GB" sz="1200" dirty="0" err="1"/>
              <a:t>Ffos</a:t>
            </a:r>
            <a:r>
              <a:rPr lang="en-GB" sz="1200" dirty="0"/>
              <a:t> Las need to ensure that they ID individuals who may be under the age of 18. Anyone that appears to have drunk too much should be stopped from buying further alcohol. </a:t>
            </a:r>
          </a:p>
          <a:p>
            <a:r>
              <a:rPr lang="en-GB" sz="1200" dirty="0"/>
              <a:t>All staff should be well trained, organised and knowledgeable. Staff should be able to respond swiftly and competently to guest enquiries with regard to location of marquees, reserved tables, food outlets, drinks areas, toilet facilities etc.</a:t>
            </a:r>
          </a:p>
          <a:p>
            <a:r>
              <a:rPr lang="en-GB" sz="1200" dirty="0"/>
              <a:t>Security staffing levels should be increased for larger events, particularly </a:t>
            </a:r>
            <a:r>
              <a:rPr lang="en-GB" sz="1200"/>
              <a:t>when there </a:t>
            </a:r>
            <a:r>
              <a:rPr lang="en-GB" sz="1200" dirty="0"/>
              <a:t>are potentially high levels of alcohol consumption.</a:t>
            </a:r>
          </a:p>
          <a:p>
            <a:endParaRPr lang="en-GB" dirty="0"/>
          </a:p>
        </p:txBody>
      </p:sp>
      <p:sp>
        <p:nvSpPr>
          <p:cNvPr id="4" name="Slide Number Placeholder 3"/>
          <p:cNvSpPr>
            <a:spLocks noGrp="1"/>
          </p:cNvSpPr>
          <p:nvPr>
            <p:ph type="sldNum" sz="quarter" idx="5"/>
          </p:nvPr>
        </p:nvSpPr>
        <p:spPr/>
        <p:txBody>
          <a:bodyPr/>
          <a:lstStyle/>
          <a:p>
            <a:fld id="{4ADEB0C0-4667-426F-B850-0058A0CAE06A}" type="slidenum">
              <a:rPr lang="en-GB" smtClean="0"/>
              <a:t>15</a:t>
            </a:fld>
            <a:endParaRPr lang="en-GB"/>
          </a:p>
        </p:txBody>
      </p:sp>
    </p:spTree>
    <p:extLst>
      <p:ext uri="{BB962C8B-B14F-4D97-AF65-F5344CB8AC3E}">
        <p14:creationId xmlns:p14="http://schemas.microsoft.com/office/powerpoint/2010/main" val="5950952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48A87A34-81AB-432B-8DAE-1953F412C126}" type="datetimeFigureOut">
              <a:rPr lang="en-US" smtClean="0"/>
              <a:t>12/9/2019</a:t>
            </a:fld>
            <a:endParaRPr lang="en-US" dirty="0"/>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6D22F896-40B5-4ADD-8801-0D06FADFA095}" type="slidenum">
              <a:rPr lang="en-US" smtClean="0"/>
              <a:t>‹#›</a:t>
            </a:fld>
            <a:endParaRPr lang="en-US" dirty="0"/>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431866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033508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588486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12/9/2019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0237352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12/9/2019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7755480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12/9/2019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5807080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12/9/2019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3993647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12/9/2019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5524744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12/9/2019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2329098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337965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1731770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48A87A34-81AB-432B-8DAE-1953F412C126}" type="datetimeFigureOut">
              <a:rPr lang="en-US" smtClean="0"/>
              <a:pPr/>
              <a:t>12/9/2019</a:t>
            </a:fld>
            <a:endParaRPr lang="en-US" dirty="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US" dirty="0"/>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86587465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5.jpeg"/><Relationship Id="rId4" Type="http://schemas.openxmlformats.org/officeDocument/2006/relationships/image" Target="../media/image14.jpeg"/></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ffoslasracecourse.com/hospitality/" TargetMode="External"/><Relationship Id="rId3" Type="http://schemas.openxmlformats.org/officeDocument/2006/relationships/hyperlink" Target="http://www.tom-gray.com/wp-content/uploads/2016/03/vision-image.jpg" TargetMode="External"/><Relationship Id="rId7" Type="http://schemas.openxmlformats.org/officeDocument/2006/relationships/hyperlink" Target="https://www.swanseabaybusinessclub.com/events/celebration-event-beaujolais-day/ffos-las-logo-high-res/" TargetMode="External"/><Relationship Id="rId2" Type="http://schemas.openxmlformats.org/officeDocument/2006/relationships/hyperlink" Target="https://restaurantsystemspro.net/wp-content/uploads/2011/10/mission-statement-for-restaurant.jpg" TargetMode="External"/><Relationship Id="rId1" Type="http://schemas.openxmlformats.org/officeDocument/2006/relationships/slideLayout" Target="../slideLayouts/slideLayout2.xml"/><Relationship Id="rId6" Type="http://schemas.openxmlformats.org/officeDocument/2006/relationships/hyperlink" Target="https://www.pitchup.com/campsites/Wales/South-Wales/Carmarthenshire/Kidwelly/ffos-las-racecourse/" TargetMode="External"/><Relationship Id="rId11" Type="http://schemas.openxmlformats.org/officeDocument/2006/relationships/hyperlink" Target="https://ffoslasracecourse.com/proms-balls/" TargetMode="External"/><Relationship Id="rId5" Type="http://schemas.openxmlformats.org/officeDocument/2006/relationships/hyperlink" Target="https://ffoslasracecourse.com/arc-buys-ffos/" TargetMode="External"/><Relationship Id="rId10" Type="http://schemas.openxmlformats.org/officeDocument/2006/relationships/hyperlink" Target="https://www.racingpost.com/guide-to-racing/royal-ascot/" TargetMode="External"/><Relationship Id="rId4" Type="http://schemas.openxmlformats.org/officeDocument/2006/relationships/hyperlink" Target="https://gov.wales/sites/default/files/publications/2019-06/event-wales-a-major-events-strategy-for-wales-2010-to-2020.pdf" TargetMode="External"/><Relationship Id="rId9" Type="http://schemas.openxmlformats.org/officeDocument/2006/relationships/hyperlink" Target="https://www.cardiff-times.co.uk/madness-are-back-announcing-a-string-of-outdoor-racecourse-shows-for-2019/"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www.researchgate.net/publication/254200080_Examining_the_Spectator_Experience" TargetMode="External"/><Relationship Id="rId3" Type="http://schemas.openxmlformats.org/officeDocument/2006/relationships/hyperlink" Target="https://community.lpma.com/t/driving-by-metrics-key-performance-indicators/605" TargetMode="External"/><Relationship Id="rId7" Type="http://schemas.openxmlformats.org/officeDocument/2006/relationships/hyperlink" Target="https://www.elegantthemes.com/blog/marketing/marketing-interview-questions" TargetMode="External"/><Relationship Id="rId2" Type="http://schemas.openxmlformats.org/officeDocument/2006/relationships/hyperlink" Target="https://www.walesonline.co.uk/whats-on/music-nightlife-news/kaiser-chiefs-announce-one-gig-17317269" TargetMode="External"/><Relationship Id="rId1" Type="http://schemas.openxmlformats.org/officeDocument/2006/relationships/slideLayout" Target="../slideLayouts/slideLayout2.xml"/><Relationship Id="rId6" Type="http://schemas.openxmlformats.org/officeDocument/2006/relationships/hyperlink" Target="https://ffoslasracecourse.com/owners-trainers/" TargetMode="External"/><Relationship Id="rId11" Type="http://schemas.openxmlformats.org/officeDocument/2006/relationships/hyperlink" Target="https://tickets.ffoslasracecourse.com/shop/cart.pl?myaction=choose_event" TargetMode="External"/><Relationship Id="rId5" Type="http://schemas.openxmlformats.org/officeDocument/2006/relationships/hyperlink" Target="https://www.tripadvisor.co.uk/Attraction_Review-g4419066-d3211301-Reviews-Ffos_Las_Racecourse-Trimsaran_Carmarthenshire_Wales.html" TargetMode="External"/><Relationship Id="rId10" Type="http://schemas.openxmlformats.org/officeDocument/2006/relationships/hyperlink" Target="https://ffoslasracecourse.com/directions/" TargetMode="External"/><Relationship Id="rId4" Type="http://schemas.openxmlformats.org/officeDocument/2006/relationships/hyperlink" Target="https://www.tripadvisor.co.uk/ShowUserReviews-g4419066-d3211301-r461653041-Ffos_Las_Racecourse-Trimsaran_Carmarthenshire_Wales.html" TargetMode="External"/><Relationship Id="rId9" Type="http://schemas.openxmlformats.org/officeDocument/2006/relationships/hyperlink" Target="https://smallbusiness.chron.com/promotion-branding-theory-71094.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72007B-DCE8-4400-9324-29923C7D605D}"/>
              </a:ext>
            </a:extLst>
          </p:cNvPr>
          <p:cNvSpPr>
            <a:spLocks noGrp="1"/>
          </p:cNvSpPr>
          <p:nvPr>
            <p:ph type="ctrTitle"/>
          </p:nvPr>
        </p:nvSpPr>
        <p:spPr>
          <a:xfrm>
            <a:off x="1709530" y="238139"/>
            <a:ext cx="8637073" cy="1362062"/>
          </a:xfrm>
        </p:spPr>
        <p:txBody>
          <a:bodyPr>
            <a:normAutofit/>
          </a:bodyPr>
          <a:lstStyle/>
          <a:p>
            <a:r>
              <a:rPr lang="en-GB" sz="3600" dirty="0">
                <a:latin typeface="Arial" panose="020B0604020202020204" pitchFamily="34" charset="0"/>
                <a:cs typeface="Arial" panose="020B0604020202020204" pitchFamily="34" charset="0"/>
              </a:rPr>
              <a:t>Spectator Experience at </a:t>
            </a:r>
            <a:br>
              <a:rPr lang="en-GB" sz="3600" dirty="0">
                <a:latin typeface="Arial" panose="020B0604020202020204" pitchFamily="34" charset="0"/>
                <a:cs typeface="Arial" panose="020B0604020202020204" pitchFamily="34" charset="0"/>
              </a:rPr>
            </a:br>
            <a:r>
              <a:rPr lang="en-GB" sz="3600" dirty="0" err="1">
                <a:latin typeface="Arial" panose="020B0604020202020204" pitchFamily="34" charset="0"/>
                <a:cs typeface="Arial" panose="020B0604020202020204" pitchFamily="34" charset="0"/>
              </a:rPr>
              <a:t>Ffos</a:t>
            </a:r>
            <a:r>
              <a:rPr lang="en-GB" sz="3600" dirty="0">
                <a:latin typeface="Arial" panose="020B0604020202020204" pitchFamily="34" charset="0"/>
                <a:cs typeface="Arial" panose="020B0604020202020204" pitchFamily="34" charset="0"/>
              </a:rPr>
              <a:t> Las Race Course</a:t>
            </a:r>
          </a:p>
        </p:txBody>
      </p:sp>
      <p:sp>
        <p:nvSpPr>
          <p:cNvPr id="3" name="Subtitle 2">
            <a:extLst>
              <a:ext uri="{FF2B5EF4-FFF2-40B4-BE49-F238E27FC236}">
                <a16:creationId xmlns:a16="http://schemas.microsoft.com/office/drawing/2014/main" id="{11EF869D-9DFE-439E-8860-28EC5982B0A4}"/>
              </a:ext>
            </a:extLst>
          </p:cNvPr>
          <p:cNvSpPr>
            <a:spLocks noGrp="1"/>
          </p:cNvSpPr>
          <p:nvPr>
            <p:ph type="subTitle" idx="1"/>
          </p:nvPr>
        </p:nvSpPr>
        <p:spPr>
          <a:xfrm>
            <a:off x="1935307" y="6163917"/>
            <a:ext cx="8767860" cy="1388165"/>
          </a:xfrm>
        </p:spPr>
        <p:txBody>
          <a:bodyPr/>
          <a:lstStyle/>
          <a:p>
            <a:r>
              <a:rPr lang="en-GB" dirty="0">
                <a:latin typeface="Arial" panose="020B0604020202020204" pitchFamily="34" charset="0"/>
                <a:cs typeface="Arial" panose="020B0604020202020204" pitchFamily="34" charset="0"/>
              </a:rPr>
              <a:t>Bethan Mathews - 1700855</a:t>
            </a:r>
          </a:p>
        </p:txBody>
      </p:sp>
      <p:pic>
        <p:nvPicPr>
          <p:cNvPr id="4" name="Picture 3">
            <a:extLst>
              <a:ext uri="{FF2B5EF4-FFF2-40B4-BE49-F238E27FC236}">
                <a16:creationId xmlns:a16="http://schemas.microsoft.com/office/drawing/2014/main" id="{33DE7237-BDD4-4FDA-A6F4-5ACE1D47D9D5}"/>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4957740" y="1809807"/>
            <a:ext cx="2271439" cy="1619193"/>
          </a:xfrm>
          <a:prstGeom prst="rect">
            <a:avLst/>
          </a:prstGeom>
        </p:spPr>
      </p:pic>
    </p:spTree>
    <p:extLst>
      <p:ext uri="{BB962C8B-B14F-4D97-AF65-F5344CB8AC3E}">
        <p14:creationId xmlns:p14="http://schemas.microsoft.com/office/powerpoint/2010/main" val="11575471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2C833-0687-4ECC-B68E-69A12AB74E36}"/>
              </a:ext>
            </a:extLst>
          </p:cNvPr>
          <p:cNvSpPr>
            <a:spLocks noGrp="1"/>
          </p:cNvSpPr>
          <p:nvPr>
            <p:ph type="title"/>
          </p:nvPr>
        </p:nvSpPr>
        <p:spPr>
          <a:xfrm>
            <a:off x="1143000" y="613774"/>
            <a:ext cx="9875520" cy="1052187"/>
          </a:xfrm>
        </p:spPr>
        <p:txBody>
          <a:bodyPr/>
          <a:lstStyle/>
          <a:p>
            <a:pPr algn="ctr"/>
            <a:r>
              <a:rPr lang="en-GB" dirty="0"/>
              <a:t>Previous academic literature and writing</a:t>
            </a:r>
          </a:p>
        </p:txBody>
      </p:sp>
      <p:sp>
        <p:nvSpPr>
          <p:cNvPr id="5" name="TextBox 4">
            <a:extLst>
              <a:ext uri="{FF2B5EF4-FFF2-40B4-BE49-F238E27FC236}">
                <a16:creationId xmlns:a16="http://schemas.microsoft.com/office/drawing/2014/main" id="{A1D67EFD-2440-4915-AF99-7121BF3FB330}"/>
              </a:ext>
            </a:extLst>
          </p:cNvPr>
          <p:cNvSpPr txBox="1"/>
          <p:nvPr/>
        </p:nvSpPr>
        <p:spPr>
          <a:xfrm>
            <a:off x="966592" y="2149578"/>
            <a:ext cx="10258816" cy="3416320"/>
          </a:xfrm>
          <a:prstGeom prst="rect">
            <a:avLst/>
          </a:prstGeom>
          <a:noFill/>
        </p:spPr>
        <p:txBody>
          <a:bodyPr wrap="square" rtlCol="0">
            <a:spAutoFit/>
          </a:bodyPr>
          <a:lstStyle/>
          <a:p>
            <a:pPr algn="ctr"/>
            <a:r>
              <a:rPr lang="en-GB" sz="8000" dirty="0">
                <a:solidFill>
                  <a:srgbClr val="FF0000"/>
                </a:solidFill>
              </a:rPr>
              <a:t>B (F(x)) = U (K+ME)</a:t>
            </a:r>
          </a:p>
          <a:p>
            <a:pPr algn="ctr"/>
            <a:endParaRPr lang="en-GB" sz="4800" dirty="0">
              <a:solidFill>
                <a:schemeClr val="accent1"/>
              </a:solidFill>
            </a:endParaRPr>
          </a:p>
          <a:p>
            <a:pPr algn="ctr"/>
            <a:r>
              <a:rPr lang="en-GB" sz="4400" dirty="0">
                <a:solidFill>
                  <a:schemeClr val="accent1"/>
                </a:solidFill>
              </a:rPr>
              <a:t>Brand includes fan experience = </a:t>
            </a:r>
          </a:p>
          <a:p>
            <a:pPr algn="ctr"/>
            <a:r>
              <a:rPr lang="en-GB" sz="4400" dirty="0">
                <a:solidFill>
                  <a:schemeClr val="accent1"/>
                </a:solidFill>
              </a:rPr>
              <a:t>user-knowledge, memory, experience.</a:t>
            </a:r>
          </a:p>
        </p:txBody>
      </p:sp>
    </p:spTree>
    <p:extLst>
      <p:ext uri="{BB962C8B-B14F-4D97-AF65-F5344CB8AC3E}">
        <p14:creationId xmlns:p14="http://schemas.microsoft.com/office/powerpoint/2010/main" val="15507563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CD8E88-A6AC-45F3-8179-33F91108180B}"/>
              </a:ext>
            </a:extLst>
          </p:cNvPr>
          <p:cNvSpPr>
            <a:spLocks noGrp="1"/>
          </p:cNvSpPr>
          <p:nvPr>
            <p:ph type="title"/>
          </p:nvPr>
        </p:nvSpPr>
        <p:spPr/>
        <p:txBody>
          <a:bodyPr/>
          <a:lstStyle/>
          <a:p>
            <a:pPr algn="ctr"/>
            <a:r>
              <a:rPr lang="en-GB" dirty="0"/>
              <a:t>Wales mega event strategy 2010-2020</a:t>
            </a:r>
          </a:p>
        </p:txBody>
      </p:sp>
      <p:pic>
        <p:nvPicPr>
          <p:cNvPr id="4" name="Picture 3">
            <a:extLst>
              <a:ext uri="{FF2B5EF4-FFF2-40B4-BE49-F238E27FC236}">
                <a16:creationId xmlns:a16="http://schemas.microsoft.com/office/drawing/2014/main" id="{3196E1E1-E8DA-4417-AF48-D37EAF8C1BB9}"/>
              </a:ext>
            </a:extLst>
          </p:cNvPr>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407105" y="2036866"/>
            <a:ext cx="2088948" cy="1392134"/>
          </a:xfrm>
          <a:prstGeom prst="rect">
            <a:avLst/>
          </a:prstGeom>
        </p:spPr>
      </p:pic>
      <p:sp>
        <p:nvSpPr>
          <p:cNvPr id="6" name="Arrow: Right 5">
            <a:extLst>
              <a:ext uri="{FF2B5EF4-FFF2-40B4-BE49-F238E27FC236}">
                <a16:creationId xmlns:a16="http://schemas.microsoft.com/office/drawing/2014/main" id="{693F9F86-4F25-441C-BA15-8D32B5763E93}"/>
              </a:ext>
            </a:extLst>
          </p:cNvPr>
          <p:cNvSpPr/>
          <p:nvPr/>
        </p:nvSpPr>
        <p:spPr>
          <a:xfrm>
            <a:off x="2751589" y="2449585"/>
            <a:ext cx="1325461" cy="70467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46226158-C806-4F74-9E7E-41859E3B7D1B}"/>
              </a:ext>
            </a:extLst>
          </p:cNvPr>
          <p:cNvSpPr txBox="1"/>
          <p:nvPr/>
        </p:nvSpPr>
        <p:spPr>
          <a:xfrm>
            <a:off x="4332586" y="1840381"/>
            <a:ext cx="4597167" cy="1785104"/>
          </a:xfrm>
          <a:prstGeom prst="rect">
            <a:avLst/>
          </a:prstGeom>
          <a:noFill/>
        </p:spPr>
        <p:txBody>
          <a:bodyPr wrap="square" rtlCol="0">
            <a:spAutoFit/>
          </a:bodyPr>
          <a:lstStyle/>
          <a:p>
            <a:r>
              <a:rPr lang="en-GB" sz="2200" dirty="0">
                <a:solidFill>
                  <a:schemeClr val="accent1"/>
                </a:solidFill>
                <a:cs typeface="Arial" panose="020B0604020202020204" pitchFamily="34" charset="0"/>
              </a:rPr>
              <a:t>Developing a balanced and sustainable portfolio of major events which enhances Wales’ international reputation and the well being of its people and communities. </a:t>
            </a:r>
          </a:p>
        </p:txBody>
      </p:sp>
      <p:pic>
        <p:nvPicPr>
          <p:cNvPr id="8" name="Picture 7">
            <a:extLst>
              <a:ext uri="{FF2B5EF4-FFF2-40B4-BE49-F238E27FC236}">
                <a16:creationId xmlns:a16="http://schemas.microsoft.com/office/drawing/2014/main" id="{181C27DE-EEAA-45C7-A58B-D95E25136D77}"/>
              </a:ext>
            </a:extLst>
          </p:cNvPr>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8532211" y="4041614"/>
            <a:ext cx="2088947" cy="1393046"/>
          </a:xfrm>
          <a:prstGeom prst="rect">
            <a:avLst/>
          </a:prstGeom>
        </p:spPr>
      </p:pic>
      <p:pic>
        <p:nvPicPr>
          <p:cNvPr id="11" name="Picture 10">
            <a:extLst>
              <a:ext uri="{FF2B5EF4-FFF2-40B4-BE49-F238E27FC236}">
                <a16:creationId xmlns:a16="http://schemas.microsoft.com/office/drawing/2014/main" id="{EEB698DD-C229-4A67-8E8B-45B8D7CC1AE5}"/>
              </a:ext>
            </a:extLst>
          </p:cNvPr>
          <p:cNvPicPr>
            <a:picLocks noChangeAspect="1"/>
          </p:cNvPicPr>
          <p:nvPr/>
        </p:nvPicPr>
        <p:blipFill>
          <a:blip r:embed="rId4"/>
          <a:stretch>
            <a:fillRect/>
          </a:stretch>
        </p:blipFill>
        <p:spPr>
          <a:xfrm rot="10800000">
            <a:off x="6895749" y="4360152"/>
            <a:ext cx="1353429" cy="755970"/>
          </a:xfrm>
          <a:prstGeom prst="rect">
            <a:avLst/>
          </a:prstGeom>
        </p:spPr>
      </p:pic>
      <p:sp>
        <p:nvSpPr>
          <p:cNvPr id="12" name="TextBox 11">
            <a:extLst>
              <a:ext uri="{FF2B5EF4-FFF2-40B4-BE49-F238E27FC236}">
                <a16:creationId xmlns:a16="http://schemas.microsoft.com/office/drawing/2014/main" id="{283177C3-75F0-4824-AD23-F3C97623823D}"/>
              </a:ext>
            </a:extLst>
          </p:cNvPr>
          <p:cNvSpPr txBox="1"/>
          <p:nvPr/>
        </p:nvSpPr>
        <p:spPr>
          <a:xfrm>
            <a:off x="2180810" y="4184139"/>
            <a:ext cx="4303552" cy="1107996"/>
          </a:xfrm>
          <a:prstGeom prst="rect">
            <a:avLst/>
          </a:prstGeom>
          <a:noFill/>
        </p:spPr>
        <p:txBody>
          <a:bodyPr wrap="square" rtlCol="0">
            <a:spAutoFit/>
          </a:bodyPr>
          <a:lstStyle/>
          <a:p>
            <a:r>
              <a:rPr lang="en-GB" sz="2200" dirty="0">
                <a:solidFill>
                  <a:schemeClr val="accent1"/>
                </a:solidFill>
                <a:cs typeface="Arial" panose="020B0604020202020204" pitchFamily="34" charset="0"/>
              </a:rPr>
              <a:t>The 2020 vision – Wales recognised as a consistently outstanding destination for major events.</a:t>
            </a:r>
          </a:p>
        </p:txBody>
      </p:sp>
    </p:spTree>
    <p:extLst>
      <p:ext uri="{BB962C8B-B14F-4D97-AF65-F5344CB8AC3E}">
        <p14:creationId xmlns:p14="http://schemas.microsoft.com/office/powerpoint/2010/main" val="42158124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566440-1E88-4B0E-930E-92F0A93308E4}"/>
              </a:ext>
            </a:extLst>
          </p:cNvPr>
          <p:cNvSpPr>
            <a:spLocks noGrp="1"/>
          </p:cNvSpPr>
          <p:nvPr>
            <p:ph type="title"/>
          </p:nvPr>
        </p:nvSpPr>
        <p:spPr>
          <a:xfrm>
            <a:off x="1579587" y="1131643"/>
            <a:ext cx="9603275" cy="587136"/>
          </a:xfrm>
        </p:spPr>
        <p:txBody>
          <a:bodyPr>
            <a:normAutofit fontScale="90000"/>
          </a:bodyPr>
          <a:lstStyle/>
          <a:p>
            <a:pPr algn="ctr"/>
            <a:r>
              <a:rPr lang="en-GB" dirty="0">
                <a:latin typeface="Arial" panose="020B0604020202020204" pitchFamily="34" charset="0"/>
                <a:cs typeface="Arial" panose="020B0604020202020204" pitchFamily="34" charset="0"/>
              </a:rPr>
              <a:t>Background research</a:t>
            </a:r>
          </a:p>
        </p:txBody>
      </p:sp>
      <p:sp>
        <p:nvSpPr>
          <p:cNvPr id="3" name="Content Placeholder 2">
            <a:extLst>
              <a:ext uri="{FF2B5EF4-FFF2-40B4-BE49-F238E27FC236}">
                <a16:creationId xmlns:a16="http://schemas.microsoft.com/office/drawing/2014/main" id="{7EA13730-2D4C-4D25-84B8-D02B30AF2351}"/>
              </a:ext>
            </a:extLst>
          </p:cNvPr>
          <p:cNvSpPr>
            <a:spLocks noGrp="1"/>
          </p:cNvSpPr>
          <p:nvPr>
            <p:ph idx="1"/>
          </p:nvPr>
        </p:nvSpPr>
        <p:spPr>
          <a:xfrm>
            <a:off x="1459968" y="1982176"/>
            <a:ext cx="9603275" cy="3450613"/>
          </a:xfrm>
        </p:spPr>
        <p:txBody>
          <a:bodyPr>
            <a:normAutofit/>
          </a:bodyPr>
          <a:lstStyle/>
          <a:p>
            <a:endParaRPr lang="en-GB" sz="1600" dirty="0">
              <a:latin typeface="Arial" panose="020B0604020202020204" pitchFamily="34" charset="0"/>
              <a:cs typeface="Arial" panose="020B0604020202020204" pitchFamily="34" charset="0"/>
            </a:endParaRPr>
          </a:p>
          <a:p>
            <a:pPr algn="ctr"/>
            <a:r>
              <a:rPr lang="en-GB" sz="1600" dirty="0">
                <a:latin typeface="Arial" panose="020B0604020202020204" pitchFamily="34" charset="0"/>
                <a:cs typeface="Arial" panose="020B0604020202020204" pitchFamily="34" charset="0"/>
              </a:rPr>
              <a:t>Opened 18</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June 2009. </a:t>
            </a:r>
          </a:p>
          <a:p>
            <a:pPr algn="ctr"/>
            <a:r>
              <a:rPr lang="en-GB" sz="1600" dirty="0">
                <a:latin typeface="Arial" panose="020B0604020202020204" pitchFamily="34" charset="0"/>
                <a:cs typeface="Arial" panose="020B0604020202020204" pitchFamily="34" charset="0"/>
              </a:rPr>
              <a:t>10,000 people</a:t>
            </a:r>
          </a:p>
          <a:p>
            <a:pPr algn="ctr"/>
            <a:r>
              <a:rPr lang="en-GB" sz="1600" dirty="0">
                <a:latin typeface="Arial" panose="020B0604020202020204" pitchFamily="34" charset="0"/>
                <a:cs typeface="Arial" panose="020B0604020202020204" pitchFamily="34" charset="0"/>
              </a:rPr>
              <a:t>Corporate events</a:t>
            </a:r>
          </a:p>
          <a:p>
            <a:pPr algn="ctr"/>
            <a:r>
              <a:rPr lang="en-GB" sz="1600" dirty="0">
                <a:latin typeface="Arial" panose="020B0604020202020204" pitchFamily="34" charset="0"/>
                <a:cs typeface="Arial" panose="020B0604020202020204" pitchFamily="34" charset="0"/>
              </a:rPr>
              <a:t>Exclusive experience</a:t>
            </a:r>
          </a:p>
          <a:p>
            <a:pPr algn="ctr"/>
            <a:r>
              <a:rPr lang="en-GB" sz="1600" dirty="0">
                <a:latin typeface="Arial" panose="020B0604020202020204" pitchFamily="34" charset="0"/>
                <a:cs typeface="Arial" panose="020B0604020202020204" pitchFamily="34" charset="0"/>
              </a:rPr>
              <a:t>Bespoke events and hospitality.</a:t>
            </a:r>
          </a:p>
          <a:p>
            <a:pPr algn="ctr"/>
            <a:r>
              <a:rPr lang="en-GB" sz="1600" dirty="0">
                <a:latin typeface="Arial" panose="020B0604020202020204" pitchFamily="34" charset="0"/>
                <a:cs typeface="Arial" panose="020B0604020202020204" pitchFamily="34" charset="0"/>
              </a:rPr>
              <a:t>25</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May 2019</a:t>
            </a:r>
          </a:p>
          <a:p>
            <a:pPr algn="ctr"/>
            <a:r>
              <a:rPr lang="en-GB" sz="1600" dirty="0">
                <a:latin typeface="Arial" panose="020B0604020202020204" pitchFamily="34" charset="0"/>
                <a:cs typeface="Arial" panose="020B0604020202020204" pitchFamily="34" charset="0"/>
              </a:rPr>
              <a:t>Ladies Day</a:t>
            </a:r>
          </a:p>
          <a:p>
            <a:endParaRPr lang="en-GB" sz="16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53338A63-7E13-4482-8554-935D0B7687F4}"/>
              </a:ext>
            </a:extLst>
          </p:cNvPr>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503367" y="2442411"/>
            <a:ext cx="4022978" cy="2297809"/>
          </a:xfrm>
          <a:prstGeom prst="rect">
            <a:avLst/>
          </a:prstGeom>
        </p:spPr>
      </p:pic>
      <p:pic>
        <p:nvPicPr>
          <p:cNvPr id="5" name="Picture 4">
            <a:extLst>
              <a:ext uri="{FF2B5EF4-FFF2-40B4-BE49-F238E27FC236}">
                <a16:creationId xmlns:a16="http://schemas.microsoft.com/office/drawing/2014/main" id="{6CF2583F-C9D6-41FE-872D-133276D9E9E1}"/>
              </a:ext>
            </a:extLst>
          </p:cNvPr>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8157703" y="2346681"/>
            <a:ext cx="3530930" cy="2477760"/>
          </a:xfrm>
          <a:prstGeom prst="rect">
            <a:avLst/>
          </a:prstGeom>
        </p:spPr>
      </p:pic>
    </p:spTree>
    <p:extLst>
      <p:ext uri="{BB962C8B-B14F-4D97-AF65-F5344CB8AC3E}">
        <p14:creationId xmlns:p14="http://schemas.microsoft.com/office/powerpoint/2010/main" val="19283724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F65E-7B64-411C-979C-93F0E50C6B5D}"/>
              </a:ext>
            </a:extLst>
          </p:cNvPr>
          <p:cNvSpPr>
            <a:spLocks noGrp="1"/>
          </p:cNvSpPr>
          <p:nvPr>
            <p:ph type="title"/>
          </p:nvPr>
        </p:nvSpPr>
        <p:spPr>
          <a:xfrm>
            <a:off x="1027132" y="609600"/>
            <a:ext cx="9991387" cy="542795"/>
          </a:xfrm>
        </p:spPr>
        <p:txBody>
          <a:bodyPr>
            <a:normAutofit fontScale="90000"/>
          </a:bodyPr>
          <a:lstStyle/>
          <a:p>
            <a:r>
              <a:rPr lang="en-GB" dirty="0"/>
              <a:t>The Race Day Journey</a:t>
            </a:r>
          </a:p>
        </p:txBody>
      </p:sp>
      <p:pic>
        <p:nvPicPr>
          <p:cNvPr id="4" name="Content Placeholder 3">
            <a:extLst>
              <a:ext uri="{FF2B5EF4-FFF2-40B4-BE49-F238E27FC236}">
                <a16:creationId xmlns:a16="http://schemas.microsoft.com/office/drawing/2014/main" id="{AC529E97-7B05-4192-A31D-8E3DF2D24A57}"/>
              </a:ext>
            </a:extLst>
          </p:cNvPr>
          <p:cNvPicPr>
            <a:picLocks noGrp="1"/>
          </p:cNvPicPr>
          <p:nvPr>
            <p:ph idx="1"/>
          </p:nvPr>
        </p:nvPicPr>
        <p:blipFill rotWithShape="1">
          <a:blip r:embed="rId3">
            <a:extLst>
              <a:ext uri="{28A0092B-C50C-407E-A947-70E740481C1C}">
                <a14:useLocalDpi xmlns:a14="http://schemas.microsoft.com/office/drawing/2010/main" val="0"/>
              </a:ext>
            </a:extLst>
          </a:blip>
          <a:srcRect/>
          <a:stretch/>
        </p:blipFill>
        <p:spPr bwMode="auto">
          <a:xfrm>
            <a:off x="1027133" y="1252603"/>
            <a:ext cx="4246325" cy="5173249"/>
          </a:xfrm>
          <a:prstGeom prst="rect">
            <a:avLst/>
          </a:prstGeom>
          <a:ln>
            <a:noFill/>
          </a:ln>
          <a:extLst>
            <a:ext uri="{53640926-AAD7-44D8-BBD7-CCE9431645EC}">
              <a14:shadowObscured xmlns:a14="http://schemas.microsoft.com/office/drawing/2010/main"/>
            </a:ext>
          </a:extLst>
        </p:spPr>
      </p:pic>
      <p:pic>
        <p:nvPicPr>
          <p:cNvPr id="5" name="Picture 4">
            <a:extLst>
              <a:ext uri="{FF2B5EF4-FFF2-40B4-BE49-F238E27FC236}">
                <a16:creationId xmlns:a16="http://schemas.microsoft.com/office/drawing/2014/main" id="{90EEBF2D-2094-4DC0-8D68-E35A6396CF83}"/>
              </a:ext>
            </a:extLst>
          </p:cNvPr>
          <p:cNvPicPr/>
          <p:nvPr/>
        </p:nvPicPr>
        <p:blipFill rotWithShape="1">
          <a:blip r:embed="rId4">
            <a:extLst>
              <a:ext uri="{28A0092B-C50C-407E-A947-70E740481C1C}">
                <a14:useLocalDpi xmlns:a14="http://schemas.microsoft.com/office/drawing/2010/main" val="0"/>
              </a:ext>
            </a:extLst>
          </a:blip>
          <a:srcRect/>
          <a:stretch/>
        </p:blipFill>
        <p:spPr bwMode="auto">
          <a:xfrm>
            <a:off x="5661765" y="1805836"/>
            <a:ext cx="5774498" cy="4620016"/>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7990350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20CF4-E0DF-493B-89EA-F463DE364EA6}"/>
              </a:ext>
            </a:extLst>
          </p:cNvPr>
          <p:cNvSpPr>
            <a:spLocks noGrp="1"/>
          </p:cNvSpPr>
          <p:nvPr>
            <p:ph type="title"/>
          </p:nvPr>
        </p:nvSpPr>
        <p:spPr>
          <a:xfrm>
            <a:off x="834423" y="69544"/>
            <a:ext cx="9875520" cy="1356360"/>
          </a:xfrm>
        </p:spPr>
        <p:txBody>
          <a:bodyPr/>
          <a:lstStyle/>
          <a:p>
            <a:r>
              <a:rPr lang="en-GB" dirty="0"/>
              <a:t>Strategies</a:t>
            </a:r>
          </a:p>
        </p:txBody>
      </p:sp>
      <p:pic>
        <p:nvPicPr>
          <p:cNvPr id="4" name="Picture 3">
            <a:extLst>
              <a:ext uri="{FF2B5EF4-FFF2-40B4-BE49-F238E27FC236}">
                <a16:creationId xmlns:a16="http://schemas.microsoft.com/office/drawing/2014/main" id="{E3165E75-770E-4E54-82E8-DB8AEF7321B6}"/>
              </a:ext>
            </a:extLst>
          </p:cNvPr>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083034" y="1164864"/>
            <a:ext cx="4267200" cy="2437302"/>
          </a:xfrm>
          <a:prstGeom prst="rect">
            <a:avLst/>
          </a:prstGeom>
        </p:spPr>
      </p:pic>
      <p:sp>
        <p:nvSpPr>
          <p:cNvPr id="5" name="TextBox 4">
            <a:extLst>
              <a:ext uri="{FF2B5EF4-FFF2-40B4-BE49-F238E27FC236}">
                <a16:creationId xmlns:a16="http://schemas.microsoft.com/office/drawing/2014/main" id="{1B6869F8-9A74-4259-998C-582ECA47F1B4}"/>
              </a:ext>
            </a:extLst>
          </p:cNvPr>
          <p:cNvSpPr txBox="1"/>
          <p:nvPr/>
        </p:nvSpPr>
        <p:spPr>
          <a:xfrm>
            <a:off x="5598845" y="1490963"/>
            <a:ext cx="5111098" cy="1446550"/>
          </a:xfrm>
          <a:prstGeom prst="rect">
            <a:avLst/>
          </a:prstGeom>
          <a:noFill/>
        </p:spPr>
        <p:txBody>
          <a:bodyPr wrap="square" rtlCol="0">
            <a:spAutoFit/>
          </a:bodyPr>
          <a:lstStyle/>
          <a:p>
            <a:r>
              <a:rPr lang="en-GB" sz="2200" dirty="0">
                <a:solidFill>
                  <a:schemeClr val="accent1"/>
                </a:solidFill>
              </a:rPr>
              <a:t>There are hospitality packages available to visitors who wish to eat and drink in the restaurant and who prefer to watch the race from inside.</a:t>
            </a:r>
          </a:p>
        </p:txBody>
      </p:sp>
      <p:pic>
        <p:nvPicPr>
          <p:cNvPr id="6" name="Picture 5">
            <a:extLst>
              <a:ext uri="{FF2B5EF4-FFF2-40B4-BE49-F238E27FC236}">
                <a16:creationId xmlns:a16="http://schemas.microsoft.com/office/drawing/2014/main" id="{78B11F06-A002-4E63-9935-469D27EAB584}"/>
              </a:ext>
            </a:extLst>
          </p:cNvPr>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8734926" y="3746235"/>
            <a:ext cx="1975017" cy="2793640"/>
          </a:xfrm>
          <a:prstGeom prst="rect">
            <a:avLst/>
          </a:prstGeom>
        </p:spPr>
      </p:pic>
      <p:sp>
        <p:nvSpPr>
          <p:cNvPr id="7" name="TextBox 6">
            <a:extLst>
              <a:ext uri="{FF2B5EF4-FFF2-40B4-BE49-F238E27FC236}">
                <a16:creationId xmlns:a16="http://schemas.microsoft.com/office/drawing/2014/main" id="{40901C38-AD0B-43A2-9D6D-8FA245E692E4}"/>
              </a:ext>
            </a:extLst>
          </p:cNvPr>
          <p:cNvSpPr txBox="1"/>
          <p:nvPr/>
        </p:nvSpPr>
        <p:spPr>
          <a:xfrm>
            <a:off x="4459266" y="4585140"/>
            <a:ext cx="4045906" cy="1107996"/>
          </a:xfrm>
          <a:prstGeom prst="rect">
            <a:avLst/>
          </a:prstGeom>
          <a:noFill/>
        </p:spPr>
        <p:txBody>
          <a:bodyPr wrap="square" rtlCol="0">
            <a:spAutoFit/>
          </a:bodyPr>
          <a:lstStyle/>
          <a:p>
            <a:r>
              <a:rPr lang="en-GB" sz="2200" dirty="0">
                <a:solidFill>
                  <a:schemeClr val="accent1"/>
                </a:solidFill>
              </a:rPr>
              <a:t>The popular 80’s band ‘Madness’ performed on May 25</a:t>
            </a:r>
            <a:r>
              <a:rPr lang="en-GB" sz="2200" baseline="30000" dirty="0">
                <a:solidFill>
                  <a:schemeClr val="accent1"/>
                </a:solidFill>
              </a:rPr>
              <a:t>th</a:t>
            </a:r>
            <a:r>
              <a:rPr lang="en-GB" sz="2200" dirty="0">
                <a:solidFill>
                  <a:schemeClr val="accent1"/>
                </a:solidFill>
              </a:rPr>
              <a:t> 2019, attracting 9,000 spectators. </a:t>
            </a:r>
          </a:p>
        </p:txBody>
      </p:sp>
    </p:spTree>
    <p:extLst>
      <p:ext uri="{BB962C8B-B14F-4D97-AF65-F5344CB8AC3E}">
        <p14:creationId xmlns:p14="http://schemas.microsoft.com/office/powerpoint/2010/main" val="6626675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3BB95-DD01-46FF-A904-5C0922F73F97}"/>
              </a:ext>
            </a:extLst>
          </p:cNvPr>
          <p:cNvSpPr>
            <a:spLocks noGrp="1"/>
          </p:cNvSpPr>
          <p:nvPr>
            <p:ph type="title"/>
          </p:nvPr>
        </p:nvSpPr>
        <p:spPr/>
        <p:txBody>
          <a:bodyPr/>
          <a:lstStyle/>
          <a:p>
            <a:r>
              <a:rPr lang="en-GB" dirty="0"/>
              <a:t>Performance</a:t>
            </a:r>
          </a:p>
        </p:txBody>
      </p:sp>
      <p:sp>
        <p:nvSpPr>
          <p:cNvPr id="3" name="Content Placeholder 2">
            <a:extLst>
              <a:ext uri="{FF2B5EF4-FFF2-40B4-BE49-F238E27FC236}">
                <a16:creationId xmlns:a16="http://schemas.microsoft.com/office/drawing/2014/main" id="{CF29117B-4E9B-4076-B8A2-22CAADF9CD0E}"/>
              </a:ext>
            </a:extLst>
          </p:cNvPr>
          <p:cNvSpPr>
            <a:spLocks noGrp="1"/>
          </p:cNvSpPr>
          <p:nvPr>
            <p:ph idx="1"/>
          </p:nvPr>
        </p:nvSpPr>
        <p:spPr>
          <a:xfrm>
            <a:off x="1143000" y="2057400"/>
            <a:ext cx="10556310" cy="4038600"/>
          </a:xfrm>
        </p:spPr>
        <p:txBody>
          <a:bodyPr/>
          <a:lstStyle/>
          <a:p>
            <a:pPr marL="45720" indent="0">
              <a:buNone/>
            </a:pPr>
            <a:r>
              <a:rPr lang="en-GB" dirty="0" err="1"/>
              <a:t>Ffos</a:t>
            </a:r>
            <a:r>
              <a:rPr lang="en-GB" dirty="0"/>
              <a:t> Las had just six less fixtures than Ascot in 2019.</a:t>
            </a:r>
          </a:p>
          <a:p>
            <a:endParaRPr lang="en-GB" dirty="0"/>
          </a:p>
          <a:p>
            <a:endParaRPr lang="en-GB" dirty="0"/>
          </a:p>
          <a:p>
            <a:endParaRPr lang="en-GB" dirty="0"/>
          </a:p>
          <a:p>
            <a:pPr marL="45720" indent="0">
              <a:buNone/>
            </a:pPr>
            <a:r>
              <a:rPr lang="en-GB" dirty="0"/>
              <a:t>                                                            Proms, balls, weddings, meetings, conferences and </a:t>
            </a:r>
          </a:p>
          <a:p>
            <a:pPr marL="45720" indent="0">
              <a:buNone/>
            </a:pPr>
            <a:r>
              <a:rPr lang="en-GB" dirty="0"/>
              <a:t>                                                            so on can all be catered for at </a:t>
            </a:r>
            <a:r>
              <a:rPr lang="en-GB" dirty="0" err="1"/>
              <a:t>Ffos</a:t>
            </a:r>
            <a:r>
              <a:rPr lang="en-GB" dirty="0"/>
              <a:t> Las.</a:t>
            </a:r>
          </a:p>
        </p:txBody>
      </p:sp>
      <p:pic>
        <p:nvPicPr>
          <p:cNvPr id="4" name="Picture 3">
            <a:extLst>
              <a:ext uri="{FF2B5EF4-FFF2-40B4-BE49-F238E27FC236}">
                <a16:creationId xmlns:a16="http://schemas.microsoft.com/office/drawing/2014/main" id="{0247C499-39F9-41FB-866C-7728978BDBAF}"/>
              </a:ext>
            </a:extLst>
          </p:cNvPr>
          <p:cNvPicPr>
            <a:picLocks noChangeAspect="1"/>
          </p:cNvPicPr>
          <p:nvPr/>
        </p:nvPicPr>
        <p:blipFill>
          <a:blip r:embed="rId3"/>
          <a:stretch>
            <a:fillRect/>
          </a:stretch>
        </p:blipFill>
        <p:spPr>
          <a:xfrm>
            <a:off x="7585287" y="1203917"/>
            <a:ext cx="3657765" cy="2381494"/>
          </a:xfrm>
          <a:prstGeom prst="rect">
            <a:avLst/>
          </a:prstGeom>
        </p:spPr>
      </p:pic>
      <p:pic>
        <p:nvPicPr>
          <p:cNvPr id="5" name="Picture 4">
            <a:extLst>
              <a:ext uri="{FF2B5EF4-FFF2-40B4-BE49-F238E27FC236}">
                <a16:creationId xmlns:a16="http://schemas.microsoft.com/office/drawing/2014/main" id="{040F6839-4F82-4928-AD71-DA14FB8193C9}"/>
              </a:ext>
            </a:extLst>
          </p:cNvPr>
          <p:cNvPicPr>
            <a:picLocks noChangeAspect="1"/>
          </p:cNvPicPr>
          <p:nvPr/>
        </p:nvPicPr>
        <p:blipFill>
          <a:blip r:embed="rId4"/>
          <a:stretch>
            <a:fillRect/>
          </a:stretch>
        </p:blipFill>
        <p:spPr>
          <a:xfrm>
            <a:off x="948948" y="3585411"/>
            <a:ext cx="3551321" cy="2367547"/>
          </a:xfrm>
          <a:prstGeom prst="rect">
            <a:avLst/>
          </a:prstGeom>
        </p:spPr>
      </p:pic>
    </p:spTree>
    <p:extLst>
      <p:ext uri="{BB962C8B-B14F-4D97-AF65-F5344CB8AC3E}">
        <p14:creationId xmlns:p14="http://schemas.microsoft.com/office/powerpoint/2010/main" val="2749735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F2ED2-32F0-4BB4-8A35-3AF03BCDF13D}"/>
              </a:ext>
            </a:extLst>
          </p:cNvPr>
          <p:cNvSpPr>
            <a:spLocks noGrp="1"/>
          </p:cNvSpPr>
          <p:nvPr>
            <p:ph type="title"/>
          </p:nvPr>
        </p:nvSpPr>
        <p:spPr>
          <a:xfrm>
            <a:off x="403787" y="477253"/>
            <a:ext cx="10374102" cy="1356360"/>
          </a:xfrm>
        </p:spPr>
        <p:txBody>
          <a:bodyPr/>
          <a:lstStyle/>
          <a:p>
            <a:r>
              <a:rPr lang="en-GB" dirty="0"/>
              <a:t>  Observational research</a:t>
            </a:r>
          </a:p>
        </p:txBody>
      </p:sp>
      <p:pic>
        <p:nvPicPr>
          <p:cNvPr id="4" name="Picture 3">
            <a:extLst>
              <a:ext uri="{FF2B5EF4-FFF2-40B4-BE49-F238E27FC236}">
                <a16:creationId xmlns:a16="http://schemas.microsoft.com/office/drawing/2014/main" id="{E51ECD77-57BC-4C59-AECF-EFA9B27E3EDB}"/>
              </a:ext>
            </a:extLst>
          </p:cNvPr>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403787" y="2338525"/>
            <a:ext cx="4613546" cy="2180949"/>
          </a:xfrm>
          <a:prstGeom prst="rect">
            <a:avLst/>
          </a:prstGeom>
        </p:spPr>
      </p:pic>
      <p:pic>
        <p:nvPicPr>
          <p:cNvPr id="5" name="Picture 4">
            <a:extLst>
              <a:ext uri="{FF2B5EF4-FFF2-40B4-BE49-F238E27FC236}">
                <a16:creationId xmlns:a16="http://schemas.microsoft.com/office/drawing/2014/main" id="{F37BEA12-3D55-447A-B358-90FE4D2C81E3}"/>
              </a:ext>
            </a:extLst>
          </p:cNvPr>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5146813" y="1833613"/>
            <a:ext cx="1955763" cy="3478630"/>
          </a:xfrm>
          <a:prstGeom prst="rect">
            <a:avLst/>
          </a:prstGeom>
        </p:spPr>
      </p:pic>
      <p:pic>
        <p:nvPicPr>
          <p:cNvPr id="6" name="Picture 5">
            <a:extLst>
              <a:ext uri="{FF2B5EF4-FFF2-40B4-BE49-F238E27FC236}">
                <a16:creationId xmlns:a16="http://schemas.microsoft.com/office/drawing/2014/main" id="{0674C37D-3461-4DD3-B04F-15876A08E98B}"/>
              </a:ext>
            </a:extLst>
          </p:cNvPr>
          <p:cNvPicPr>
            <a:picLocks noChangeAspect="1"/>
          </p:cNvPicPr>
          <p:nvPr/>
        </p:nvPicPr>
        <p:blipFill>
          <a:blip r:embed="rId5" cstate="email">
            <a:extLst>
              <a:ext uri="{28A0092B-C50C-407E-A947-70E740481C1C}">
                <a14:useLocalDpi xmlns:a14="http://schemas.microsoft.com/office/drawing/2010/main" val="0"/>
              </a:ext>
            </a:extLst>
          </a:blip>
          <a:stretch>
            <a:fillRect/>
          </a:stretch>
        </p:blipFill>
        <p:spPr>
          <a:xfrm>
            <a:off x="7232057" y="2101465"/>
            <a:ext cx="4613233" cy="2942925"/>
          </a:xfrm>
          <a:prstGeom prst="rect">
            <a:avLst/>
          </a:prstGeom>
        </p:spPr>
      </p:pic>
    </p:spTree>
    <p:extLst>
      <p:ext uri="{BB962C8B-B14F-4D97-AF65-F5344CB8AC3E}">
        <p14:creationId xmlns:p14="http://schemas.microsoft.com/office/powerpoint/2010/main" val="23080049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B4DEC-79A3-4CDB-9E63-3654BFBCB6A6}"/>
              </a:ext>
            </a:extLst>
          </p:cNvPr>
          <p:cNvSpPr>
            <a:spLocks noGrp="1"/>
          </p:cNvSpPr>
          <p:nvPr>
            <p:ph type="title"/>
          </p:nvPr>
        </p:nvSpPr>
        <p:spPr>
          <a:xfrm>
            <a:off x="564280" y="609600"/>
            <a:ext cx="10454240" cy="1356360"/>
          </a:xfrm>
        </p:spPr>
        <p:txBody>
          <a:bodyPr/>
          <a:lstStyle/>
          <a:p>
            <a:r>
              <a:rPr lang="en-GB" dirty="0"/>
              <a:t>Key performance indicators</a:t>
            </a:r>
          </a:p>
        </p:txBody>
      </p:sp>
      <p:sp>
        <p:nvSpPr>
          <p:cNvPr id="6" name="Content Placeholder 5">
            <a:extLst>
              <a:ext uri="{FF2B5EF4-FFF2-40B4-BE49-F238E27FC236}">
                <a16:creationId xmlns:a16="http://schemas.microsoft.com/office/drawing/2014/main" id="{D3014465-8C05-4F7A-B0B3-34A8A62202BC}"/>
              </a:ext>
            </a:extLst>
          </p:cNvPr>
          <p:cNvSpPr>
            <a:spLocks noGrp="1"/>
          </p:cNvSpPr>
          <p:nvPr>
            <p:ph idx="1"/>
          </p:nvPr>
        </p:nvSpPr>
        <p:spPr>
          <a:xfrm>
            <a:off x="564280" y="1965960"/>
            <a:ext cx="11032960" cy="4038600"/>
          </a:xfrm>
        </p:spPr>
        <p:txBody>
          <a:bodyPr>
            <a:normAutofit fontScale="92500" lnSpcReduction="20000"/>
          </a:bodyPr>
          <a:lstStyle/>
          <a:p>
            <a:r>
              <a:rPr lang="en-GB" dirty="0"/>
              <a:t>Profit and loss.</a:t>
            </a:r>
          </a:p>
          <a:p>
            <a:endParaRPr lang="en-GB" dirty="0"/>
          </a:p>
          <a:p>
            <a:endParaRPr lang="en-GB" dirty="0"/>
          </a:p>
          <a:p>
            <a:r>
              <a:rPr lang="en-GB" dirty="0"/>
              <a:t>Visitor numbers and annual membership.</a:t>
            </a:r>
          </a:p>
          <a:p>
            <a:endParaRPr lang="en-GB" dirty="0"/>
          </a:p>
          <a:p>
            <a:pPr marL="45720" indent="0">
              <a:buNone/>
            </a:pPr>
            <a:endParaRPr lang="en-GB" dirty="0"/>
          </a:p>
          <a:p>
            <a:r>
              <a:rPr lang="en-GB" dirty="0"/>
              <a:t>Number of spectator boxes sold.</a:t>
            </a:r>
          </a:p>
          <a:p>
            <a:endParaRPr lang="en-GB" dirty="0"/>
          </a:p>
          <a:p>
            <a:pPr marL="45720" indent="0">
              <a:buNone/>
            </a:pPr>
            <a:endParaRPr lang="en-GB" dirty="0"/>
          </a:p>
          <a:p>
            <a:r>
              <a:rPr lang="en-GB" dirty="0"/>
              <a:t>Number of fixtures held annually.</a:t>
            </a:r>
          </a:p>
        </p:txBody>
      </p:sp>
      <p:pic>
        <p:nvPicPr>
          <p:cNvPr id="7" name="Picture 6">
            <a:extLst>
              <a:ext uri="{FF2B5EF4-FFF2-40B4-BE49-F238E27FC236}">
                <a16:creationId xmlns:a16="http://schemas.microsoft.com/office/drawing/2014/main" id="{6FEBC358-413E-46E1-A474-1D3185DF1E89}"/>
              </a:ext>
            </a:extLst>
          </p:cNvPr>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5835316" y="1844040"/>
            <a:ext cx="5761924" cy="4282440"/>
          </a:xfrm>
          <a:prstGeom prst="rect">
            <a:avLst/>
          </a:prstGeom>
        </p:spPr>
      </p:pic>
    </p:spTree>
    <p:extLst>
      <p:ext uri="{BB962C8B-B14F-4D97-AF65-F5344CB8AC3E}">
        <p14:creationId xmlns:p14="http://schemas.microsoft.com/office/powerpoint/2010/main" val="11432559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A595D-D202-442B-8188-8DE76216F432}"/>
              </a:ext>
            </a:extLst>
          </p:cNvPr>
          <p:cNvSpPr>
            <a:spLocks noGrp="1"/>
          </p:cNvSpPr>
          <p:nvPr>
            <p:ph type="title"/>
          </p:nvPr>
        </p:nvSpPr>
        <p:spPr/>
        <p:txBody>
          <a:bodyPr/>
          <a:lstStyle/>
          <a:p>
            <a:r>
              <a:rPr lang="en-GB" dirty="0"/>
              <a:t>Statistics</a:t>
            </a:r>
          </a:p>
        </p:txBody>
      </p:sp>
      <p:pic>
        <p:nvPicPr>
          <p:cNvPr id="4" name="Content Placeholder 3">
            <a:extLst>
              <a:ext uri="{FF2B5EF4-FFF2-40B4-BE49-F238E27FC236}">
                <a16:creationId xmlns:a16="http://schemas.microsoft.com/office/drawing/2014/main" id="{9297A913-9740-43C3-8C6A-F694EA78A030}"/>
              </a:ext>
            </a:extLst>
          </p:cNvPr>
          <p:cNvPicPr>
            <a:picLocks noGrp="1" noChangeAspect="1"/>
          </p:cNvPicPr>
          <p:nvPr>
            <p:ph idx="1"/>
          </p:nvPr>
        </p:nvPicPr>
        <p:blipFill>
          <a:blip r:embed="rId3" cstate="email">
            <a:extLst>
              <a:ext uri="{28A0092B-C50C-407E-A947-70E740481C1C}">
                <a14:useLocalDpi xmlns:a14="http://schemas.microsoft.com/office/drawing/2010/main" val="0"/>
              </a:ext>
            </a:extLst>
          </a:blip>
          <a:stretch>
            <a:fillRect/>
          </a:stretch>
        </p:blipFill>
        <p:spPr>
          <a:xfrm>
            <a:off x="2399962" y="1871541"/>
            <a:ext cx="7392075" cy="4155744"/>
          </a:xfrm>
          <a:prstGeom prst="rect">
            <a:avLst/>
          </a:prstGeom>
        </p:spPr>
      </p:pic>
    </p:spTree>
    <p:extLst>
      <p:ext uri="{BB962C8B-B14F-4D97-AF65-F5344CB8AC3E}">
        <p14:creationId xmlns:p14="http://schemas.microsoft.com/office/powerpoint/2010/main" val="35489548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5D04D-518A-4837-80EF-E1211FBE4861}"/>
              </a:ext>
            </a:extLst>
          </p:cNvPr>
          <p:cNvSpPr>
            <a:spLocks noGrp="1"/>
          </p:cNvSpPr>
          <p:nvPr>
            <p:ph type="title"/>
          </p:nvPr>
        </p:nvSpPr>
        <p:spPr>
          <a:xfrm>
            <a:off x="397303" y="651353"/>
            <a:ext cx="10621217" cy="776614"/>
          </a:xfrm>
        </p:spPr>
        <p:txBody>
          <a:bodyPr>
            <a:normAutofit/>
          </a:bodyPr>
          <a:lstStyle/>
          <a:p>
            <a:r>
              <a:rPr lang="en-GB" dirty="0"/>
              <a:t>Reviews </a:t>
            </a:r>
          </a:p>
        </p:txBody>
      </p:sp>
      <p:pic>
        <p:nvPicPr>
          <p:cNvPr id="4" name="Picture 3">
            <a:extLst>
              <a:ext uri="{FF2B5EF4-FFF2-40B4-BE49-F238E27FC236}">
                <a16:creationId xmlns:a16="http://schemas.microsoft.com/office/drawing/2014/main" id="{B47C4A1B-C1BA-4A90-BC78-EA8D647AC20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7303" y="1515979"/>
            <a:ext cx="6049830" cy="4225984"/>
          </a:xfrm>
          <a:prstGeom prst="rect">
            <a:avLst/>
          </a:prstGeom>
        </p:spPr>
      </p:pic>
      <p:pic>
        <p:nvPicPr>
          <p:cNvPr id="5" name="Picture 4">
            <a:extLst>
              <a:ext uri="{FF2B5EF4-FFF2-40B4-BE49-F238E27FC236}">
                <a16:creationId xmlns:a16="http://schemas.microsoft.com/office/drawing/2014/main" id="{065510BF-EB24-44F8-BC13-66DBD52F1E7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20951" y="1515979"/>
            <a:ext cx="5173746" cy="4357499"/>
          </a:xfrm>
          <a:prstGeom prst="rect">
            <a:avLst/>
          </a:prstGeom>
        </p:spPr>
      </p:pic>
    </p:spTree>
    <p:extLst>
      <p:ext uri="{BB962C8B-B14F-4D97-AF65-F5344CB8AC3E}">
        <p14:creationId xmlns:p14="http://schemas.microsoft.com/office/powerpoint/2010/main" val="19143009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6B8B2-F896-439B-819D-C46D359A556C}"/>
              </a:ext>
            </a:extLst>
          </p:cNvPr>
          <p:cNvSpPr>
            <a:spLocks noGrp="1"/>
          </p:cNvSpPr>
          <p:nvPr>
            <p:ph type="title"/>
          </p:nvPr>
        </p:nvSpPr>
        <p:spPr>
          <a:xfrm>
            <a:off x="497128" y="638827"/>
            <a:ext cx="10518743" cy="876821"/>
          </a:xfrm>
        </p:spPr>
        <p:txBody>
          <a:bodyPr/>
          <a:lstStyle/>
          <a:p>
            <a:r>
              <a:rPr lang="en-GB" dirty="0"/>
              <a:t>Reviews</a:t>
            </a:r>
          </a:p>
        </p:txBody>
      </p:sp>
      <p:pic>
        <p:nvPicPr>
          <p:cNvPr id="4" name="Picture 3">
            <a:extLst>
              <a:ext uri="{FF2B5EF4-FFF2-40B4-BE49-F238E27FC236}">
                <a16:creationId xmlns:a16="http://schemas.microsoft.com/office/drawing/2014/main" id="{C0A83BE7-043B-4C80-9B5F-335C90766FC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7128" y="1838969"/>
            <a:ext cx="5598872" cy="3180061"/>
          </a:xfrm>
          <a:prstGeom prst="rect">
            <a:avLst/>
          </a:prstGeom>
        </p:spPr>
      </p:pic>
      <p:pic>
        <p:nvPicPr>
          <p:cNvPr id="3" name="Picture 2">
            <a:extLst>
              <a:ext uri="{FF2B5EF4-FFF2-40B4-BE49-F238E27FC236}">
                <a16:creationId xmlns:a16="http://schemas.microsoft.com/office/drawing/2014/main" id="{F38EFB25-F19C-4957-96A2-2D5307D023D3}"/>
              </a:ext>
            </a:extLst>
          </p:cNvPr>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6078111" y="1622401"/>
            <a:ext cx="5598872" cy="3922776"/>
          </a:xfrm>
          <a:prstGeom prst="rect">
            <a:avLst/>
          </a:prstGeom>
        </p:spPr>
      </p:pic>
    </p:spTree>
    <p:extLst>
      <p:ext uri="{BB962C8B-B14F-4D97-AF65-F5344CB8AC3E}">
        <p14:creationId xmlns:p14="http://schemas.microsoft.com/office/powerpoint/2010/main" val="34839291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26195-D89D-4967-A252-CCF5A8958A3A}"/>
              </a:ext>
            </a:extLst>
          </p:cNvPr>
          <p:cNvSpPr>
            <a:spLocks noGrp="1"/>
          </p:cNvSpPr>
          <p:nvPr>
            <p:ph type="title"/>
          </p:nvPr>
        </p:nvSpPr>
        <p:spPr>
          <a:xfrm>
            <a:off x="1158240" y="360946"/>
            <a:ext cx="9875520" cy="995413"/>
          </a:xfrm>
        </p:spPr>
        <p:txBody>
          <a:bodyPr/>
          <a:lstStyle/>
          <a:p>
            <a:pPr algn="ctr"/>
            <a:r>
              <a:rPr lang="en-GB" dirty="0"/>
              <a:t>Interviews conducted by the author</a:t>
            </a:r>
          </a:p>
        </p:txBody>
      </p:sp>
      <p:pic>
        <p:nvPicPr>
          <p:cNvPr id="4" name="Picture 3">
            <a:extLst>
              <a:ext uri="{FF2B5EF4-FFF2-40B4-BE49-F238E27FC236}">
                <a16:creationId xmlns:a16="http://schemas.microsoft.com/office/drawing/2014/main" id="{A8C9C845-AB88-4E43-BA1A-CBA2CAC0E34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24000" y="1609072"/>
            <a:ext cx="9144000" cy="4191000"/>
          </a:xfrm>
          <a:prstGeom prst="rect">
            <a:avLst/>
          </a:prstGeom>
        </p:spPr>
      </p:pic>
    </p:spTree>
    <p:extLst>
      <p:ext uri="{BB962C8B-B14F-4D97-AF65-F5344CB8AC3E}">
        <p14:creationId xmlns:p14="http://schemas.microsoft.com/office/powerpoint/2010/main" val="3970880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421B81-F2FA-4362-9B05-B4BF6F398E73}"/>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F45B1BC1-C367-43D3-8821-AEAF08D95171}"/>
              </a:ext>
            </a:extLst>
          </p:cNvPr>
          <p:cNvSpPr>
            <a:spLocks noGrp="1"/>
          </p:cNvSpPr>
          <p:nvPr>
            <p:ph idx="1"/>
          </p:nvPr>
        </p:nvSpPr>
        <p:spPr/>
        <p:txBody>
          <a:bodyPr>
            <a:normAutofit fontScale="92500" lnSpcReduction="10000"/>
          </a:bodyPr>
          <a:lstStyle/>
          <a:p>
            <a:r>
              <a:rPr lang="en-GB" dirty="0"/>
              <a:t>Developing an exciting programme of events to attract all ages. </a:t>
            </a:r>
          </a:p>
          <a:p>
            <a:pPr marL="45720" indent="0">
              <a:buNone/>
            </a:pPr>
            <a:endParaRPr lang="en-GB" dirty="0"/>
          </a:p>
          <a:p>
            <a:r>
              <a:rPr lang="en-GB" dirty="0"/>
              <a:t>Positive promotion of facilities.</a:t>
            </a:r>
          </a:p>
          <a:p>
            <a:pPr marL="45720" indent="0">
              <a:buNone/>
            </a:pPr>
            <a:endParaRPr lang="en-GB" dirty="0"/>
          </a:p>
          <a:p>
            <a:r>
              <a:rPr lang="en-GB" dirty="0"/>
              <a:t>Improvement of customer service/guest experience.</a:t>
            </a:r>
          </a:p>
          <a:p>
            <a:pPr marL="45720" indent="0">
              <a:buNone/>
            </a:pPr>
            <a:endParaRPr lang="en-GB" dirty="0"/>
          </a:p>
          <a:p>
            <a:r>
              <a:rPr lang="en-GB" dirty="0"/>
              <a:t>Possible arena for future events. </a:t>
            </a:r>
          </a:p>
          <a:p>
            <a:pPr marL="45720" indent="0">
              <a:buNone/>
            </a:pPr>
            <a:endParaRPr lang="en-GB" dirty="0"/>
          </a:p>
          <a:p>
            <a:r>
              <a:rPr lang="en-GB" dirty="0"/>
              <a:t>Has helped to enhance Wales’ international reputation by introducing the racecourse into the heart of Wales.</a:t>
            </a:r>
          </a:p>
          <a:p>
            <a:endParaRPr lang="en-GB" dirty="0"/>
          </a:p>
        </p:txBody>
      </p:sp>
    </p:spTree>
    <p:extLst>
      <p:ext uri="{BB962C8B-B14F-4D97-AF65-F5344CB8AC3E}">
        <p14:creationId xmlns:p14="http://schemas.microsoft.com/office/powerpoint/2010/main" val="20696542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656D7-5429-45AB-AB4B-3144727C4CA4}"/>
              </a:ext>
            </a:extLst>
          </p:cNvPr>
          <p:cNvSpPr>
            <a:spLocks noGrp="1"/>
          </p:cNvSpPr>
          <p:nvPr>
            <p:ph type="title"/>
          </p:nvPr>
        </p:nvSpPr>
        <p:spPr>
          <a:xfrm>
            <a:off x="1143000" y="397043"/>
            <a:ext cx="9875520" cy="794084"/>
          </a:xfrm>
        </p:spPr>
        <p:txBody>
          <a:bodyPr/>
          <a:lstStyle/>
          <a:p>
            <a:r>
              <a:rPr lang="en-GB" dirty="0"/>
              <a:t>Recommendations</a:t>
            </a:r>
          </a:p>
        </p:txBody>
      </p:sp>
      <p:sp>
        <p:nvSpPr>
          <p:cNvPr id="3" name="Content Placeholder 2">
            <a:extLst>
              <a:ext uri="{FF2B5EF4-FFF2-40B4-BE49-F238E27FC236}">
                <a16:creationId xmlns:a16="http://schemas.microsoft.com/office/drawing/2014/main" id="{97625D92-B050-4850-9F4D-927421834B06}"/>
              </a:ext>
            </a:extLst>
          </p:cNvPr>
          <p:cNvSpPr>
            <a:spLocks noGrp="1"/>
          </p:cNvSpPr>
          <p:nvPr>
            <p:ph idx="1"/>
          </p:nvPr>
        </p:nvSpPr>
        <p:spPr>
          <a:xfrm>
            <a:off x="1143000" y="1371599"/>
            <a:ext cx="9872871" cy="5089357"/>
          </a:xfrm>
        </p:spPr>
        <p:txBody>
          <a:bodyPr>
            <a:normAutofit fontScale="85000" lnSpcReduction="20000"/>
          </a:bodyPr>
          <a:lstStyle/>
          <a:p>
            <a:r>
              <a:rPr lang="en-GB" sz="2400" dirty="0"/>
              <a:t>Plan large events.</a:t>
            </a:r>
          </a:p>
          <a:p>
            <a:pPr marL="45720" indent="0">
              <a:buNone/>
            </a:pPr>
            <a:endParaRPr lang="en-GB" sz="2400" dirty="0"/>
          </a:p>
          <a:p>
            <a:r>
              <a:rPr lang="en-GB" sz="2400" dirty="0"/>
              <a:t>Facilities.</a:t>
            </a:r>
          </a:p>
          <a:p>
            <a:pPr marL="45720" indent="0">
              <a:buNone/>
            </a:pPr>
            <a:endParaRPr lang="en-GB" sz="2400" dirty="0"/>
          </a:p>
          <a:p>
            <a:r>
              <a:rPr lang="en-GB" sz="2400" dirty="0"/>
              <a:t>Car park access</a:t>
            </a:r>
          </a:p>
          <a:p>
            <a:pPr marL="45720" indent="0">
              <a:buNone/>
            </a:pPr>
            <a:endParaRPr lang="en-GB" sz="2400" dirty="0"/>
          </a:p>
          <a:p>
            <a:r>
              <a:rPr lang="en-GB" sz="2400" dirty="0"/>
              <a:t>Seated areas</a:t>
            </a:r>
          </a:p>
          <a:p>
            <a:pPr marL="45720" indent="0">
              <a:buNone/>
            </a:pPr>
            <a:endParaRPr lang="en-GB" sz="2400" dirty="0"/>
          </a:p>
          <a:p>
            <a:r>
              <a:rPr lang="en-GB" sz="2400" dirty="0"/>
              <a:t>Drinking in the venue.</a:t>
            </a:r>
          </a:p>
          <a:p>
            <a:pPr marL="45720" indent="0">
              <a:buNone/>
            </a:pPr>
            <a:endParaRPr lang="en-GB" sz="2400" dirty="0"/>
          </a:p>
          <a:p>
            <a:r>
              <a:rPr lang="en-GB" sz="2400" dirty="0"/>
              <a:t>Trained and knowledgeable staff</a:t>
            </a:r>
          </a:p>
          <a:p>
            <a:pPr marL="45720" indent="0">
              <a:buNone/>
            </a:pPr>
            <a:endParaRPr lang="en-GB" sz="2400" dirty="0"/>
          </a:p>
          <a:p>
            <a:r>
              <a:rPr lang="en-GB" sz="2400" dirty="0"/>
              <a:t>Security</a:t>
            </a:r>
          </a:p>
          <a:p>
            <a:endParaRPr lang="en-GB" dirty="0"/>
          </a:p>
        </p:txBody>
      </p:sp>
    </p:spTree>
    <p:extLst>
      <p:ext uri="{BB962C8B-B14F-4D97-AF65-F5344CB8AC3E}">
        <p14:creationId xmlns:p14="http://schemas.microsoft.com/office/powerpoint/2010/main" val="6016564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F07D9-93CC-496C-8243-9B220C3E2349}"/>
              </a:ext>
            </a:extLst>
          </p:cNvPr>
          <p:cNvSpPr>
            <a:spLocks noGrp="1"/>
          </p:cNvSpPr>
          <p:nvPr>
            <p:ph type="title"/>
          </p:nvPr>
        </p:nvSpPr>
        <p:spPr>
          <a:xfrm>
            <a:off x="1181983" y="779352"/>
            <a:ext cx="9872871" cy="1049235"/>
          </a:xfrm>
        </p:spPr>
        <p:txBody>
          <a:bodyPr/>
          <a:lstStyle/>
          <a:p>
            <a:r>
              <a:rPr lang="en-GB" dirty="0"/>
              <a:t>References </a:t>
            </a:r>
          </a:p>
        </p:txBody>
      </p:sp>
      <p:sp>
        <p:nvSpPr>
          <p:cNvPr id="3" name="Content Placeholder 2">
            <a:extLst>
              <a:ext uri="{FF2B5EF4-FFF2-40B4-BE49-F238E27FC236}">
                <a16:creationId xmlns:a16="http://schemas.microsoft.com/office/drawing/2014/main" id="{EAB8A309-8AD3-44DA-99E9-BC9185C742E4}"/>
              </a:ext>
            </a:extLst>
          </p:cNvPr>
          <p:cNvSpPr>
            <a:spLocks noGrp="1"/>
          </p:cNvSpPr>
          <p:nvPr>
            <p:ph idx="1"/>
          </p:nvPr>
        </p:nvSpPr>
        <p:spPr/>
        <p:txBody>
          <a:bodyPr>
            <a:normAutofit/>
          </a:bodyPr>
          <a:lstStyle/>
          <a:p>
            <a:r>
              <a:rPr lang="en-GB" sz="1200" dirty="0">
                <a:hlinkClick r:id="rId2"/>
              </a:rPr>
              <a:t>https://restaurantsystemspro.net/wp-content/uploads/2011/10/mission-statement-for-restaurant.jpg</a:t>
            </a:r>
            <a:r>
              <a:rPr lang="en-GB" sz="1200" dirty="0"/>
              <a:t> - Mission Statement</a:t>
            </a:r>
          </a:p>
          <a:p>
            <a:r>
              <a:rPr lang="en-GB" sz="1200" dirty="0">
                <a:hlinkClick r:id="rId3"/>
              </a:rPr>
              <a:t>http://www.tom-gray.com/wp-content/uploads/2016/03/vision-image.jpg</a:t>
            </a:r>
            <a:r>
              <a:rPr lang="en-GB" sz="1200" dirty="0"/>
              <a:t> - 2020 vision</a:t>
            </a:r>
          </a:p>
          <a:p>
            <a:r>
              <a:rPr lang="en-GB" sz="1200" dirty="0">
                <a:hlinkClick r:id="rId4"/>
              </a:rPr>
              <a:t>https://gov.wales/sites/default/files/publications/2019-06/event-wales-a-major-events-strategy-for-wales-2010-to-2020.pdf</a:t>
            </a:r>
            <a:r>
              <a:rPr lang="en-GB" sz="1200" dirty="0"/>
              <a:t> - Wales Major Events pdf</a:t>
            </a:r>
          </a:p>
          <a:p>
            <a:r>
              <a:rPr lang="en-GB" sz="1200" dirty="0">
                <a:hlinkClick r:id="rId5"/>
              </a:rPr>
              <a:t>https://ffoslasracecourse.com/arc-buys-ffos/</a:t>
            </a:r>
            <a:r>
              <a:rPr lang="en-GB" sz="1200" dirty="0"/>
              <a:t> - </a:t>
            </a:r>
            <a:r>
              <a:rPr lang="en-GB" sz="1200" dirty="0" err="1"/>
              <a:t>Ffos</a:t>
            </a:r>
            <a:r>
              <a:rPr lang="en-GB" sz="1200" dirty="0"/>
              <a:t> Las racecourse</a:t>
            </a:r>
          </a:p>
          <a:p>
            <a:r>
              <a:rPr lang="en-GB" sz="1200" dirty="0">
                <a:hlinkClick r:id="rId6"/>
              </a:rPr>
              <a:t>https://www.pitchup.com/campsites/Wales/South-Wales/Carmarthenshire/Kidwelly/ffos-las-racecourse/</a:t>
            </a:r>
            <a:r>
              <a:rPr lang="en-GB" sz="1200" dirty="0"/>
              <a:t> - </a:t>
            </a:r>
            <a:r>
              <a:rPr lang="en-GB" sz="1200" dirty="0" err="1"/>
              <a:t>Ffos</a:t>
            </a:r>
            <a:r>
              <a:rPr lang="en-GB" sz="1200" dirty="0"/>
              <a:t> Las jockeys</a:t>
            </a:r>
          </a:p>
          <a:p>
            <a:r>
              <a:rPr lang="en-GB" sz="1200" dirty="0">
                <a:hlinkClick r:id="rId7"/>
              </a:rPr>
              <a:t>https://www.swanseabaybusinessclub.com/events/celebration-event-beaujolais-day/ffos-las-logo-high-res/</a:t>
            </a:r>
            <a:r>
              <a:rPr lang="en-GB" sz="1200" dirty="0"/>
              <a:t> - </a:t>
            </a:r>
            <a:r>
              <a:rPr lang="en-GB" sz="1200" dirty="0" err="1"/>
              <a:t>Ffos</a:t>
            </a:r>
            <a:r>
              <a:rPr lang="en-GB" sz="1200" dirty="0"/>
              <a:t> Las logo</a:t>
            </a:r>
          </a:p>
          <a:p>
            <a:r>
              <a:rPr lang="en-GB" sz="1200" dirty="0">
                <a:hlinkClick r:id="rId8"/>
              </a:rPr>
              <a:t>https://ffoslasracecourse.com/hospitality/</a:t>
            </a:r>
            <a:r>
              <a:rPr lang="en-GB" sz="1200" dirty="0"/>
              <a:t> - </a:t>
            </a:r>
            <a:r>
              <a:rPr lang="en-GB" sz="1200" dirty="0" err="1"/>
              <a:t>Ffos</a:t>
            </a:r>
            <a:r>
              <a:rPr lang="en-GB" sz="1200" dirty="0"/>
              <a:t> Las hospitality package</a:t>
            </a:r>
          </a:p>
          <a:p>
            <a:r>
              <a:rPr lang="en-GB" sz="1200" dirty="0">
                <a:hlinkClick r:id="rId9"/>
              </a:rPr>
              <a:t>https://www.cardiff-times.co.uk/madness-are-back-announcing-a-string-of-outdoor-racecourse-shows-for-2019/</a:t>
            </a:r>
            <a:r>
              <a:rPr lang="en-GB" sz="1200" dirty="0"/>
              <a:t> - Madness – Cardiff Times article</a:t>
            </a:r>
          </a:p>
          <a:p>
            <a:r>
              <a:rPr lang="en-GB" sz="1200" dirty="0">
                <a:hlinkClick r:id="rId10"/>
              </a:rPr>
              <a:t>https://www.racingpost.com/guide-to-racing/royal-ascot/</a:t>
            </a:r>
            <a:r>
              <a:rPr lang="en-GB" sz="1200" dirty="0"/>
              <a:t> - Ascot parade ring</a:t>
            </a:r>
          </a:p>
          <a:p>
            <a:r>
              <a:rPr lang="en-GB" sz="1200" dirty="0">
                <a:hlinkClick r:id="rId11"/>
              </a:rPr>
              <a:t>https://ffoslasracecourse.com/proms-balls/</a:t>
            </a:r>
            <a:r>
              <a:rPr lang="en-GB" sz="1200" dirty="0"/>
              <a:t> - Proms and balls</a:t>
            </a:r>
          </a:p>
        </p:txBody>
      </p:sp>
    </p:spTree>
    <p:extLst>
      <p:ext uri="{BB962C8B-B14F-4D97-AF65-F5344CB8AC3E}">
        <p14:creationId xmlns:p14="http://schemas.microsoft.com/office/powerpoint/2010/main" val="3295205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0A967-BCF6-4AE9-88F7-AC6E7CBA2679}"/>
              </a:ext>
            </a:extLst>
          </p:cNvPr>
          <p:cNvSpPr>
            <a:spLocks noGrp="1"/>
          </p:cNvSpPr>
          <p:nvPr>
            <p:ph type="title"/>
          </p:nvPr>
        </p:nvSpPr>
        <p:spPr>
          <a:xfrm>
            <a:off x="1143000" y="609600"/>
            <a:ext cx="9875520" cy="461211"/>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81442A67-0A92-488D-8618-4E8E4BD9A554}"/>
              </a:ext>
            </a:extLst>
          </p:cNvPr>
          <p:cNvSpPr>
            <a:spLocks noGrp="1"/>
          </p:cNvSpPr>
          <p:nvPr>
            <p:ph idx="1"/>
          </p:nvPr>
        </p:nvSpPr>
        <p:spPr>
          <a:xfrm>
            <a:off x="1143000" y="1070811"/>
            <a:ext cx="9872871" cy="5025189"/>
          </a:xfrm>
        </p:spPr>
        <p:txBody>
          <a:bodyPr>
            <a:normAutofit/>
          </a:bodyPr>
          <a:lstStyle/>
          <a:p>
            <a:r>
              <a:rPr lang="en-GB" sz="1200" dirty="0">
                <a:hlinkClick r:id="rId2"/>
              </a:rPr>
              <a:t>https://www.walesonline.co.uk/whats-on/music-nightlife-news/kaiser-chiefs-announce-one-gig-17317269</a:t>
            </a:r>
            <a:r>
              <a:rPr lang="en-GB" sz="1200" dirty="0"/>
              <a:t> - Kaiser Chiefs</a:t>
            </a:r>
          </a:p>
          <a:p>
            <a:r>
              <a:rPr lang="en-GB" sz="1200" dirty="0">
                <a:hlinkClick r:id="rId3"/>
              </a:rPr>
              <a:t>https://community.lpma.com/t/driving-by-metrics-key-performance-indicators/605</a:t>
            </a:r>
            <a:r>
              <a:rPr lang="en-GB" sz="1200" dirty="0"/>
              <a:t> - Key Performance Indicator</a:t>
            </a:r>
          </a:p>
          <a:p>
            <a:r>
              <a:rPr lang="en-GB" sz="1200" dirty="0">
                <a:hlinkClick r:id="rId4"/>
              </a:rPr>
              <a:t>https://www.tripadvisor.co.uk/ShowUserReviews-g4419066-d3211301-r461653041-Ffos_Las_Racecourse-Trimsaran_Carmarthenshire_Wales.html</a:t>
            </a:r>
            <a:r>
              <a:rPr lang="en-GB" sz="1200" dirty="0"/>
              <a:t> - </a:t>
            </a:r>
            <a:r>
              <a:rPr lang="en-GB" sz="1200" dirty="0" err="1"/>
              <a:t>Ffos</a:t>
            </a:r>
            <a:r>
              <a:rPr lang="en-GB" sz="1200" dirty="0"/>
              <a:t> Las grand stand</a:t>
            </a:r>
          </a:p>
          <a:p>
            <a:r>
              <a:rPr lang="en-GB" sz="1200" dirty="0">
                <a:hlinkClick r:id="rId5"/>
              </a:rPr>
              <a:t>https://www.tripadvisor.co.uk/Attraction_Review-g4419066-d3211301-Reviews-Ffos_Las_Racecourse-Trimsaran_Carmarthenshire_Wales.html</a:t>
            </a:r>
            <a:r>
              <a:rPr lang="en-GB" sz="1200" dirty="0"/>
              <a:t> - </a:t>
            </a:r>
            <a:r>
              <a:rPr lang="en-GB" sz="1200" dirty="0" err="1"/>
              <a:t>Ffos</a:t>
            </a:r>
            <a:r>
              <a:rPr lang="en-GB" sz="1200" dirty="0"/>
              <a:t> Las food </a:t>
            </a:r>
          </a:p>
          <a:p>
            <a:r>
              <a:rPr lang="en-GB" sz="1200" dirty="0">
                <a:hlinkClick r:id="rId6"/>
              </a:rPr>
              <a:t>https://ffoslasracecourse.com/owners-trainers/</a:t>
            </a:r>
            <a:r>
              <a:rPr lang="en-GB" sz="1200" dirty="0"/>
              <a:t> - </a:t>
            </a:r>
            <a:r>
              <a:rPr lang="en-GB" sz="1200" dirty="0" err="1"/>
              <a:t>Ffos</a:t>
            </a:r>
            <a:r>
              <a:rPr lang="en-GB" sz="1200" dirty="0"/>
              <a:t> Las stables </a:t>
            </a:r>
          </a:p>
          <a:p>
            <a:r>
              <a:rPr lang="en-GB" sz="1200" dirty="0">
                <a:hlinkClick r:id="rId7"/>
              </a:rPr>
              <a:t>https://www.elegantthemes.com/blog/marketing/marketing-interview-questions</a:t>
            </a:r>
            <a:r>
              <a:rPr lang="en-GB" sz="1200" dirty="0"/>
              <a:t> - Interviews cartoon picture</a:t>
            </a:r>
          </a:p>
          <a:p>
            <a:r>
              <a:rPr lang="en-GB" sz="1200" dirty="0">
                <a:hlinkClick r:id="rId8"/>
              </a:rPr>
              <a:t>https://www.researchgate.net/publication/254200080_Examining_the_Spectator_Experience</a:t>
            </a:r>
            <a:r>
              <a:rPr lang="en-GB" sz="1200" dirty="0"/>
              <a:t> - Spectator experience </a:t>
            </a:r>
          </a:p>
          <a:p>
            <a:r>
              <a:rPr lang="en-GB" sz="1200" dirty="0">
                <a:hlinkClick r:id="rId9"/>
              </a:rPr>
              <a:t>https://smallbusiness.chron.com/promotion-branding-theory-71094.html</a:t>
            </a:r>
            <a:r>
              <a:rPr lang="en-GB" sz="1200" dirty="0"/>
              <a:t> - Marketing and branding.</a:t>
            </a:r>
          </a:p>
          <a:p>
            <a:r>
              <a:rPr lang="en-GB" sz="1200" dirty="0">
                <a:hlinkClick r:id="rId10"/>
              </a:rPr>
              <a:t>https://ffoslasracecourse.com/directions/</a:t>
            </a:r>
            <a:r>
              <a:rPr lang="en-GB" sz="1200" dirty="0"/>
              <a:t> - Transport </a:t>
            </a:r>
          </a:p>
          <a:p>
            <a:r>
              <a:rPr lang="en-GB" sz="1200" dirty="0">
                <a:hlinkClick r:id="rId11"/>
              </a:rPr>
              <a:t>https://tickets.ffoslasracecourse.com/shop/cart.pl?myaction=choose_</a:t>
            </a:r>
            <a:r>
              <a:rPr lang="en-GB" sz="1200">
                <a:hlinkClick r:id="rId11"/>
              </a:rPr>
              <a:t>event</a:t>
            </a:r>
            <a:r>
              <a:rPr lang="en-GB" sz="1200"/>
              <a:t> - Payment</a:t>
            </a:r>
            <a:endParaRPr lang="en-GB" sz="1200" dirty="0"/>
          </a:p>
        </p:txBody>
      </p:sp>
    </p:spTree>
    <p:extLst>
      <p:ext uri="{BB962C8B-B14F-4D97-AF65-F5344CB8AC3E}">
        <p14:creationId xmlns:p14="http://schemas.microsoft.com/office/powerpoint/2010/main" val="4232806194"/>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TM03457444[[fn=Basis]]</Template>
  <TotalTime>2798</TotalTime>
  <Words>3458</Words>
  <Application>Microsoft Office PowerPoint</Application>
  <PresentationFormat>Widescreen</PresentationFormat>
  <Paragraphs>154</Paragraphs>
  <Slides>17</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Corbel</vt:lpstr>
      <vt:lpstr>Basis</vt:lpstr>
      <vt:lpstr>Spectator Experience at  Ffos Las Race Course</vt:lpstr>
      <vt:lpstr>Previous academic literature and writing</vt:lpstr>
      <vt:lpstr>Wales mega event strategy 2010-2020</vt:lpstr>
      <vt:lpstr>Background research</vt:lpstr>
      <vt:lpstr>The Race Day Journey</vt:lpstr>
      <vt:lpstr>Strategies</vt:lpstr>
      <vt:lpstr>Performance</vt:lpstr>
      <vt:lpstr>  Observational research</vt:lpstr>
      <vt:lpstr>Key performance indicators</vt:lpstr>
      <vt:lpstr>Statistics</vt:lpstr>
      <vt:lpstr>Reviews </vt:lpstr>
      <vt:lpstr>Reviews</vt:lpstr>
      <vt:lpstr>Interviews conducted by the author</vt:lpstr>
      <vt:lpstr>Conclusion</vt:lpstr>
      <vt:lpstr>Recommendations</vt:lpstr>
      <vt:lpstr>References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Spectator Experience at Ffos Las Race Course</dc:title>
  <dc:creator>Bethan Mathews (1700855)</dc:creator>
  <cp:lastModifiedBy>Bethan Matthews</cp:lastModifiedBy>
  <cp:revision>130</cp:revision>
  <dcterms:created xsi:type="dcterms:W3CDTF">2019-11-19T15:10:02Z</dcterms:created>
  <dcterms:modified xsi:type="dcterms:W3CDTF">2019-12-09T12:01:41Z</dcterms:modified>
</cp:coreProperties>
</file>