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6"/>
  </p:notesMasterIdLst>
  <p:handoutMasterIdLst>
    <p:handoutMasterId r:id="rId67"/>
  </p:handoutMasterIdLst>
  <p:sldIdLst>
    <p:sldId id="277" r:id="rId2"/>
    <p:sldId id="257" r:id="rId3"/>
    <p:sldId id="258" r:id="rId4"/>
    <p:sldId id="326" r:id="rId5"/>
    <p:sldId id="259" r:id="rId6"/>
    <p:sldId id="260" r:id="rId7"/>
    <p:sldId id="261" r:id="rId8"/>
    <p:sldId id="279" r:id="rId9"/>
    <p:sldId id="270" r:id="rId10"/>
    <p:sldId id="322" r:id="rId11"/>
    <p:sldId id="281" r:id="rId12"/>
    <p:sldId id="282" r:id="rId13"/>
    <p:sldId id="283" r:id="rId14"/>
    <p:sldId id="262" r:id="rId15"/>
    <p:sldId id="263" r:id="rId16"/>
    <p:sldId id="264" r:id="rId17"/>
    <p:sldId id="265" r:id="rId18"/>
    <p:sldId id="266" r:id="rId19"/>
    <p:sldId id="267" r:id="rId20"/>
    <p:sldId id="268" r:id="rId21"/>
    <p:sldId id="323" r:id="rId22"/>
    <p:sldId id="327" r:id="rId23"/>
    <p:sldId id="287" r:id="rId24"/>
    <p:sldId id="288" r:id="rId25"/>
    <p:sldId id="289" r:id="rId26"/>
    <p:sldId id="290" r:id="rId27"/>
    <p:sldId id="291" r:id="rId28"/>
    <p:sldId id="294" r:id="rId29"/>
    <p:sldId id="328" r:id="rId30"/>
    <p:sldId id="324" r:id="rId31"/>
    <p:sldId id="325" r:id="rId32"/>
    <p:sldId id="310" r:id="rId33"/>
    <p:sldId id="311" r:id="rId34"/>
    <p:sldId id="312" r:id="rId35"/>
    <p:sldId id="313" r:id="rId36"/>
    <p:sldId id="314" r:id="rId37"/>
    <p:sldId id="315" r:id="rId38"/>
    <p:sldId id="318" r:id="rId39"/>
    <p:sldId id="316" r:id="rId40"/>
    <p:sldId id="329" r:id="rId41"/>
    <p:sldId id="330" r:id="rId42"/>
    <p:sldId id="331" r:id="rId43"/>
    <p:sldId id="280" r:id="rId44"/>
    <p:sldId id="271" r:id="rId45"/>
    <p:sldId id="272" r:id="rId46"/>
    <p:sldId id="273" r:id="rId47"/>
    <p:sldId id="274" r:id="rId48"/>
    <p:sldId id="275" r:id="rId49"/>
    <p:sldId id="295" r:id="rId50"/>
    <p:sldId id="297" r:id="rId51"/>
    <p:sldId id="319" r:id="rId52"/>
    <p:sldId id="298" r:id="rId53"/>
    <p:sldId id="299" r:id="rId54"/>
    <p:sldId id="300" r:id="rId55"/>
    <p:sldId id="301" r:id="rId56"/>
    <p:sldId id="302" r:id="rId57"/>
    <p:sldId id="303" r:id="rId58"/>
    <p:sldId id="304" r:id="rId59"/>
    <p:sldId id="305" r:id="rId60"/>
    <p:sldId id="307" r:id="rId61"/>
    <p:sldId id="317" r:id="rId62"/>
    <p:sldId id="320" r:id="rId63"/>
    <p:sldId id="321" r:id="rId64"/>
    <p:sldId id="309" r:id="rId6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103" d="100"/>
          <a:sy n="103" d="100"/>
        </p:scale>
        <p:origin x="113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593C708-9895-461D-887B-1EB92B8E4AF2}" type="slidenum">
              <a:rPr lang="en-US"/>
              <a:pPr/>
              <a:t>11</a:t>
            </a:fld>
            <a:endParaRPr lang="en-US"/>
          </a:p>
        </p:txBody>
      </p:sp>
      <p:sp>
        <p:nvSpPr>
          <p:cNvPr id="218114" name="Rectangle 2"/>
          <p:cNvSpPr>
            <a:spLocks noGrp="1" noRot="1" noChangeAspect="1" noChangeArrowheads="1" noTextEdit="1"/>
          </p:cNvSpPr>
          <p:nvPr>
            <p:ph type="sldImg"/>
          </p:nvPr>
        </p:nvSpPr>
        <p:spPr>
          <a:xfrm>
            <a:off x="1143000" y="685800"/>
            <a:ext cx="4572000" cy="3429000"/>
          </a:xfrm>
          <a:ln/>
        </p:spPr>
      </p:sp>
      <p:sp>
        <p:nvSpPr>
          <p:cNvPr id="218115" name="Rectangle 3"/>
          <p:cNvSpPr>
            <a:spLocks noGrp="1" noChangeArrowheads="1"/>
          </p:cNvSpPr>
          <p:nvPr>
            <p:ph type="body" idx="1"/>
          </p:nvPr>
        </p:nvSpPr>
        <p:spPr>
          <a:xfrm>
            <a:off x="914400" y="4343400"/>
            <a:ext cx="5029200" cy="4114800"/>
          </a:xfrm>
        </p:spPr>
        <p:txBody>
          <a:bodyPr/>
          <a:lstStyle/>
          <a:p>
            <a:r>
              <a:rPr lang="en-GB"/>
              <a:t>A similar equation can be derived in which each predictor variable has its own coefficient, and the outcome variable is predicted from a combination of all the variables multiplied by their respective coefficients plus a residual term (see equation above).</a:t>
            </a:r>
          </a:p>
          <a:p>
            <a:r>
              <a:rPr lang="en-GB" i="1"/>
              <a:t>Y</a:t>
            </a:r>
            <a:r>
              <a:rPr lang="en-GB"/>
              <a:t> is the outcome variable, </a:t>
            </a:r>
            <a:r>
              <a:rPr lang="en-GB" i="1">
                <a:sym typeface="Symbol" pitchFamily="18" charset="2"/>
              </a:rPr>
              <a:t></a:t>
            </a:r>
            <a:r>
              <a:rPr lang="en-GB" i="1" baseline="-25000"/>
              <a:t>1</a:t>
            </a:r>
            <a:r>
              <a:rPr lang="en-GB" i="1"/>
              <a:t> </a:t>
            </a:r>
            <a:r>
              <a:rPr lang="en-GB"/>
              <a:t>is the coefficient of the first predictor (</a:t>
            </a:r>
            <a:r>
              <a:rPr lang="en-GB" i="1"/>
              <a:t>X</a:t>
            </a:r>
            <a:r>
              <a:rPr lang="en-GB" i="1" baseline="-25000"/>
              <a:t>1</a:t>
            </a:r>
            <a:r>
              <a:rPr lang="en-GB"/>
              <a:t>), </a:t>
            </a:r>
            <a:r>
              <a:rPr lang="en-GB" i="1">
                <a:sym typeface="Symbol" pitchFamily="18" charset="2"/>
              </a:rPr>
              <a:t></a:t>
            </a:r>
            <a:r>
              <a:rPr lang="en-GB" i="1" baseline="-25000"/>
              <a:t>2</a:t>
            </a:r>
            <a:r>
              <a:rPr lang="en-GB"/>
              <a:t> is the coefficient of the second predictor (</a:t>
            </a:r>
            <a:r>
              <a:rPr lang="en-GB" i="1"/>
              <a:t>X</a:t>
            </a:r>
            <a:r>
              <a:rPr lang="en-GB" i="1" baseline="-25000"/>
              <a:t>2</a:t>
            </a:r>
            <a:r>
              <a:rPr lang="en-GB"/>
              <a:t>), </a:t>
            </a:r>
            <a:r>
              <a:rPr lang="en-GB" i="1">
                <a:sym typeface="Symbol" pitchFamily="18" charset="2"/>
              </a:rPr>
              <a:t></a:t>
            </a:r>
            <a:r>
              <a:rPr lang="en-GB" i="1" baseline="-25000"/>
              <a:t>n</a:t>
            </a:r>
            <a:r>
              <a:rPr lang="en-GB"/>
              <a:t> is the coefficient of the </a:t>
            </a:r>
            <a:r>
              <a:rPr lang="en-GB" i="1"/>
              <a:t>n</a:t>
            </a:r>
            <a:r>
              <a:rPr lang="en-GB" baseline="30000"/>
              <a:t>th</a:t>
            </a:r>
            <a:r>
              <a:rPr lang="en-GB"/>
              <a:t> predictor (</a:t>
            </a:r>
            <a:r>
              <a:rPr lang="en-GB" i="1"/>
              <a:t>X</a:t>
            </a:r>
            <a:r>
              <a:rPr lang="en-GB" i="1" baseline="-25000"/>
              <a:t>n</a:t>
            </a:r>
            <a:r>
              <a:rPr lang="en-GB"/>
              <a:t>), and </a:t>
            </a:r>
            <a:r>
              <a:rPr lang="en-GB" i="1">
                <a:sym typeface="Symbol" pitchFamily="18" charset="2"/>
              </a:rPr>
              <a:t></a:t>
            </a:r>
            <a:r>
              <a:rPr lang="en-GB" i="1" baseline="-25000"/>
              <a:t>i</a:t>
            </a:r>
            <a:r>
              <a:rPr lang="en-GB"/>
              <a:t> is the difference between the predicted and the observed value of </a:t>
            </a:r>
            <a:r>
              <a:rPr lang="en-GB" i="1"/>
              <a:t>Y</a:t>
            </a:r>
            <a:r>
              <a:rPr lang="en-GB"/>
              <a:t> for the </a:t>
            </a:r>
            <a:r>
              <a:rPr lang="en-GB" i="1"/>
              <a:t>i</a:t>
            </a:r>
            <a:r>
              <a:rPr lang="en-GB" baseline="30000"/>
              <a:t>th</a:t>
            </a:r>
            <a:r>
              <a:rPr lang="en-GB"/>
              <a:t> subject. In this case, the model fitted is more complicated, but the basic principle is the same as simple regression. That is, we seek to find the linear combination of predictors that correlate maximally with the outcome variable.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11DFC6-FE59-4F7A-B185-C1903002E74D}" type="slidenum">
              <a:rPr lang="en-US"/>
              <a:pPr/>
              <a:t>12</a:t>
            </a:fld>
            <a:endParaRPr lang="en-US"/>
          </a:p>
        </p:txBody>
      </p:sp>
      <p:sp>
        <p:nvSpPr>
          <p:cNvPr id="223234" name="Rectangle 2"/>
          <p:cNvSpPr>
            <a:spLocks noGrp="1" noRot="1" noChangeAspect="1" noChangeArrowheads="1" noTextEdit="1"/>
          </p:cNvSpPr>
          <p:nvPr>
            <p:ph type="sldImg"/>
          </p:nvPr>
        </p:nvSpPr>
        <p:spPr>
          <a:xfrm>
            <a:off x="1143000" y="685800"/>
            <a:ext cx="4572000" cy="3429000"/>
          </a:xfrm>
          <a:ln/>
        </p:spPr>
      </p:sp>
      <p:sp>
        <p:nvSpPr>
          <p:cNvPr id="223235"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BFBE533-39A1-482B-8800-5D9AAE0138F2}" type="slidenum">
              <a:rPr lang="en-US"/>
              <a:pPr/>
              <a:t>13</a:t>
            </a:fld>
            <a:endParaRPr lang="en-US"/>
          </a:p>
        </p:txBody>
      </p:sp>
      <p:sp>
        <p:nvSpPr>
          <p:cNvPr id="225282" name="Rectangle 2"/>
          <p:cNvSpPr>
            <a:spLocks noGrp="1" noRot="1" noChangeAspect="1" noChangeArrowheads="1" noTextEdit="1"/>
          </p:cNvSpPr>
          <p:nvPr>
            <p:ph type="sldImg"/>
          </p:nvPr>
        </p:nvSpPr>
        <p:spPr>
          <a:xfrm>
            <a:off x="1143000" y="685800"/>
            <a:ext cx="4572000" cy="3429000"/>
          </a:xfrm>
          <a:ln/>
        </p:spPr>
      </p:sp>
      <p:sp>
        <p:nvSpPr>
          <p:cNvPr id="225283"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22746A5-5013-4FEC-AC8F-FDBD31241FA4}" type="slidenum">
              <a:rPr lang="en-US"/>
              <a:pPr/>
              <a:t>23</a:t>
            </a:fld>
            <a:endParaRPr lang="en-US"/>
          </a:p>
        </p:txBody>
      </p:sp>
      <p:sp>
        <p:nvSpPr>
          <p:cNvPr id="231426" name="Rectangle 2"/>
          <p:cNvSpPr>
            <a:spLocks noGrp="1" noRot="1" noChangeAspect="1" noChangeArrowheads="1" noTextEdit="1"/>
          </p:cNvSpPr>
          <p:nvPr>
            <p:ph type="sldImg"/>
          </p:nvPr>
        </p:nvSpPr>
        <p:spPr>
          <a:xfrm>
            <a:off x="1143000" y="685800"/>
            <a:ext cx="4572000" cy="3429000"/>
          </a:xfrm>
          <a:ln/>
        </p:spPr>
      </p:sp>
      <p:sp>
        <p:nvSpPr>
          <p:cNvPr id="231427" name="Rectangle 3"/>
          <p:cNvSpPr>
            <a:spLocks noGrp="1" noChangeArrowheads="1"/>
          </p:cNvSpPr>
          <p:nvPr>
            <p:ph type="body" idx="1"/>
          </p:nvPr>
        </p:nvSpPr>
        <p:spPr>
          <a:xfrm>
            <a:off x="914400" y="4343400"/>
            <a:ext cx="5029200" cy="4114800"/>
          </a:xfrm>
        </p:spPr>
        <p:txBody>
          <a:bodyPr/>
          <a:lstStyle/>
          <a:p>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D60E13-A65F-4289-9112-7F20628745AA}" type="slidenum">
              <a:rPr lang="en-US"/>
              <a:pPr/>
              <a:t>24</a:t>
            </a:fld>
            <a:endParaRPr lang="en-US"/>
          </a:p>
        </p:txBody>
      </p:sp>
      <p:sp>
        <p:nvSpPr>
          <p:cNvPr id="233474" name="Rectangle 2"/>
          <p:cNvSpPr>
            <a:spLocks noGrp="1" noRot="1" noChangeAspect="1" noChangeArrowheads="1" noTextEdit="1"/>
          </p:cNvSpPr>
          <p:nvPr>
            <p:ph type="sldImg"/>
          </p:nvPr>
        </p:nvSpPr>
        <p:spPr>
          <a:xfrm>
            <a:off x="1143000" y="685800"/>
            <a:ext cx="4572000" cy="3429000"/>
          </a:xfrm>
          <a:ln/>
        </p:spPr>
      </p:sp>
      <p:sp>
        <p:nvSpPr>
          <p:cNvPr id="233475"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8221DE-63D0-41F5-80E2-0CFCB9292A0C}" type="slidenum">
              <a:rPr lang="en-US"/>
              <a:pPr/>
              <a:t>25</a:t>
            </a:fld>
            <a:endParaRPr lang="en-US"/>
          </a:p>
        </p:txBody>
      </p:sp>
      <p:sp>
        <p:nvSpPr>
          <p:cNvPr id="235522" name="Rectangle 2"/>
          <p:cNvSpPr>
            <a:spLocks noGrp="1" noRot="1" noChangeAspect="1" noChangeArrowheads="1" noTextEdit="1"/>
          </p:cNvSpPr>
          <p:nvPr>
            <p:ph type="sldImg"/>
          </p:nvPr>
        </p:nvSpPr>
        <p:spPr>
          <a:xfrm>
            <a:off x="1143000" y="685800"/>
            <a:ext cx="4572000" cy="3429000"/>
          </a:xfrm>
          <a:ln/>
        </p:spPr>
      </p:sp>
      <p:sp>
        <p:nvSpPr>
          <p:cNvPr id="235523" name="Rectangle 3"/>
          <p:cNvSpPr>
            <a:spLocks noGrp="1" noChangeArrowheads="1"/>
          </p:cNvSpPr>
          <p:nvPr>
            <p:ph type="body" idx="1"/>
          </p:nvPr>
        </p:nvSpPr>
        <p:spPr>
          <a:xfrm>
            <a:off x="914400" y="4343400"/>
            <a:ext cx="5029200" cy="4114800"/>
          </a:xfrm>
        </p:spPr>
        <p:txBody>
          <a:bodyPr/>
          <a:lstStyle/>
          <a:p>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60933E-C66D-44B2-8FEB-A546D2810AAC}" type="slidenum">
              <a:rPr lang="en-US"/>
              <a:pPr/>
              <a:t>26</a:t>
            </a:fld>
            <a:endParaRPr lang="en-US"/>
          </a:p>
        </p:txBody>
      </p:sp>
      <p:sp>
        <p:nvSpPr>
          <p:cNvPr id="237570" name="Rectangle 2"/>
          <p:cNvSpPr>
            <a:spLocks noGrp="1" noRot="1" noChangeAspect="1" noChangeArrowheads="1" noTextEdit="1"/>
          </p:cNvSpPr>
          <p:nvPr>
            <p:ph type="sldImg"/>
          </p:nvPr>
        </p:nvSpPr>
        <p:spPr>
          <a:xfrm>
            <a:off x="1143000" y="685800"/>
            <a:ext cx="4572000" cy="3429000"/>
          </a:xfrm>
          <a:ln/>
        </p:spPr>
      </p:sp>
      <p:sp>
        <p:nvSpPr>
          <p:cNvPr id="237571" name="Rectangle 3"/>
          <p:cNvSpPr>
            <a:spLocks noGrp="1" noChangeArrowheads="1"/>
          </p:cNvSpPr>
          <p:nvPr>
            <p:ph type="body" idx="1"/>
          </p:nvPr>
        </p:nvSpPr>
        <p:spPr>
          <a:xfrm>
            <a:off x="914400" y="4343400"/>
            <a:ext cx="5029200" cy="4114800"/>
          </a:xfrm>
        </p:spPr>
        <p:txBody>
          <a:bodyPr/>
          <a:lstStyle/>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E11E38-C466-433F-A3D2-7FC1C8A666A1}" type="slidenum">
              <a:rPr lang="en-US"/>
              <a:pPr/>
              <a:t>27</a:t>
            </a:fld>
            <a:endParaRPr lang="en-US"/>
          </a:p>
        </p:txBody>
      </p:sp>
      <p:sp>
        <p:nvSpPr>
          <p:cNvPr id="243714" name="Rectangle 2"/>
          <p:cNvSpPr>
            <a:spLocks noGrp="1" noRot="1" noChangeAspect="1" noChangeArrowheads="1" noTextEdit="1"/>
          </p:cNvSpPr>
          <p:nvPr>
            <p:ph type="sldImg"/>
          </p:nvPr>
        </p:nvSpPr>
        <p:spPr>
          <a:xfrm>
            <a:off x="1143000" y="685800"/>
            <a:ext cx="4572000" cy="3429000"/>
          </a:xfrm>
          <a:ln/>
        </p:spPr>
      </p:sp>
      <p:sp>
        <p:nvSpPr>
          <p:cNvPr id="243715"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69B33C-A7D5-4364-B782-F1205A3DDCA3}" type="slidenum">
              <a:rPr lang="en-US"/>
              <a:pPr/>
              <a:t>28</a:t>
            </a:fld>
            <a:endParaRPr lang="en-US"/>
          </a:p>
        </p:txBody>
      </p:sp>
      <p:sp>
        <p:nvSpPr>
          <p:cNvPr id="254978" name="Rectangle 2"/>
          <p:cNvSpPr>
            <a:spLocks noGrp="1" noRot="1" noChangeAspect="1" noChangeArrowheads="1" noTextEdit="1"/>
          </p:cNvSpPr>
          <p:nvPr>
            <p:ph type="sldImg"/>
          </p:nvPr>
        </p:nvSpPr>
        <p:spPr>
          <a:xfrm>
            <a:off x="1143000" y="685800"/>
            <a:ext cx="4572000" cy="3429000"/>
          </a:xfrm>
          <a:ln/>
        </p:spPr>
      </p:sp>
      <p:sp>
        <p:nvSpPr>
          <p:cNvPr id="254979"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A4B389-542D-4E9B-A49E-4883D6953B7B}" type="slidenum">
              <a:rPr lang="en-US"/>
              <a:pPr/>
              <a:t>49</a:t>
            </a:fld>
            <a:endParaRPr lang="en-US"/>
          </a:p>
        </p:txBody>
      </p:sp>
      <p:sp>
        <p:nvSpPr>
          <p:cNvPr id="257026" name="Rectangle 2"/>
          <p:cNvSpPr>
            <a:spLocks noGrp="1" noRot="1" noChangeAspect="1" noChangeArrowheads="1" noTextEdit="1"/>
          </p:cNvSpPr>
          <p:nvPr>
            <p:ph type="sldImg"/>
          </p:nvPr>
        </p:nvSpPr>
        <p:spPr>
          <a:xfrm>
            <a:off x="381000" y="685800"/>
            <a:ext cx="6096000" cy="3429000"/>
          </a:xfrm>
          <a:ln/>
        </p:spPr>
      </p:sp>
      <p:sp>
        <p:nvSpPr>
          <p:cNvPr id="257027"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4786212-B591-46A0-A49E-6C68A628022E}" type="slidenum">
              <a:rPr lang="en-US" smtClean="0">
                <a:latin typeface="Arial" pitchFamily="34" charset="0"/>
              </a:rPr>
              <a:pPr/>
              <a:t>53</a:t>
            </a:fld>
            <a:endParaRPr lang="en-US">
              <a:latin typeface="Arial" pitchFamily="34" charset="0"/>
            </a:endParaRPr>
          </a:p>
        </p:txBody>
      </p:sp>
      <p:sp>
        <p:nvSpPr>
          <p:cNvPr id="56323" name="Rectangle 2"/>
          <p:cNvSpPr>
            <a:spLocks noGrp="1" noRot="1" noChangeAspect="1" noChangeArrowheads="1" noTextEdit="1"/>
          </p:cNvSpPr>
          <p:nvPr>
            <p:ph type="sldImg"/>
          </p:nvPr>
        </p:nvSpPr>
        <p:spPr>
          <a:xfrm>
            <a:off x="381000" y="685800"/>
            <a:ext cx="6096000" cy="3429000"/>
          </a:xfrm>
          <a:ln/>
        </p:spPr>
      </p:sp>
      <p:sp>
        <p:nvSpPr>
          <p:cNvPr id="56324" name="Rectangle 3"/>
          <p:cNvSpPr>
            <a:spLocks noGrp="1" noChangeArrowheads="1"/>
          </p:cNvSpPr>
          <p:nvPr>
            <p:ph type="body" idx="1"/>
          </p:nvPr>
        </p:nvSpPr>
        <p:spPr>
          <a:xfrm>
            <a:off x="914400" y="4343400"/>
            <a:ext cx="5029200" cy="4114800"/>
          </a:xfrm>
          <a:noFill/>
          <a:ln/>
        </p:spPr>
        <p:txBody>
          <a:bodyPr/>
          <a:lstStyle/>
          <a:p>
            <a:pPr eaLnBrk="1" hangingPunct="1"/>
            <a:endParaRPr lang="en-GB">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01E5BB-67FA-40DC-851F-35280E2C5364}" type="slidenum">
              <a:rPr lang="en-US"/>
              <a:pPr/>
              <a:t>54</a:t>
            </a:fld>
            <a:endParaRPr lang="en-US"/>
          </a:p>
        </p:txBody>
      </p:sp>
      <p:sp>
        <p:nvSpPr>
          <p:cNvPr id="261122" name="Rectangle 2"/>
          <p:cNvSpPr>
            <a:spLocks noGrp="1" noRot="1" noChangeAspect="1" noChangeArrowheads="1" noTextEdit="1"/>
          </p:cNvSpPr>
          <p:nvPr>
            <p:ph type="sldImg"/>
          </p:nvPr>
        </p:nvSpPr>
        <p:spPr>
          <a:xfrm>
            <a:off x="1143000" y="685800"/>
            <a:ext cx="4572000" cy="3429000"/>
          </a:xfrm>
          <a:ln/>
        </p:spPr>
      </p:sp>
      <p:sp>
        <p:nvSpPr>
          <p:cNvPr id="261123"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A9D8A8-7758-443D-9649-AD7BEEE99952}" type="slidenum">
              <a:rPr lang="en-US"/>
              <a:pPr/>
              <a:t>55</a:t>
            </a:fld>
            <a:endParaRPr lang="en-US"/>
          </a:p>
        </p:txBody>
      </p:sp>
      <p:sp>
        <p:nvSpPr>
          <p:cNvPr id="263170" name="Rectangle 2"/>
          <p:cNvSpPr>
            <a:spLocks noGrp="1" noRot="1" noChangeAspect="1" noChangeArrowheads="1" noTextEdit="1"/>
          </p:cNvSpPr>
          <p:nvPr>
            <p:ph type="sldImg"/>
          </p:nvPr>
        </p:nvSpPr>
        <p:spPr>
          <a:xfrm>
            <a:off x="381000" y="685800"/>
            <a:ext cx="6096000" cy="3429000"/>
          </a:xfrm>
          <a:ln/>
        </p:spPr>
      </p:sp>
      <p:sp>
        <p:nvSpPr>
          <p:cNvPr id="263171"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C189E9-4F04-4F7E-98CB-41DB8E137580}" type="slidenum">
              <a:rPr lang="en-US"/>
              <a:pPr/>
              <a:t>56</a:t>
            </a:fld>
            <a:endParaRPr lang="en-US"/>
          </a:p>
        </p:txBody>
      </p:sp>
      <p:sp>
        <p:nvSpPr>
          <p:cNvPr id="265218" name="Rectangle 2"/>
          <p:cNvSpPr>
            <a:spLocks noGrp="1" noRot="1" noChangeAspect="1" noChangeArrowheads="1" noTextEdit="1"/>
          </p:cNvSpPr>
          <p:nvPr>
            <p:ph type="sldImg"/>
          </p:nvPr>
        </p:nvSpPr>
        <p:spPr>
          <a:xfrm>
            <a:off x="381000" y="685800"/>
            <a:ext cx="6096000" cy="3429000"/>
          </a:xfrm>
          <a:ln/>
        </p:spPr>
      </p:sp>
      <p:sp>
        <p:nvSpPr>
          <p:cNvPr id="265219" name="Rectangle 3"/>
          <p:cNvSpPr>
            <a:spLocks noGrp="1" noChangeArrowheads="1"/>
          </p:cNvSpPr>
          <p:nvPr>
            <p:ph type="body" idx="1"/>
          </p:nvPr>
        </p:nvSpPr>
        <p:spPr>
          <a:xfrm>
            <a:off x="914400" y="4343400"/>
            <a:ext cx="5029200" cy="4114800"/>
          </a:xfr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763714" y="274638"/>
            <a:ext cx="6923087"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763714" y="1600202"/>
            <a:ext cx="338455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300664" y="1600202"/>
            <a:ext cx="3386137"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noChangeArrowheads="1"/>
          </p:cNvSpPr>
          <p:nvPr>
            <p:ph type="dt" sz="half" idx="10"/>
          </p:nvPr>
        </p:nvSpPr>
        <p:spPr>
          <a:xfrm>
            <a:off x="457200" y="6381752"/>
            <a:ext cx="2133600" cy="339725"/>
          </a:xfrm>
          <a:prstGeom prst="rect">
            <a:avLst/>
          </a:prstGeom>
          <a:ln/>
        </p:spPr>
        <p:txBody>
          <a:bodyPr/>
          <a:lstStyle>
            <a:lvl1pPr>
              <a:defRPr/>
            </a:lvl1pPr>
          </a:lstStyle>
          <a:p>
            <a:r>
              <a:rPr lang="en-US"/>
              <a:t>Slide </a:t>
            </a:r>
            <a:fld id="{BDF85106-AC1E-B04B-98E8-4099A3202C19}" type="slidenum">
              <a:rPr lang="en-US" smtClean="0"/>
              <a:pPr/>
              <a:t>‹#›</a:t>
            </a:fld>
            <a:endParaRPr lang="en-US"/>
          </a:p>
        </p:txBody>
      </p:sp>
    </p:spTree>
    <p:extLst>
      <p:ext uri="{BB962C8B-B14F-4D97-AF65-F5344CB8AC3E}">
        <p14:creationId xmlns:p14="http://schemas.microsoft.com/office/powerpoint/2010/main" val="3400020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image" Target="../media/image22.emf"/><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LCB7004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Quantitative Research Methods</a:t>
            </a:r>
          </a:p>
          <a:p>
            <a:pPr eaLnBrk="1" hangingPunct="1"/>
            <a:r>
              <a:rPr lang="en-GB" altLang="en-US" dirty="0">
                <a:solidFill>
                  <a:schemeClr val="accent2"/>
                </a:solidFill>
              </a:rPr>
              <a:t>Week 9 </a:t>
            </a:r>
          </a:p>
          <a:p>
            <a:pPr eaLnBrk="1" hangingPunct="1"/>
            <a:endParaRPr lang="en-GB" altLang="en-US" dirty="0">
              <a:solidFill>
                <a:schemeClr val="accent2"/>
              </a:solidFill>
            </a:endParaRPr>
          </a:p>
          <a:p>
            <a:pPr eaLnBrk="1" hangingPunct="1"/>
            <a:r>
              <a:rPr lang="en-GB" altLang="en-US" sz="4800" b="1" dirty="0">
                <a:solidFill>
                  <a:schemeClr val="accent2"/>
                </a:solidFill>
              </a:rPr>
              <a:t>Topic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Linear Model</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dirty="0"/>
              <a:t>Aims</a:t>
            </a:r>
            <a:endParaRPr lang="en-US" dirty="0"/>
          </a:p>
        </p:txBody>
      </p:sp>
      <p:sp>
        <p:nvSpPr>
          <p:cNvPr id="4099" name="Rectangle 3"/>
          <p:cNvSpPr>
            <a:spLocks noGrp="1" noChangeArrowheads="1"/>
          </p:cNvSpPr>
          <p:nvPr>
            <p:ph idx="1"/>
          </p:nvPr>
        </p:nvSpPr>
        <p:spPr/>
        <p:txBody>
          <a:bodyPr/>
          <a:lstStyle/>
          <a:p>
            <a:pPr eaLnBrk="1" hangingPunct="1">
              <a:lnSpc>
                <a:spcPct val="90000"/>
              </a:lnSpc>
            </a:pPr>
            <a:r>
              <a:rPr lang="en-US" sz="2100" dirty="0"/>
              <a:t>Understand the linear model and its assumptions</a:t>
            </a:r>
          </a:p>
          <a:p>
            <a:pPr eaLnBrk="1" hangingPunct="1">
              <a:lnSpc>
                <a:spcPct val="90000"/>
              </a:lnSpc>
            </a:pPr>
            <a:r>
              <a:rPr lang="en-GB" sz="2100" dirty="0"/>
              <a:t>Understand how we assess the fit of the model</a:t>
            </a:r>
          </a:p>
          <a:p>
            <a:pPr eaLnBrk="1" hangingPunct="1">
              <a:lnSpc>
                <a:spcPct val="90000"/>
              </a:lnSpc>
            </a:pPr>
            <a:r>
              <a:rPr lang="en-GB" sz="2100" dirty="0"/>
              <a:t>Understand how we interpret model parameters</a:t>
            </a:r>
          </a:p>
          <a:p>
            <a:pPr eaLnBrk="1" hangingPunct="1">
              <a:lnSpc>
                <a:spcPct val="90000"/>
              </a:lnSpc>
            </a:pPr>
            <a:r>
              <a:rPr lang="en-GB" sz="2100" dirty="0"/>
              <a:t>Understand how to assess the generalizability of the model</a:t>
            </a:r>
          </a:p>
          <a:p>
            <a:pPr eaLnBrk="1" hangingPunct="1">
              <a:lnSpc>
                <a:spcPct val="90000"/>
              </a:lnSpc>
            </a:pPr>
            <a:r>
              <a:rPr lang="en-GB" sz="2100" dirty="0"/>
              <a:t>Fit and interpret linear models using IBM SPSS Statistics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grpId="0" nodeType="after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p:cTn id="7" dur="500" fill="hold"/>
                                        <p:tgtEl>
                                          <p:spTgt spid="4098"/>
                                        </p:tgtEl>
                                        <p:attrNameLst>
                                          <p:attrName>ppt_w</p:attrName>
                                        </p:attrNameLst>
                                      </p:cBhvr>
                                      <p:tavLst>
                                        <p:tav tm="0">
                                          <p:val>
                                            <p:fltVal val="0"/>
                                          </p:val>
                                        </p:tav>
                                        <p:tav tm="100000">
                                          <p:val>
                                            <p:strVal val="#ppt_w"/>
                                          </p:val>
                                        </p:tav>
                                      </p:tavLst>
                                    </p:anim>
                                    <p:anim calcmode="lin" valueType="num">
                                      <p:cBhvr>
                                        <p:cTn id="8" dur="500" fill="hold"/>
                                        <p:tgtEl>
                                          <p:spTgt spid="4098"/>
                                        </p:tgtEl>
                                        <p:attrNameLst>
                                          <p:attrName>ppt_h</p:attrName>
                                        </p:attrNameLst>
                                      </p:cBhvr>
                                      <p:tavLst>
                                        <p:tav tm="0">
                                          <p:val>
                                            <p:fltVal val="0"/>
                                          </p:val>
                                        </p:tav>
                                        <p:tav tm="100000">
                                          <p:val>
                                            <p:strVal val="#ppt_h"/>
                                          </p:val>
                                        </p:tav>
                                      </p:tavLst>
                                    </p:anim>
                                    <p:animEffect transition="in" filter="fade">
                                      <p:cBhvr>
                                        <p:cTn id="9" dur="500"/>
                                        <p:tgtEl>
                                          <p:spTgt spid="4098"/>
                                        </p:tgtEl>
                                      </p:cBhvr>
                                    </p:animEffect>
                                  </p:childTnLst>
                                </p:cTn>
                              </p:par>
                            </p:childTnLst>
                          </p:cTn>
                        </p:par>
                      </p:childTnLst>
                    </p:cTn>
                  </p:par>
                  <p:par>
                    <p:cTn id="10" fill="hold">
                      <p:stCondLst>
                        <p:cond delay="indefinite"/>
                      </p:stCondLst>
                      <p:childTnLst>
                        <p:par>
                          <p:cTn id="11" fill="hold">
                            <p:stCondLst>
                              <p:cond delay="0"/>
                            </p:stCondLst>
                            <p:childTnLst>
                              <p:par>
                                <p:cTn id="12" presetID="9" presetClass="entr" presetSubtype="0" fill="hold" grpId="0" nodeType="clickEffect">
                                  <p:stCondLst>
                                    <p:cond delay="0"/>
                                  </p:stCondLst>
                                  <p:childTnLst>
                                    <p:set>
                                      <p:cBhvr>
                                        <p:cTn id="13" dur="1" fill="hold">
                                          <p:stCondLst>
                                            <p:cond delay="0"/>
                                          </p:stCondLst>
                                        </p:cTn>
                                        <p:tgtEl>
                                          <p:spTgt spid="4099">
                                            <p:txEl>
                                              <p:pRg st="0" end="0"/>
                                            </p:txEl>
                                          </p:spTgt>
                                        </p:tgtEl>
                                        <p:attrNameLst>
                                          <p:attrName>style.visibility</p:attrName>
                                        </p:attrNameLst>
                                      </p:cBhvr>
                                      <p:to>
                                        <p:strVal val="visible"/>
                                      </p:to>
                                    </p:set>
                                    <p:animEffect transition="in" filter="dissolve">
                                      <p:cBhvr>
                                        <p:cTn id="14" dur="500"/>
                                        <p:tgtEl>
                                          <p:spTgt spid="4099">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Effect transition="in" filter="dissolve">
                                      <p:cBhvr>
                                        <p:cTn id="19" dur="500"/>
                                        <p:tgtEl>
                                          <p:spTgt spid="4099">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4099">
                                            <p:txEl>
                                              <p:pRg st="2" end="2"/>
                                            </p:txEl>
                                          </p:spTgt>
                                        </p:tgtEl>
                                        <p:attrNameLst>
                                          <p:attrName>style.visibility</p:attrName>
                                        </p:attrNameLst>
                                      </p:cBhvr>
                                      <p:to>
                                        <p:strVal val="visible"/>
                                      </p:to>
                                    </p:set>
                                    <p:animEffect transition="in" filter="dissolve">
                                      <p:cBhvr>
                                        <p:cTn id="24" dur="500"/>
                                        <p:tgtEl>
                                          <p:spTgt spid="4099">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4099">
                                            <p:txEl>
                                              <p:pRg st="3" end="3"/>
                                            </p:txEl>
                                          </p:spTgt>
                                        </p:tgtEl>
                                        <p:attrNameLst>
                                          <p:attrName>style.visibility</p:attrName>
                                        </p:attrNameLst>
                                      </p:cBhvr>
                                      <p:to>
                                        <p:strVal val="visible"/>
                                      </p:to>
                                    </p:set>
                                    <p:animEffect transition="in" filter="dissolve">
                                      <p:cBhvr>
                                        <p:cTn id="29" dur="500"/>
                                        <p:tgtEl>
                                          <p:spTgt spid="4099">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4099">
                                            <p:txEl>
                                              <p:pRg st="4" end="4"/>
                                            </p:txEl>
                                          </p:spTgt>
                                        </p:tgtEl>
                                        <p:attrNameLst>
                                          <p:attrName>style.visibility</p:attrName>
                                        </p:attrNameLst>
                                      </p:cBhvr>
                                      <p:to>
                                        <p:strVal val="visible"/>
                                      </p:to>
                                    </p:set>
                                    <p:animEffect transition="in" filter="dissolve">
                                      <p:cBhvr>
                                        <p:cTn id="34"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linear model?</a:t>
            </a:r>
          </a:p>
        </p:txBody>
      </p:sp>
      <p:sp>
        <p:nvSpPr>
          <p:cNvPr id="3" name="Text Placeholder 2"/>
          <p:cNvSpPr>
            <a:spLocks noGrp="1"/>
          </p:cNvSpPr>
          <p:nvPr>
            <p:ph type="body" idx="1"/>
          </p:nvPr>
        </p:nvSpPr>
        <p:spPr/>
        <p:txBody>
          <a:bodyPr/>
          <a:lstStyle/>
          <a:p>
            <a:r>
              <a:rPr lang="en-GB" dirty="0"/>
              <a:t>Part 1</a:t>
            </a:r>
          </a:p>
        </p:txBody>
      </p:sp>
    </p:spTree>
    <p:extLst>
      <p:ext uri="{BB962C8B-B14F-4D97-AF65-F5344CB8AC3E}">
        <p14:creationId xmlns:p14="http://schemas.microsoft.com/office/powerpoint/2010/main" val="1367445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dirty="0"/>
              <a:t>What is the linear model?</a:t>
            </a:r>
            <a:endParaRPr lang="en-US" dirty="0"/>
          </a:p>
        </p:txBody>
      </p:sp>
      <p:sp>
        <p:nvSpPr>
          <p:cNvPr id="4099" name="Rectangle 3"/>
          <p:cNvSpPr>
            <a:spLocks noGrp="1" noChangeArrowheads="1"/>
          </p:cNvSpPr>
          <p:nvPr>
            <p:ph idx="1"/>
          </p:nvPr>
        </p:nvSpPr>
        <p:spPr/>
        <p:txBody>
          <a:bodyPr/>
          <a:lstStyle/>
          <a:p>
            <a:r>
              <a:rPr lang="en-US"/>
              <a:t>A way of predicting the value of one variable from another.</a:t>
            </a:r>
          </a:p>
          <a:p>
            <a:pPr lvl="1"/>
            <a:r>
              <a:rPr lang="en-US"/>
              <a:t>It is a hypothetical model of the relationship between two variables.</a:t>
            </a:r>
          </a:p>
          <a:p>
            <a:pPr lvl="1"/>
            <a:r>
              <a:rPr lang="en-US"/>
              <a:t>The model used is a linear one.</a:t>
            </a:r>
          </a:p>
          <a:p>
            <a:pPr lvl="1"/>
            <a:r>
              <a:rPr lang="en-US"/>
              <a:t>Therefore, we describe the relationship using the equation of a straight line.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dirty="0"/>
              <a:t>Describing a straight line</a:t>
            </a:r>
            <a:endParaRPr lang="en-US" dirty="0"/>
          </a:p>
        </p:txBody>
      </p:sp>
      <p:sp>
        <p:nvSpPr>
          <p:cNvPr id="5123" name="Rectangle 3"/>
          <p:cNvSpPr>
            <a:spLocks noGrp="1" noChangeArrowheads="1"/>
          </p:cNvSpPr>
          <p:nvPr>
            <p:ph type="body" sz="half" idx="1"/>
          </p:nvPr>
        </p:nvSpPr>
        <p:spPr>
          <a:xfrm>
            <a:off x="2465786" y="2726531"/>
            <a:ext cx="5183981" cy="2725341"/>
          </a:xfrm>
        </p:spPr>
        <p:txBody>
          <a:bodyPr/>
          <a:lstStyle/>
          <a:p>
            <a:r>
              <a:rPr lang="en-GB" sz="2100" i="1" dirty="0">
                <a:cs typeface="Arial" charset="0"/>
              </a:rPr>
              <a:t>b</a:t>
            </a:r>
            <a:r>
              <a:rPr lang="en-US" sz="2100" baseline="-25000" dirty="0" err="1"/>
              <a:t>i</a:t>
            </a:r>
            <a:endParaRPr lang="en-US" sz="2100" baseline="-25000" dirty="0"/>
          </a:p>
          <a:p>
            <a:pPr lvl="1"/>
            <a:r>
              <a:rPr lang="en-US" sz="1800" dirty="0"/>
              <a:t>Coefficient for the predictor</a:t>
            </a:r>
          </a:p>
          <a:p>
            <a:pPr lvl="1"/>
            <a:r>
              <a:rPr lang="en-US" sz="1800" dirty="0"/>
              <a:t>Gradient (slope) of the line</a:t>
            </a:r>
          </a:p>
          <a:p>
            <a:pPr lvl="1"/>
            <a:r>
              <a:rPr lang="en-US" sz="1800" dirty="0"/>
              <a:t>Direction/strength of relationship</a:t>
            </a:r>
          </a:p>
          <a:p>
            <a:r>
              <a:rPr lang="en-GB" sz="2100" i="1" dirty="0">
                <a:cs typeface="Arial" charset="0"/>
              </a:rPr>
              <a:t>b</a:t>
            </a:r>
            <a:r>
              <a:rPr lang="en-GB" sz="2100" i="1" baseline="-25000" dirty="0">
                <a:cs typeface="Arial" charset="0"/>
              </a:rPr>
              <a:t>0</a:t>
            </a:r>
            <a:endParaRPr lang="en-US" sz="2100" i="1" baseline="-25000" dirty="0"/>
          </a:p>
          <a:p>
            <a:pPr lvl="1"/>
            <a:r>
              <a:rPr lang="en-US" sz="1800" dirty="0"/>
              <a:t>Intercept (value of </a:t>
            </a:r>
            <a:r>
              <a:rPr lang="en-US" sz="1800" i="1" dirty="0"/>
              <a:t>Y</a:t>
            </a:r>
            <a:r>
              <a:rPr lang="en-US" sz="1800" dirty="0"/>
              <a:t> when </a:t>
            </a:r>
            <a:r>
              <a:rPr lang="en-US" sz="1800" i="1" dirty="0"/>
              <a:t>X</a:t>
            </a:r>
            <a:r>
              <a:rPr lang="en-US" sz="1800" dirty="0"/>
              <a:t> = 0)</a:t>
            </a:r>
          </a:p>
          <a:p>
            <a:pPr lvl="1"/>
            <a:r>
              <a:rPr lang="en-US" sz="1800" dirty="0"/>
              <a:t>Point at which the regression line crosses the </a:t>
            </a:r>
            <a:r>
              <a:rPr lang="en-US" sz="1800" i="1" dirty="0"/>
              <a:t>Y</a:t>
            </a:r>
            <a:r>
              <a:rPr lang="en-US" sz="1800" dirty="0"/>
              <a:t>-axis (ordinate)</a:t>
            </a:r>
          </a:p>
        </p:txBody>
      </p:sp>
      <mc:AlternateContent xmlns:mc="http://schemas.openxmlformats.org/markup-compatibility/2006">
        <mc:Choice xmlns:a14="http://schemas.microsoft.com/office/drawing/2010/main" Requires="a14">
          <p:sp>
            <p:nvSpPr>
              <p:cNvPr id="3" name="Rectangle 2"/>
              <p:cNvSpPr/>
              <p:nvPr/>
            </p:nvSpPr>
            <p:spPr>
              <a:xfrm>
                <a:off x="3169035" y="2104215"/>
                <a:ext cx="3021789"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m:rPr>
                              <m:nor/>
                            </m:rPr>
                            <a:rPr lang="en-GB" sz="2400"/>
                            <m:t>y</m:t>
                          </m:r>
                        </m:e>
                        <m:sub>
                          <m:r>
                            <a:rPr lang="en-GB" sz="2400" i="1">
                              <a:latin typeface="Cambria Math" charset="0"/>
                            </a:rPr>
                            <m:t>𝑖</m:t>
                          </m:r>
                        </m:sub>
                      </m:sSub>
                      <m:r>
                        <a:rPr lang="en-GB" sz="2400">
                          <a:latin typeface="Cambria Math" charset="0"/>
                        </a:rPr>
                        <m:t>=</m:t>
                      </m:r>
                      <m:d>
                        <m:dPr>
                          <m:ctrlPr>
                            <a:rPr lang="en-GB" sz="2400" i="1">
                              <a:latin typeface="Cambria Math" panose="02040503050406030204" pitchFamily="18" charset="0"/>
                            </a:rPr>
                          </m:ctrlPr>
                        </m:dPr>
                        <m:e>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0</m:t>
                              </m:r>
                            </m:sub>
                          </m:sSub>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1</m:t>
                              </m:r>
                            </m:sub>
                          </m:sSub>
                          <m:sSub>
                            <m:sSubPr>
                              <m:ctrlPr>
                                <a:rPr lang="en-GB" sz="2400" i="1">
                                  <a:latin typeface="Cambria Math" panose="02040503050406030204" pitchFamily="18" charset="0"/>
                                </a:rPr>
                              </m:ctrlPr>
                            </m:sSubPr>
                            <m:e>
                              <m:r>
                                <a:rPr lang="en-GB" sz="2400" i="1">
                                  <a:latin typeface="Cambria Math" charset="0"/>
                                </a:rPr>
                                <m:t>𝑋</m:t>
                              </m:r>
                            </m:e>
                            <m:sub>
                              <m:r>
                                <a:rPr lang="en-GB" sz="2400" i="1">
                                  <a:latin typeface="Cambria Math" charset="0"/>
                                </a:rPr>
                                <m:t>𝑖</m:t>
                              </m:r>
                            </m:sub>
                          </m:sSub>
                        </m:e>
                      </m:d>
                      <m:r>
                        <a:rPr lang="en-GB" sz="2400">
                          <a:latin typeface="Cambria Math" charset="0"/>
                        </a:rPr>
                        <m:t>+</m:t>
                      </m:r>
                      <m:sSub>
                        <m:sSubPr>
                          <m:ctrlPr>
                            <a:rPr lang="en-GB" sz="2400" i="1">
                              <a:latin typeface="Cambria Math" panose="02040503050406030204" pitchFamily="18" charset="0"/>
                            </a:rPr>
                          </m:ctrlPr>
                        </m:sSubPr>
                        <m:e>
                          <m:r>
                            <m:rPr>
                              <m:nor/>
                            </m:rPr>
                            <a:rPr lang="en-GB" sz="2400" i="1">
                              <a:latin typeface="Cambria Math" charset="0"/>
                            </a:rPr>
                            <m:t>ε</m:t>
                          </m:r>
                        </m:e>
                        <m:sub>
                          <m:r>
                            <a:rPr lang="en-GB" sz="2400" i="1">
                              <a:latin typeface="Cambria Math" charset="0"/>
                            </a:rPr>
                            <m:t>𝑖</m:t>
                          </m:r>
                        </m:sub>
                      </m:sSub>
                    </m:oMath>
                  </m:oMathPara>
                </a14:m>
                <a:endParaRPr lang="en-GB" sz="2400" dirty="0"/>
              </a:p>
            </p:txBody>
          </p:sp>
        </mc:Choice>
        <mc:Fallback>
          <p:sp>
            <p:nvSpPr>
              <p:cNvPr id="3" name="Rectangle 2"/>
              <p:cNvSpPr>
                <a:spLocks noRot="1" noChangeAspect="1" noMove="1" noResize="1" noEditPoints="1" noAdjustHandles="1" noChangeArrowheads="1" noChangeShapeType="1" noTextEdit="1"/>
              </p:cNvSpPr>
              <p:nvPr/>
            </p:nvSpPr>
            <p:spPr>
              <a:xfrm>
                <a:off x="3169035" y="2104215"/>
                <a:ext cx="3021789" cy="461665"/>
              </a:xfrm>
              <a:prstGeom prst="rect">
                <a:avLst/>
              </a:prstGeom>
              <a:blipFill>
                <a:blip r:embed="rId2"/>
                <a:stretch>
                  <a:fillRect b="-11842"/>
                </a:stretch>
              </a:blipFill>
            </p:spPr>
            <p:txBody>
              <a:bodyPr/>
              <a:lstStyle/>
              <a:p>
                <a:r>
                  <a:rPr lang="en-US">
                    <a:noFill/>
                  </a:rPr>
                  <a:t> </a:t>
                </a:r>
              </a:p>
            </p:txBody>
          </p:sp>
        </mc:Fallback>
      </mc:AlternateContent>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Intercepts and gradients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5188" y="1952625"/>
            <a:ext cx="5905500" cy="29527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musical example</a:t>
            </a:r>
          </a:p>
        </p:txBody>
      </p:sp>
      <p:sp>
        <p:nvSpPr>
          <p:cNvPr id="3" name="Content Placeholder 2"/>
          <p:cNvSpPr>
            <a:spLocks noGrp="1"/>
          </p:cNvSpPr>
          <p:nvPr>
            <p:ph idx="1"/>
          </p:nvPr>
        </p:nvSpPr>
        <p:spPr/>
        <p:txBody>
          <a:bodyPr>
            <a:normAutofit fontScale="77500" lnSpcReduction="20000"/>
          </a:bodyPr>
          <a:lstStyle/>
          <a:p>
            <a:r>
              <a:rPr lang="en-GB" dirty="0"/>
              <a:t>A record company boss was interested in predicting album sales from advertising.</a:t>
            </a:r>
          </a:p>
          <a:p>
            <a:r>
              <a:rPr lang="en-GB" dirty="0"/>
              <a:t>Data</a:t>
            </a:r>
          </a:p>
          <a:p>
            <a:pPr lvl="1"/>
            <a:r>
              <a:rPr lang="en-GB" dirty="0"/>
              <a:t>200 different album releases</a:t>
            </a:r>
          </a:p>
          <a:p>
            <a:r>
              <a:rPr lang="en-GB" dirty="0"/>
              <a:t>Outcome variable:</a:t>
            </a:r>
          </a:p>
          <a:p>
            <a:pPr lvl="1"/>
            <a:r>
              <a:rPr lang="en-GB" dirty="0"/>
              <a:t>Sales (CDs and Downloads) in the week after release</a:t>
            </a:r>
          </a:p>
          <a:p>
            <a:r>
              <a:rPr lang="en-GB" dirty="0"/>
              <a:t>Predictor variables</a:t>
            </a:r>
          </a:p>
          <a:p>
            <a:pPr lvl="1"/>
            <a:r>
              <a:rPr lang="en-GB" dirty="0"/>
              <a:t>The amount (in £s) spent promoting the album before release</a:t>
            </a:r>
          </a:p>
          <a:p>
            <a:pPr lvl="1"/>
            <a:r>
              <a:rPr lang="en-GB" dirty="0"/>
              <a:t>Number of plays on the radio</a:t>
            </a:r>
          </a:p>
          <a:p>
            <a:pPr lvl="1"/>
            <a:r>
              <a:rPr lang="en-GB" dirty="0"/>
              <a:t>Image of the band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r>
              <a:rPr lang="en-GB" dirty="0"/>
              <a:t>Linear model with one predictor</a:t>
            </a:r>
            <a:endParaRPr lang="en-US" dirty="0"/>
          </a:p>
        </p:txBody>
      </p:sp>
      <p:pic>
        <p:nvPicPr>
          <p:cNvPr id="2" name="Picture 1"/>
          <p:cNvPicPr>
            <a:picLocks noChangeAspect="1"/>
          </p:cNvPicPr>
          <p:nvPr/>
        </p:nvPicPr>
        <p:blipFill>
          <a:blip r:embed="rId2"/>
          <a:stretch>
            <a:fillRect/>
          </a:stretch>
        </p:blipFill>
        <p:spPr>
          <a:xfrm>
            <a:off x="2105025" y="1924037"/>
            <a:ext cx="5437251" cy="348443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r>
              <a:rPr lang="en-GB" dirty="0"/>
              <a:t>Linear model with two predictors</a:t>
            </a:r>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0251" y="1845780"/>
            <a:ext cx="5817656" cy="3345345"/>
          </a:xfrm>
          <a:prstGeom prst="rect">
            <a:avLst/>
          </a:prstGeom>
        </p:spPr>
      </p:pic>
    </p:spTree>
    <p:extLst>
      <p:ext uri="{BB962C8B-B14F-4D97-AF65-F5344CB8AC3E}">
        <p14:creationId xmlns:p14="http://schemas.microsoft.com/office/powerpoint/2010/main" val="290627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7090" name="Rectangle 2"/>
          <p:cNvSpPr>
            <a:spLocks noGrp="1" noChangeArrowheads="1"/>
          </p:cNvSpPr>
          <p:nvPr>
            <p:ph type="title"/>
          </p:nvPr>
        </p:nvSpPr>
        <p:spPr>
          <a:xfrm>
            <a:off x="2057401" y="1028700"/>
            <a:ext cx="5732860" cy="857250"/>
          </a:xfrm>
        </p:spPr>
        <p:txBody>
          <a:bodyPr>
            <a:normAutofit fontScale="90000"/>
          </a:bodyPr>
          <a:lstStyle/>
          <a:p>
            <a:r>
              <a:rPr lang="en-GB" dirty="0"/>
              <a:t>The model as an equation</a:t>
            </a:r>
          </a:p>
        </p:txBody>
      </p:sp>
      <p:sp>
        <p:nvSpPr>
          <p:cNvPr id="217091" name="Rectangle 3"/>
          <p:cNvSpPr>
            <a:spLocks noGrp="1" noChangeArrowheads="1"/>
          </p:cNvSpPr>
          <p:nvPr>
            <p:ph type="body" idx="1"/>
          </p:nvPr>
        </p:nvSpPr>
        <p:spPr>
          <a:xfrm>
            <a:off x="1739504" y="2319337"/>
            <a:ext cx="5732860" cy="1862138"/>
          </a:xfrm>
        </p:spPr>
        <p:txBody>
          <a:bodyPr/>
          <a:lstStyle/>
          <a:p>
            <a:pPr>
              <a:lnSpc>
                <a:spcPct val="90000"/>
              </a:lnSpc>
            </a:pPr>
            <a:r>
              <a:rPr lang="en-GB" sz="3000" dirty="0"/>
              <a:t>With several predictors the model is described using a variation of the equation of a straight line.</a:t>
            </a:r>
          </a:p>
        </p:txBody>
      </p:sp>
      <mc:AlternateContent xmlns:mc="http://schemas.openxmlformats.org/markup-compatibility/2006">
        <mc:Choice xmlns:a14="http://schemas.microsoft.com/office/drawing/2010/main" Requires="a14">
          <p:sp>
            <p:nvSpPr>
              <p:cNvPr id="3" name="Rectangle 2"/>
              <p:cNvSpPr/>
              <p:nvPr/>
            </p:nvSpPr>
            <p:spPr>
              <a:xfrm>
                <a:off x="1902880" y="4610101"/>
                <a:ext cx="5931111" cy="461665"/>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sz="2400" i="1">
                              <a:latin typeface="Cambria Math" panose="02040503050406030204" pitchFamily="18" charset="0"/>
                            </a:rPr>
                          </m:ctrlPr>
                        </m:sSubPr>
                        <m:e>
                          <m:r>
                            <a:rPr lang="en-GB" sz="2400" i="1">
                              <a:latin typeface="Cambria Math" charset="0"/>
                            </a:rPr>
                            <m:t>𝑌</m:t>
                          </m:r>
                        </m:e>
                        <m:sub>
                          <m:r>
                            <a:rPr lang="en-GB" sz="2400" i="1">
                              <a:latin typeface="Cambria Math" charset="0"/>
                            </a:rPr>
                            <m:t>𝑖</m:t>
                          </m:r>
                        </m:sub>
                      </m:sSub>
                      <m:r>
                        <a:rPr lang="en-GB" sz="2400">
                          <a:latin typeface="Cambria Math" charset="0"/>
                        </a:rPr>
                        <m:t>=</m:t>
                      </m:r>
                      <m:d>
                        <m:dPr>
                          <m:ctrlPr>
                            <a:rPr lang="en-GB" sz="2400" i="1">
                              <a:latin typeface="Cambria Math" panose="02040503050406030204" pitchFamily="18" charset="0"/>
                            </a:rPr>
                          </m:ctrlPr>
                        </m:dPr>
                        <m:e>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0</m:t>
                              </m:r>
                            </m:sub>
                          </m:sSub>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1</m:t>
                              </m:r>
                            </m:sub>
                          </m:sSub>
                          <m:sSub>
                            <m:sSubPr>
                              <m:ctrlPr>
                                <a:rPr lang="en-GB" sz="2400" i="1">
                                  <a:latin typeface="Cambria Math" panose="02040503050406030204" pitchFamily="18" charset="0"/>
                                </a:rPr>
                              </m:ctrlPr>
                            </m:sSubPr>
                            <m:e>
                              <m:r>
                                <a:rPr lang="en-GB" sz="2400" i="1">
                                  <a:latin typeface="Cambria Math" charset="0"/>
                                </a:rPr>
                                <m:t>𝑋</m:t>
                              </m:r>
                            </m:e>
                            <m:sub>
                              <m:r>
                                <a:rPr lang="en-GB" sz="2400">
                                  <a:latin typeface="Cambria Math" charset="0"/>
                                </a:rPr>
                                <m:t>1</m:t>
                              </m:r>
                              <m:r>
                                <a:rPr lang="en-GB" sz="2400" i="1">
                                  <a:latin typeface="Cambria Math" charset="0"/>
                                </a:rPr>
                                <m:t>𝑖</m:t>
                              </m:r>
                            </m:sub>
                          </m:sSub>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𝑏</m:t>
                              </m:r>
                            </m:e>
                            <m:sub>
                              <m:r>
                                <a:rPr lang="en-GB" sz="2400">
                                  <a:latin typeface="Cambria Math" charset="0"/>
                                </a:rPr>
                                <m:t>2</m:t>
                              </m:r>
                            </m:sub>
                          </m:sSub>
                          <m:sSub>
                            <m:sSubPr>
                              <m:ctrlPr>
                                <a:rPr lang="en-GB" sz="2400" i="1">
                                  <a:latin typeface="Cambria Math" panose="02040503050406030204" pitchFamily="18" charset="0"/>
                                </a:rPr>
                              </m:ctrlPr>
                            </m:sSubPr>
                            <m:e>
                              <m:r>
                                <a:rPr lang="en-GB" sz="2400" i="1">
                                  <a:latin typeface="Cambria Math" charset="0"/>
                                </a:rPr>
                                <m:t>𝑋</m:t>
                              </m:r>
                            </m:e>
                            <m:sub>
                              <m:r>
                                <a:rPr lang="en-GB" sz="2400">
                                  <a:latin typeface="Cambria Math" charset="0"/>
                                </a:rPr>
                                <m:t>2</m:t>
                              </m:r>
                              <m:r>
                                <a:rPr lang="en-GB" sz="2400" i="1">
                                  <a:latin typeface="Cambria Math" charset="0"/>
                                </a:rPr>
                                <m:t>𝑖</m:t>
                              </m:r>
                            </m:sub>
                          </m:sSub>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𝑏</m:t>
                              </m:r>
                            </m:e>
                            <m:sub>
                              <m:r>
                                <a:rPr lang="en-GB" sz="2400" i="1">
                                  <a:latin typeface="Cambria Math" charset="0"/>
                                </a:rPr>
                                <m:t>𝑛</m:t>
                              </m:r>
                            </m:sub>
                          </m:sSub>
                          <m:sSub>
                            <m:sSubPr>
                              <m:ctrlPr>
                                <a:rPr lang="en-GB" sz="2400" i="1">
                                  <a:latin typeface="Cambria Math" panose="02040503050406030204" pitchFamily="18" charset="0"/>
                                </a:rPr>
                              </m:ctrlPr>
                            </m:sSubPr>
                            <m:e>
                              <m:r>
                                <a:rPr lang="en-GB" sz="2400" i="1">
                                  <a:latin typeface="Cambria Math" charset="0"/>
                                </a:rPr>
                                <m:t>𝑋</m:t>
                              </m:r>
                            </m:e>
                            <m:sub>
                              <m:r>
                                <a:rPr lang="en-GB" sz="2400" i="1">
                                  <a:latin typeface="Cambria Math" charset="0"/>
                                </a:rPr>
                                <m:t>𝑛𝑖</m:t>
                              </m:r>
                            </m:sub>
                          </m:sSub>
                        </m:e>
                      </m:d>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𝜀</m:t>
                          </m:r>
                        </m:e>
                        <m:sub>
                          <m:r>
                            <a:rPr lang="en-GB" sz="2400" i="1">
                              <a:latin typeface="Cambria Math" charset="0"/>
                            </a:rPr>
                            <m:t>𝑖</m:t>
                          </m:r>
                        </m:sub>
                      </m:sSub>
                    </m:oMath>
                  </m:oMathPara>
                </a14:m>
                <a:endParaRPr lang="en-GB" sz="2400" dirty="0"/>
              </a:p>
            </p:txBody>
          </p:sp>
        </mc:Choice>
        <mc:Fallback>
          <p:sp>
            <p:nvSpPr>
              <p:cNvPr id="3" name="Rectangle 2"/>
              <p:cNvSpPr>
                <a:spLocks noRot="1" noChangeAspect="1" noMove="1" noResize="1" noEditPoints="1" noAdjustHandles="1" noChangeArrowheads="1" noChangeShapeType="1" noTextEdit="1"/>
              </p:cNvSpPr>
              <p:nvPr/>
            </p:nvSpPr>
            <p:spPr>
              <a:xfrm>
                <a:off x="1902880" y="4610101"/>
                <a:ext cx="5931111" cy="461665"/>
              </a:xfrm>
              <a:prstGeom prst="rect">
                <a:avLst/>
              </a:prstGeom>
              <a:blipFill>
                <a:blip r:embed="rId3"/>
                <a:stretch>
                  <a:fillRect b="-5263"/>
                </a:stretch>
              </a:blipFill>
            </p:spPr>
            <p:txBody>
              <a:bodyPr/>
              <a:lstStyle/>
              <a:p>
                <a:r>
                  <a:rPr lang="en-US">
                    <a:noFill/>
                  </a:rPr>
                  <a:t> </a:t>
                </a:r>
              </a:p>
            </p:txBody>
          </p:sp>
        </mc:Fallback>
      </mc:AlternateContent>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17090"/>
                                        </p:tgtEl>
                                        <p:attrNameLst>
                                          <p:attrName>style.visibility</p:attrName>
                                        </p:attrNameLst>
                                      </p:cBhvr>
                                      <p:to>
                                        <p:strVal val="visible"/>
                                      </p:to>
                                    </p:set>
                                    <p:animEffect transition="in" filter="dissolve">
                                      <p:cBhvr>
                                        <p:cTn id="7" dur="500"/>
                                        <p:tgtEl>
                                          <p:spTgt spid="21709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17091">
                                            <p:txEl>
                                              <p:pRg st="0" end="0"/>
                                            </p:txEl>
                                          </p:spTgt>
                                        </p:tgtEl>
                                        <p:attrNameLst>
                                          <p:attrName>style.visibility</p:attrName>
                                        </p:attrNameLst>
                                      </p:cBhvr>
                                      <p:to>
                                        <p:strVal val="visible"/>
                                      </p:to>
                                    </p:set>
                                    <p:animEffect transition="in" filter="dissolve">
                                      <p:cBhvr>
                                        <p:cTn id="12" dur="500"/>
                                        <p:tgtEl>
                                          <p:spTgt spid="2170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autoUpdateAnimBg="0"/>
      <p:bldP spid="217091"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2210" name="Rectangle 2"/>
          <p:cNvSpPr>
            <a:spLocks noGrp="1" noChangeArrowheads="1"/>
          </p:cNvSpPr>
          <p:nvPr>
            <p:ph type="title"/>
          </p:nvPr>
        </p:nvSpPr>
        <p:spPr>
          <a:xfrm>
            <a:off x="2000250" y="1028700"/>
            <a:ext cx="5829300" cy="857250"/>
          </a:xfrm>
          <a:noFill/>
          <a:ln/>
        </p:spPr>
        <p:txBody>
          <a:bodyPr/>
          <a:lstStyle/>
          <a:p>
            <a:r>
              <a:rPr lang="en-GB" i="1">
                <a:sym typeface="Symbol" pitchFamily="18" charset="2"/>
              </a:rPr>
              <a:t>b</a:t>
            </a:r>
            <a:r>
              <a:rPr lang="en-GB" i="1" baseline="-25000"/>
              <a:t>0</a:t>
            </a:r>
            <a:endParaRPr lang="en-GB"/>
          </a:p>
        </p:txBody>
      </p:sp>
      <p:sp>
        <p:nvSpPr>
          <p:cNvPr id="222211" name="Rectangle 3"/>
          <p:cNvSpPr>
            <a:spLocks noGrp="1" noChangeArrowheads="1"/>
          </p:cNvSpPr>
          <p:nvPr>
            <p:ph type="body" idx="1"/>
          </p:nvPr>
        </p:nvSpPr>
        <p:spPr>
          <a:xfrm>
            <a:off x="1475656" y="2143125"/>
            <a:ext cx="6268169" cy="3233738"/>
          </a:xfrm>
          <a:noFill/>
          <a:ln/>
        </p:spPr>
        <p:txBody>
          <a:bodyPr/>
          <a:lstStyle/>
          <a:p>
            <a:pPr>
              <a:lnSpc>
                <a:spcPct val="90000"/>
              </a:lnSpc>
              <a:spcAft>
                <a:spcPct val="50000"/>
              </a:spcAft>
            </a:pPr>
            <a:r>
              <a:rPr lang="en-GB" sz="3000" i="1" dirty="0">
                <a:sym typeface="Symbol" pitchFamily="18" charset="2"/>
              </a:rPr>
              <a:t>b</a:t>
            </a:r>
            <a:r>
              <a:rPr lang="en-GB" sz="3000" i="1" baseline="-25000" dirty="0"/>
              <a:t>0</a:t>
            </a:r>
            <a:r>
              <a:rPr lang="en-GB" sz="3000" i="1" baseline="-25000" dirty="0">
                <a:effectLst>
                  <a:outerShdw blurRad="38100" dist="38100" dir="2700000" algn="tl">
                    <a:srgbClr val="C0C0C0"/>
                  </a:outerShdw>
                </a:effectLst>
              </a:rPr>
              <a:t> </a:t>
            </a:r>
            <a:r>
              <a:rPr lang="en-GB" sz="3000" dirty="0"/>
              <a:t>is the intercept</a:t>
            </a:r>
            <a:r>
              <a:rPr lang="en-GB" sz="2700" dirty="0"/>
              <a:t>.</a:t>
            </a:r>
          </a:p>
          <a:p>
            <a:pPr>
              <a:lnSpc>
                <a:spcPct val="90000"/>
              </a:lnSpc>
              <a:spcAft>
                <a:spcPct val="50000"/>
              </a:spcAft>
            </a:pPr>
            <a:r>
              <a:rPr lang="en-GB" sz="2700" dirty="0"/>
              <a:t>The intercept is the value of the </a:t>
            </a:r>
            <a:r>
              <a:rPr lang="en-GB" sz="2700" i="1" dirty="0"/>
              <a:t>Y</a:t>
            </a:r>
            <a:r>
              <a:rPr lang="en-GB" sz="2700" dirty="0"/>
              <a:t> variable when all </a:t>
            </a:r>
            <a:r>
              <a:rPr lang="en-GB" sz="2700" i="1" dirty="0" err="1"/>
              <a:t>X</a:t>
            </a:r>
            <a:r>
              <a:rPr lang="en-GB" sz="2700" dirty="0" err="1"/>
              <a:t>s</a:t>
            </a:r>
            <a:r>
              <a:rPr lang="en-GB" sz="2700" dirty="0"/>
              <a:t> = 0.</a:t>
            </a:r>
          </a:p>
          <a:p>
            <a:pPr>
              <a:lnSpc>
                <a:spcPct val="90000"/>
              </a:lnSpc>
              <a:spcAft>
                <a:spcPct val="50000"/>
              </a:spcAft>
            </a:pPr>
            <a:r>
              <a:rPr lang="en-GB" sz="3000" dirty="0"/>
              <a:t>This is the point at which the model plane crosses the </a:t>
            </a:r>
            <a:r>
              <a:rPr lang="en-GB" sz="3000" i="1" dirty="0"/>
              <a:t>Y</a:t>
            </a:r>
            <a:r>
              <a:rPr lang="en-GB" sz="3000" dirty="0"/>
              <a:t>-axis (vertical).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22210"/>
                                        </p:tgtEl>
                                        <p:attrNameLst>
                                          <p:attrName>style.visibility</p:attrName>
                                        </p:attrNameLst>
                                      </p:cBhvr>
                                      <p:to>
                                        <p:strVal val="visible"/>
                                      </p:to>
                                    </p:set>
                                    <p:animEffect transition="in" filter="dissolve">
                                      <p:cBhvr>
                                        <p:cTn id="7" dur="500"/>
                                        <p:tgtEl>
                                          <p:spTgt spid="2222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22211"/>
                                        </p:tgtEl>
                                        <p:attrNameLst>
                                          <p:attrName>style.visibility</p:attrName>
                                        </p:attrNameLst>
                                      </p:cBhvr>
                                      <p:to>
                                        <p:strVal val="visible"/>
                                      </p:to>
                                    </p:set>
                                    <p:animEffect transition="in" filter="dissolve">
                                      <p:cBhvr>
                                        <p:cTn id="12" dur="1000"/>
                                        <p:tgtEl>
                                          <p:spTgt spid="222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210" grpId="0" animBg="1" autoUpdateAnimBg="0"/>
      <p:bldP spid="222211"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4258" name="Rectangle 2"/>
          <p:cNvSpPr>
            <a:spLocks noGrp="1" noChangeArrowheads="1"/>
          </p:cNvSpPr>
          <p:nvPr>
            <p:ph type="title"/>
          </p:nvPr>
        </p:nvSpPr>
        <p:spPr>
          <a:xfrm>
            <a:off x="2524125" y="1028700"/>
            <a:ext cx="4676775" cy="857250"/>
          </a:xfrm>
          <a:noFill/>
          <a:ln/>
        </p:spPr>
        <p:txBody>
          <a:bodyPr/>
          <a:lstStyle/>
          <a:p>
            <a:r>
              <a:rPr lang="en-GB" dirty="0">
                <a:sym typeface="Symbol" pitchFamily="18" charset="2"/>
              </a:rPr>
              <a:t>Beta values</a:t>
            </a:r>
            <a:endParaRPr lang="en-GB" i="1" baseline="-25000" dirty="0"/>
          </a:p>
        </p:txBody>
      </p:sp>
      <p:sp>
        <p:nvSpPr>
          <p:cNvPr id="224259" name="Rectangle 3"/>
          <p:cNvSpPr>
            <a:spLocks noGrp="1" noChangeArrowheads="1"/>
          </p:cNvSpPr>
          <p:nvPr>
            <p:ph type="body" idx="1"/>
          </p:nvPr>
        </p:nvSpPr>
        <p:spPr>
          <a:xfrm>
            <a:off x="1331640" y="2366963"/>
            <a:ext cx="6412185" cy="3019425"/>
          </a:xfrm>
          <a:noFill/>
          <a:ln/>
        </p:spPr>
        <p:txBody>
          <a:bodyPr/>
          <a:lstStyle/>
          <a:p>
            <a:r>
              <a:rPr lang="en-GB" sz="2700" i="1" dirty="0">
                <a:sym typeface="Symbol" pitchFamily="18" charset="2"/>
              </a:rPr>
              <a:t>b</a:t>
            </a:r>
            <a:r>
              <a:rPr lang="en-GB" sz="2700" i="1" baseline="-25000" dirty="0"/>
              <a:t>1</a:t>
            </a:r>
            <a:r>
              <a:rPr lang="en-GB" sz="2700" i="1" baseline="-25000" dirty="0">
                <a:effectLst>
                  <a:outerShdw blurRad="38100" dist="38100" dir="2700000" algn="tl">
                    <a:srgbClr val="C0C0C0"/>
                  </a:outerShdw>
                </a:effectLst>
              </a:rPr>
              <a:t> </a:t>
            </a:r>
            <a:r>
              <a:rPr lang="en-GB" sz="2700" dirty="0"/>
              <a:t>is the coefficient for variable 1.</a:t>
            </a:r>
          </a:p>
          <a:p>
            <a:r>
              <a:rPr lang="en-GB" sz="2700" i="1" dirty="0">
                <a:sym typeface="Symbol" pitchFamily="18" charset="2"/>
              </a:rPr>
              <a:t>b</a:t>
            </a:r>
            <a:r>
              <a:rPr lang="en-GB" sz="2700" i="1" baseline="-25000" dirty="0"/>
              <a:t>2</a:t>
            </a:r>
            <a:r>
              <a:rPr lang="en-GB" sz="2700" i="1" baseline="-25000" dirty="0">
                <a:effectLst>
                  <a:outerShdw blurRad="38100" dist="38100" dir="2700000" algn="tl">
                    <a:srgbClr val="C0C0C0"/>
                  </a:outerShdw>
                </a:effectLst>
              </a:rPr>
              <a:t> </a:t>
            </a:r>
            <a:r>
              <a:rPr lang="en-GB" sz="2700" dirty="0"/>
              <a:t>is the coefficient for variable 2.</a:t>
            </a:r>
          </a:p>
          <a:p>
            <a:r>
              <a:rPr lang="en-GB" sz="2700" i="1" dirty="0" err="1">
                <a:sym typeface="Symbol" pitchFamily="18" charset="2"/>
              </a:rPr>
              <a:t>b</a:t>
            </a:r>
            <a:r>
              <a:rPr lang="en-GB" sz="2700" i="1" baseline="-25000" dirty="0" err="1"/>
              <a:t>n</a:t>
            </a:r>
            <a:r>
              <a:rPr lang="en-GB" sz="2700" i="1" baseline="-25000" dirty="0">
                <a:effectLst>
                  <a:outerShdw blurRad="38100" dist="38100" dir="2700000" algn="tl">
                    <a:srgbClr val="C0C0C0"/>
                  </a:outerShdw>
                </a:effectLst>
              </a:rPr>
              <a:t> </a:t>
            </a:r>
            <a:r>
              <a:rPr lang="en-GB" sz="2700" dirty="0"/>
              <a:t>is the coefficient for </a:t>
            </a:r>
            <a:r>
              <a:rPr lang="en-GB" sz="2700" i="1" dirty="0"/>
              <a:t>n</a:t>
            </a:r>
            <a:r>
              <a:rPr lang="en-GB" sz="2700" baseline="30000" dirty="0"/>
              <a:t>th</a:t>
            </a:r>
            <a:r>
              <a:rPr lang="en-GB" sz="2700" dirty="0"/>
              <a:t> variable.</a:t>
            </a:r>
            <a:endParaRPr lang="en-GB" sz="3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24258"/>
                                        </p:tgtEl>
                                        <p:attrNameLst>
                                          <p:attrName>style.visibility</p:attrName>
                                        </p:attrNameLst>
                                      </p:cBhvr>
                                      <p:to>
                                        <p:strVal val="visible"/>
                                      </p:to>
                                    </p:set>
                                    <p:animEffect transition="in" filter="dissolve">
                                      <p:cBhvr>
                                        <p:cTn id="7" dur="500"/>
                                        <p:tgtEl>
                                          <p:spTgt spid="224258"/>
                                        </p:tgtEl>
                                      </p:cBhvr>
                                    </p:animEffect>
                                  </p:childTnLst>
                                </p:cTn>
                              </p:par>
                            </p:childTnLst>
                          </p:cTn>
                        </p:par>
                        <p:par>
                          <p:cTn id="8" fill="hold">
                            <p:stCondLst>
                              <p:cond delay="500"/>
                            </p:stCondLst>
                            <p:childTnLst>
                              <p:par>
                                <p:cTn id="9" presetID="9" presetClass="entr" presetSubtype="0" fill="hold" grpId="0" nodeType="afterEffect">
                                  <p:stCondLst>
                                    <p:cond delay="1000"/>
                                  </p:stCondLst>
                                  <p:childTnLst>
                                    <p:set>
                                      <p:cBhvr>
                                        <p:cTn id="10" dur="1" fill="hold">
                                          <p:stCondLst>
                                            <p:cond delay="0"/>
                                          </p:stCondLst>
                                        </p:cTn>
                                        <p:tgtEl>
                                          <p:spTgt spid="224259">
                                            <p:txEl>
                                              <p:pRg st="0" end="0"/>
                                            </p:txEl>
                                          </p:spTgt>
                                        </p:tgtEl>
                                        <p:attrNameLst>
                                          <p:attrName>style.visibility</p:attrName>
                                        </p:attrNameLst>
                                      </p:cBhvr>
                                      <p:to>
                                        <p:strVal val="visible"/>
                                      </p:to>
                                    </p:set>
                                    <p:animEffect transition="in" filter="dissolve">
                                      <p:cBhvr>
                                        <p:cTn id="11" dur="500"/>
                                        <p:tgtEl>
                                          <p:spTgt spid="224259">
                                            <p:txEl>
                                              <p:pRg st="0" end="0"/>
                                            </p:txEl>
                                          </p:spTgt>
                                        </p:tgtEl>
                                      </p:cBhvr>
                                    </p:animEffect>
                                  </p:childTnLst>
                                </p:cTn>
                              </p:par>
                            </p:childTnLst>
                          </p:cTn>
                        </p:par>
                        <p:par>
                          <p:cTn id="12" fill="hold">
                            <p:stCondLst>
                              <p:cond delay="2000"/>
                            </p:stCondLst>
                            <p:childTnLst>
                              <p:par>
                                <p:cTn id="13" presetID="9" presetClass="entr" presetSubtype="0" fill="hold" grpId="0" nodeType="afterEffect">
                                  <p:stCondLst>
                                    <p:cond delay="1000"/>
                                  </p:stCondLst>
                                  <p:childTnLst>
                                    <p:set>
                                      <p:cBhvr>
                                        <p:cTn id="14" dur="1" fill="hold">
                                          <p:stCondLst>
                                            <p:cond delay="0"/>
                                          </p:stCondLst>
                                        </p:cTn>
                                        <p:tgtEl>
                                          <p:spTgt spid="224259">
                                            <p:txEl>
                                              <p:pRg st="1" end="1"/>
                                            </p:txEl>
                                          </p:spTgt>
                                        </p:tgtEl>
                                        <p:attrNameLst>
                                          <p:attrName>style.visibility</p:attrName>
                                        </p:attrNameLst>
                                      </p:cBhvr>
                                      <p:to>
                                        <p:strVal val="visible"/>
                                      </p:to>
                                    </p:set>
                                    <p:animEffect transition="in" filter="dissolve">
                                      <p:cBhvr>
                                        <p:cTn id="15" dur="500"/>
                                        <p:tgtEl>
                                          <p:spTgt spid="224259">
                                            <p:txEl>
                                              <p:pRg st="1" end="1"/>
                                            </p:txEl>
                                          </p:spTgt>
                                        </p:tgtEl>
                                      </p:cBhvr>
                                    </p:animEffect>
                                  </p:childTnLst>
                                </p:cTn>
                              </p:par>
                            </p:childTnLst>
                          </p:cTn>
                        </p:par>
                        <p:par>
                          <p:cTn id="16" fill="hold">
                            <p:stCondLst>
                              <p:cond delay="3500"/>
                            </p:stCondLst>
                            <p:childTnLst>
                              <p:par>
                                <p:cTn id="17" presetID="9" presetClass="entr" presetSubtype="0" fill="hold" grpId="0" nodeType="afterEffect">
                                  <p:stCondLst>
                                    <p:cond delay="1000"/>
                                  </p:stCondLst>
                                  <p:childTnLst>
                                    <p:set>
                                      <p:cBhvr>
                                        <p:cTn id="18" dur="1" fill="hold">
                                          <p:stCondLst>
                                            <p:cond delay="0"/>
                                          </p:stCondLst>
                                        </p:cTn>
                                        <p:tgtEl>
                                          <p:spTgt spid="224259">
                                            <p:txEl>
                                              <p:pRg st="2" end="2"/>
                                            </p:txEl>
                                          </p:spTgt>
                                        </p:tgtEl>
                                        <p:attrNameLst>
                                          <p:attrName>style.visibility</p:attrName>
                                        </p:attrNameLst>
                                      </p:cBhvr>
                                      <p:to>
                                        <p:strVal val="visible"/>
                                      </p:to>
                                    </p:set>
                                    <p:animEffect transition="in" filter="dissolve">
                                      <p:cBhvr>
                                        <p:cTn id="19" dur="500"/>
                                        <p:tgtEl>
                                          <p:spTgt spid="2242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8" grpId="0" animBg="1" autoUpdateAnimBg="0"/>
      <p:bldP spid="224259" grpId="0" build="p" autoUpdateAnimBg="0" advAuto="100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85395" y="275601"/>
            <a:ext cx="8229600" cy="1143000"/>
          </a:xfrm>
        </p:spPr>
        <p:txBody>
          <a:bodyPr/>
          <a:lstStyle/>
          <a:p>
            <a:r>
              <a:rPr lang="en-GB" sz="3000" dirty="0"/>
              <a:t>Estimation: the method of least squares</a:t>
            </a:r>
            <a:endParaRPr lang="en-US" sz="30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5939" y="2080118"/>
            <a:ext cx="3594830" cy="3545586"/>
          </a:xfrm>
          <a:prstGeom prst="rect">
            <a:avLst/>
          </a:prstGeom>
        </p:spPr>
      </p:pic>
      <mc:AlternateContent xmlns:mc="http://schemas.openxmlformats.org/markup-compatibility/2006">
        <mc:Choice xmlns:a14="http://schemas.microsoft.com/office/drawing/2010/main" Requires="a14">
          <p:sp>
            <p:nvSpPr>
              <p:cNvPr id="3" name="Rectangle 2"/>
              <p:cNvSpPr/>
              <p:nvPr/>
            </p:nvSpPr>
            <p:spPr>
              <a:xfrm>
                <a:off x="4475407" y="1052736"/>
                <a:ext cx="4226606" cy="848566"/>
              </a:xfrm>
              <a:prstGeom prst="rect">
                <a:avLst/>
              </a:prstGeom>
              <a:solidFill>
                <a:schemeClr val="bg1"/>
              </a:solidFill>
            </p:spPr>
            <p:txBody>
              <a:bodyPr wrap="none">
                <a:spAutoFit/>
              </a:bodyPr>
              <a:lstStyle/>
              <a:p>
                <a:pPr/>
                <a14:m>
                  <m:oMathPara xmlns:m="http://schemas.openxmlformats.org/officeDocument/2006/math">
                    <m:oMathParaPr>
                      <m:jc m:val="centerGroup"/>
                    </m:oMathParaPr>
                    <m:oMath xmlns:m="http://schemas.openxmlformats.org/officeDocument/2006/math">
                      <m:r>
                        <m:rPr>
                          <m:nor/>
                        </m:rPr>
                        <a:rPr lang="en-GB"/>
                        <m:t>Total</m:t>
                      </m:r>
                      <m:r>
                        <m:rPr>
                          <m:nor/>
                        </m:rPr>
                        <a:rPr lang="en-GB"/>
                        <m:t> </m:t>
                      </m:r>
                      <m:r>
                        <m:rPr>
                          <m:nor/>
                        </m:rPr>
                        <a:rPr lang="en-GB"/>
                        <m:t>error</m:t>
                      </m:r>
                      <m:r>
                        <a:rPr lang="en-GB" i="0">
                          <a:latin typeface="Cambria Math" charset="0"/>
                        </a:rPr>
                        <m:t>= </m:t>
                      </m:r>
                      <m:nary>
                        <m:naryPr>
                          <m:chr m:val="∑"/>
                          <m:limLoc m:val="undOvr"/>
                          <m:ctrlPr>
                            <a:rPr lang="en-GB" i="1">
                              <a:latin typeface="Cambria Math" panose="02040503050406030204" pitchFamily="18" charset="0"/>
                            </a:rPr>
                          </m:ctrlPr>
                        </m:naryPr>
                        <m:sub>
                          <m:r>
                            <a:rPr lang="en-GB" i="1">
                              <a:latin typeface="Cambria Math" charset="0"/>
                            </a:rPr>
                            <m:t>𝑖</m:t>
                          </m:r>
                          <m:r>
                            <a:rPr lang="en-GB" i="0">
                              <a:latin typeface="Cambria Math" charset="0"/>
                            </a:rPr>
                            <m:t>=1</m:t>
                          </m:r>
                        </m:sub>
                        <m:sup>
                          <m:r>
                            <a:rPr lang="en-GB" i="1">
                              <a:latin typeface="Cambria Math" charset="0"/>
                            </a:rPr>
                            <m:t>𝑛</m:t>
                          </m:r>
                        </m:sup>
                        <m:e>
                          <m:sSup>
                            <m:sSupPr>
                              <m:ctrlPr>
                                <a:rPr lang="en-GB" i="1">
                                  <a:latin typeface="Cambria Math" panose="02040503050406030204" pitchFamily="18" charset="0"/>
                                </a:rPr>
                              </m:ctrlPr>
                            </m:sSupPr>
                            <m:e>
                              <m:d>
                                <m:dPr>
                                  <m:ctrlPr>
                                    <a:rPr lang="en-GB" i="1">
                                      <a:latin typeface="Cambria Math" panose="02040503050406030204" pitchFamily="18" charset="0"/>
                                    </a:rPr>
                                  </m:ctrlPr>
                                </m:dPr>
                                <m:e>
                                  <m:sSub>
                                    <m:sSubPr>
                                      <m:ctrlPr>
                                        <a:rPr lang="en-GB" i="1">
                                          <a:latin typeface="Cambria Math" panose="02040503050406030204" pitchFamily="18" charset="0"/>
                                        </a:rPr>
                                      </m:ctrlPr>
                                    </m:sSubPr>
                                    <m:e>
                                      <m:r>
                                        <m:rPr>
                                          <m:sty m:val="p"/>
                                        </m:rPr>
                                        <a:rPr lang="en-GB" i="0">
                                          <a:latin typeface="Cambria Math" charset="0"/>
                                        </a:rPr>
                                        <m:t>observed</m:t>
                                      </m:r>
                                    </m:e>
                                    <m:sub>
                                      <m:r>
                                        <a:rPr lang="en-GB" i="1">
                                          <a:latin typeface="Cambria Math" charset="0"/>
                                        </a:rPr>
                                        <m:t>𝑖</m:t>
                                      </m:r>
                                    </m:sub>
                                  </m:sSub>
                                  <m:r>
                                    <a:rPr lang="en-GB" i="0">
                                      <a:latin typeface="Cambria Math" charset="0"/>
                                    </a:rPr>
                                    <m:t>−</m:t>
                                  </m:r>
                                  <m:sSub>
                                    <m:sSubPr>
                                      <m:ctrlPr>
                                        <a:rPr lang="en-GB" i="1">
                                          <a:latin typeface="Cambria Math" panose="02040503050406030204" pitchFamily="18" charset="0"/>
                                        </a:rPr>
                                      </m:ctrlPr>
                                    </m:sSubPr>
                                    <m:e>
                                      <m:r>
                                        <m:rPr>
                                          <m:sty m:val="p"/>
                                        </m:rPr>
                                        <a:rPr lang="en-GB" i="0">
                                          <a:latin typeface="Cambria Math" charset="0"/>
                                        </a:rPr>
                                        <m:t>model</m:t>
                                      </m:r>
                                    </m:e>
                                    <m:sub>
                                      <m:r>
                                        <a:rPr lang="en-GB" i="1">
                                          <a:latin typeface="Cambria Math" charset="0"/>
                                        </a:rPr>
                                        <m:t>𝑖</m:t>
                                      </m:r>
                                    </m:sub>
                                  </m:sSub>
                                </m:e>
                              </m:d>
                            </m:e>
                            <m:sup>
                              <m:r>
                                <a:rPr lang="en-GB" i="0">
                                  <a:latin typeface="Cambria Math" charset="0"/>
                                </a:rPr>
                                <m:t>2</m:t>
                              </m:r>
                            </m:sup>
                          </m:sSup>
                        </m:e>
                      </m:nary>
                    </m:oMath>
                  </m:oMathPara>
                </a14:m>
                <a:endParaRPr lang="en-GB" dirty="0"/>
              </a:p>
            </p:txBody>
          </p:sp>
        </mc:Choice>
        <mc:Fallback>
          <p:sp>
            <p:nvSpPr>
              <p:cNvPr id="3" name="Rectangle 2"/>
              <p:cNvSpPr>
                <a:spLocks noRot="1" noChangeAspect="1" noMove="1" noResize="1" noEditPoints="1" noAdjustHandles="1" noChangeArrowheads="1" noChangeShapeType="1" noTextEdit="1"/>
              </p:cNvSpPr>
              <p:nvPr/>
            </p:nvSpPr>
            <p:spPr>
              <a:xfrm>
                <a:off x="4475407" y="1052736"/>
                <a:ext cx="4226606" cy="848566"/>
              </a:xfrm>
              <a:prstGeom prst="rect">
                <a:avLst/>
              </a:prstGeom>
              <a:blipFill>
                <a:blip r:embed="rId3"/>
                <a:stretch>
                  <a:fillRect/>
                </a:stretch>
              </a:blipFill>
            </p:spPr>
            <p:txBody>
              <a:bodyPr/>
              <a:lstStyle/>
              <a:p>
                <a:r>
                  <a:rPr lang="en-US">
                    <a:noFill/>
                  </a:rPr>
                  <a:t> </a:t>
                </a:r>
              </a:p>
            </p:txBody>
          </p:sp>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dirty="0"/>
              <a:t>The fit of the model?</a:t>
            </a:r>
            <a:endParaRPr lang="en-US" dirty="0"/>
          </a:p>
        </p:txBody>
      </p:sp>
      <p:sp>
        <p:nvSpPr>
          <p:cNvPr id="12291" name="Rectangle 3"/>
          <p:cNvSpPr>
            <a:spLocks noGrp="1" noChangeArrowheads="1"/>
          </p:cNvSpPr>
          <p:nvPr>
            <p:ph idx="1"/>
          </p:nvPr>
        </p:nvSpPr>
        <p:spPr>
          <a:xfrm>
            <a:off x="1187624" y="1417638"/>
            <a:ext cx="6414468" cy="3114676"/>
          </a:xfrm>
        </p:spPr>
        <p:txBody>
          <a:bodyPr/>
          <a:lstStyle/>
          <a:p>
            <a:r>
              <a:rPr lang="en-US" dirty="0"/>
              <a:t>The model based on the data might not reflect reality.</a:t>
            </a:r>
          </a:p>
          <a:p>
            <a:pPr lvl="1"/>
            <a:r>
              <a:rPr lang="en-US" dirty="0"/>
              <a:t>We need some way of testing how well the model fits the observed data.</a:t>
            </a:r>
          </a:p>
          <a:p>
            <a:pPr lvl="1"/>
            <a:r>
              <a:rPr lang="en-US" dirty="0"/>
              <a:t>How?</a:t>
            </a:r>
          </a:p>
          <a:p>
            <a:pPr lvl="2"/>
            <a:r>
              <a:rPr lang="en-US" i="1" dirty="0"/>
              <a:t>F</a:t>
            </a:r>
          </a:p>
          <a:p>
            <a:pPr lvl="2"/>
            <a:r>
              <a:rPr lang="en-US" i="1" dirty="0"/>
              <a:t>R</a:t>
            </a:r>
            <a:r>
              <a:rPr lang="en-US" baseline="30000" dirty="0"/>
              <a:t>2</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4975" y="977504"/>
            <a:ext cx="4252945" cy="4648200"/>
          </a:xfrm>
          <a:prstGeom prst="rect">
            <a:avLst/>
          </a:prstGeom>
        </p:spPr>
      </p:pic>
      <p:sp>
        <p:nvSpPr>
          <p:cNvPr id="13314" name="Rectangle 2"/>
          <p:cNvSpPr>
            <a:spLocks noGrp="1" noChangeArrowheads="1"/>
          </p:cNvSpPr>
          <p:nvPr>
            <p:ph type="title"/>
          </p:nvPr>
        </p:nvSpPr>
        <p:spPr>
          <a:xfrm>
            <a:off x="4594621" y="4777979"/>
            <a:ext cx="3406379" cy="857250"/>
          </a:xfrm>
        </p:spPr>
        <p:txBody>
          <a:bodyPr/>
          <a:lstStyle/>
          <a:p>
            <a:r>
              <a:rPr lang="en-GB" dirty="0"/>
              <a:t>Sums of squares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Summary</a:t>
            </a:r>
            <a:endParaRPr lang="en-US"/>
          </a:p>
        </p:txBody>
      </p:sp>
      <p:sp>
        <p:nvSpPr>
          <p:cNvPr id="20483" name="Rectangle 3"/>
          <p:cNvSpPr>
            <a:spLocks noGrp="1" noChangeArrowheads="1"/>
          </p:cNvSpPr>
          <p:nvPr>
            <p:ph idx="1"/>
          </p:nvPr>
        </p:nvSpPr>
        <p:spPr/>
        <p:txBody>
          <a:bodyPr/>
          <a:lstStyle/>
          <a:p>
            <a:r>
              <a:rPr lang="en-US" sz="2100" dirty="0"/>
              <a:t>SS</a:t>
            </a:r>
            <a:r>
              <a:rPr lang="en-US" sz="2100" baseline="-25000" dirty="0"/>
              <a:t>T</a:t>
            </a:r>
          </a:p>
          <a:p>
            <a:pPr lvl="1"/>
            <a:r>
              <a:rPr lang="en-US" sz="1800" dirty="0"/>
              <a:t>Total variability (variability between scores and the mean).</a:t>
            </a:r>
          </a:p>
          <a:p>
            <a:r>
              <a:rPr lang="en-US" sz="2100" dirty="0"/>
              <a:t>SS</a:t>
            </a:r>
            <a:r>
              <a:rPr lang="en-US" sz="2100" baseline="-25000" dirty="0"/>
              <a:t>R</a:t>
            </a:r>
          </a:p>
          <a:p>
            <a:pPr lvl="1"/>
            <a:r>
              <a:rPr lang="en-US" sz="1800" dirty="0"/>
              <a:t>Residual/error variability (variability between the model and the actual data).</a:t>
            </a:r>
          </a:p>
          <a:p>
            <a:r>
              <a:rPr lang="en-US" sz="2100" dirty="0"/>
              <a:t>SS</a:t>
            </a:r>
            <a:r>
              <a:rPr lang="en-US" sz="2100" baseline="-25000" dirty="0"/>
              <a:t>M</a:t>
            </a:r>
            <a:r>
              <a:rPr lang="en-US" sz="2100" dirty="0"/>
              <a:t> </a:t>
            </a:r>
          </a:p>
          <a:p>
            <a:pPr lvl="1"/>
            <a:r>
              <a:rPr lang="en-US" sz="1800" dirty="0"/>
              <a:t>Model variability (difference in variability between the model and the mean).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a:t>Testing the fit: </a:t>
            </a:r>
            <a:r>
              <a:rPr lang="en-GB" i="1" dirty="0"/>
              <a:t>F</a:t>
            </a:r>
            <a:r>
              <a:rPr lang="en-GB" dirty="0"/>
              <a:t>-statistic</a:t>
            </a:r>
            <a:endParaRPr lang="en-US" dirty="0"/>
          </a:p>
        </p:txBody>
      </p:sp>
      <p:sp>
        <p:nvSpPr>
          <p:cNvPr id="21507" name="Rectangle 3"/>
          <p:cNvSpPr>
            <a:spLocks noGrp="1" noChangeArrowheads="1"/>
          </p:cNvSpPr>
          <p:nvPr>
            <p:ph idx="1"/>
          </p:nvPr>
        </p:nvSpPr>
        <p:spPr>
          <a:xfrm>
            <a:off x="2465786" y="4185047"/>
            <a:ext cx="5192315" cy="1266825"/>
          </a:xfrm>
        </p:spPr>
        <p:txBody>
          <a:bodyPr/>
          <a:lstStyle/>
          <a:p>
            <a:r>
              <a:rPr lang="en-US" sz="2100"/>
              <a:t>If the model results in better prediction than using the mean, then we expect SS</a:t>
            </a:r>
            <a:r>
              <a:rPr lang="en-US" sz="2100" baseline="-25000"/>
              <a:t>M</a:t>
            </a:r>
            <a:r>
              <a:rPr lang="en-US" sz="2100"/>
              <a:t> to be much greater than SS</a:t>
            </a:r>
            <a:r>
              <a:rPr lang="en-US" sz="2100" baseline="-25000"/>
              <a:t>R</a:t>
            </a:r>
          </a:p>
        </p:txBody>
      </p:sp>
      <p:grpSp>
        <p:nvGrpSpPr>
          <p:cNvPr id="2" name="Group 42"/>
          <p:cNvGrpSpPr>
            <a:grpSpLocks/>
          </p:cNvGrpSpPr>
          <p:nvPr/>
        </p:nvGrpSpPr>
        <p:grpSpPr bwMode="auto">
          <a:xfrm>
            <a:off x="6137673" y="3267076"/>
            <a:ext cx="1549003" cy="540544"/>
            <a:chOff x="4195" y="2205"/>
            <a:chExt cx="1074" cy="454"/>
          </a:xfrm>
        </p:grpSpPr>
        <p:sp>
          <p:nvSpPr>
            <p:cNvPr id="21522" name="Freeform 18"/>
            <p:cNvSpPr>
              <a:spLocks/>
            </p:cNvSpPr>
            <p:nvPr/>
          </p:nvSpPr>
          <p:spPr bwMode="auto">
            <a:xfrm>
              <a:off x="4195" y="2205"/>
              <a:ext cx="1074" cy="454"/>
            </a:xfrm>
            <a:custGeom>
              <a:avLst/>
              <a:gdLst/>
              <a:ahLst/>
              <a:cxnLst>
                <a:cxn ang="0">
                  <a:pos x="12" y="0"/>
                </a:cxn>
                <a:cxn ang="0">
                  <a:pos x="0" y="12"/>
                </a:cxn>
                <a:cxn ang="0">
                  <a:pos x="0" y="84"/>
                </a:cxn>
                <a:cxn ang="0">
                  <a:pos x="12" y="96"/>
                </a:cxn>
                <a:cxn ang="0">
                  <a:pos x="116" y="96"/>
                </a:cxn>
                <a:cxn ang="0">
                  <a:pos x="128" y="84"/>
                </a:cxn>
                <a:cxn ang="0">
                  <a:pos x="128" y="12"/>
                </a:cxn>
                <a:cxn ang="0">
                  <a:pos x="116" y="0"/>
                </a:cxn>
                <a:cxn ang="0">
                  <a:pos x="12" y="0"/>
                </a:cxn>
              </a:cxnLst>
              <a:rect l="0" t="0" r="r" b="b"/>
              <a:pathLst>
                <a:path w="128" h="96">
                  <a:moveTo>
                    <a:pt x="12" y="0"/>
                  </a:moveTo>
                  <a:cubicBezTo>
                    <a:pt x="5" y="0"/>
                    <a:pt x="0" y="6"/>
                    <a:pt x="0" y="12"/>
                  </a:cubicBezTo>
                  <a:lnTo>
                    <a:pt x="0" y="84"/>
                  </a:lnTo>
                  <a:cubicBezTo>
                    <a:pt x="0" y="91"/>
                    <a:pt x="5" y="96"/>
                    <a:pt x="12" y="96"/>
                  </a:cubicBezTo>
                  <a:lnTo>
                    <a:pt x="116" y="96"/>
                  </a:lnTo>
                  <a:cubicBezTo>
                    <a:pt x="122" y="96"/>
                    <a:pt x="128" y="91"/>
                    <a:pt x="128" y="84"/>
                  </a:cubicBezTo>
                  <a:lnTo>
                    <a:pt x="128" y="12"/>
                  </a:lnTo>
                  <a:cubicBezTo>
                    <a:pt x="128" y="6"/>
                    <a:pt x="122" y="0"/>
                    <a:pt x="116" y="0"/>
                  </a:cubicBezTo>
                  <a:lnTo>
                    <a:pt x="12" y="0"/>
                  </a:lnTo>
                  <a:close/>
                </a:path>
              </a:pathLst>
            </a:custGeom>
            <a:ln>
              <a:headEnd/>
              <a:tailEnd/>
            </a:ln>
          </p:spPr>
          <p:style>
            <a:lnRef idx="0">
              <a:schemeClr val="accent3"/>
            </a:lnRef>
            <a:fillRef idx="3">
              <a:schemeClr val="accent3"/>
            </a:fillRef>
            <a:effectRef idx="3">
              <a:schemeClr val="accent3"/>
            </a:effectRef>
            <a:fontRef idx="minor">
              <a:schemeClr val="lt1"/>
            </a:fontRef>
          </p:style>
          <p:txBody>
            <a:bodyPr/>
            <a:lstStyle/>
            <a:p>
              <a:endParaRPr lang="en-GB"/>
            </a:p>
          </p:txBody>
        </p:sp>
        <p:sp>
          <p:nvSpPr>
            <p:cNvPr id="21523" name="Rectangle 19"/>
            <p:cNvSpPr>
              <a:spLocks noChangeArrowheads="1"/>
            </p:cNvSpPr>
            <p:nvPr/>
          </p:nvSpPr>
          <p:spPr bwMode="auto">
            <a:xfrm>
              <a:off x="4601" y="2251"/>
              <a:ext cx="250" cy="233"/>
            </a:xfrm>
            <a:prstGeom prst="rect">
              <a:avLst/>
            </a:prstGeom>
            <a:noFill/>
            <a:ln>
              <a:headEnd/>
              <a:tailEnd/>
            </a:ln>
          </p:spPr>
          <p:style>
            <a:lnRef idx="0">
              <a:schemeClr val="accent3"/>
            </a:lnRef>
            <a:fillRef idx="3">
              <a:schemeClr val="accent3"/>
            </a:fillRef>
            <a:effectRef idx="3">
              <a:schemeClr val="accent3"/>
            </a:effectRef>
            <a:fontRef idx="minor">
              <a:schemeClr val="lt1"/>
            </a:fontRef>
          </p:style>
          <p:txBody>
            <a:bodyPr wrap="none" lIns="0" tIns="0" rIns="0" bIns="0">
              <a:spAutoFit/>
            </a:bodyPr>
            <a:lstStyle/>
            <a:p>
              <a:pPr eaLnBrk="0" hangingPunct="0"/>
              <a:r>
                <a:rPr lang="en-GB" b="1" dirty="0">
                  <a:solidFill>
                    <a:srgbClr val="FFFFFF"/>
                  </a:solidFill>
                </a:rPr>
                <a:t>SS</a:t>
              </a:r>
              <a:r>
                <a:rPr lang="en-GB" b="1" baseline="-25000" dirty="0">
                  <a:solidFill>
                    <a:srgbClr val="FFFFFF"/>
                  </a:solidFill>
                </a:rPr>
                <a:t>R</a:t>
              </a:r>
            </a:p>
          </p:txBody>
        </p:sp>
        <p:sp>
          <p:nvSpPr>
            <p:cNvPr id="21525" name="Rectangle 21"/>
            <p:cNvSpPr>
              <a:spLocks noChangeArrowheads="1"/>
            </p:cNvSpPr>
            <p:nvPr/>
          </p:nvSpPr>
          <p:spPr bwMode="auto">
            <a:xfrm>
              <a:off x="4381" y="2478"/>
              <a:ext cx="744" cy="136"/>
            </a:xfrm>
            <a:prstGeom prst="rect">
              <a:avLst/>
            </a:prstGeom>
            <a:noFill/>
            <a:ln>
              <a:headEnd/>
              <a:tailEnd/>
            </a:ln>
          </p:spPr>
          <p:style>
            <a:lnRef idx="0">
              <a:schemeClr val="accent3"/>
            </a:lnRef>
            <a:fillRef idx="3">
              <a:schemeClr val="accent3"/>
            </a:fillRef>
            <a:effectRef idx="3">
              <a:schemeClr val="accent3"/>
            </a:effectRef>
            <a:fontRef idx="minor">
              <a:schemeClr val="lt1"/>
            </a:fontRef>
          </p:style>
          <p:txBody>
            <a:bodyPr wrap="none" lIns="0" tIns="0" rIns="0" bIns="0">
              <a:spAutoFit/>
            </a:bodyPr>
            <a:lstStyle/>
            <a:p>
              <a:pPr eaLnBrk="0" hangingPunct="0"/>
              <a:r>
                <a:rPr lang="en-GB" sz="1050" dirty="0">
                  <a:solidFill>
                    <a:srgbClr val="FFFFFF"/>
                  </a:solidFill>
                </a:rPr>
                <a:t>Error in the model</a:t>
              </a:r>
              <a:endParaRPr lang="en-GB" sz="1050" dirty="0">
                <a:latin typeface="Times New Roman" pitchFamily="18" charset="0"/>
              </a:endParaRPr>
            </a:p>
          </p:txBody>
        </p:sp>
      </p:grpSp>
      <p:grpSp>
        <p:nvGrpSpPr>
          <p:cNvPr id="3" name="Group 43"/>
          <p:cNvGrpSpPr>
            <a:grpSpLocks/>
          </p:cNvGrpSpPr>
          <p:nvPr/>
        </p:nvGrpSpPr>
        <p:grpSpPr bwMode="auto">
          <a:xfrm>
            <a:off x="2303860" y="3267075"/>
            <a:ext cx="3276600" cy="647700"/>
            <a:chOff x="1247" y="2205"/>
            <a:chExt cx="2752" cy="544"/>
          </a:xfrm>
        </p:grpSpPr>
        <p:sp>
          <p:nvSpPr>
            <p:cNvPr id="21539" name="Freeform 35"/>
            <p:cNvSpPr>
              <a:spLocks/>
            </p:cNvSpPr>
            <p:nvPr/>
          </p:nvSpPr>
          <p:spPr bwMode="auto">
            <a:xfrm>
              <a:off x="1247" y="2205"/>
              <a:ext cx="2752" cy="454"/>
            </a:xfrm>
            <a:custGeom>
              <a:avLst/>
              <a:gdLst/>
              <a:ahLst/>
              <a:cxnLst>
                <a:cxn ang="0">
                  <a:pos x="12" y="0"/>
                </a:cxn>
                <a:cxn ang="0">
                  <a:pos x="0" y="12"/>
                </a:cxn>
                <a:cxn ang="0">
                  <a:pos x="0" y="84"/>
                </a:cxn>
                <a:cxn ang="0">
                  <a:pos x="12" y="96"/>
                </a:cxn>
                <a:cxn ang="0">
                  <a:pos x="116" y="96"/>
                </a:cxn>
                <a:cxn ang="0">
                  <a:pos x="128" y="84"/>
                </a:cxn>
                <a:cxn ang="0">
                  <a:pos x="128" y="12"/>
                </a:cxn>
                <a:cxn ang="0">
                  <a:pos x="116" y="0"/>
                </a:cxn>
                <a:cxn ang="0">
                  <a:pos x="12" y="0"/>
                </a:cxn>
              </a:cxnLst>
              <a:rect l="0" t="0" r="r" b="b"/>
              <a:pathLst>
                <a:path w="128" h="96">
                  <a:moveTo>
                    <a:pt x="12" y="0"/>
                  </a:moveTo>
                  <a:cubicBezTo>
                    <a:pt x="5" y="0"/>
                    <a:pt x="0" y="6"/>
                    <a:pt x="0" y="12"/>
                  </a:cubicBezTo>
                  <a:lnTo>
                    <a:pt x="0" y="84"/>
                  </a:lnTo>
                  <a:cubicBezTo>
                    <a:pt x="0" y="91"/>
                    <a:pt x="5" y="96"/>
                    <a:pt x="12" y="96"/>
                  </a:cubicBezTo>
                  <a:lnTo>
                    <a:pt x="116" y="96"/>
                  </a:lnTo>
                  <a:cubicBezTo>
                    <a:pt x="122" y="96"/>
                    <a:pt x="128" y="91"/>
                    <a:pt x="128" y="84"/>
                  </a:cubicBezTo>
                  <a:lnTo>
                    <a:pt x="128" y="12"/>
                  </a:lnTo>
                  <a:cubicBezTo>
                    <a:pt x="128" y="6"/>
                    <a:pt x="122" y="0"/>
                    <a:pt x="116" y="0"/>
                  </a:cubicBezTo>
                  <a:lnTo>
                    <a:pt x="12" y="0"/>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a:lstStyle/>
            <a:p>
              <a:endParaRPr lang="en-GB"/>
            </a:p>
          </p:txBody>
        </p:sp>
        <p:sp>
          <p:nvSpPr>
            <p:cNvPr id="21540" name="Rectangle 36"/>
            <p:cNvSpPr>
              <a:spLocks noChangeArrowheads="1"/>
            </p:cNvSpPr>
            <p:nvPr/>
          </p:nvSpPr>
          <p:spPr bwMode="auto">
            <a:xfrm>
              <a:off x="2487" y="2251"/>
              <a:ext cx="342" cy="233"/>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lIns="0" tIns="0" rIns="0" bIns="0">
              <a:spAutoFit/>
            </a:bodyPr>
            <a:lstStyle/>
            <a:p>
              <a:pPr eaLnBrk="0" hangingPunct="0"/>
              <a:r>
                <a:rPr lang="en-GB" b="1" dirty="0">
                  <a:solidFill>
                    <a:srgbClr val="FFFFFF"/>
                  </a:solidFill>
                </a:rPr>
                <a:t>SS</a:t>
              </a:r>
              <a:r>
                <a:rPr lang="en-GB" b="1" baseline="-25000" dirty="0">
                  <a:solidFill>
                    <a:srgbClr val="FFFFFF"/>
                  </a:solidFill>
                </a:rPr>
                <a:t>M</a:t>
              </a:r>
            </a:p>
          </p:txBody>
        </p:sp>
        <p:sp>
          <p:nvSpPr>
            <p:cNvPr id="21541" name="Rectangle 37"/>
            <p:cNvSpPr>
              <a:spLocks noChangeArrowheads="1"/>
            </p:cNvSpPr>
            <p:nvPr/>
          </p:nvSpPr>
          <p:spPr bwMode="auto">
            <a:xfrm>
              <a:off x="1872" y="2478"/>
              <a:ext cx="1517" cy="271"/>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square" lIns="0" tIns="0" rIns="0" bIns="0">
              <a:spAutoFit/>
            </a:bodyPr>
            <a:lstStyle/>
            <a:p>
              <a:pPr eaLnBrk="0" hangingPunct="0"/>
              <a:r>
                <a:rPr lang="en-GB" sz="1050" dirty="0">
                  <a:solidFill>
                    <a:srgbClr val="FFFFFF"/>
                  </a:solidFill>
                </a:rPr>
                <a:t>Improvement due to the model</a:t>
              </a:r>
              <a:endParaRPr lang="en-GB" sz="1050" dirty="0">
                <a:latin typeface="Times New Roman" pitchFamily="18" charset="0"/>
              </a:endParaRPr>
            </a:p>
          </p:txBody>
        </p:sp>
      </p:grpSp>
      <p:grpSp>
        <p:nvGrpSpPr>
          <p:cNvPr id="4" name="Group 41"/>
          <p:cNvGrpSpPr>
            <a:grpSpLocks/>
          </p:cNvGrpSpPr>
          <p:nvPr/>
        </p:nvGrpSpPr>
        <p:grpSpPr bwMode="auto">
          <a:xfrm>
            <a:off x="2519363" y="2187180"/>
            <a:ext cx="4752975" cy="540544"/>
            <a:chOff x="1247" y="1525"/>
            <a:chExt cx="3992" cy="454"/>
          </a:xfrm>
        </p:grpSpPr>
        <p:sp>
          <p:nvSpPr>
            <p:cNvPr id="21542" name="Freeform 38"/>
            <p:cNvSpPr>
              <a:spLocks/>
            </p:cNvSpPr>
            <p:nvPr/>
          </p:nvSpPr>
          <p:spPr bwMode="auto">
            <a:xfrm>
              <a:off x="1247" y="1525"/>
              <a:ext cx="3992" cy="454"/>
            </a:xfrm>
            <a:custGeom>
              <a:avLst/>
              <a:gdLst/>
              <a:ahLst/>
              <a:cxnLst>
                <a:cxn ang="0">
                  <a:pos x="12" y="0"/>
                </a:cxn>
                <a:cxn ang="0">
                  <a:pos x="0" y="12"/>
                </a:cxn>
                <a:cxn ang="0">
                  <a:pos x="0" y="84"/>
                </a:cxn>
                <a:cxn ang="0">
                  <a:pos x="12" y="96"/>
                </a:cxn>
                <a:cxn ang="0">
                  <a:pos x="116" y="96"/>
                </a:cxn>
                <a:cxn ang="0">
                  <a:pos x="128" y="84"/>
                </a:cxn>
                <a:cxn ang="0">
                  <a:pos x="128" y="12"/>
                </a:cxn>
                <a:cxn ang="0">
                  <a:pos x="116" y="0"/>
                </a:cxn>
                <a:cxn ang="0">
                  <a:pos x="12" y="0"/>
                </a:cxn>
              </a:cxnLst>
              <a:rect l="0" t="0" r="r" b="b"/>
              <a:pathLst>
                <a:path w="128" h="96">
                  <a:moveTo>
                    <a:pt x="12" y="0"/>
                  </a:moveTo>
                  <a:cubicBezTo>
                    <a:pt x="5" y="0"/>
                    <a:pt x="0" y="6"/>
                    <a:pt x="0" y="12"/>
                  </a:cubicBezTo>
                  <a:lnTo>
                    <a:pt x="0" y="84"/>
                  </a:lnTo>
                  <a:cubicBezTo>
                    <a:pt x="0" y="91"/>
                    <a:pt x="5" y="96"/>
                    <a:pt x="12" y="96"/>
                  </a:cubicBezTo>
                  <a:lnTo>
                    <a:pt x="116" y="96"/>
                  </a:lnTo>
                  <a:cubicBezTo>
                    <a:pt x="122" y="96"/>
                    <a:pt x="128" y="91"/>
                    <a:pt x="128" y="84"/>
                  </a:cubicBezTo>
                  <a:lnTo>
                    <a:pt x="128" y="12"/>
                  </a:lnTo>
                  <a:cubicBezTo>
                    <a:pt x="128" y="6"/>
                    <a:pt x="122" y="0"/>
                    <a:pt x="116" y="0"/>
                  </a:cubicBezTo>
                  <a:lnTo>
                    <a:pt x="12" y="0"/>
                  </a:lnTo>
                  <a:close/>
                </a:path>
              </a:pathLst>
            </a:custGeom>
            <a:ln>
              <a:headEnd/>
              <a:tailEnd/>
            </a:ln>
          </p:spPr>
          <p:style>
            <a:lnRef idx="0">
              <a:schemeClr val="accent1"/>
            </a:lnRef>
            <a:fillRef idx="3">
              <a:schemeClr val="accent1"/>
            </a:fillRef>
            <a:effectRef idx="3">
              <a:schemeClr val="accent1"/>
            </a:effectRef>
            <a:fontRef idx="minor">
              <a:schemeClr val="lt1"/>
            </a:fontRef>
          </p:style>
          <p:txBody>
            <a:bodyPr/>
            <a:lstStyle/>
            <a:p>
              <a:endParaRPr lang="en-GB"/>
            </a:p>
          </p:txBody>
        </p:sp>
        <p:sp>
          <p:nvSpPr>
            <p:cNvPr id="21543" name="Rectangle 39"/>
            <p:cNvSpPr>
              <a:spLocks noChangeArrowheads="1"/>
            </p:cNvSpPr>
            <p:nvPr/>
          </p:nvSpPr>
          <p:spPr bwMode="auto">
            <a:xfrm>
              <a:off x="3117" y="1571"/>
              <a:ext cx="294" cy="233"/>
            </a:xfrm>
            <a:prstGeom prst="rect">
              <a:avLst/>
            </a:prstGeom>
            <a:noFill/>
            <a:ln>
              <a:headEnd/>
              <a:tailEnd/>
            </a:ln>
          </p:spPr>
          <p:style>
            <a:lnRef idx="0">
              <a:schemeClr val="accent1"/>
            </a:lnRef>
            <a:fillRef idx="3">
              <a:schemeClr val="accent1"/>
            </a:fillRef>
            <a:effectRef idx="3">
              <a:schemeClr val="accent1"/>
            </a:effectRef>
            <a:fontRef idx="minor">
              <a:schemeClr val="lt1"/>
            </a:fontRef>
          </p:style>
          <p:txBody>
            <a:bodyPr wrap="none" lIns="0" tIns="0" rIns="0" bIns="0">
              <a:spAutoFit/>
            </a:bodyPr>
            <a:lstStyle/>
            <a:p>
              <a:pPr eaLnBrk="0" hangingPunct="0"/>
              <a:r>
                <a:rPr lang="en-GB" b="1" dirty="0">
                  <a:solidFill>
                    <a:srgbClr val="FFFFFF"/>
                  </a:solidFill>
                </a:rPr>
                <a:t>SS</a:t>
              </a:r>
              <a:r>
                <a:rPr lang="en-GB" b="1" baseline="-25000" dirty="0">
                  <a:solidFill>
                    <a:srgbClr val="FFFFFF"/>
                  </a:solidFill>
                </a:rPr>
                <a:t>T</a:t>
              </a:r>
            </a:p>
          </p:txBody>
        </p:sp>
        <p:sp>
          <p:nvSpPr>
            <p:cNvPr id="21544" name="Rectangle 40"/>
            <p:cNvSpPr>
              <a:spLocks noChangeArrowheads="1"/>
            </p:cNvSpPr>
            <p:nvPr/>
          </p:nvSpPr>
          <p:spPr bwMode="auto">
            <a:xfrm>
              <a:off x="2576" y="1798"/>
              <a:ext cx="1256" cy="136"/>
            </a:xfrm>
            <a:prstGeom prst="rect">
              <a:avLst/>
            </a:prstGeom>
            <a:noFill/>
            <a:ln>
              <a:headEnd/>
              <a:tailEnd/>
            </a:ln>
          </p:spPr>
          <p:style>
            <a:lnRef idx="0">
              <a:schemeClr val="accent1"/>
            </a:lnRef>
            <a:fillRef idx="3">
              <a:schemeClr val="accent1"/>
            </a:fillRef>
            <a:effectRef idx="3">
              <a:schemeClr val="accent1"/>
            </a:effectRef>
            <a:fontRef idx="minor">
              <a:schemeClr val="lt1"/>
            </a:fontRef>
          </p:style>
          <p:txBody>
            <a:bodyPr wrap="none" lIns="0" tIns="0" rIns="0" bIns="0">
              <a:spAutoFit/>
            </a:bodyPr>
            <a:lstStyle/>
            <a:p>
              <a:pPr eaLnBrk="0" hangingPunct="0"/>
              <a:r>
                <a:rPr lang="en-GB" sz="1050" dirty="0">
                  <a:solidFill>
                    <a:srgbClr val="FFFFFF"/>
                  </a:solidFill>
                </a:rPr>
                <a:t>Total variance in the data</a:t>
              </a:r>
              <a:endParaRPr lang="en-GB" sz="1050" dirty="0">
                <a:latin typeface="Times New Roman" pitchFamily="18" charset="0"/>
              </a:endParaRPr>
            </a:p>
          </p:txBody>
        </p:sp>
      </p:grpSp>
      <p:grpSp>
        <p:nvGrpSpPr>
          <p:cNvPr id="5" name="Group 25"/>
          <p:cNvGrpSpPr>
            <a:grpSpLocks/>
          </p:cNvGrpSpPr>
          <p:nvPr/>
        </p:nvGrpSpPr>
        <p:grpSpPr bwMode="auto">
          <a:xfrm>
            <a:off x="2951560" y="2564606"/>
            <a:ext cx="423863" cy="700088"/>
            <a:chOff x="913" y="1646"/>
            <a:chExt cx="537" cy="769"/>
          </a:xfrm>
        </p:grpSpPr>
        <p:sp>
          <p:nvSpPr>
            <p:cNvPr id="21530" name="Freeform 26"/>
            <p:cNvSpPr>
              <a:spLocks/>
            </p:cNvSpPr>
            <p:nvPr/>
          </p:nvSpPr>
          <p:spPr bwMode="auto">
            <a:xfrm>
              <a:off x="913" y="1762"/>
              <a:ext cx="463" cy="653"/>
            </a:xfrm>
            <a:custGeom>
              <a:avLst/>
              <a:gdLst/>
              <a:ahLst/>
              <a:cxnLst>
                <a:cxn ang="0">
                  <a:pos x="27" y="53"/>
                </a:cxn>
                <a:cxn ang="0">
                  <a:pos x="21" y="49"/>
                </a:cxn>
                <a:cxn ang="0">
                  <a:pos x="44" y="8"/>
                </a:cxn>
                <a:cxn ang="0">
                  <a:pos x="31" y="0"/>
                </a:cxn>
                <a:cxn ang="0">
                  <a:pos x="7" y="41"/>
                </a:cxn>
                <a:cxn ang="0">
                  <a:pos x="0" y="37"/>
                </a:cxn>
                <a:cxn ang="0">
                  <a:pos x="4" y="62"/>
                </a:cxn>
                <a:cxn ang="0">
                  <a:pos x="27" y="53"/>
                </a:cxn>
              </a:cxnLst>
              <a:rect l="0" t="0" r="r" b="b"/>
              <a:pathLst>
                <a:path w="44" h="62">
                  <a:moveTo>
                    <a:pt x="27" y="53"/>
                  </a:moveTo>
                  <a:lnTo>
                    <a:pt x="21" y="49"/>
                  </a:lnTo>
                  <a:lnTo>
                    <a:pt x="44" y="8"/>
                  </a:lnTo>
                  <a:lnTo>
                    <a:pt x="31" y="0"/>
                  </a:lnTo>
                  <a:lnTo>
                    <a:pt x="7" y="41"/>
                  </a:lnTo>
                  <a:lnTo>
                    <a:pt x="0" y="37"/>
                  </a:lnTo>
                  <a:lnTo>
                    <a:pt x="4" y="62"/>
                  </a:lnTo>
                  <a:lnTo>
                    <a:pt x="27" y="53"/>
                  </a:lnTo>
                  <a:close/>
                </a:path>
              </a:pathLst>
            </a:custGeom>
            <a:ln>
              <a:headEnd/>
              <a:tailEnd/>
            </a:ln>
          </p:spPr>
          <p:style>
            <a:lnRef idx="0">
              <a:schemeClr val="accent5"/>
            </a:lnRef>
            <a:fillRef idx="3">
              <a:schemeClr val="accent5"/>
            </a:fillRef>
            <a:effectRef idx="3">
              <a:schemeClr val="accent5"/>
            </a:effectRef>
            <a:fontRef idx="minor">
              <a:schemeClr val="lt1"/>
            </a:fontRef>
          </p:style>
          <p:txBody>
            <a:bodyPr/>
            <a:lstStyle/>
            <a:p>
              <a:endParaRPr lang="en-GB"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21531" name="Freeform 27"/>
            <p:cNvSpPr>
              <a:spLocks/>
            </p:cNvSpPr>
            <p:nvPr/>
          </p:nvSpPr>
          <p:spPr bwMode="auto">
            <a:xfrm>
              <a:off x="1250" y="1688"/>
              <a:ext cx="168" cy="137"/>
            </a:xfrm>
            <a:custGeom>
              <a:avLst/>
              <a:gdLst/>
              <a:ahLst/>
              <a:cxnLst>
                <a:cxn ang="0">
                  <a:pos x="16" y="8"/>
                </a:cxn>
                <a:cxn ang="0">
                  <a:pos x="2" y="0"/>
                </a:cxn>
                <a:cxn ang="0">
                  <a:pos x="0" y="5"/>
                </a:cxn>
                <a:cxn ang="0">
                  <a:pos x="14" y="13"/>
                </a:cxn>
                <a:cxn ang="0">
                  <a:pos x="16" y="8"/>
                </a:cxn>
              </a:cxnLst>
              <a:rect l="0" t="0" r="r" b="b"/>
              <a:pathLst>
                <a:path w="16" h="13">
                  <a:moveTo>
                    <a:pt x="16" y="8"/>
                  </a:moveTo>
                  <a:lnTo>
                    <a:pt x="2" y="0"/>
                  </a:lnTo>
                  <a:lnTo>
                    <a:pt x="0" y="5"/>
                  </a:lnTo>
                  <a:lnTo>
                    <a:pt x="14" y="13"/>
                  </a:lnTo>
                  <a:lnTo>
                    <a:pt x="16" y="8"/>
                  </a:lnTo>
                  <a:close/>
                </a:path>
              </a:pathLst>
            </a:custGeom>
            <a:ln>
              <a:headEnd/>
              <a:tailEnd/>
            </a:ln>
          </p:spPr>
          <p:style>
            <a:lnRef idx="0">
              <a:schemeClr val="accent5"/>
            </a:lnRef>
            <a:fillRef idx="3">
              <a:schemeClr val="accent5"/>
            </a:fillRef>
            <a:effectRef idx="3">
              <a:schemeClr val="accent5"/>
            </a:effectRef>
            <a:fontRef idx="minor">
              <a:schemeClr val="lt1"/>
            </a:fontRef>
          </p:style>
          <p:txBody>
            <a:bodyPr/>
            <a:lstStyle/>
            <a:p>
              <a:endParaRPr lang="en-GB"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21532" name="Freeform 28"/>
            <p:cNvSpPr>
              <a:spLocks/>
            </p:cNvSpPr>
            <p:nvPr/>
          </p:nvSpPr>
          <p:spPr bwMode="auto">
            <a:xfrm>
              <a:off x="1292" y="1646"/>
              <a:ext cx="158" cy="105"/>
            </a:xfrm>
            <a:custGeom>
              <a:avLst/>
              <a:gdLst/>
              <a:ahLst/>
              <a:cxnLst>
                <a:cxn ang="0">
                  <a:pos x="15" y="8"/>
                </a:cxn>
                <a:cxn ang="0">
                  <a:pos x="1" y="0"/>
                </a:cxn>
                <a:cxn ang="0">
                  <a:pos x="0" y="2"/>
                </a:cxn>
                <a:cxn ang="0">
                  <a:pos x="13" y="10"/>
                </a:cxn>
                <a:cxn ang="0">
                  <a:pos x="15" y="8"/>
                </a:cxn>
              </a:cxnLst>
              <a:rect l="0" t="0" r="r" b="b"/>
              <a:pathLst>
                <a:path w="15" h="10">
                  <a:moveTo>
                    <a:pt x="15" y="8"/>
                  </a:moveTo>
                  <a:lnTo>
                    <a:pt x="1" y="0"/>
                  </a:lnTo>
                  <a:lnTo>
                    <a:pt x="0" y="2"/>
                  </a:lnTo>
                  <a:lnTo>
                    <a:pt x="13" y="10"/>
                  </a:lnTo>
                  <a:lnTo>
                    <a:pt x="15" y="8"/>
                  </a:lnTo>
                  <a:close/>
                </a:path>
              </a:pathLst>
            </a:custGeom>
            <a:ln>
              <a:headEnd/>
              <a:tailEnd/>
            </a:ln>
          </p:spPr>
          <p:style>
            <a:lnRef idx="0">
              <a:schemeClr val="accent5"/>
            </a:lnRef>
            <a:fillRef idx="3">
              <a:schemeClr val="accent5"/>
            </a:fillRef>
            <a:effectRef idx="3">
              <a:schemeClr val="accent5"/>
            </a:effectRef>
            <a:fontRef idx="minor">
              <a:schemeClr val="lt1"/>
            </a:fontRef>
          </p:style>
          <p:txBody>
            <a:bodyPr/>
            <a:lstStyle/>
            <a:p>
              <a:endParaRPr lang="en-GB" b="1">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grpSp>
      <p:grpSp>
        <p:nvGrpSpPr>
          <p:cNvPr id="6" name="Group 29"/>
          <p:cNvGrpSpPr>
            <a:grpSpLocks/>
          </p:cNvGrpSpPr>
          <p:nvPr/>
        </p:nvGrpSpPr>
        <p:grpSpPr bwMode="auto">
          <a:xfrm>
            <a:off x="6516291" y="2564607"/>
            <a:ext cx="552450" cy="665560"/>
            <a:chOff x="3933" y="1678"/>
            <a:chExt cx="600" cy="695"/>
          </a:xfrm>
        </p:grpSpPr>
        <p:sp>
          <p:nvSpPr>
            <p:cNvPr id="21534" name="Freeform 30"/>
            <p:cNvSpPr>
              <a:spLocks/>
            </p:cNvSpPr>
            <p:nvPr/>
          </p:nvSpPr>
          <p:spPr bwMode="auto">
            <a:xfrm>
              <a:off x="4017" y="1772"/>
              <a:ext cx="516" cy="601"/>
            </a:xfrm>
            <a:custGeom>
              <a:avLst/>
              <a:gdLst/>
              <a:ahLst/>
              <a:cxnLst>
                <a:cxn ang="0">
                  <a:pos x="49" y="32"/>
                </a:cxn>
                <a:cxn ang="0">
                  <a:pos x="43" y="37"/>
                </a:cxn>
                <a:cxn ang="0">
                  <a:pos x="12" y="0"/>
                </a:cxn>
                <a:cxn ang="0">
                  <a:pos x="0" y="11"/>
                </a:cxn>
                <a:cxn ang="0">
                  <a:pos x="30" y="47"/>
                </a:cxn>
                <a:cxn ang="0">
                  <a:pos x="24" y="52"/>
                </a:cxn>
                <a:cxn ang="0">
                  <a:pos x="49" y="57"/>
                </a:cxn>
                <a:cxn ang="0">
                  <a:pos x="49" y="32"/>
                </a:cxn>
              </a:cxnLst>
              <a:rect l="0" t="0" r="r" b="b"/>
              <a:pathLst>
                <a:path w="49" h="57">
                  <a:moveTo>
                    <a:pt x="49" y="32"/>
                  </a:moveTo>
                  <a:lnTo>
                    <a:pt x="43" y="37"/>
                  </a:lnTo>
                  <a:lnTo>
                    <a:pt x="12" y="0"/>
                  </a:lnTo>
                  <a:lnTo>
                    <a:pt x="0" y="11"/>
                  </a:lnTo>
                  <a:lnTo>
                    <a:pt x="30" y="47"/>
                  </a:lnTo>
                  <a:lnTo>
                    <a:pt x="24" y="52"/>
                  </a:lnTo>
                  <a:lnTo>
                    <a:pt x="49" y="57"/>
                  </a:lnTo>
                  <a:lnTo>
                    <a:pt x="49" y="32"/>
                  </a:lnTo>
                  <a:close/>
                </a:path>
              </a:pathLst>
            </a:custGeom>
            <a:ln>
              <a:headEnd/>
              <a:tailEnd/>
            </a:ln>
          </p:spPr>
          <p:style>
            <a:lnRef idx="0">
              <a:schemeClr val="accent5"/>
            </a:lnRef>
            <a:fillRef idx="3">
              <a:schemeClr val="accent5"/>
            </a:fillRef>
            <a:effectRef idx="3">
              <a:schemeClr val="accent5"/>
            </a:effectRef>
            <a:fontRef idx="minor">
              <a:schemeClr val="lt1"/>
            </a:fontRef>
          </p:style>
          <p:txBody>
            <a:bodyPr/>
            <a:lstStyle/>
            <a:p>
              <a:endParaRPr lang="en-GB"/>
            </a:p>
          </p:txBody>
        </p:sp>
        <p:sp>
          <p:nvSpPr>
            <p:cNvPr id="21535" name="Freeform 31"/>
            <p:cNvSpPr>
              <a:spLocks/>
            </p:cNvSpPr>
            <p:nvPr/>
          </p:nvSpPr>
          <p:spPr bwMode="auto">
            <a:xfrm>
              <a:off x="3965" y="1720"/>
              <a:ext cx="168" cy="147"/>
            </a:xfrm>
            <a:custGeom>
              <a:avLst/>
              <a:gdLst/>
              <a:ahLst/>
              <a:cxnLst>
                <a:cxn ang="0">
                  <a:pos x="13" y="0"/>
                </a:cxn>
                <a:cxn ang="0">
                  <a:pos x="0" y="10"/>
                </a:cxn>
                <a:cxn ang="0">
                  <a:pos x="4" y="14"/>
                </a:cxn>
                <a:cxn ang="0">
                  <a:pos x="16" y="3"/>
                </a:cxn>
                <a:cxn ang="0">
                  <a:pos x="13" y="0"/>
                </a:cxn>
              </a:cxnLst>
              <a:rect l="0" t="0" r="r" b="b"/>
              <a:pathLst>
                <a:path w="16" h="14">
                  <a:moveTo>
                    <a:pt x="13" y="0"/>
                  </a:moveTo>
                  <a:lnTo>
                    <a:pt x="0" y="10"/>
                  </a:lnTo>
                  <a:lnTo>
                    <a:pt x="4" y="14"/>
                  </a:lnTo>
                  <a:lnTo>
                    <a:pt x="16" y="3"/>
                  </a:lnTo>
                  <a:lnTo>
                    <a:pt x="13" y="0"/>
                  </a:lnTo>
                  <a:close/>
                </a:path>
              </a:pathLst>
            </a:custGeom>
            <a:ln>
              <a:headEnd/>
              <a:tailEnd/>
            </a:ln>
          </p:spPr>
          <p:style>
            <a:lnRef idx="0">
              <a:schemeClr val="accent5"/>
            </a:lnRef>
            <a:fillRef idx="3">
              <a:schemeClr val="accent5"/>
            </a:fillRef>
            <a:effectRef idx="3">
              <a:schemeClr val="accent5"/>
            </a:effectRef>
            <a:fontRef idx="minor">
              <a:schemeClr val="lt1"/>
            </a:fontRef>
          </p:style>
          <p:txBody>
            <a:bodyPr/>
            <a:lstStyle/>
            <a:p>
              <a:endParaRPr lang="en-GB"/>
            </a:p>
          </p:txBody>
        </p:sp>
        <p:sp>
          <p:nvSpPr>
            <p:cNvPr id="21536" name="Freeform 32"/>
            <p:cNvSpPr>
              <a:spLocks/>
            </p:cNvSpPr>
            <p:nvPr/>
          </p:nvSpPr>
          <p:spPr bwMode="auto">
            <a:xfrm>
              <a:off x="3933" y="1678"/>
              <a:ext cx="147" cy="126"/>
            </a:xfrm>
            <a:custGeom>
              <a:avLst/>
              <a:gdLst/>
              <a:ahLst/>
              <a:cxnLst>
                <a:cxn ang="0">
                  <a:pos x="12" y="0"/>
                </a:cxn>
                <a:cxn ang="0">
                  <a:pos x="0" y="10"/>
                </a:cxn>
                <a:cxn ang="0">
                  <a:pos x="2" y="12"/>
                </a:cxn>
                <a:cxn ang="0">
                  <a:pos x="14" y="2"/>
                </a:cxn>
                <a:cxn ang="0">
                  <a:pos x="12" y="0"/>
                </a:cxn>
              </a:cxnLst>
              <a:rect l="0" t="0" r="r" b="b"/>
              <a:pathLst>
                <a:path w="14" h="12">
                  <a:moveTo>
                    <a:pt x="12" y="0"/>
                  </a:moveTo>
                  <a:lnTo>
                    <a:pt x="0" y="10"/>
                  </a:lnTo>
                  <a:lnTo>
                    <a:pt x="2" y="12"/>
                  </a:lnTo>
                  <a:lnTo>
                    <a:pt x="14" y="2"/>
                  </a:lnTo>
                  <a:lnTo>
                    <a:pt x="12" y="0"/>
                  </a:lnTo>
                  <a:close/>
                </a:path>
              </a:pathLst>
            </a:custGeom>
            <a:ln>
              <a:headEnd/>
              <a:tailEnd/>
            </a:ln>
          </p:spPr>
          <p:style>
            <a:lnRef idx="0">
              <a:schemeClr val="accent5"/>
            </a:lnRef>
            <a:fillRef idx="3">
              <a:schemeClr val="accent5"/>
            </a:fillRef>
            <a:effectRef idx="3">
              <a:schemeClr val="accent5"/>
            </a:effectRef>
            <a:fontRef idx="minor">
              <a:schemeClr val="lt1"/>
            </a:fontRef>
          </p:style>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22" presetClass="entr" presetSubtype="1" fill="hold" nodeType="afterEffect">
                                  <p:stCondLst>
                                    <p:cond delay="1000"/>
                                  </p:stCondLst>
                                  <p:childTnLst>
                                    <p:set>
                                      <p:cBhvr>
                                        <p:cTn id="12" dur="1" fill="hold">
                                          <p:stCondLst>
                                            <p:cond delay="0"/>
                                          </p:stCondLst>
                                        </p:cTn>
                                        <p:tgtEl>
                                          <p:spTgt spid="5"/>
                                        </p:tgtEl>
                                        <p:attrNameLst>
                                          <p:attrName>style.visibility</p:attrName>
                                        </p:attrNameLst>
                                      </p:cBhvr>
                                      <p:to>
                                        <p:strVal val="visible"/>
                                      </p:to>
                                    </p:set>
                                    <p:animEffect transition="in" filter="wipe(up)">
                                      <p:cBhvr>
                                        <p:cTn id="13" dur="500"/>
                                        <p:tgtEl>
                                          <p:spTgt spid="5"/>
                                        </p:tgtEl>
                                      </p:cBhvr>
                                    </p:animEffect>
                                  </p:childTnLst>
                                </p:cTn>
                              </p:par>
                            </p:childTnLst>
                          </p:cTn>
                        </p:par>
                        <p:par>
                          <p:cTn id="14" fill="hold">
                            <p:stCondLst>
                              <p:cond delay="2000"/>
                            </p:stCondLst>
                            <p:childTnLst>
                              <p:par>
                                <p:cTn id="15" presetID="53" presetClass="entr" presetSubtype="0" fill="hold" nodeType="after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childTnLst>
                          </p:cTn>
                        </p:par>
                        <p:par>
                          <p:cTn id="20" fill="hold">
                            <p:stCondLst>
                              <p:cond delay="2500"/>
                            </p:stCondLst>
                            <p:childTnLst>
                              <p:par>
                                <p:cTn id="21" presetID="22" presetClass="entr" presetSubtype="1" fill="hold" nodeType="afterEffect">
                                  <p:stCondLst>
                                    <p:cond delay="1000"/>
                                  </p:stCondLst>
                                  <p:childTnLst>
                                    <p:set>
                                      <p:cBhvr>
                                        <p:cTn id="22" dur="1" fill="hold">
                                          <p:stCondLst>
                                            <p:cond delay="0"/>
                                          </p:stCondLst>
                                        </p:cTn>
                                        <p:tgtEl>
                                          <p:spTgt spid="6"/>
                                        </p:tgtEl>
                                        <p:attrNameLst>
                                          <p:attrName>style.visibility</p:attrName>
                                        </p:attrNameLst>
                                      </p:cBhvr>
                                      <p:to>
                                        <p:strVal val="visible"/>
                                      </p:to>
                                    </p:set>
                                    <p:animEffect transition="in" filter="wipe(up)">
                                      <p:cBhvr>
                                        <p:cTn id="23" dur="500"/>
                                        <p:tgtEl>
                                          <p:spTgt spid="6"/>
                                        </p:tgtEl>
                                      </p:cBhvr>
                                    </p:animEffect>
                                  </p:childTnLst>
                                </p:cTn>
                              </p:par>
                            </p:childTnLst>
                          </p:cTn>
                        </p:par>
                        <p:par>
                          <p:cTn id="24" fill="hold">
                            <p:stCondLst>
                              <p:cond delay="4000"/>
                            </p:stCondLst>
                            <p:childTnLst>
                              <p:par>
                                <p:cTn id="25" presetID="53" presetClass="entr" presetSubtype="0" fill="hold" nodeType="afterEffect">
                                  <p:stCondLst>
                                    <p:cond delay="0"/>
                                  </p:stCondLst>
                                  <p:childTnLst>
                                    <p:set>
                                      <p:cBhvr>
                                        <p:cTn id="26" dur="1" fill="hold">
                                          <p:stCondLst>
                                            <p:cond delay="0"/>
                                          </p:stCondLst>
                                        </p:cTn>
                                        <p:tgtEl>
                                          <p:spTgt spid="2"/>
                                        </p:tgtEl>
                                        <p:attrNameLst>
                                          <p:attrName>style.visibility</p:attrName>
                                        </p:attrNameLst>
                                      </p:cBhvr>
                                      <p:to>
                                        <p:strVal val="visible"/>
                                      </p:to>
                                    </p:set>
                                    <p:anim calcmode="lin" valueType="num">
                                      <p:cBhvr>
                                        <p:cTn id="27" dur="500" fill="hold"/>
                                        <p:tgtEl>
                                          <p:spTgt spid="2"/>
                                        </p:tgtEl>
                                        <p:attrNameLst>
                                          <p:attrName>ppt_w</p:attrName>
                                        </p:attrNameLst>
                                      </p:cBhvr>
                                      <p:tavLst>
                                        <p:tav tm="0">
                                          <p:val>
                                            <p:fltVal val="0"/>
                                          </p:val>
                                        </p:tav>
                                        <p:tav tm="100000">
                                          <p:val>
                                            <p:strVal val="#ppt_w"/>
                                          </p:val>
                                        </p:tav>
                                      </p:tavLst>
                                    </p:anim>
                                    <p:anim calcmode="lin" valueType="num">
                                      <p:cBhvr>
                                        <p:cTn id="28" dur="500" fill="hold"/>
                                        <p:tgtEl>
                                          <p:spTgt spid="2"/>
                                        </p:tgtEl>
                                        <p:attrNameLst>
                                          <p:attrName>ppt_h</p:attrName>
                                        </p:attrNameLst>
                                      </p:cBhvr>
                                      <p:tavLst>
                                        <p:tav tm="0">
                                          <p:val>
                                            <p:fltVal val="0"/>
                                          </p:val>
                                        </p:tav>
                                        <p:tav tm="100000">
                                          <p:val>
                                            <p:strVal val="#ppt_h"/>
                                          </p:val>
                                        </p:tav>
                                      </p:tavLst>
                                    </p:anim>
                                    <p:animEffect transition="in" filter="fade">
                                      <p:cBhvr>
                                        <p:cTn id="29" dur="500"/>
                                        <p:tgtEl>
                                          <p:spTgt spid="2"/>
                                        </p:tgtEl>
                                      </p:cBhvr>
                                    </p:animEffect>
                                  </p:childTnLst>
                                </p:cTn>
                              </p:par>
                            </p:childTnLst>
                          </p:cTn>
                        </p:par>
                        <p:par>
                          <p:cTn id="30" fill="hold">
                            <p:stCondLst>
                              <p:cond delay="4500"/>
                            </p:stCondLst>
                            <p:childTnLst>
                              <p:par>
                                <p:cTn id="31" presetID="9" presetClass="entr" presetSubtype="0" fill="hold" grpId="0" nodeType="afterEffect">
                                  <p:stCondLst>
                                    <p:cond delay="0"/>
                                  </p:stCondLst>
                                  <p:childTnLst>
                                    <p:set>
                                      <p:cBhvr>
                                        <p:cTn id="32" dur="1" fill="hold">
                                          <p:stCondLst>
                                            <p:cond delay="0"/>
                                          </p:stCondLst>
                                        </p:cTn>
                                        <p:tgtEl>
                                          <p:spTgt spid="21507">
                                            <p:txEl>
                                              <p:pRg st="0" end="0"/>
                                            </p:txEl>
                                          </p:spTgt>
                                        </p:tgtEl>
                                        <p:attrNameLst>
                                          <p:attrName>style.visibility</p:attrName>
                                        </p:attrNameLst>
                                      </p:cBhvr>
                                      <p:to>
                                        <p:strVal val="visible"/>
                                      </p:to>
                                    </p:set>
                                    <p:animEffect transition="in" filter="dissolve">
                                      <p:cBhvr>
                                        <p:cTn id="33" dur="500"/>
                                        <p:tgtEl>
                                          <p:spTgt spid="215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Testing the fit: </a:t>
            </a:r>
            <a:r>
              <a:rPr lang="en-GB" i="1" dirty="0"/>
              <a:t>F</a:t>
            </a:r>
            <a:r>
              <a:rPr lang="en-GB" dirty="0"/>
              <a:t>-statistic</a:t>
            </a:r>
            <a:endParaRPr lang="en-US" i="1" dirty="0"/>
          </a:p>
        </p:txBody>
      </p:sp>
      <p:sp>
        <p:nvSpPr>
          <p:cNvPr id="22534" name="Rectangle 6"/>
          <p:cNvSpPr>
            <a:spLocks noGrp="1" noChangeArrowheads="1"/>
          </p:cNvSpPr>
          <p:nvPr>
            <p:ph type="body" idx="4294967295"/>
          </p:nvPr>
        </p:nvSpPr>
        <p:spPr>
          <a:xfrm>
            <a:off x="1187624" y="1484784"/>
            <a:ext cx="6912768" cy="3394472"/>
          </a:xfrm>
        </p:spPr>
        <p:txBody>
          <a:bodyPr/>
          <a:lstStyle/>
          <a:p>
            <a:r>
              <a:rPr lang="en-GB" dirty="0"/>
              <a:t>Mean Squared Error</a:t>
            </a:r>
          </a:p>
          <a:p>
            <a:pPr lvl="1"/>
            <a:r>
              <a:rPr lang="en-GB" dirty="0"/>
              <a:t>Sums of Squares are total values.</a:t>
            </a:r>
          </a:p>
          <a:p>
            <a:pPr lvl="1"/>
            <a:r>
              <a:rPr lang="en-GB" dirty="0"/>
              <a:t>They can be expressed as averages.</a:t>
            </a:r>
          </a:p>
          <a:p>
            <a:pPr lvl="1"/>
            <a:r>
              <a:rPr lang="en-GB" dirty="0"/>
              <a:t>These are called Mean Squares, MS</a:t>
            </a:r>
            <a:endParaRPr lang="en-US" dirty="0"/>
          </a:p>
        </p:txBody>
      </p:sp>
      <mc:AlternateContent xmlns:mc="http://schemas.openxmlformats.org/markup-compatibility/2006">
        <mc:Choice xmlns:a14="http://schemas.microsoft.com/office/drawing/2010/main" Requires="a14">
          <p:sp>
            <p:nvSpPr>
              <p:cNvPr id="4" name="Rectangle 3"/>
              <p:cNvSpPr/>
              <p:nvPr/>
            </p:nvSpPr>
            <p:spPr>
              <a:xfrm>
                <a:off x="4103377" y="4163301"/>
                <a:ext cx="1496051" cy="84664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i="1">
                          <a:latin typeface="Cambria Math" charset="0"/>
                        </a:rPr>
                        <m:t>𝐹</m:t>
                      </m:r>
                      <m:r>
                        <a:rPr lang="en-GB" sz="2400">
                          <a:latin typeface="Cambria Math"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charset="0"/>
                                </a:rPr>
                                <m:t>𝑀𝑆</m:t>
                              </m:r>
                            </m:e>
                            <m:sub>
                              <m:r>
                                <a:rPr lang="en-GB" sz="2400" i="1">
                                  <a:latin typeface="Cambria Math" charset="0"/>
                                </a:rPr>
                                <m:t>𝑀</m:t>
                              </m:r>
                            </m:sub>
                          </m:sSub>
                        </m:num>
                        <m:den>
                          <m:sSub>
                            <m:sSubPr>
                              <m:ctrlPr>
                                <a:rPr lang="en-GB" sz="2400" i="1">
                                  <a:latin typeface="Cambria Math" panose="02040503050406030204" pitchFamily="18" charset="0"/>
                                </a:rPr>
                              </m:ctrlPr>
                            </m:sSubPr>
                            <m:e>
                              <m:r>
                                <a:rPr lang="en-GB" sz="2400" i="1">
                                  <a:latin typeface="Cambria Math" charset="0"/>
                                </a:rPr>
                                <m:t>𝑀𝑆</m:t>
                              </m:r>
                            </m:e>
                            <m:sub>
                              <m:r>
                                <a:rPr lang="en-GB" sz="2400" i="1">
                                  <a:latin typeface="Cambria Math" charset="0"/>
                                </a:rPr>
                                <m:t>𝑅</m:t>
                              </m:r>
                            </m:sub>
                          </m:sSub>
                        </m:den>
                      </m:f>
                    </m:oMath>
                  </m:oMathPara>
                </a14:m>
                <a:endParaRPr lang="en-GB" sz="2400" dirty="0"/>
              </a:p>
            </p:txBody>
          </p:sp>
        </mc:Choice>
        <mc:Fallback>
          <p:sp>
            <p:nvSpPr>
              <p:cNvPr id="4" name="Rectangle 3"/>
              <p:cNvSpPr>
                <a:spLocks noRot="1" noChangeAspect="1" noMove="1" noResize="1" noEditPoints="1" noAdjustHandles="1" noChangeArrowheads="1" noChangeShapeType="1" noTextEdit="1"/>
              </p:cNvSpPr>
              <p:nvPr/>
            </p:nvSpPr>
            <p:spPr>
              <a:xfrm>
                <a:off x="4103377" y="4163301"/>
                <a:ext cx="1496051" cy="846642"/>
              </a:xfrm>
              <a:prstGeom prst="rect">
                <a:avLst/>
              </a:prstGeom>
              <a:blipFill>
                <a:blip r:embed="rId2"/>
                <a:stretch>
                  <a:fillRect/>
                </a:stretch>
              </a:blipFill>
            </p:spPr>
            <p:txBody>
              <a:bodyPr/>
              <a:lstStyle/>
              <a:p>
                <a:r>
                  <a:rPr lang="en-US">
                    <a:noFill/>
                  </a:rPr>
                  <a:t> </a:t>
                </a:r>
              </a:p>
            </p:txBody>
          </p:sp>
        </mc:Fallback>
      </mc:AlternateContent>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dirty="0"/>
              <a:t>Testing the fit: </a:t>
            </a:r>
            <a:r>
              <a:rPr lang="en-GB" i="1" dirty="0"/>
              <a:t>R</a:t>
            </a:r>
            <a:r>
              <a:rPr lang="en-GB" baseline="30000" dirty="0"/>
              <a:t>2</a:t>
            </a:r>
            <a:endParaRPr lang="en-US" baseline="30000" dirty="0"/>
          </a:p>
        </p:txBody>
      </p:sp>
      <p:sp>
        <p:nvSpPr>
          <p:cNvPr id="25603" name="Rectangle 3"/>
          <p:cNvSpPr>
            <a:spLocks noGrp="1" noChangeArrowheads="1"/>
          </p:cNvSpPr>
          <p:nvPr>
            <p:ph type="body" idx="4294967295"/>
          </p:nvPr>
        </p:nvSpPr>
        <p:spPr>
          <a:xfrm>
            <a:off x="2005013" y="1244715"/>
            <a:ext cx="5648325" cy="3394472"/>
          </a:xfrm>
        </p:spPr>
        <p:txBody>
          <a:bodyPr/>
          <a:lstStyle/>
          <a:p>
            <a:r>
              <a:rPr lang="en-US" i="1" dirty="0"/>
              <a:t>R</a:t>
            </a:r>
            <a:r>
              <a:rPr lang="en-US" baseline="30000" dirty="0"/>
              <a:t>2</a:t>
            </a:r>
            <a:endParaRPr lang="en-US" dirty="0"/>
          </a:p>
          <a:p>
            <a:pPr lvl="1"/>
            <a:r>
              <a:rPr lang="en-US" dirty="0"/>
              <a:t>The proportion of variance accounted for by the regression model.</a:t>
            </a:r>
          </a:p>
          <a:p>
            <a:pPr lvl="1"/>
            <a:r>
              <a:rPr lang="en-US" dirty="0"/>
              <a:t>The Pearson correlation coefficient squared</a:t>
            </a:r>
          </a:p>
        </p:txBody>
      </p:sp>
      <mc:AlternateContent xmlns:mc="http://schemas.openxmlformats.org/markup-compatibility/2006">
        <mc:Choice xmlns:a14="http://schemas.microsoft.com/office/drawing/2010/main" Requires="a14">
          <p:sp>
            <p:nvSpPr>
              <p:cNvPr id="3" name="Rectangle 2"/>
              <p:cNvSpPr/>
              <p:nvPr/>
            </p:nvSpPr>
            <p:spPr>
              <a:xfrm>
                <a:off x="4211960" y="4365104"/>
                <a:ext cx="1539986" cy="874727"/>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sSup>
                        <m:sSupPr>
                          <m:ctrlPr>
                            <a:rPr lang="en-GB" sz="2400" i="1">
                              <a:latin typeface="Cambria Math" panose="02040503050406030204" pitchFamily="18" charset="0"/>
                            </a:rPr>
                          </m:ctrlPr>
                        </m:sSupPr>
                        <m:e>
                          <m:r>
                            <a:rPr lang="en-GB" sz="2400" i="1">
                              <a:latin typeface="Cambria Math" charset="0"/>
                            </a:rPr>
                            <m:t>𝑅</m:t>
                          </m:r>
                        </m:e>
                        <m:sup>
                          <m:r>
                            <a:rPr lang="en-GB" sz="2400">
                              <a:latin typeface="Cambria Math" charset="0"/>
                            </a:rPr>
                            <m:t>2</m:t>
                          </m:r>
                        </m:sup>
                      </m:sSup>
                      <m:r>
                        <a:rPr lang="en-GB" sz="2400">
                          <a:latin typeface="Cambria Math"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m:rPr>
                                  <m:nor/>
                                </m:rPr>
                                <a:rPr lang="en-GB" sz="2400" i="1">
                                  <a:latin typeface="Cambria Math" charset="0"/>
                                </a:rPr>
                                <m:t>SS</m:t>
                              </m:r>
                            </m:e>
                            <m:sub>
                              <m:r>
                                <m:rPr>
                                  <m:nor/>
                                </m:rPr>
                                <a:rPr lang="en-GB" sz="2400" i="1">
                                  <a:latin typeface="Cambria Math" charset="0"/>
                                </a:rPr>
                                <m:t>M</m:t>
                              </m:r>
                            </m:sub>
                          </m:sSub>
                        </m:num>
                        <m:den>
                          <m:sSub>
                            <m:sSubPr>
                              <m:ctrlPr>
                                <a:rPr lang="en-GB" sz="2400" i="1">
                                  <a:latin typeface="Cambria Math" panose="02040503050406030204" pitchFamily="18" charset="0"/>
                                </a:rPr>
                              </m:ctrlPr>
                            </m:sSubPr>
                            <m:e>
                              <m:r>
                                <m:rPr>
                                  <m:nor/>
                                </m:rPr>
                                <a:rPr lang="en-GB" sz="2400" i="1">
                                  <a:latin typeface="Cambria Math" charset="0"/>
                                </a:rPr>
                                <m:t>SS</m:t>
                              </m:r>
                            </m:e>
                            <m:sub>
                              <m:r>
                                <m:rPr>
                                  <m:nor/>
                                </m:rPr>
                                <a:rPr lang="en-GB" sz="2400" i="1">
                                  <a:latin typeface="Cambria Math" charset="0"/>
                                </a:rPr>
                                <m:t>T</m:t>
                              </m:r>
                            </m:sub>
                          </m:sSub>
                        </m:den>
                      </m:f>
                    </m:oMath>
                  </m:oMathPara>
                </a14:m>
                <a:endParaRPr lang="en-GB" sz="2400" dirty="0"/>
              </a:p>
            </p:txBody>
          </p:sp>
        </mc:Choice>
        <mc:Fallback>
          <p:sp>
            <p:nvSpPr>
              <p:cNvPr id="3" name="Rectangle 2"/>
              <p:cNvSpPr>
                <a:spLocks noRot="1" noChangeAspect="1" noMove="1" noResize="1" noEditPoints="1" noAdjustHandles="1" noChangeArrowheads="1" noChangeShapeType="1" noTextEdit="1"/>
              </p:cNvSpPr>
              <p:nvPr/>
            </p:nvSpPr>
            <p:spPr>
              <a:xfrm>
                <a:off x="4211960" y="4365104"/>
                <a:ext cx="1539986" cy="874727"/>
              </a:xfrm>
              <a:prstGeom prst="rect">
                <a:avLst/>
              </a:prstGeom>
              <a:blipFill>
                <a:blip r:embed="rId2"/>
                <a:stretch>
                  <a:fillRect/>
                </a:stretch>
              </a:blipFill>
            </p:spPr>
            <p:txBody>
              <a:bodyPr/>
              <a:lstStyle/>
              <a:p>
                <a:r>
                  <a:rPr lang="en-US">
                    <a:noFill/>
                  </a:rPr>
                  <a:t> </a:t>
                </a:r>
              </a:p>
            </p:txBody>
          </p:sp>
        </mc:Fallback>
      </mc:AlternateContent>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predictors</a:t>
            </a:r>
          </a:p>
        </p:txBody>
      </p:sp>
      <mc:AlternateContent xmlns:mc="http://schemas.openxmlformats.org/markup-compatibility/2006">
        <mc:Choice xmlns:a14="http://schemas.microsoft.com/office/drawing/2010/main" Requires="a14">
          <p:sp>
            <p:nvSpPr>
              <p:cNvPr id="3" name="Rectangle 2"/>
              <p:cNvSpPr/>
              <p:nvPr/>
            </p:nvSpPr>
            <p:spPr>
              <a:xfrm>
                <a:off x="2354095" y="2889983"/>
                <a:ext cx="4950162" cy="86979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r>
                        <a:rPr lang="en-GB" sz="2400" i="1">
                          <a:latin typeface="Cambria Math" charset="0"/>
                        </a:rPr>
                        <m:t>𝑡</m:t>
                      </m:r>
                      <m:r>
                        <a:rPr lang="en-GB" sz="2400">
                          <a:latin typeface="Cambria Math"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charset="0"/>
                                </a:rPr>
                                <m:t>𝑏</m:t>
                              </m:r>
                            </m:e>
                            <m:sub>
                              <m:r>
                                <m:rPr>
                                  <m:sty m:val="p"/>
                                </m:rPr>
                                <a:rPr lang="en-GB" sz="2400">
                                  <a:latin typeface="Cambria Math" charset="0"/>
                                </a:rPr>
                                <m:t>observed</m:t>
                              </m:r>
                            </m:sub>
                          </m:sSub>
                          <m:r>
                            <a:rPr lang="en-GB" sz="2400">
                              <a:latin typeface="Cambria Math" charset="0"/>
                            </a:rPr>
                            <m:t>−</m:t>
                          </m:r>
                          <m:sSub>
                            <m:sSubPr>
                              <m:ctrlPr>
                                <a:rPr lang="en-GB" sz="2400" i="1">
                                  <a:latin typeface="Cambria Math" panose="02040503050406030204" pitchFamily="18" charset="0"/>
                                </a:rPr>
                              </m:ctrlPr>
                            </m:sSubPr>
                            <m:e>
                              <m:r>
                                <a:rPr lang="en-GB" sz="2400" i="1">
                                  <a:latin typeface="Cambria Math" charset="0"/>
                                </a:rPr>
                                <m:t>𝑏</m:t>
                              </m:r>
                            </m:e>
                            <m:sub>
                              <m:r>
                                <m:rPr>
                                  <m:sty m:val="p"/>
                                </m:rPr>
                                <a:rPr lang="en-GB" sz="2400">
                                  <a:latin typeface="Cambria Math" charset="0"/>
                                </a:rPr>
                                <m:t>expected</m:t>
                              </m:r>
                            </m:sub>
                          </m:sSub>
                        </m:num>
                        <m:den>
                          <m:sSub>
                            <m:sSubPr>
                              <m:ctrlPr>
                                <a:rPr lang="en-GB" sz="2400" i="1">
                                  <a:latin typeface="Cambria Math" panose="02040503050406030204" pitchFamily="18" charset="0"/>
                                </a:rPr>
                              </m:ctrlPr>
                            </m:sSubPr>
                            <m:e>
                              <m:r>
                                <a:rPr lang="en-GB" sz="2400" i="1">
                                  <a:latin typeface="Cambria Math" charset="0"/>
                                </a:rPr>
                                <m:t>𝑆𝐸</m:t>
                              </m:r>
                            </m:e>
                            <m:sub>
                              <m:r>
                                <a:rPr lang="en-GB" sz="2400" i="1">
                                  <a:latin typeface="Cambria Math" charset="0"/>
                                </a:rPr>
                                <m:t>𝑏</m:t>
                              </m:r>
                            </m:sub>
                          </m:sSub>
                        </m:den>
                      </m:f>
                      <m:r>
                        <a:rPr lang="en-GB" sz="2400">
                          <a:latin typeface="Cambria Math"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charset="0"/>
                                </a:rPr>
                                <m:t>𝑏</m:t>
                              </m:r>
                            </m:e>
                            <m:sub>
                              <m:r>
                                <m:rPr>
                                  <m:sty m:val="p"/>
                                </m:rPr>
                                <a:rPr lang="en-GB" sz="2400">
                                  <a:latin typeface="Cambria Math" charset="0"/>
                                </a:rPr>
                                <m:t>observed</m:t>
                              </m:r>
                            </m:sub>
                          </m:sSub>
                        </m:num>
                        <m:den>
                          <m:sSub>
                            <m:sSubPr>
                              <m:ctrlPr>
                                <a:rPr lang="en-GB" sz="2400" i="1">
                                  <a:latin typeface="Cambria Math" panose="02040503050406030204" pitchFamily="18" charset="0"/>
                                </a:rPr>
                              </m:ctrlPr>
                            </m:sSubPr>
                            <m:e>
                              <m:r>
                                <a:rPr lang="en-GB" sz="2400" i="1">
                                  <a:latin typeface="Cambria Math" charset="0"/>
                                </a:rPr>
                                <m:t>𝑆𝐸</m:t>
                              </m:r>
                            </m:e>
                            <m:sub>
                              <m:r>
                                <a:rPr lang="en-GB" sz="2400" i="1">
                                  <a:latin typeface="Cambria Math" charset="0"/>
                                </a:rPr>
                                <m:t>𝑏</m:t>
                              </m:r>
                            </m:sub>
                          </m:sSub>
                        </m:den>
                      </m:f>
                    </m:oMath>
                  </m:oMathPara>
                </a14:m>
                <a:endParaRPr lang="en-GB" sz="2400" dirty="0"/>
              </a:p>
            </p:txBody>
          </p:sp>
        </mc:Choice>
        <mc:Fallback>
          <p:sp>
            <p:nvSpPr>
              <p:cNvPr id="3" name="Rectangle 2"/>
              <p:cNvSpPr>
                <a:spLocks noRot="1" noChangeAspect="1" noMove="1" noResize="1" noEditPoints="1" noAdjustHandles="1" noChangeArrowheads="1" noChangeShapeType="1" noTextEdit="1"/>
              </p:cNvSpPr>
              <p:nvPr/>
            </p:nvSpPr>
            <p:spPr>
              <a:xfrm>
                <a:off x="2354095" y="2889983"/>
                <a:ext cx="4950162" cy="869790"/>
              </a:xfrm>
              <a:prstGeom prst="rect">
                <a:avLst/>
              </a:prstGeom>
              <a:blipFill>
                <a:blip r:embed="rId2"/>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21143656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the model</a:t>
            </a:r>
          </a:p>
        </p:txBody>
      </p:sp>
      <p:sp>
        <p:nvSpPr>
          <p:cNvPr id="3" name="Text Placeholder 2"/>
          <p:cNvSpPr>
            <a:spLocks noGrp="1"/>
          </p:cNvSpPr>
          <p:nvPr>
            <p:ph type="body" idx="1"/>
          </p:nvPr>
        </p:nvSpPr>
        <p:spPr/>
        <p:txBody>
          <a:bodyPr/>
          <a:lstStyle/>
          <a:p>
            <a:r>
              <a:rPr lang="en-GB" dirty="0"/>
              <a:t>Part 2</a:t>
            </a:r>
          </a:p>
        </p:txBody>
      </p:sp>
    </p:spTree>
    <p:extLst>
      <p:ext uri="{BB962C8B-B14F-4D97-AF65-F5344CB8AC3E}">
        <p14:creationId xmlns:p14="http://schemas.microsoft.com/office/powerpoint/2010/main" val="992049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0402" name="Rectangle 2"/>
          <p:cNvSpPr>
            <a:spLocks noGrp="1" noChangeArrowheads="1"/>
          </p:cNvSpPr>
          <p:nvPr>
            <p:ph type="title"/>
          </p:nvPr>
        </p:nvSpPr>
        <p:spPr>
          <a:xfrm>
            <a:off x="1835696" y="548680"/>
            <a:ext cx="5791200" cy="857250"/>
          </a:xfrm>
          <a:noFill/>
          <a:ln/>
        </p:spPr>
        <p:txBody>
          <a:bodyPr/>
          <a:lstStyle/>
          <a:p>
            <a:r>
              <a:rPr lang="en-GB" dirty="0"/>
              <a:t>Hierarchical entry</a:t>
            </a:r>
          </a:p>
        </p:txBody>
      </p:sp>
      <p:sp>
        <p:nvSpPr>
          <p:cNvPr id="230403" name="Rectangle 3"/>
          <p:cNvSpPr>
            <a:spLocks noGrp="1" noChangeArrowheads="1"/>
          </p:cNvSpPr>
          <p:nvPr>
            <p:ph type="body" idx="1"/>
          </p:nvPr>
        </p:nvSpPr>
        <p:spPr>
          <a:xfrm>
            <a:off x="1115616" y="1864518"/>
            <a:ext cx="6628209" cy="3128963"/>
          </a:xfrm>
          <a:noFill/>
          <a:ln/>
        </p:spPr>
        <p:txBody>
          <a:bodyPr/>
          <a:lstStyle/>
          <a:p>
            <a:r>
              <a:rPr lang="en-GB" sz="2700" dirty="0"/>
              <a:t>Known predictors (based on past research) are entered into the regression model first.</a:t>
            </a:r>
          </a:p>
          <a:p>
            <a:r>
              <a:rPr lang="en-GB" sz="2700" dirty="0"/>
              <a:t>New predictors are then entered in a separate step/block.</a:t>
            </a:r>
          </a:p>
          <a:p>
            <a:r>
              <a:rPr lang="en-GB" sz="2700" dirty="0"/>
              <a:t>Researcher makes the decisions.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30402"/>
                                        </p:tgtEl>
                                        <p:attrNameLst>
                                          <p:attrName>style.visibility</p:attrName>
                                        </p:attrNameLst>
                                      </p:cBhvr>
                                      <p:to>
                                        <p:strVal val="visible"/>
                                      </p:to>
                                    </p:set>
                                    <p:animEffect transition="in" filter="dissolve">
                                      <p:cBhvr>
                                        <p:cTn id="7" dur="500"/>
                                        <p:tgtEl>
                                          <p:spTgt spid="230402"/>
                                        </p:tgtEl>
                                      </p:cBhvr>
                                    </p:animEffect>
                                  </p:childTnLst>
                                </p:cTn>
                              </p:par>
                            </p:childTnLst>
                          </p:cTn>
                        </p:par>
                        <p:par>
                          <p:cTn id="8" fill="hold">
                            <p:stCondLst>
                              <p:cond delay="500"/>
                            </p:stCondLst>
                            <p:childTnLst>
                              <p:par>
                                <p:cTn id="9" presetID="9" presetClass="entr" presetSubtype="0" fill="hold" grpId="0" nodeType="afterEffect">
                                  <p:stCondLst>
                                    <p:cond delay="1000"/>
                                  </p:stCondLst>
                                  <p:childTnLst>
                                    <p:set>
                                      <p:cBhvr>
                                        <p:cTn id="10" dur="1" fill="hold">
                                          <p:stCondLst>
                                            <p:cond delay="0"/>
                                          </p:stCondLst>
                                        </p:cTn>
                                        <p:tgtEl>
                                          <p:spTgt spid="230403">
                                            <p:txEl>
                                              <p:pRg st="0" end="0"/>
                                            </p:txEl>
                                          </p:spTgt>
                                        </p:tgtEl>
                                        <p:attrNameLst>
                                          <p:attrName>style.visibility</p:attrName>
                                        </p:attrNameLst>
                                      </p:cBhvr>
                                      <p:to>
                                        <p:strVal val="visible"/>
                                      </p:to>
                                    </p:set>
                                    <p:animEffect transition="in" filter="dissolve">
                                      <p:cBhvr>
                                        <p:cTn id="11" dur="500"/>
                                        <p:tgtEl>
                                          <p:spTgt spid="230403">
                                            <p:txEl>
                                              <p:pRg st="0" end="0"/>
                                            </p:txEl>
                                          </p:spTgt>
                                        </p:tgtEl>
                                      </p:cBhvr>
                                    </p:animEffect>
                                  </p:childTnLst>
                                </p:cTn>
                              </p:par>
                            </p:childTnLst>
                          </p:cTn>
                        </p:par>
                        <p:par>
                          <p:cTn id="12" fill="hold">
                            <p:stCondLst>
                              <p:cond delay="2000"/>
                            </p:stCondLst>
                            <p:childTnLst>
                              <p:par>
                                <p:cTn id="13" presetID="9" presetClass="entr" presetSubtype="0" fill="hold" grpId="0" nodeType="afterEffect">
                                  <p:stCondLst>
                                    <p:cond delay="1000"/>
                                  </p:stCondLst>
                                  <p:childTnLst>
                                    <p:set>
                                      <p:cBhvr>
                                        <p:cTn id="14" dur="1" fill="hold">
                                          <p:stCondLst>
                                            <p:cond delay="0"/>
                                          </p:stCondLst>
                                        </p:cTn>
                                        <p:tgtEl>
                                          <p:spTgt spid="230403">
                                            <p:txEl>
                                              <p:pRg st="1" end="1"/>
                                            </p:txEl>
                                          </p:spTgt>
                                        </p:tgtEl>
                                        <p:attrNameLst>
                                          <p:attrName>style.visibility</p:attrName>
                                        </p:attrNameLst>
                                      </p:cBhvr>
                                      <p:to>
                                        <p:strVal val="visible"/>
                                      </p:to>
                                    </p:set>
                                    <p:animEffect transition="in" filter="dissolve">
                                      <p:cBhvr>
                                        <p:cTn id="15" dur="500"/>
                                        <p:tgtEl>
                                          <p:spTgt spid="230403">
                                            <p:txEl>
                                              <p:pRg st="1" end="1"/>
                                            </p:txEl>
                                          </p:spTgt>
                                        </p:tgtEl>
                                      </p:cBhvr>
                                    </p:animEffect>
                                  </p:childTnLst>
                                </p:cTn>
                              </p:par>
                            </p:childTnLst>
                          </p:cTn>
                        </p:par>
                        <p:par>
                          <p:cTn id="16" fill="hold">
                            <p:stCondLst>
                              <p:cond delay="3500"/>
                            </p:stCondLst>
                            <p:childTnLst>
                              <p:par>
                                <p:cTn id="17" presetID="9" presetClass="entr" presetSubtype="0" fill="hold" grpId="0" nodeType="afterEffect">
                                  <p:stCondLst>
                                    <p:cond delay="1000"/>
                                  </p:stCondLst>
                                  <p:childTnLst>
                                    <p:set>
                                      <p:cBhvr>
                                        <p:cTn id="18" dur="1" fill="hold">
                                          <p:stCondLst>
                                            <p:cond delay="0"/>
                                          </p:stCondLst>
                                        </p:cTn>
                                        <p:tgtEl>
                                          <p:spTgt spid="230403">
                                            <p:txEl>
                                              <p:pRg st="2" end="2"/>
                                            </p:txEl>
                                          </p:spTgt>
                                        </p:tgtEl>
                                        <p:attrNameLst>
                                          <p:attrName>style.visibility</p:attrName>
                                        </p:attrNameLst>
                                      </p:cBhvr>
                                      <p:to>
                                        <p:strVal val="visible"/>
                                      </p:to>
                                    </p:set>
                                    <p:animEffect transition="in" filter="dissolve">
                                      <p:cBhvr>
                                        <p:cTn id="19" dur="500"/>
                                        <p:tgtEl>
                                          <p:spTgt spid="23040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0402" grpId="0" animBg="1" autoUpdateAnimBg="0"/>
      <p:bldP spid="230403" grpId="0" build="p" autoUpdateAnimBg="0" advAuto="100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a:xfrm>
            <a:off x="1685925" y="404664"/>
            <a:ext cx="5772150" cy="857250"/>
          </a:xfrm>
          <a:noFill/>
          <a:ln/>
        </p:spPr>
        <p:txBody>
          <a:bodyPr/>
          <a:lstStyle/>
          <a:p>
            <a:r>
              <a:rPr lang="en-GB" dirty="0"/>
              <a:t>Hierarchical entry</a:t>
            </a:r>
          </a:p>
        </p:txBody>
      </p:sp>
      <p:sp>
        <p:nvSpPr>
          <p:cNvPr id="232451" name="Rectangle 3"/>
          <p:cNvSpPr>
            <a:spLocks noGrp="1" noChangeArrowheads="1"/>
          </p:cNvSpPr>
          <p:nvPr>
            <p:ph type="body" idx="1"/>
          </p:nvPr>
        </p:nvSpPr>
        <p:spPr>
          <a:xfrm>
            <a:off x="1314450" y="1837135"/>
            <a:ext cx="6713934" cy="3443288"/>
          </a:xfrm>
          <a:noFill/>
          <a:ln/>
        </p:spPr>
        <p:txBody>
          <a:bodyPr/>
          <a:lstStyle/>
          <a:p>
            <a:pPr>
              <a:lnSpc>
                <a:spcPct val="90000"/>
              </a:lnSpc>
            </a:pPr>
            <a:r>
              <a:rPr lang="en-GB" sz="2700" dirty="0"/>
              <a:t>It is the best method:</a:t>
            </a:r>
          </a:p>
          <a:p>
            <a:pPr lvl="1">
              <a:lnSpc>
                <a:spcPct val="90000"/>
              </a:lnSpc>
            </a:pPr>
            <a:r>
              <a:rPr lang="en-GB" sz="2400" dirty="0"/>
              <a:t>Based on theory testing.</a:t>
            </a:r>
          </a:p>
          <a:p>
            <a:pPr lvl="1">
              <a:lnSpc>
                <a:spcPct val="90000"/>
              </a:lnSpc>
            </a:pPr>
            <a:r>
              <a:rPr lang="en-GB" sz="2400" dirty="0"/>
              <a:t>You can see the unique predictive influence of a new variable on the outcome because known predictors are held constant in the model.</a:t>
            </a:r>
          </a:p>
          <a:p>
            <a:pPr>
              <a:lnSpc>
                <a:spcPct val="90000"/>
              </a:lnSpc>
            </a:pPr>
            <a:r>
              <a:rPr lang="en-GB" sz="2700" dirty="0"/>
              <a:t>Bad point:</a:t>
            </a:r>
          </a:p>
          <a:p>
            <a:pPr lvl="1">
              <a:lnSpc>
                <a:spcPct val="90000"/>
              </a:lnSpc>
            </a:pPr>
            <a:r>
              <a:rPr lang="en-GB" sz="2400" dirty="0"/>
              <a:t>It relies on the researcher knowing what they’re doing!</a:t>
            </a:r>
            <a:endParaRPr lang="en-GB" sz="27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32450"/>
                                        </p:tgtEl>
                                        <p:attrNameLst>
                                          <p:attrName>style.visibility</p:attrName>
                                        </p:attrNameLst>
                                      </p:cBhvr>
                                      <p:to>
                                        <p:strVal val="visible"/>
                                      </p:to>
                                    </p:set>
                                    <p:animEffect transition="in" filter="dissolve">
                                      <p:cBhvr>
                                        <p:cTn id="7" dur="500"/>
                                        <p:tgtEl>
                                          <p:spTgt spid="23245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32451">
                                            <p:txEl>
                                              <p:pRg st="0" end="0"/>
                                            </p:txEl>
                                          </p:spTgt>
                                        </p:tgtEl>
                                        <p:attrNameLst>
                                          <p:attrName>style.visibility</p:attrName>
                                        </p:attrNameLst>
                                      </p:cBhvr>
                                      <p:to>
                                        <p:strVal val="visible"/>
                                      </p:to>
                                    </p:set>
                                    <p:animEffect transition="in" filter="dissolve">
                                      <p:cBhvr>
                                        <p:cTn id="12" dur="500"/>
                                        <p:tgtEl>
                                          <p:spTgt spid="232451">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32451">
                                            <p:txEl>
                                              <p:pRg st="1" end="1"/>
                                            </p:txEl>
                                          </p:spTgt>
                                        </p:tgtEl>
                                        <p:attrNameLst>
                                          <p:attrName>style.visibility</p:attrName>
                                        </p:attrNameLst>
                                      </p:cBhvr>
                                      <p:to>
                                        <p:strVal val="visible"/>
                                      </p:to>
                                    </p:set>
                                    <p:animEffect transition="in" filter="dissolve">
                                      <p:cBhvr>
                                        <p:cTn id="15" dur="500"/>
                                        <p:tgtEl>
                                          <p:spTgt spid="232451">
                                            <p:txEl>
                                              <p:pRg st="1" end="1"/>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232451">
                                            <p:txEl>
                                              <p:pRg st="2" end="2"/>
                                            </p:txEl>
                                          </p:spTgt>
                                        </p:tgtEl>
                                        <p:attrNameLst>
                                          <p:attrName>style.visibility</p:attrName>
                                        </p:attrNameLst>
                                      </p:cBhvr>
                                      <p:to>
                                        <p:strVal val="visible"/>
                                      </p:to>
                                    </p:set>
                                    <p:animEffect transition="in" filter="dissolve">
                                      <p:cBhvr>
                                        <p:cTn id="18" dur="500"/>
                                        <p:tgtEl>
                                          <p:spTgt spid="232451">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232451">
                                            <p:txEl>
                                              <p:pRg st="3" end="3"/>
                                            </p:txEl>
                                          </p:spTgt>
                                        </p:tgtEl>
                                        <p:attrNameLst>
                                          <p:attrName>style.visibility</p:attrName>
                                        </p:attrNameLst>
                                      </p:cBhvr>
                                      <p:to>
                                        <p:strVal val="visible"/>
                                      </p:to>
                                    </p:set>
                                    <p:animEffect transition="in" filter="dissolve">
                                      <p:cBhvr>
                                        <p:cTn id="23" dur="500"/>
                                        <p:tgtEl>
                                          <p:spTgt spid="232451">
                                            <p:txEl>
                                              <p:pRg st="3" end="3"/>
                                            </p:txEl>
                                          </p:spTgt>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232451">
                                            <p:txEl>
                                              <p:pRg st="4" end="4"/>
                                            </p:txEl>
                                          </p:spTgt>
                                        </p:tgtEl>
                                        <p:attrNameLst>
                                          <p:attrName>style.visibility</p:attrName>
                                        </p:attrNameLst>
                                      </p:cBhvr>
                                      <p:to>
                                        <p:strVal val="visible"/>
                                      </p:to>
                                    </p:set>
                                    <p:animEffect transition="in" filter="dissolve">
                                      <p:cBhvr>
                                        <p:cTn id="26" dur="500"/>
                                        <p:tgtEl>
                                          <p:spTgt spid="2324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2450" grpId="0" animBg="1" autoUpdateAnimBg="0"/>
      <p:bldP spid="232451"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4498" name="Rectangle 2"/>
          <p:cNvSpPr>
            <a:spLocks noGrp="1" noChangeArrowheads="1"/>
          </p:cNvSpPr>
          <p:nvPr>
            <p:ph type="title"/>
          </p:nvPr>
        </p:nvSpPr>
        <p:spPr>
          <a:xfrm>
            <a:off x="1259632" y="476672"/>
            <a:ext cx="6334125" cy="857250"/>
          </a:xfrm>
          <a:noFill/>
          <a:ln/>
        </p:spPr>
        <p:txBody>
          <a:bodyPr/>
          <a:lstStyle/>
          <a:p>
            <a:r>
              <a:rPr lang="en-GB" sz="3000" dirty="0"/>
              <a:t>Forced Entry</a:t>
            </a:r>
            <a:endParaRPr lang="en-GB" dirty="0"/>
          </a:p>
        </p:txBody>
      </p:sp>
      <p:sp>
        <p:nvSpPr>
          <p:cNvPr id="234499" name="Rectangle 3"/>
          <p:cNvSpPr>
            <a:spLocks noGrp="1" noChangeArrowheads="1"/>
          </p:cNvSpPr>
          <p:nvPr>
            <p:ph type="body" idx="1"/>
          </p:nvPr>
        </p:nvSpPr>
        <p:spPr>
          <a:xfrm>
            <a:off x="899592" y="2056210"/>
            <a:ext cx="6873999" cy="3367088"/>
          </a:xfrm>
          <a:noFill/>
          <a:ln/>
        </p:spPr>
        <p:txBody>
          <a:bodyPr/>
          <a:lstStyle/>
          <a:p>
            <a:pPr>
              <a:lnSpc>
                <a:spcPct val="90000"/>
              </a:lnSpc>
            </a:pPr>
            <a:r>
              <a:rPr lang="en-GB" sz="2700" dirty="0"/>
              <a:t>All variables are entered into the model simultaneously.</a:t>
            </a:r>
          </a:p>
          <a:p>
            <a:pPr>
              <a:lnSpc>
                <a:spcPct val="90000"/>
              </a:lnSpc>
            </a:pPr>
            <a:r>
              <a:rPr lang="en-GB" sz="2700" dirty="0"/>
              <a:t>The results obtained depend on the variables entered into the model.</a:t>
            </a:r>
          </a:p>
          <a:p>
            <a:pPr lvl="1">
              <a:lnSpc>
                <a:spcPct val="90000"/>
              </a:lnSpc>
            </a:pPr>
            <a:r>
              <a:rPr lang="en-GB" sz="2400" dirty="0"/>
              <a:t>It is important, therefore, to have good theoretical reasons for including a particular variable.</a:t>
            </a:r>
            <a:endParaRPr lang="en-GB" sz="27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34498"/>
                                        </p:tgtEl>
                                        <p:attrNameLst>
                                          <p:attrName>style.visibility</p:attrName>
                                        </p:attrNameLst>
                                      </p:cBhvr>
                                      <p:to>
                                        <p:strVal val="visible"/>
                                      </p:to>
                                    </p:set>
                                    <p:animEffect transition="in" filter="dissolve">
                                      <p:cBhvr>
                                        <p:cTn id="7" dur="500"/>
                                        <p:tgtEl>
                                          <p:spTgt spid="23449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34499">
                                            <p:txEl>
                                              <p:pRg st="0" end="0"/>
                                            </p:txEl>
                                          </p:spTgt>
                                        </p:tgtEl>
                                        <p:attrNameLst>
                                          <p:attrName>style.visibility</p:attrName>
                                        </p:attrNameLst>
                                      </p:cBhvr>
                                      <p:to>
                                        <p:strVal val="visible"/>
                                      </p:to>
                                    </p:set>
                                    <p:animEffect transition="in" filter="dissolve">
                                      <p:cBhvr>
                                        <p:cTn id="12" dur="500"/>
                                        <p:tgtEl>
                                          <p:spTgt spid="23449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34499">
                                            <p:txEl>
                                              <p:pRg st="1" end="1"/>
                                            </p:txEl>
                                          </p:spTgt>
                                        </p:tgtEl>
                                        <p:attrNameLst>
                                          <p:attrName>style.visibility</p:attrName>
                                        </p:attrNameLst>
                                      </p:cBhvr>
                                      <p:to>
                                        <p:strVal val="visible"/>
                                      </p:to>
                                    </p:set>
                                    <p:animEffect transition="in" filter="dissolve">
                                      <p:cBhvr>
                                        <p:cTn id="17" dur="500"/>
                                        <p:tgtEl>
                                          <p:spTgt spid="234499">
                                            <p:txEl>
                                              <p:pRg st="1" end="1"/>
                                            </p:txEl>
                                          </p:spTgt>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234499">
                                            <p:txEl>
                                              <p:pRg st="2" end="2"/>
                                            </p:txEl>
                                          </p:spTgt>
                                        </p:tgtEl>
                                        <p:attrNameLst>
                                          <p:attrName>style.visibility</p:attrName>
                                        </p:attrNameLst>
                                      </p:cBhvr>
                                      <p:to>
                                        <p:strVal val="visible"/>
                                      </p:to>
                                    </p:set>
                                    <p:animEffect transition="in" filter="dissolve">
                                      <p:cBhvr>
                                        <p:cTn id="20" dur="500"/>
                                        <p:tgtEl>
                                          <p:spTgt spid="2344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4498" grpId="0" animBg="1" autoUpdateAnimBg="0"/>
      <p:bldP spid="23449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6546" name="Rectangle 2"/>
          <p:cNvSpPr>
            <a:spLocks noGrp="1" noChangeArrowheads="1"/>
          </p:cNvSpPr>
          <p:nvPr>
            <p:ph type="title"/>
          </p:nvPr>
        </p:nvSpPr>
        <p:spPr>
          <a:xfrm>
            <a:off x="1835696" y="188640"/>
            <a:ext cx="5715000" cy="857250"/>
          </a:xfrm>
          <a:noFill/>
          <a:ln/>
        </p:spPr>
        <p:txBody>
          <a:bodyPr/>
          <a:lstStyle/>
          <a:p>
            <a:r>
              <a:rPr lang="en-GB" dirty="0"/>
              <a:t>Stepwise entry</a:t>
            </a:r>
          </a:p>
        </p:txBody>
      </p:sp>
      <p:sp>
        <p:nvSpPr>
          <p:cNvPr id="236547" name="Rectangle 3"/>
          <p:cNvSpPr>
            <a:spLocks noGrp="1" noChangeArrowheads="1"/>
          </p:cNvSpPr>
          <p:nvPr>
            <p:ph type="body" idx="1"/>
          </p:nvPr>
        </p:nvSpPr>
        <p:spPr>
          <a:xfrm>
            <a:off x="1437915" y="1073679"/>
            <a:ext cx="6268169" cy="2995613"/>
          </a:xfrm>
          <a:noFill/>
          <a:ln/>
        </p:spPr>
        <p:txBody>
          <a:bodyPr/>
          <a:lstStyle/>
          <a:p>
            <a:r>
              <a:rPr lang="en-GB" dirty="0"/>
              <a:t>Variables are entered into the model based on mathematical criteria.</a:t>
            </a:r>
          </a:p>
          <a:p>
            <a:r>
              <a:rPr lang="en-GB" dirty="0"/>
              <a:t>Computer selects variables in steps.</a:t>
            </a:r>
          </a:p>
          <a:p>
            <a:r>
              <a:rPr lang="en-GB" dirty="0"/>
              <a:t>Step 1</a:t>
            </a:r>
          </a:p>
          <a:p>
            <a:pPr lvl="1"/>
            <a:r>
              <a:rPr lang="en-GB" dirty="0"/>
              <a:t>SPSS looks for the predictor that can explain the most variance in the outcome variable.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36546"/>
                                        </p:tgtEl>
                                        <p:attrNameLst>
                                          <p:attrName>style.visibility</p:attrName>
                                        </p:attrNameLst>
                                      </p:cBhvr>
                                      <p:to>
                                        <p:strVal val="visible"/>
                                      </p:to>
                                    </p:set>
                                    <p:animEffect transition="in" filter="dissolve">
                                      <p:cBhvr>
                                        <p:cTn id="7" dur="500"/>
                                        <p:tgtEl>
                                          <p:spTgt spid="236546"/>
                                        </p:tgtEl>
                                      </p:cBhvr>
                                    </p:animEffect>
                                  </p:childTnLst>
                                </p:cTn>
                              </p:par>
                            </p:childTnLst>
                          </p:cTn>
                        </p:par>
                        <p:par>
                          <p:cTn id="8" fill="hold">
                            <p:stCondLst>
                              <p:cond delay="500"/>
                            </p:stCondLst>
                            <p:childTnLst>
                              <p:par>
                                <p:cTn id="9" presetID="2" presetClass="entr" presetSubtype="8" fill="hold" grpId="0" nodeType="afterEffect">
                                  <p:stCondLst>
                                    <p:cond delay="1000"/>
                                  </p:stCondLst>
                                  <p:childTnLst>
                                    <p:set>
                                      <p:cBhvr>
                                        <p:cTn id="10" dur="1" fill="hold">
                                          <p:stCondLst>
                                            <p:cond delay="0"/>
                                          </p:stCondLst>
                                        </p:cTn>
                                        <p:tgtEl>
                                          <p:spTgt spid="236547">
                                            <p:txEl>
                                              <p:pRg st="0" end="0"/>
                                            </p:txEl>
                                          </p:spTgt>
                                        </p:tgtEl>
                                        <p:attrNameLst>
                                          <p:attrName>style.visibility</p:attrName>
                                        </p:attrNameLst>
                                      </p:cBhvr>
                                      <p:to>
                                        <p:strVal val="visible"/>
                                      </p:to>
                                    </p:set>
                                    <p:anim calcmode="lin" valueType="num">
                                      <p:cBhvr additive="base">
                                        <p:cTn id="11" dur="500" fill="hold"/>
                                        <p:tgtEl>
                                          <p:spTgt spid="23654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36547">
                                            <p:txEl>
                                              <p:pRg st="0" end="0"/>
                                            </p:txEl>
                                          </p:spTgt>
                                        </p:tgtEl>
                                        <p:attrNameLst>
                                          <p:attrName>ppt_y</p:attrName>
                                        </p:attrNameLst>
                                      </p:cBhvr>
                                      <p:tavLst>
                                        <p:tav tm="0">
                                          <p:val>
                                            <p:strVal val="#ppt_y"/>
                                          </p:val>
                                        </p:tav>
                                        <p:tav tm="100000">
                                          <p:val>
                                            <p:strVal val="#ppt_y"/>
                                          </p:val>
                                        </p:tav>
                                      </p:tavLst>
                                    </p:anim>
                                  </p:childTnLst>
                                </p:cTn>
                              </p:par>
                            </p:childTnLst>
                          </p:cTn>
                        </p:par>
                        <p:par>
                          <p:cTn id="13" fill="hold">
                            <p:stCondLst>
                              <p:cond delay="2000"/>
                            </p:stCondLst>
                            <p:childTnLst>
                              <p:par>
                                <p:cTn id="14" presetID="2" presetClass="entr" presetSubtype="8" fill="hold" grpId="0" nodeType="afterEffect">
                                  <p:stCondLst>
                                    <p:cond delay="1000"/>
                                  </p:stCondLst>
                                  <p:childTnLst>
                                    <p:set>
                                      <p:cBhvr>
                                        <p:cTn id="15" dur="1" fill="hold">
                                          <p:stCondLst>
                                            <p:cond delay="0"/>
                                          </p:stCondLst>
                                        </p:cTn>
                                        <p:tgtEl>
                                          <p:spTgt spid="236547">
                                            <p:txEl>
                                              <p:pRg st="1" end="1"/>
                                            </p:txEl>
                                          </p:spTgt>
                                        </p:tgtEl>
                                        <p:attrNameLst>
                                          <p:attrName>style.visibility</p:attrName>
                                        </p:attrNameLst>
                                      </p:cBhvr>
                                      <p:to>
                                        <p:strVal val="visible"/>
                                      </p:to>
                                    </p:set>
                                    <p:anim calcmode="lin" valueType="num">
                                      <p:cBhvr additive="base">
                                        <p:cTn id="16" dur="500" fill="hold"/>
                                        <p:tgtEl>
                                          <p:spTgt spid="236547">
                                            <p:txEl>
                                              <p:pRg st="1" end="1"/>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236547">
                                            <p:txEl>
                                              <p:pRg st="1" end="1"/>
                                            </p:txEl>
                                          </p:spTgt>
                                        </p:tgtEl>
                                        <p:attrNameLst>
                                          <p:attrName>ppt_y</p:attrName>
                                        </p:attrNameLst>
                                      </p:cBhvr>
                                      <p:tavLst>
                                        <p:tav tm="0">
                                          <p:val>
                                            <p:strVal val="#ppt_y"/>
                                          </p:val>
                                        </p:tav>
                                        <p:tav tm="100000">
                                          <p:val>
                                            <p:strVal val="#ppt_y"/>
                                          </p:val>
                                        </p:tav>
                                      </p:tavLst>
                                    </p:anim>
                                  </p:childTnLst>
                                </p:cTn>
                              </p:par>
                            </p:childTnLst>
                          </p:cTn>
                        </p:par>
                        <p:par>
                          <p:cTn id="18" fill="hold">
                            <p:stCondLst>
                              <p:cond delay="3500"/>
                            </p:stCondLst>
                            <p:childTnLst>
                              <p:par>
                                <p:cTn id="19" presetID="2" presetClass="entr" presetSubtype="8" fill="hold" grpId="0" nodeType="afterEffect">
                                  <p:stCondLst>
                                    <p:cond delay="1000"/>
                                  </p:stCondLst>
                                  <p:childTnLst>
                                    <p:set>
                                      <p:cBhvr>
                                        <p:cTn id="20" dur="1" fill="hold">
                                          <p:stCondLst>
                                            <p:cond delay="0"/>
                                          </p:stCondLst>
                                        </p:cTn>
                                        <p:tgtEl>
                                          <p:spTgt spid="236547">
                                            <p:txEl>
                                              <p:pRg st="2" end="2"/>
                                            </p:txEl>
                                          </p:spTgt>
                                        </p:tgtEl>
                                        <p:attrNameLst>
                                          <p:attrName>style.visibility</p:attrName>
                                        </p:attrNameLst>
                                      </p:cBhvr>
                                      <p:to>
                                        <p:strVal val="visible"/>
                                      </p:to>
                                    </p:set>
                                    <p:anim calcmode="lin" valueType="num">
                                      <p:cBhvr additive="base">
                                        <p:cTn id="21" dur="500" fill="hold"/>
                                        <p:tgtEl>
                                          <p:spTgt spid="236547">
                                            <p:txEl>
                                              <p:pRg st="2" end="2"/>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236547">
                                            <p:txEl>
                                              <p:pRg st="2" end="2"/>
                                            </p:txEl>
                                          </p:spTgt>
                                        </p:tgtEl>
                                        <p:attrNameLst>
                                          <p:attrName>ppt_y</p:attrName>
                                        </p:attrNameLst>
                                      </p:cBhvr>
                                      <p:tavLst>
                                        <p:tav tm="0">
                                          <p:val>
                                            <p:strVal val="#ppt_y"/>
                                          </p:val>
                                        </p:tav>
                                        <p:tav tm="100000">
                                          <p:val>
                                            <p:strVal val="#ppt_y"/>
                                          </p:val>
                                        </p:tav>
                                      </p:tavLst>
                                    </p:anim>
                                  </p:childTnLst>
                                </p:cTn>
                              </p:par>
                              <p:par>
                                <p:cTn id="23" presetID="2" presetClass="entr" presetSubtype="8" fill="hold" grpId="0" nodeType="withEffect">
                                  <p:stCondLst>
                                    <p:cond delay="1000"/>
                                  </p:stCondLst>
                                  <p:childTnLst>
                                    <p:set>
                                      <p:cBhvr>
                                        <p:cTn id="24" dur="1" fill="hold">
                                          <p:stCondLst>
                                            <p:cond delay="0"/>
                                          </p:stCondLst>
                                        </p:cTn>
                                        <p:tgtEl>
                                          <p:spTgt spid="236547">
                                            <p:txEl>
                                              <p:pRg st="3" end="3"/>
                                            </p:txEl>
                                          </p:spTgt>
                                        </p:tgtEl>
                                        <p:attrNameLst>
                                          <p:attrName>style.visibility</p:attrName>
                                        </p:attrNameLst>
                                      </p:cBhvr>
                                      <p:to>
                                        <p:strVal val="visible"/>
                                      </p:to>
                                    </p:set>
                                    <p:anim calcmode="lin" valueType="num">
                                      <p:cBhvr additive="base">
                                        <p:cTn id="25" dur="500" fill="hold"/>
                                        <p:tgtEl>
                                          <p:spTgt spid="23654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36547">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546" grpId="0" animBg="1" autoUpdateAnimBg="0"/>
      <p:bldP spid="236547" grpId="0" build="p" autoUpdateAnimBg="0" advAuto="100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2690" name="Rectangle 2"/>
          <p:cNvSpPr>
            <a:spLocks noGrp="1" noChangeArrowheads="1"/>
          </p:cNvSpPr>
          <p:nvPr>
            <p:ph type="title"/>
          </p:nvPr>
        </p:nvSpPr>
        <p:spPr>
          <a:xfrm>
            <a:off x="1835696" y="260648"/>
            <a:ext cx="5686425" cy="857250"/>
          </a:xfrm>
          <a:noFill/>
          <a:ln/>
        </p:spPr>
        <p:txBody>
          <a:bodyPr/>
          <a:lstStyle/>
          <a:p>
            <a:r>
              <a:rPr lang="en-GB" dirty="0"/>
              <a:t>Stepwise entry</a:t>
            </a:r>
          </a:p>
        </p:txBody>
      </p:sp>
      <p:sp>
        <p:nvSpPr>
          <p:cNvPr id="242691" name="Rectangle 3"/>
          <p:cNvSpPr>
            <a:spLocks noGrp="1" noChangeArrowheads="1"/>
          </p:cNvSpPr>
          <p:nvPr>
            <p:ph type="body" idx="1"/>
          </p:nvPr>
        </p:nvSpPr>
        <p:spPr>
          <a:xfrm>
            <a:off x="1187624" y="1981200"/>
            <a:ext cx="6594301" cy="3514725"/>
          </a:xfrm>
          <a:noFill/>
          <a:ln/>
        </p:spPr>
        <p:txBody>
          <a:bodyPr>
            <a:normAutofit/>
          </a:bodyPr>
          <a:lstStyle/>
          <a:p>
            <a:pPr>
              <a:lnSpc>
                <a:spcPct val="90000"/>
              </a:lnSpc>
            </a:pPr>
            <a:r>
              <a:rPr lang="en-GB" sz="3000" dirty="0"/>
              <a:t>Step 2:</a:t>
            </a:r>
          </a:p>
          <a:p>
            <a:pPr lvl="1">
              <a:lnSpc>
                <a:spcPct val="90000"/>
              </a:lnSpc>
            </a:pPr>
            <a:r>
              <a:rPr lang="en-GB" sz="2700" dirty="0"/>
              <a:t>Having selected the 1</a:t>
            </a:r>
            <a:r>
              <a:rPr lang="en-GB" sz="2700" baseline="30000" dirty="0"/>
              <a:t>st</a:t>
            </a:r>
            <a:r>
              <a:rPr lang="en-GB" sz="2700" dirty="0"/>
              <a:t> predictor, a second one is chosen from the remaining predictors.</a:t>
            </a:r>
            <a:endParaRPr lang="en-GB" sz="2400" dirty="0"/>
          </a:p>
          <a:p>
            <a:pPr lvl="1">
              <a:lnSpc>
                <a:spcPct val="90000"/>
              </a:lnSpc>
            </a:pPr>
            <a:r>
              <a:rPr lang="en-GB" sz="2700" dirty="0"/>
              <a:t>The</a:t>
            </a:r>
            <a:r>
              <a:rPr lang="en-GB" sz="2700" i="1" dirty="0"/>
              <a:t> semi-partial correlation</a:t>
            </a:r>
            <a:r>
              <a:rPr lang="en-GB" sz="2700" dirty="0"/>
              <a:t> (think back to the last lecture) is used as a criterion for selection.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42690"/>
                                        </p:tgtEl>
                                        <p:attrNameLst>
                                          <p:attrName>style.visibility</p:attrName>
                                        </p:attrNameLst>
                                      </p:cBhvr>
                                      <p:to>
                                        <p:strVal val="visible"/>
                                      </p:to>
                                    </p:set>
                                    <p:animEffect transition="in" filter="dissolve">
                                      <p:cBhvr>
                                        <p:cTn id="7" dur="500"/>
                                        <p:tgtEl>
                                          <p:spTgt spid="24269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2691">
                                            <p:txEl>
                                              <p:pRg st="0" end="0"/>
                                            </p:txEl>
                                          </p:spTgt>
                                        </p:tgtEl>
                                        <p:attrNameLst>
                                          <p:attrName>style.visibility</p:attrName>
                                        </p:attrNameLst>
                                      </p:cBhvr>
                                      <p:to>
                                        <p:strVal val="visible"/>
                                      </p:to>
                                    </p:set>
                                    <p:animEffect transition="in" filter="dissolve">
                                      <p:cBhvr>
                                        <p:cTn id="12" dur="500"/>
                                        <p:tgtEl>
                                          <p:spTgt spid="242691">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42691">
                                            <p:txEl>
                                              <p:pRg st="1" end="1"/>
                                            </p:txEl>
                                          </p:spTgt>
                                        </p:tgtEl>
                                        <p:attrNameLst>
                                          <p:attrName>style.visibility</p:attrName>
                                        </p:attrNameLst>
                                      </p:cBhvr>
                                      <p:to>
                                        <p:strVal val="visible"/>
                                      </p:to>
                                    </p:set>
                                    <p:animEffect transition="in" filter="dissolve">
                                      <p:cBhvr>
                                        <p:cTn id="15" dur="500"/>
                                        <p:tgtEl>
                                          <p:spTgt spid="242691">
                                            <p:txEl>
                                              <p:pRg st="1" end="1"/>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242691">
                                            <p:txEl>
                                              <p:pRg st="2" end="2"/>
                                            </p:txEl>
                                          </p:spTgt>
                                        </p:tgtEl>
                                        <p:attrNameLst>
                                          <p:attrName>style.visibility</p:attrName>
                                        </p:attrNameLst>
                                      </p:cBhvr>
                                      <p:to>
                                        <p:strVal val="visible"/>
                                      </p:to>
                                    </p:set>
                                    <p:animEffect transition="in" filter="dissolve">
                                      <p:cBhvr>
                                        <p:cTn id="18" dur="500"/>
                                        <p:tgtEl>
                                          <p:spTgt spid="2426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2690" grpId="0" animBg="1" autoUpdateAnimBg="0"/>
      <p:bldP spid="24269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3954" name="Rectangle 2"/>
          <p:cNvSpPr>
            <a:spLocks noGrp="1" noChangeArrowheads="1"/>
          </p:cNvSpPr>
          <p:nvPr>
            <p:ph type="title"/>
          </p:nvPr>
        </p:nvSpPr>
        <p:spPr>
          <a:xfrm>
            <a:off x="1723628" y="105569"/>
            <a:ext cx="5715000" cy="1019175"/>
          </a:xfrm>
          <a:noFill/>
          <a:ln/>
        </p:spPr>
        <p:txBody>
          <a:bodyPr/>
          <a:lstStyle/>
          <a:p>
            <a:r>
              <a:rPr lang="en-GB" sz="3000" dirty="0">
                <a:sym typeface="Symbol" pitchFamily="18" charset="2"/>
              </a:rPr>
              <a:t>Problems with stepwise entry</a:t>
            </a:r>
            <a:endParaRPr lang="en-GB" b="1" i="1" baseline="-25000" dirty="0"/>
          </a:p>
        </p:txBody>
      </p:sp>
      <p:sp>
        <p:nvSpPr>
          <p:cNvPr id="253955" name="Rectangle 3"/>
          <p:cNvSpPr>
            <a:spLocks noGrp="1" noChangeArrowheads="1"/>
          </p:cNvSpPr>
          <p:nvPr>
            <p:ph type="body" idx="1"/>
          </p:nvPr>
        </p:nvSpPr>
        <p:spPr>
          <a:xfrm>
            <a:off x="1403648" y="836712"/>
            <a:ext cx="6120680" cy="3181350"/>
          </a:xfrm>
          <a:noFill/>
          <a:ln/>
        </p:spPr>
        <p:txBody>
          <a:bodyPr/>
          <a:lstStyle/>
          <a:p>
            <a:r>
              <a:rPr lang="en-GB" dirty="0"/>
              <a:t>Reliance on a mathematical criterion.</a:t>
            </a:r>
            <a:endParaRPr lang="en-GB" sz="2700" dirty="0"/>
          </a:p>
          <a:p>
            <a:pPr lvl="1"/>
            <a:r>
              <a:rPr lang="en-GB" dirty="0"/>
              <a:t>Variable selection may depend upon only slight differences in the semi-partial correlation.</a:t>
            </a:r>
          </a:p>
          <a:p>
            <a:pPr lvl="1"/>
            <a:r>
              <a:rPr lang="en-GB" dirty="0"/>
              <a:t>These slight numerical differences can lead to major theoretical differences.</a:t>
            </a:r>
          </a:p>
          <a:p>
            <a:r>
              <a:rPr lang="en-GB" dirty="0"/>
              <a:t>Should be used only for exploration</a:t>
            </a:r>
            <a:r>
              <a:rPr lang="en-GB" b="1"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3954"/>
                                        </p:tgtEl>
                                        <p:attrNameLst>
                                          <p:attrName>style.visibility</p:attrName>
                                        </p:attrNameLst>
                                      </p:cBhvr>
                                      <p:to>
                                        <p:strVal val="visible"/>
                                      </p:to>
                                    </p:set>
                                    <p:animEffect transition="in" filter="dissolve">
                                      <p:cBhvr>
                                        <p:cTn id="7" dur="500"/>
                                        <p:tgtEl>
                                          <p:spTgt spid="253954"/>
                                        </p:tgtEl>
                                      </p:cBhvr>
                                    </p:animEffect>
                                  </p:childTnLst>
                                </p:cTn>
                              </p:par>
                            </p:childTnLst>
                          </p:cTn>
                        </p:par>
                        <p:par>
                          <p:cTn id="8" fill="hold">
                            <p:stCondLst>
                              <p:cond delay="500"/>
                            </p:stCondLst>
                            <p:childTnLst>
                              <p:par>
                                <p:cTn id="9" presetID="9" presetClass="entr" presetSubtype="0" fill="hold" grpId="0" nodeType="afterEffect">
                                  <p:stCondLst>
                                    <p:cond delay="2000"/>
                                  </p:stCondLst>
                                  <p:childTnLst>
                                    <p:set>
                                      <p:cBhvr>
                                        <p:cTn id="10" dur="1" fill="hold">
                                          <p:stCondLst>
                                            <p:cond delay="0"/>
                                          </p:stCondLst>
                                        </p:cTn>
                                        <p:tgtEl>
                                          <p:spTgt spid="253955">
                                            <p:txEl>
                                              <p:pRg st="0" end="0"/>
                                            </p:txEl>
                                          </p:spTgt>
                                        </p:tgtEl>
                                        <p:attrNameLst>
                                          <p:attrName>style.visibility</p:attrName>
                                        </p:attrNameLst>
                                      </p:cBhvr>
                                      <p:to>
                                        <p:strVal val="visible"/>
                                      </p:to>
                                    </p:set>
                                    <p:animEffect transition="in" filter="dissolve">
                                      <p:cBhvr>
                                        <p:cTn id="11" dur="500"/>
                                        <p:tgtEl>
                                          <p:spTgt spid="253955">
                                            <p:txEl>
                                              <p:pRg st="0" end="0"/>
                                            </p:txEl>
                                          </p:spTgt>
                                        </p:tgtEl>
                                      </p:cBhvr>
                                    </p:animEffect>
                                  </p:childTnLst>
                                </p:cTn>
                              </p:par>
                              <p:par>
                                <p:cTn id="12" presetID="9" presetClass="entr" presetSubtype="0" fill="hold" grpId="0" nodeType="withEffect">
                                  <p:stCondLst>
                                    <p:cond delay="2000"/>
                                  </p:stCondLst>
                                  <p:childTnLst>
                                    <p:set>
                                      <p:cBhvr>
                                        <p:cTn id="13" dur="1" fill="hold">
                                          <p:stCondLst>
                                            <p:cond delay="0"/>
                                          </p:stCondLst>
                                        </p:cTn>
                                        <p:tgtEl>
                                          <p:spTgt spid="253955">
                                            <p:txEl>
                                              <p:pRg st="1" end="1"/>
                                            </p:txEl>
                                          </p:spTgt>
                                        </p:tgtEl>
                                        <p:attrNameLst>
                                          <p:attrName>style.visibility</p:attrName>
                                        </p:attrNameLst>
                                      </p:cBhvr>
                                      <p:to>
                                        <p:strVal val="visible"/>
                                      </p:to>
                                    </p:set>
                                    <p:animEffect transition="in" filter="dissolve">
                                      <p:cBhvr>
                                        <p:cTn id="14" dur="500"/>
                                        <p:tgtEl>
                                          <p:spTgt spid="253955">
                                            <p:txEl>
                                              <p:pRg st="1" end="1"/>
                                            </p:txEl>
                                          </p:spTgt>
                                        </p:tgtEl>
                                      </p:cBhvr>
                                    </p:animEffect>
                                  </p:childTnLst>
                                </p:cTn>
                              </p:par>
                              <p:par>
                                <p:cTn id="15" presetID="9" presetClass="entr" presetSubtype="0" fill="hold" grpId="0" nodeType="withEffect">
                                  <p:stCondLst>
                                    <p:cond delay="2000"/>
                                  </p:stCondLst>
                                  <p:childTnLst>
                                    <p:set>
                                      <p:cBhvr>
                                        <p:cTn id="16" dur="1" fill="hold">
                                          <p:stCondLst>
                                            <p:cond delay="0"/>
                                          </p:stCondLst>
                                        </p:cTn>
                                        <p:tgtEl>
                                          <p:spTgt spid="253955">
                                            <p:txEl>
                                              <p:pRg st="2" end="2"/>
                                            </p:txEl>
                                          </p:spTgt>
                                        </p:tgtEl>
                                        <p:attrNameLst>
                                          <p:attrName>style.visibility</p:attrName>
                                        </p:attrNameLst>
                                      </p:cBhvr>
                                      <p:to>
                                        <p:strVal val="visible"/>
                                      </p:to>
                                    </p:set>
                                    <p:animEffect transition="in" filter="dissolve">
                                      <p:cBhvr>
                                        <p:cTn id="17" dur="500"/>
                                        <p:tgtEl>
                                          <p:spTgt spid="253955">
                                            <p:txEl>
                                              <p:pRg st="2" end="2"/>
                                            </p:txEl>
                                          </p:spTgt>
                                        </p:tgtEl>
                                      </p:cBhvr>
                                    </p:animEffect>
                                  </p:childTnLst>
                                </p:cTn>
                              </p:par>
                            </p:childTnLst>
                          </p:cTn>
                        </p:par>
                        <p:par>
                          <p:cTn id="18" fill="hold">
                            <p:stCondLst>
                              <p:cond delay="3000"/>
                            </p:stCondLst>
                            <p:childTnLst>
                              <p:par>
                                <p:cTn id="19" presetID="9" presetClass="entr" presetSubtype="0" fill="hold" grpId="0" nodeType="afterEffect">
                                  <p:stCondLst>
                                    <p:cond delay="2000"/>
                                  </p:stCondLst>
                                  <p:childTnLst>
                                    <p:set>
                                      <p:cBhvr>
                                        <p:cTn id="20" dur="1" fill="hold">
                                          <p:stCondLst>
                                            <p:cond delay="0"/>
                                          </p:stCondLst>
                                        </p:cTn>
                                        <p:tgtEl>
                                          <p:spTgt spid="253955">
                                            <p:txEl>
                                              <p:pRg st="3" end="3"/>
                                            </p:txEl>
                                          </p:spTgt>
                                        </p:tgtEl>
                                        <p:attrNameLst>
                                          <p:attrName>style.visibility</p:attrName>
                                        </p:attrNameLst>
                                      </p:cBhvr>
                                      <p:to>
                                        <p:strVal val="visible"/>
                                      </p:to>
                                    </p:set>
                                    <p:animEffect transition="in" filter="dissolve">
                                      <p:cBhvr>
                                        <p:cTn id="21" dur="500"/>
                                        <p:tgtEl>
                                          <p:spTgt spid="2539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54" grpId="0" animBg="1" autoUpdateAnimBg="0"/>
      <p:bldP spid="253955" grpId="0" build="p" autoUpdateAnimBg="0" advAuto="200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Bias and generalization</a:t>
            </a:r>
          </a:p>
        </p:txBody>
      </p:sp>
      <p:sp>
        <p:nvSpPr>
          <p:cNvPr id="3" name="Text Placeholder 2"/>
          <p:cNvSpPr>
            <a:spLocks noGrp="1"/>
          </p:cNvSpPr>
          <p:nvPr>
            <p:ph type="body" idx="1"/>
          </p:nvPr>
        </p:nvSpPr>
        <p:spPr/>
        <p:txBody>
          <a:bodyPr/>
          <a:lstStyle/>
          <a:p>
            <a:r>
              <a:rPr lang="en-GB" dirty="0"/>
              <a:t>Part 3</a:t>
            </a:r>
          </a:p>
        </p:txBody>
      </p:sp>
    </p:spTree>
    <p:extLst>
      <p:ext uri="{BB962C8B-B14F-4D97-AF65-F5344CB8AC3E}">
        <p14:creationId xmlns:p14="http://schemas.microsoft.com/office/powerpoint/2010/main" val="7524935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Bias: outliers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6094" y="1761340"/>
            <a:ext cx="3786164" cy="3753636"/>
          </a:xfrm>
          <a:prstGeom prst="rect">
            <a:avLst/>
          </a:prstGeom>
        </p:spPr>
      </p:pic>
    </p:spTree>
    <p:extLst>
      <p:ext uri="{BB962C8B-B14F-4D97-AF65-F5344CB8AC3E}">
        <p14:creationId xmlns:p14="http://schemas.microsoft.com/office/powerpoint/2010/main" val="17646740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Bias: influential cases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2358" y="1761340"/>
            <a:ext cx="3753636" cy="3753636"/>
          </a:xfrm>
          <a:prstGeom prst="rect">
            <a:avLst/>
          </a:prstGeom>
        </p:spPr>
      </p:pic>
    </p:spTree>
    <p:extLst>
      <p:ext uri="{BB962C8B-B14F-4D97-AF65-F5344CB8AC3E}">
        <p14:creationId xmlns:p14="http://schemas.microsoft.com/office/powerpoint/2010/main" val="15620976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a:xfrm>
            <a:off x="1993107" y="260648"/>
            <a:ext cx="5648325" cy="1095375"/>
          </a:xfrm>
        </p:spPr>
        <p:txBody>
          <a:bodyPr/>
          <a:lstStyle/>
          <a:p>
            <a:r>
              <a:rPr lang="en-US" dirty="0"/>
              <a:t>How well does the model fit the data?</a:t>
            </a:r>
            <a:r>
              <a:rPr lang="en-US" b="1" dirty="0"/>
              <a:t> </a:t>
            </a:r>
            <a:endParaRPr lang="en-US" dirty="0"/>
          </a:p>
        </p:txBody>
      </p:sp>
      <p:sp>
        <p:nvSpPr>
          <p:cNvPr id="281603" name="Rectangle 3"/>
          <p:cNvSpPr>
            <a:spLocks noGrp="1" noChangeArrowheads="1"/>
          </p:cNvSpPr>
          <p:nvPr>
            <p:ph type="body" idx="1"/>
          </p:nvPr>
        </p:nvSpPr>
        <p:spPr>
          <a:xfrm>
            <a:off x="2229445" y="1628800"/>
            <a:ext cx="5175647" cy="2817019"/>
          </a:xfrm>
        </p:spPr>
        <p:txBody>
          <a:bodyPr/>
          <a:lstStyle/>
          <a:p>
            <a:r>
              <a:rPr lang="en-US" dirty="0"/>
              <a:t>There are two ways to assess the accuracy of the model in the sample:</a:t>
            </a:r>
          </a:p>
          <a:p>
            <a:r>
              <a:rPr lang="en-US" dirty="0"/>
              <a:t>Residual statistics</a:t>
            </a:r>
          </a:p>
          <a:p>
            <a:pPr lvl="1"/>
            <a:r>
              <a:rPr lang="en-US" dirty="0"/>
              <a:t>Standardized residuals</a:t>
            </a:r>
          </a:p>
          <a:p>
            <a:r>
              <a:rPr lang="en-US" dirty="0"/>
              <a:t>Influential cases</a:t>
            </a:r>
          </a:p>
          <a:p>
            <a:pPr lvl="1"/>
            <a:r>
              <a:rPr lang="en-US" dirty="0"/>
              <a:t>Cook’s distance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81602"/>
                                        </p:tgtEl>
                                        <p:attrNameLst>
                                          <p:attrName>style.visibility</p:attrName>
                                        </p:attrNameLst>
                                      </p:cBhvr>
                                      <p:to>
                                        <p:strVal val="visible"/>
                                      </p:to>
                                    </p:set>
                                    <p:animEffect transition="in" filter="dissolve">
                                      <p:cBhvr>
                                        <p:cTn id="7" dur="500"/>
                                        <p:tgtEl>
                                          <p:spTgt spid="28160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1603">
                                            <p:txEl>
                                              <p:pRg st="0" end="0"/>
                                            </p:txEl>
                                          </p:spTgt>
                                        </p:tgtEl>
                                        <p:attrNameLst>
                                          <p:attrName>style.visibility</p:attrName>
                                        </p:attrNameLst>
                                      </p:cBhvr>
                                      <p:to>
                                        <p:strVal val="visible"/>
                                      </p:to>
                                    </p:set>
                                    <p:animEffect transition="in" filter="dissolve">
                                      <p:cBhvr>
                                        <p:cTn id="12" dur="500"/>
                                        <p:tgtEl>
                                          <p:spTgt spid="28160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81603">
                                            <p:txEl>
                                              <p:pRg st="1" end="1"/>
                                            </p:txEl>
                                          </p:spTgt>
                                        </p:tgtEl>
                                        <p:attrNameLst>
                                          <p:attrName>style.visibility</p:attrName>
                                        </p:attrNameLst>
                                      </p:cBhvr>
                                      <p:to>
                                        <p:strVal val="visible"/>
                                      </p:to>
                                    </p:set>
                                    <p:animEffect transition="in" filter="dissolve">
                                      <p:cBhvr>
                                        <p:cTn id="17" dur="500"/>
                                        <p:tgtEl>
                                          <p:spTgt spid="281603">
                                            <p:txEl>
                                              <p:pRg st="1" end="1"/>
                                            </p:txEl>
                                          </p:spTgt>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281603">
                                            <p:txEl>
                                              <p:pRg st="2" end="2"/>
                                            </p:txEl>
                                          </p:spTgt>
                                        </p:tgtEl>
                                        <p:attrNameLst>
                                          <p:attrName>style.visibility</p:attrName>
                                        </p:attrNameLst>
                                      </p:cBhvr>
                                      <p:to>
                                        <p:strVal val="visible"/>
                                      </p:to>
                                    </p:set>
                                    <p:animEffect transition="in" filter="dissolve">
                                      <p:cBhvr>
                                        <p:cTn id="20" dur="500"/>
                                        <p:tgtEl>
                                          <p:spTgt spid="28160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281603">
                                            <p:txEl>
                                              <p:pRg st="3" end="3"/>
                                            </p:txEl>
                                          </p:spTgt>
                                        </p:tgtEl>
                                        <p:attrNameLst>
                                          <p:attrName>style.visibility</p:attrName>
                                        </p:attrNameLst>
                                      </p:cBhvr>
                                      <p:to>
                                        <p:strVal val="visible"/>
                                      </p:to>
                                    </p:set>
                                    <p:animEffect transition="in" filter="dissolve">
                                      <p:cBhvr>
                                        <p:cTn id="25" dur="500"/>
                                        <p:tgtEl>
                                          <p:spTgt spid="281603">
                                            <p:txEl>
                                              <p:pRg st="3" end="3"/>
                                            </p:txEl>
                                          </p:spTgt>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281603">
                                            <p:txEl>
                                              <p:pRg st="4" end="4"/>
                                            </p:txEl>
                                          </p:spTgt>
                                        </p:tgtEl>
                                        <p:attrNameLst>
                                          <p:attrName>style.visibility</p:attrName>
                                        </p:attrNameLst>
                                      </p:cBhvr>
                                      <p:to>
                                        <p:strVal val="visible"/>
                                      </p:to>
                                    </p:set>
                                    <p:animEffect transition="in" filter="dissolve">
                                      <p:cBhvr>
                                        <p:cTn id="28" dur="500"/>
                                        <p:tgtEl>
                                          <p:spTgt spid="28160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1602" grpId="0" autoUpdateAnimBg="0"/>
      <p:bldP spid="281603"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US" dirty="0"/>
              <a:t>Standardized residuals</a:t>
            </a:r>
            <a:r>
              <a:rPr lang="en-US" b="1" dirty="0"/>
              <a:t> </a:t>
            </a:r>
            <a:endParaRPr lang="en-US" dirty="0"/>
          </a:p>
        </p:txBody>
      </p:sp>
      <p:sp>
        <p:nvSpPr>
          <p:cNvPr id="282627" name="Rectangle 3"/>
          <p:cNvSpPr>
            <a:spLocks noGrp="1" noChangeArrowheads="1"/>
          </p:cNvSpPr>
          <p:nvPr>
            <p:ph idx="1"/>
          </p:nvPr>
        </p:nvSpPr>
        <p:spPr/>
        <p:txBody>
          <a:bodyPr/>
          <a:lstStyle/>
          <a:p>
            <a:pPr>
              <a:lnSpc>
                <a:spcPct val="90000"/>
              </a:lnSpc>
            </a:pPr>
            <a:r>
              <a:rPr lang="en-US"/>
              <a:t>In an average sample, 95% of standardized residuals should lie between </a:t>
            </a:r>
            <a:r>
              <a:rPr lang="en-US">
                <a:sym typeface="Symbol" pitchFamily="18" charset="2"/>
              </a:rPr>
              <a:t> 2.</a:t>
            </a:r>
          </a:p>
          <a:p>
            <a:pPr>
              <a:lnSpc>
                <a:spcPct val="90000"/>
              </a:lnSpc>
            </a:pPr>
            <a:r>
              <a:rPr lang="en-US">
                <a:sym typeface="Symbol" pitchFamily="18" charset="2"/>
              </a:rPr>
              <a:t>99% </a:t>
            </a:r>
            <a:r>
              <a:rPr lang="en-US"/>
              <a:t>of standardized residuals should lie between </a:t>
            </a:r>
            <a:r>
              <a:rPr lang="en-US">
                <a:sym typeface="Symbol" pitchFamily="18" charset="2"/>
              </a:rPr>
              <a:t> 2.5.</a:t>
            </a:r>
          </a:p>
          <a:p>
            <a:pPr>
              <a:lnSpc>
                <a:spcPct val="90000"/>
              </a:lnSpc>
            </a:pPr>
            <a:r>
              <a:rPr lang="en-US">
                <a:sym typeface="Symbol" pitchFamily="18" charset="2"/>
              </a:rPr>
              <a:t>Outliers</a:t>
            </a:r>
          </a:p>
          <a:p>
            <a:pPr lvl="1">
              <a:lnSpc>
                <a:spcPct val="90000"/>
              </a:lnSpc>
            </a:pPr>
            <a:r>
              <a:rPr lang="en-US">
                <a:sym typeface="Symbol" pitchFamily="18" charset="2"/>
              </a:rPr>
              <a:t>Any case for which the absolute value of the standardized residual is 3 or more, is likely to be an outlier.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82626"/>
                                        </p:tgtEl>
                                        <p:attrNameLst>
                                          <p:attrName>style.visibility</p:attrName>
                                        </p:attrNameLst>
                                      </p:cBhvr>
                                      <p:to>
                                        <p:strVal val="visible"/>
                                      </p:to>
                                    </p:set>
                                    <p:animEffect transition="in" filter="dissolve">
                                      <p:cBhvr>
                                        <p:cTn id="7" dur="500"/>
                                        <p:tgtEl>
                                          <p:spTgt spid="282626"/>
                                        </p:tgtEl>
                                      </p:cBhvr>
                                    </p:animEffect>
                                  </p:childTnLst>
                                </p:cTn>
                              </p:par>
                            </p:childTnLst>
                          </p:cTn>
                        </p:par>
                        <p:par>
                          <p:cTn id="8" fill="hold">
                            <p:stCondLst>
                              <p:cond delay="1500"/>
                            </p:stCondLst>
                            <p:childTnLst>
                              <p:par>
                                <p:cTn id="9" presetID="9" presetClass="entr" presetSubtype="0" fill="hold" grpId="0" nodeType="afterEffect">
                                  <p:stCondLst>
                                    <p:cond delay="2000"/>
                                  </p:stCondLst>
                                  <p:childTnLst>
                                    <p:set>
                                      <p:cBhvr>
                                        <p:cTn id="10" dur="1" fill="hold">
                                          <p:stCondLst>
                                            <p:cond delay="0"/>
                                          </p:stCondLst>
                                        </p:cTn>
                                        <p:tgtEl>
                                          <p:spTgt spid="282627">
                                            <p:txEl>
                                              <p:pRg st="0" end="0"/>
                                            </p:txEl>
                                          </p:spTgt>
                                        </p:tgtEl>
                                        <p:attrNameLst>
                                          <p:attrName>style.visibility</p:attrName>
                                        </p:attrNameLst>
                                      </p:cBhvr>
                                      <p:to>
                                        <p:strVal val="visible"/>
                                      </p:to>
                                    </p:set>
                                    <p:animEffect transition="in" filter="dissolve">
                                      <p:cBhvr>
                                        <p:cTn id="11" dur="500"/>
                                        <p:tgtEl>
                                          <p:spTgt spid="282627">
                                            <p:txEl>
                                              <p:pRg st="0" end="0"/>
                                            </p:txEl>
                                          </p:spTgt>
                                        </p:tgtEl>
                                      </p:cBhvr>
                                    </p:animEffect>
                                  </p:childTnLst>
                                </p:cTn>
                              </p:par>
                            </p:childTnLst>
                          </p:cTn>
                        </p:par>
                        <p:par>
                          <p:cTn id="12" fill="hold">
                            <p:stCondLst>
                              <p:cond delay="4000"/>
                            </p:stCondLst>
                            <p:childTnLst>
                              <p:par>
                                <p:cTn id="13" presetID="9" presetClass="entr" presetSubtype="0" fill="hold" grpId="0" nodeType="afterEffect">
                                  <p:stCondLst>
                                    <p:cond delay="2000"/>
                                  </p:stCondLst>
                                  <p:childTnLst>
                                    <p:set>
                                      <p:cBhvr>
                                        <p:cTn id="14" dur="1" fill="hold">
                                          <p:stCondLst>
                                            <p:cond delay="0"/>
                                          </p:stCondLst>
                                        </p:cTn>
                                        <p:tgtEl>
                                          <p:spTgt spid="282627">
                                            <p:txEl>
                                              <p:pRg st="1" end="1"/>
                                            </p:txEl>
                                          </p:spTgt>
                                        </p:tgtEl>
                                        <p:attrNameLst>
                                          <p:attrName>style.visibility</p:attrName>
                                        </p:attrNameLst>
                                      </p:cBhvr>
                                      <p:to>
                                        <p:strVal val="visible"/>
                                      </p:to>
                                    </p:set>
                                    <p:animEffect transition="in" filter="dissolve">
                                      <p:cBhvr>
                                        <p:cTn id="15" dur="500"/>
                                        <p:tgtEl>
                                          <p:spTgt spid="282627">
                                            <p:txEl>
                                              <p:pRg st="1" end="1"/>
                                            </p:txEl>
                                          </p:spTgt>
                                        </p:tgtEl>
                                      </p:cBhvr>
                                    </p:animEffect>
                                  </p:childTnLst>
                                </p:cTn>
                              </p:par>
                            </p:childTnLst>
                          </p:cTn>
                        </p:par>
                        <p:par>
                          <p:cTn id="16" fill="hold">
                            <p:stCondLst>
                              <p:cond delay="6500"/>
                            </p:stCondLst>
                            <p:childTnLst>
                              <p:par>
                                <p:cTn id="17" presetID="9" presetClass="entr" presetSubtype="0" fill="hold" grpId="0" nodeType="afterEffect">
                                  <p:stCondLst>
                                    <p:cond delay="2000"/>
                                  </p:stCondLst>
                                  <p:childTnLst>
                                    <p:set>
                                      <p:cBhvr>
                                        <p:cTn id="18" dur="1" fill="hold">
                                          <p:stCondLst>
                                            <p:cond delay="0"/>
                                          </p:stCondLst>
                                        </p:cTn>
                                        <p:tgtEl>
                                          <p:spTgt spid="282627">
                                            <p:txEl>
                                              <p:pRg st="2" end="2"/>
                                            </p:txEl>
                                          </p:spTgt>
                                        </p:tgtEl>
                                        <p:attrNameLst>
                                          <p:attrName>style.visibility</p:attrName>
                                        </p:attrNameLst>
                                      </p:cBhvr>
                                      <p:to>
                                        <p:strVal val="visible"/>
                                      </p:to>
                                    </p:set>
                                    <p:animEffect transition="in" filter="dissolve">
                                      <p:cBhvr>
                                        <p:cTn id="19" dur="500"/>
                                        <p:tgtEl>
                                          <p:spTgt spid="282627">
                                            <p:txEl>
                                              <p:pRg st="2" end="2"/>
                                            </p:txEl>
                                          </p:spTgt>
                                        </p:tgtEl>
                                      </p:cBhvr>
                                    </p:animEffect>
                                  </p:childTnLst>
                                </p:cTn>
                              </p:par>
                            </p:childTnLst>
                          </p:cTn>
                        </p:par>
                        <p:par>
                          <p:cTn id="20" fill="hold">
                            <p:stCondLst>
                              <p:cond delay="9000"/>
                            </p:stCondLst>
                            <p:childTnLst>
                              <p:par>
                                <p:cTn id="21" presetID="9" presetClass="entr" presetSubtype="0" fill="hold" grpId="0" nodeType="afterEffect">
                                  <p:stCondLst>
                                    <p:cond delay="2000"/>
                                  </p:stCondLst>
                                  <p:childTnLst>
                                    <p:set>
                                      <p:cBhvr>
                                        <p:cTn id="22" dur="1" fill="hold">
                                          <p:stCondLst>
                                            <p:cond delay="0"/>
                                          </p:stCondLst>
                                        </p:cTn>
                                        <p:tgtEl>
                                          <p:spTgt spid="282627">
                                            <p:txEl>
                                              <p:pRg st="3" end="3"/>
                                            </p:txEl>
                                          </p:spTgt>
                                        </p:tgtEl>
                                        <p:attrNameLst>
                                          <p:attrName>style.visibility</p:attrName>
                                        </p:attrNameLst>
                                      </p:cBhvr>
                                      <p:to>
                                        <p:strVal val="visible"/>
                                      </p:to>
                                    </p:set>
                                    <p:animEffect transition="in" filter="dissolve">
                                      <p:cBhvr>
                                        <p:cTn id="23" dur="500"/>
                                        <p:tgtEl>
                                          <p:spTgt spid="2826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2626" grpId="0" autoUpdateAnimBg="0"/>
      <p:bldP spid="282627" grpId="0" build="p" bldLvl="2" autoUpdateAnimBg="0" advAuto="200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US" dirty="0"/>
              <a:t>Cook’s distance</a:t>
            </a:r>
          </a:p>
        </p:txBody>
      </p:sp>
      <p:sp>
        <p:nvSpPr>
          <p:cNvPr id="284675" name="Rectangle 3"/>
          <p:cNvSpPr>
            <a:spLocks noGrp="1" noChangeArrowheads="1"/>
          </p:cNvSpPr>
          <p:nvPr>
            <p:ph idx="1"/>
          </p:nvPr>
        </p:nvSpPr>
        <p:spPr>
          <a:noFill/>
        </p:spPr>
        <p:txBody>
          <a:bodyPr/>
          <a:lstStyle/>
          <a:p>
            <a:r>
              <a:rPr lang="en-US">
                <a:sym typeface="Symbol" pitchFamily="18" charset="2"/>
              </a:rPr>
              <a:t>Measures the influence of a single case on the model as a whole.</a:t>
            </a:r>
          </a:p>
          <a:p>
            <a:r>
              <a:rPr lang="en-US">
                <a:sym typeface="Symbol" pitchFamily="18" charset="2"/>
              </a:rPr>
              <a:t>Weisberg (1982):</a:t>
            </a:r>
          </a:p>
          <a:p>
            <a:pPr lvl="1"/>
            <a:r>
              <a:rPr lang="en-US">
                <a:sym typeface="Symbol" pitchFamily="18" charset="2"/>
              </a:rPr>
              <a:t>Absolute values greater than 1 may be cause for concern.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84674"/>
                                        </p:tgtEl>
                                        <p:attrNameLst>
                                          <p:attrName>style.visibility</p:attrName>
                                        </p:attrNameLst>
                                      </p:cBhvr>
                                      <p:to>
                                        <p:strVal val="visible"/>
                                      </p:to>
                                    </p:set>
                                    <p:animEffect transition="in" filter="dissolve">
                                      <p:cBhvr>
                                        <p:cTn id="7" dur="500"/>
                                        <p:tgtEl>
                                          <p:spTgt spid="284674"/>
                                        </p:tgtEl>
                                      </p:cBhvr>
                                    </p:animEffect>
                                  </p:childTnLst>
                                </p:cTn>
                              </p:par>
                            </p:childTnLst>
                          </p:cTn>
                        </p:par>
                        <p:par>
                          <p:cTn id="8" fill="hold">
                            <p:stCondLst>
                              <p:cond delay="1500"/>
                            </p:stCondLst>
                            <p:childTnLst>
                              <p:par>
                                <p:cTn id="9" presetID="9" presetClass="entr" presetSubtype="0" fill="hold" grpId="0" nodeType="afterEffect">
                                  <p:stCondLst>
                                    <p:cond delay="2000"/>
                                  </p:stCondLst>
                                  <p:childTnLst>
                                    <p:set>
                                      <p:cBhvr>
                                        <p:cTn id="10" dur="1" fill="hold">
                                          <p:stCondLst>
                                            <p:cond delay="0"/>
                                          </p:stCondLst>
                                        </p:cTn>
                                        <p:tgtEl>
                                          <p:spTgt spid="284675">
                                            <p:txEl>
                                              <p:pRg st="0" end="0"/>
                                            </p:txEl>
                                          </p:spTgt>
                                        </p:tgtEl>
                                        <p:attrNameLst>
                                          <p:attrName>style.visibility</p:attrName>
                                        </p:attrNameLst>
                                      </p:cBhvr>
                                      <p:to>
                                        <p:strVal val="visible"/>
                                      </p:to>
                                    </p:set>
                                    <p:animEffect transition="in" filter="dissolve">
                                      <p:cBhvr>
                                        <p:cTn id="11" dur="500"/>
                                        <p:tgtEl>
                                          <p:spTgt spid="284675">
                                            <p:txEl>
                                              <p:pRg st="0" end="0"/>
                                            </p:txEl>
                                          </p:spTgt>
                                        </p:tgtEl>
                                      </p:cBhvr>
                                    </p:animEffect>
                                  </p:childTnLst>
                                </p:cTn>
                              </p:par>
                            </p:childTnLst>
                          </p:cTn>
                        </p:par>
                        <p:par>
                          <p:cTn id="12" fill="hold">
                            <p:stCondLst>
                              <p:cond delay="4000"/>
                            </p:stCondLst>
                            <p:childTnLst>
                              <p:par>
                                <p:cTn id="13" presetID="9" presetClass="entr" presetSubtype="0" fill="hold" grpId="0" nodeType="afterEffect">
                                  <p:stCondLst>
                                    <p:cond delay="2000"/>
                                  </p:stCondLst>
                                  <p:childTnLst>
                                    <p:set>
                                      <p:cBhvr>
                                        <p:cTn id="14" dur="1" fill="hold">
                                          <p:stCondLst>
                                            <p:cond delay="0"/>
                                          </p:stCondLst>
                                        </p:cTn>
                                        <p:tgtEl>
                                          <p:spTgt spid="284675">
                                            <p:txEl>
                                              <p:pRg st="1" end="1"/>
                                            </p:txEl>
                                          </p:spTgt>
                                        </p:tgtEl>
                                        <p:attrNameLst>
                                          <p:attrName>style.visibility</p:attrName>
                                        </p:attrNameLst>
                                      </p:cBhvr>
                                      <p:to>
                                        <p:strVal val="visible"/>
                                      </p:to>
                                    </p:set>
                                    <p:animEffect transition="in" filter="dissolve">
                                      <p:cBhvr>
                                        <p:cTn id="15" dur="500"/>
                                        <p:tgtEl>
                                          <p:spTgt spid="284675">
                                            <p:txEl>
                                              <p:pRg st="1" end="1"/>
                                            </p:txEl>
                                          </p:spTgt>
                                        </p:tgtEl>
                                      </p:cBhvr>
                                    </p:animEffect>
                                  </p:childTnLst>
                                </p:cTn>
                              </p:par>
                            </p:childTnLst>
                          </p:cTn>
                        </p:par>
                        <p:par>
                          <p:cTn id="16" fill="hold">
                            <p:stCondLst>
                              <p:cond delay="6500"/>
                            </p:stCondLst>
                            <p:childTnLst>
                              <p:par>
                                <p:cTn id="17" presetID="9" presetClass="entr" presetSubtype="0" fill="hold" grpId="0" nodeType="afterEffect">
                                  <p:stCondLst>
                                    <p:cond delay="2000"/>
                                  </p:stCondLst>
                                  <p:childTnLst>
                                    <p:set>
                                      <p:cBhvr>
                                        <p:cTn id="18" dur="1" fill="hold">
                                          <p:stCondLst>
                                            <p:cond delay="0"/>
                                          </p:stCondLst>
                                        </p:cTn>
                                        <p:tgtEl>
                                          <p:spTgt spid="284675">
                                            <p:txEl>
                                              <p:pRg st="2" end="2"/>
                                            </p:txEl>
                                          </p:spTgt>
                                        </p:tgtEl>
                                        <p:attrNameLst>
                                          <p:attrName>style.visibility</p:attrName>
                                        </p:attrNameLst>
                                      </p:cBhvr>
                                      <p:to>
                                        <p:strVal val="visible"/>
                                      </p:to>
                                    </p:set>
                                    <p:animEffect transition="in" filter="dissolve">
                                      <p:cBhvr>
                                        <p:cTn id="19" dur="500"/>
                                        <p:tgtEl>
                                          <p:spTgt spid="2846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4674" grpId="0" autoUpdateAnimBg="0"/>
      <p:bldP spid="284675" grpId="0" build="p" bldLvl="2" autoUpdateAnimBg="0" advAuto="200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lstStyle/>
          <a:p>
            <a:r>
              <a:rPr lang="en-US" dirty="0"/>
              <a:t>Generalizing the model</a:t>
            </a:r>
            <a:r>
              <a:rPr lang="en-US" b="1" dirty="0"/>
              <a:t> </a:t>
            </a:r>
            <a:endParaRPr lang="en-US" dirty="0"/>
          </a:p>
        </p:txBody>
      </p:sp>
      <p:sp>
        <p:nvSpPr>
          <p:cNvPr id="285699" name="Rectangle 3"/>
          <p:cNvSpPr>
            <a:spLocks noGrp="1" noChangeArrowheads="1"/>
          </p:cNvSpPr>
          <p:nvPr>
            <p:ph idx="1"/>
          </p:nvPr>
        </p:nvSpPr>
        <p:spPr/>
        <p:txBody>
          <a:bodyPr/>
          <a:lstStyle/>
          <a:p>
            <a:r>
              <a:rPr lang="en-US" sz="2100" dirty="0"/>
              <a:t>We hope to be able to generalize the sample model to the entire population. </a:t>
            </a:r>
          </a:p>
          <a:p>
            <a:r>
              <a:rPr lang="en-US" sz="2100" dirty="0"/>
              <a:t>To do this, several assumptions must be met (Chapter 6).</a:t>
            </a:r>
          </a:p>
          <a:p>
            <a:r>
              <a:rPr lang="en-US" sz="2100" dirty="0"/>
              <a:t>Violating these assumptions stops us generalizing conclusions to our target population.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85698"/>
                                        </p:tgtEl>
                                        <p:attrNameLst>
                                          <p:attrName>style.visibility</p:attrName>
                                        </p:attrNameLst>
                                      </p:cBhvr>
                                      <p:to>
                                        <p:strVal val="visible"/>
                                      </p:to>
                                    </p:set>
                                    <p:animEffect transition="in" filter="dissolve">
                                      <p:cBhvr>
                                        <p:cTn id="7" dur="500"/>
                                        <p:tgtEl>
                                          <p:spTgt spid="285698"/>
                                        </p:tgtEl>
                                      </p:cBhvr>
                                    </p:animEffect>
                                  </p:childTnLst>
                                </p:cTn>
                              </p:par>
                            </p:childTnLst>
                          </p:cTn>
                        </p:par>
                        <p:par>
                          <p:cTn id="8" fill="hold">
                            <p:stCondLst>
                              <p:cond delay="1500"/>
                            </p:stCondLst>
                            <p:childTnLst>
                              <p:par>
                                <p:cTn id="9" presetID="9" presetClass="entr" presetSubtype="0" fill="hold" grpId="0" nodeType="afterEffect">
                                  <p:stCondLst>
                                    <p:cond delay="2000"/>
                                  </p:stCondLst>
                                  <p:childTnLst>
                                    <p:set>
                                      <p:cBhvr>
                                        <p:cTn id="10" dur="1" fill="hold">
                                          <p:stCondLst>
                                            <p:cond delay="0"/>
                                          </p:stCondLst>
                                        </p:cTn>
                                        <p:tgtEl>
                                          <p:spTgt spid="285699">
                                            <p:txEl>
                                              <p:pRg st="0" end="0"/>
                                            </p:txEl>
                                          </p:spTgt>
                                        </p:tgtEl>
                                        <p:attrNameLst>
                                          <p:attrName>style.visibility</p:attrName>
                                        </p:attrNameLst>
                                      </p:cBhvr>
                                      <p:to>
                                        <p:strVal val="visible"/>
                                      </p:to>
                                    </p:set>
                                    <p:animEffect transition="in" filter="dissolve">
                                      <p:cBhvr>
                                        <p:cTn id="11" dur="500"/>
                                        <p:tgtEl>
                                          <p:spTgt spid="285699">
                                            <p:txEl>
                                              <p:pRg st="0" end="0"/>
                                            </p:txEl>
                                          </p:spTgt>
                                        </p:tgtEl>
                                      </p:cBhvr>
                                    </p:animEffect>
                                  </p:childTnLst>
                                </p:cTn>
                              </p:par>
                            </p:childTnLst>
                          </p:cTn>
                        </p:par>
                        <p:par>
                          <p:cTn id="12" fill="hold">
                            <p:stCondLst>
                              <p:cond delay="4000"/>
                            </p:stCondLst>
                            <p:childTnLst>
                              <p:par>
                                <p:cTn id="13" presetID="9" presetClass="entr" presetSubtype="0" fill="hold" grpId="0" nodeType="afterEffect">
                                  <p:stCondLst>
                                    <p:cond delay="2000"/>
                                  </p:stCondLst>
                                  <p:childTnLst>
                                    <p:set>
                                      <p:cBhvr>
                                        <p:cTn id="14" dur="1" fill="hold">
                                          <p:stCondLst>
                                            <p:cond delay="0"/>
                                          </p:stCondLst>
                                        </p:cTn>
                                        <p:tgtEl>
                                          <p:spTgt spid="285699">
                                            <p:txEl>
                                              <p:pRg st="1" end="1"/>
                                            </p:txEl>
                                          </p:spTgt>
                                        </p:tgtEl>
                                        <p:attrNameLst>
                                          <p:attrName>style.visibility</p:attrName>
                                        </p:attrNameLst>
                                      </p:cBhvr>
                                      <p:to>
                                        <p:strVal val="visible"/>
                                      </p:to>
                                    </p:set>
                                    <p:animEffect transition="in" filter="dissolve">
                                      <p:cBhvr>
                                        <p:cTn id="15" dur="500"/>
                                        <p:tgtEl>
                                          <p:spTgt spid="285699">
                                            <p:txEl>
                                              <p:pRg st="1" end="1"/>
                                            </p:txEl>
                                          </p:spTgt>
                                        </p:tgtEl>
                                      </p:cBhvr>
                                    </p:animEffect>
                                  </p:childTnLst>
                                </p:cTn>
                              </p:par>
                            </p:childTnLst>
                          </p:cTn>
                        </p:par>
                        <p:par>
                          <p:cTn id="16" fill="hold">
                            <p:stCondLst>
                              <p:cond delay="6500"/>
                            </p:stCondLst>
                            <p:childTnLst>
                              <p:par>
                                <p:cTn id="17" presetID="9" presetClass="entr" presetSubtype="0" fill="hold" grpId="0" nodeType="afterEffect">
                                  <p:stCondLst>
                                    <p:cond delay="2000"/>
                                  </p:stCondLst>
                                  <p:childTnLst>
                                    <p:set>
                                      <p:cBhvr>
                                        <p:cTn id="18" dur="1" fill="hold">
                                          <p:stCondLst>
                                            <p:cond delay="0"/>
                                          </p:stCondLst>
                                        </p:cTn>
                                        <p:tgtEl>
                                          <p:spTgt spid="285699">
                                            <p:txEl>
                                              <p:pRg st="2" end="2"/>
                                            </p:txEl>
                                          </p:spTgt>
                                        </p:tgtEl>
                                        <p:attrNameLst>
                                          <p:attrName>style.visibility</p:attrName>
                                        </p:attrNameLst>
                                      </p:cBhvr>
                                      <p:to>
                                        <p:strVal val="visible"/>
                                      </p:to>
                                    </p:set>
                                    <p:animEffect transition="in" filter="dissolve">
                                      <p:cBhvr>
                                        <p:cTn id="19" dur="500"/>
                                        <p:tgtEl>
                                          <p:spTgt spid="2856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5698" grpId="0" autoUpdateAnimBg="0"/>
      <p:bldP spid="285699" grpId="0" build="p" autoUpdateAnimBg="0" advAuto="200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US" dirty="0"/>
              <a:t>Straightforward assumptions</a:t>
            </a:r>
            <a:r>
              <a:rPr lang="en-US" b="1" dirty="0"/>
              <a:t> </a:t>
            </a:r>
            <a:endParaRPr lang="en-US" dirty="0"/>
          </a:p>
        </p:txBody>
      </p:sp>
      <p:sp>
        <p:nvSpPr>
          <p:cNvPr id="286723" name="Rectangle 3"/>
          <p:cNvSpPr>
            <a:spLocks noGrp="1" noChangeArrowheads="1"/>
          </p:cNvSpPr>
          <p:nvPr>
            <p:ph idx="1"/>
          </p:nvPr>
        </p:nvSpPr>
        <p:spPr/>
        <p:txBody>
          <a:bodyPr/>
          <a:lstStyle/>
          <a:p>
            <a:r>
              <a:rPr lang="en-US" sz="2100" dirty="0"/>
              <a:t>Variable type:</a:t>
            </a:r>
          </a:p>
          <a:p>
            <a:pPr lvl="1"/>
            <a:r>
              <a:rPr lang="en-US" sz="1800" dirty="0"/>
              <a:t>Outcome must be continuous</a:t>
            </a:r>
          </a:p>
          <a:p>
            <a:pPr lvl="1"/>
            <a:r>
              <a:rPr lang="en-US" sz="1800" dirty="0"/>
              <a:t>Predictors can be continuous or dichotomous.</a:t>
            </a:r>
          </a:p>
          <a:p>
            <a:r>
              <a:rPr lang="en-US" sz="2100" dirty="0"/>
              <a:t>Non-zero variance:</a:t>
            </a:r>
          </a:p>
          <a:p>
            <a:pPr lvl="1"/>
            <a:r>
              <a:rPr lang="en-US" sz="1800" dirty="0"/>
              <a:t>Predictors must not have zero variance.</a:t>
            </a:r>
          </a:p>
          <a:p>
            <a:r>
              <a:rPr lang="en-US" sz="2100" dirty="0"/>
              <a:t>Linearity:</a:t>
            </a:r>
          </a:p>
          <a:p>
            <a:pPr lvl="1"/>
            <a:r>
              <a:rPr lang="en-US" sz="1800" dirty="0"/>
              <a:t>The relationship we model is, in reality, linear.</a:t>
            </a:r>
          </a:p>
          <a:p>
            <a:r>
              <a:rPr lang="en-US" sz="2100" dirty="0"/>
              <a:t>Independence:</a:t>
            </a:r>
          </a:p>
          <a:p>
            <a:pPr lvl="1"/>
            <a:r>
              <a:rPr lang="en-US" sz="1800" dirty="0"/>
              <a:t>All values of the outcome should come from a different person.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86722"/>
                                        </p:tgtEl>
                                        <p:attrNameLst>
                                          <p:attrName>style.visibility</p:attrName>
                                        </p:attrNameLst>
                                      </p:cBhvr>
                                      <p:to>
                                        <p:strVal val="visible"/>
                                      </p:to>
                                    </p:set>
                                    <p:animEffect transition="in" filter="dissolve">
                                      <p:cBhvr>
                                        <p:cTn id="7" dur="500"/>
                                        <p:tgtEl>
                                          <p:spTgt spid="28672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6723">
                                            <p:txEl>
                                              <p:pRg st="0" end="0"/>
                                            </p:txEl>
                                          </p:spTgt>
                                        </p:tgtEl>
                                        <p:attrNameLst>
                                          <p:attrName>style.visibility</p:attrName>
                                        </p:attrNameLst>
                                      </p:cBhvr>
                                      <p:to>
                                        <p:strVal val="visible"/>
                                      </p:to>
                                    </p:set>
                                    <p:animEffect transition="in" filter="dissolve">
                                      <p:cBhvr>
                                        <p:cTn id="12" dur="500"/>
                                        <p:tgtEl>
                                          <p:spTgt spid="286723">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86723">
                                            <p:txEl>
                                              <p:pRg st="1" end="1"/>
                                            </p:txEl>
                                          </p:spTgt>
                                        </p:tgtEl>
                                        <p:attrNameLst>
                                          <p:attrName>style.visibility</p:attrName>
                                        </p:attrNameLst>
                                      </p:cBhvr>
                                      <p:to>
                                        <p:strVal val="visible"/>
                                      </p:to>
                                    </p:set>
                                    <p:animEffect transition="in" filter="dissolve">
                                      <p:cBhvr>
                                        <p:cTn id="15" dur="500"/>
                                        <p:tgtEl>
                                          <p:spTgt spid="286723">
                                            <p:txEl>
                                              <p:pRg st="1" end="1"/>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286723">
                                            <p:txEl>
                                              <p:pRg st="2" end="2"/>
                                            </p:txEl>
                                          </p:spTgt>
                                        </p:tgtEl>
                                        <p:attrNameLst>
                                          <p:attrName>style.visibility</p:attrName>
                                        </p:attrNameLst>
                                      </p:cBhvr>
                                      <p:to>
                                        <p:strVal val="visible"/>
                                      </p:to>
                                    </p:set>
                                    <p:animEffect transition="in" filter="dissolve">
                                      <p:cBhvr>
                                        <p:cTn id="18" dur="500"/>
                                        <p:tgtEl>
                                          <p:spTgt spid="28672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286723">
                                            <p:txEl>
                                              <p:pRg st="3" end="3"/>
                                            </p:txEl>
                                          </p:spTgt>
                                        </p:tgtEl>
                                        <p:attrNameLst>
                                          <p:attrName>style.visibility</p:attrName>
                                        </p:attrNameLst>
                                      </p:cBhvr>
                                      <p:to>
                                        <p:strVal val="visible"/>
                                      </p:to>
                                    </p:set>
                                    <p:animEffect transition="in" filter="dissolve">
                                      <p:cBhvr>
                                        <p:cTn id="23" dur="500"/>
                                        <p:tgtEl>
                                          <p:spTgt spid="286723">
                                            <p:txEl>
                                              <p:pRg st="3" end="3"/>
                                            </p:txEl>
                                          </p:spTgt>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286723">
                                            <p:txEl>
                                              <p:pRg st="4" end="4"/>
                                            </p:txEl>
                                          </p:spTgt>
                                        </p:tgtEl>
                                        <p:attrNameLst>
                                          <p:attrName>style.visibility</p:attrName>
                                        </p:attrNameLst>
                                      </p:cBhvr>
                                      <p:to>
                                        <p:strVal val="visible"/>
                                      </p:to>
                                    </p:set>
                                    <p:animEffect transition="in" filter="dissolve">
                                      <p:cBhvr>
                                        <p:cTn id="26" dur="500"/>
                                        <p:tgtEl>
                                          <p:spTgt spid="28672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286723">
                                            <p:txEl>
                                              <p:pRg st="5" end="5"/>
                                            </p:txEl>
                                          </p:spTgt>
                                        </p:tgtEl>
                                        <p:attrNameLst>
                                          <p:attrName>style.visibility</p:attrName>
                                        </p:attrNameLst>
                                      </p:cBhvr>
                                      <p:to>
                                        <p:strVal val="visible"/>
                                      </p:to>
                                    </p:set>
                                    <p:animEffect transition="in" filter="dissolve">
                                      <p:cBhvr>
                                        <p:cTn id="31" dur="500"/>
                                        <p:tgtEl>
                                          <p:spTgt spid="286723">
                                            <p:txEl>
                                              <p:pRg st="5" end="5"/>
                                            </p:txEl>
                                          </p:spTgt>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286723">
                                            <p:txEl>
                                              <p:pRg st="6" end="6"/>
                                            </p:txEl>
                                          </p:spTgt>
                                        </p:tgtEl>
                                        <p:attrNameLst>
                                          <p:attrName>style.visibility</p:attrName>
                                        </p:attrNameLst>
                                      </p:cBhvr>
                                      <p:to>
                                        <p:strVal val="visible"/>
                                      </p:to>
                                    </p:set>
                                    <p:animEffect transition="in" filter="dissolve">
                                      <p:cBhvr>
                                        <p:cTn id="34" dur="500"/>
                                        <p:tgtEl>
                                          <p:spTgt spid="28672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286723">
                                            <p:txEl>
                                              <p:pRg st="7" end="7"/>
                                            </p:txEl>
                                          </p:spTgt>
                                        </p:tgtEl>
                                        <p:attrNameLst>
                                          <p:attrName>style.visibility</p:attrName>
                                        </p:attrNameLst>
                                      </p:cBhvr>
                                      <p:to>
                                        <p:strVal val="visible"/>
                                      </p:to>
                                    </p:set>
                                    <p:animEffect transition="in" filter="dissolve">
                                      <p:cBhvr>
                                        <p:cTn id="39" dur="500"/>
                                        <p:tgtEl>
                                          <p:spTgt spid="286723">
                                            <p:txEl>
                                              <p:pRg st="7" end="7"/>
                                            </p:txEl>
                                          </p:spTgt>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286723">
                                            <p:txEl>
                                              <p:pRg st="8" end="8"/>
                                            </p:txEl>
                                          </p:spTgt>
                                        </p:tgtEl>
                                        <p:attrNameLst>
                                          <p:attrName>style.visibility</p:attrName>
                                        </p:attrNameLst>
                                      </p:cBhvr>
                                      <p:to>
                                        <p:strVal val="visible"/>
                                      </p:to>
                                    </p:set>
                                    <p:animEffect transition="in" filter="dissolve">
                                      <p:cBhvr>
                                        <p:cTn id="42" dur="500"/>
                                        <p:tgtEl>
                                          <p:spTgt spid="28672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22" grpId="0" autoUpdateAnimBg="0"/>
      <p:bldP spid="286723"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a:lstStyle/>
          <a:p>
            <a:r>
              <a:rPr lang="en-US" dirty="0"/>
              <a:t>Assumptions that matter (in order)</a:t>
            </a:r>
          </a:p>
        </p:txBody>
      </p:sp>
      <p:sp>
        <p:nvSpPr>
          <p:cNvPr id="287747" name="Rectangle 3"/>
          <p:cNvSpPr>
            <a:spLocks noGrp="1" noChangeArrowheads="1"/>
          </p:cNvSpPr>
          <p:nvPr>
            <p:ph idx="1"/>
          </p:nvPr>
        </p:nvSpPr>
        <p:spPr/>
        <p:txBody>
          <a:bodyPr>
            <a:normAutofit lnSpcReduction="10000"/>
          </a:bodyPr>
          <a:lstStyle/>
          <a:p>
            <a:pPr>
              <a:lnSpc>
                <a:spcPct val="90000"/>
              </a:lnSpc>
            </a:pPr>
            <a:r>
              <a:rPr lang="en-US" sz="2100" dirty="0"/>
              <a:t>Additivity and linearity</a:t>
            </a:r>
          </a:p>
          <a:p>
            <a:pPr>
              <a:lnSpc>
                <a:spcPct val="90000"/>
              </a:lnSpc>
            </a:pPr>
            <a:r>
              <a:rPr lang="en-GB" sz="2100" dirty="0"/>
              <a:t>Spherical residuals</a:t>
            </a:r>
          </a:p>
          <a:p>
            <a:pPr lvl="1">
              <a:lnSpc>
                <a:spcPct val="90000"/>
              </a:lnSpc>
            </a:pPr>
            <a:r>
              <a:rPr lang="en-US" dirty="0"/>
              <a:t>Homoscedasticity: For each value of the predictors the variance of the error term should be constant</a:t>
            </a:r>
          </a:p>
          <a:p>
            <a:pPr lvl="1">
              <a:lnSpc>
                <a:spcPct val="90000"/>
              </a:lnSpc>
            </a:pPr>
            <a:r>
              <a:rPr lang="en-US" dirty="0"/>
              <a:t>Independent </a:t>
            </a:r>
            <a:r>
              <a:rPr lang="en-GB" dirty="0"/>
              <a:t>residuals</a:t>
            </a:r>
            <a:r>
              <a:rPr lang="en-US" dirty="0"/>
              <a:t>: for any pair of observations, the error terms should be uncorrelated.</a:t>
            </a:r>
            <a:endParaRPr lang="en-US" sz="1800" dirty="0"/>
          </a:p>
          <a:p>
            <a:pPr>
              <a:lnSpc>
                <a:spcPct val="90000"/>
              </a:lnSpc>
            </a:pPr>
            <a:r>
              <a:rPr lang="en-US" sz="2100" dirty="0"/>
              <a:t>Normally-distributed errors</a:t>
            </a:r>
          </a:p>
          <a:p>
            <a:pPr>
              <a:lnSpc>
                <a:spcPct val="90000"/>
              </a:lnSpc>
            </a:pPr>
            <a:r>
              <a:rPr lang="en-US" sz="2100" dirty="0"/>
              <a:t>No Multicollinearity:</a:t>
            </a:r>
          </a:p>
          <a:p>
            <a:pPr lvl="1">
              <a:lnSpc>
                <a:spcPct val="90000"/>
              </a:lnSpc>
            </a:pPr>
            <a:r>
              <a:rPr lang="en-US" sz="1800" dirty="0"/>
              <a:t>Predictors must not be highly correlated.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87746"/>
                                        </p:tgtEl>
                                        <p:attrNameLst>
                                          <p:attrName>style.visibility</p:attrName>
                                        </p:attrNameLst>
                                      </p:cBhvr>
                                      <p:to>
                                        <p:strVal val="visible"/>
                                      </p:to>
                                    </p:set>
                                    <p:animEffect transition="in" filter="dissolve">
                                      <p:cBhvr>
                                        <p:cTn id="7" dur="500"/>
                                        <p:tgtEl>
                                          <p:spTgt spid="28774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7747">
                                            <p:txEl>
                                              <p:pRg st="0" end="0"/>
                                            </p:txEl>
                                          </p:spTgt>
                                        </p:tgtEl>
                                        <p:attrNameLst>
                                          <p:attrName>style.visibility</p:attrName>
                                        </p:attrNameLst>
                                      </p:cBhvr>
                                      <p:to>
                                        <p:strVal val="visible"/>
                                      </p:to>
                                    </p:set>
                                    <p:animEffect transition="in" filter="dissolve">
                                      <p:cBhvr>
                                        <p:cTn id="12" dur="500"/>
                                        <p:tgtEl>
                                          <p:spTgt spid="28774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87747">
                                            <p:txEl>
                                              <p:pRg st="1" end="1"/>
                                            </p:txEl>
                                          </p:spTgt>
                                        </p:tgtEl>
                                        <p:attrNameLst>
                                          <p:attrName>style.visibility</p:attrName>
                                        </p:attrNameLst>
                                      </p:cBhvr>
                                      <p:to>
                                        <p:strVal val="visible"/>
                                      </p:to>
                                    </p:set>
                                    <p:animEffect transition="in" filter="dissolve">
                                      <p:cBhvr>
                                        <p:cTn id="17" dur="500"/>
                                        <p:tgtEl>
                                          <p:spTgt spid="287747">
                                            <p:txEl>
                                              <p:pRg st="1" end="1"/>
                                            </p:txEl>
                                          </p:spTgt>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287747">
                                            <p:txEl>
                                              <p:pRg st="2" end="2"/>
                                            </p:txEl>
                                          </p:spTgt>
                                        </p:tgtEl>
                                        <p:attrNameLst>
                                          <p:attrName>style.visibility</p:attrName>
                                        </p:attrNameLst>
                                      </p:cBhvr>
                                      <p:to>
                                        <p:strVal val="visible"/>
                                      </p:to>
                                    </p:set>
                                    <p:animEffect transition="in" filter="dissolve">
                                      <p:cBhvr>
                                        <p:cTn id="20" dur="500"/>
                                        <p:tgtEl>
                                          <p:spTgt spid="287747">
                                            <p:txEl>
                                              <p:pRg st="2" end="2"/>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87747">
                                            <p:txEl>
                                              <p:pRg st="3" end="3"/>
                                            </p:txEl>
                                          </p:spTgt>
                                        </p:tgtEl>
                                        <p:attrNameLst>
                                          <p:attrName>style.visibility</p:attrName>
                                        </p:attrNameLst>
                                      </p:cBhvr>
                                      <p:to>
                                        <p:strVal val="visible"/>
                                      </p:to>
                                    </p:set>
                                    <p:animEffect transition="in" filter="dissolve">
                                      <p:cBhvr>
                                        <p:cTn id="23" dur="500"/>
                                        <p:tgtEl>
                                          <p:spTgt spid="287747">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87747">
                                            <p:txEl>
                                              <p:pRg st="4" end="4"/>
                                            </p:txEl>
                                          </p:spTgt>
                                        </p:tgtEl>
                                        <p:attrNameLst>
                                          <p:attrName>style.visibility</p:attrName>
                                        </p:attrNameLst>
                                      </p:cBhvr>
                                      <p:to>
                                        <p:strVal val="visible"/>
                                      </p:to>
                                    </p:set>
                                    <p:animEffect transition="in" filter="dissolve">
                                      <p:cBhvr>
                                        <p:cTn id="28" dur="500"/>
                                        <p:tgtEl>
                                          <p:spTgt spid="287747">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287747">
                                            <p:txEl>
                                              <p:pRg st="5" end="5"/>
                                            </p:txEl>
                                          </p:spTgt>
                                        </p:tgtEl>
                                        <p:attrNameLst>
                                          <p:attrName>style.visibility</p:attrName>
                                        </p:attrNameLst>
                                      </p:cBhvr>
                                      <p:to>
                                        <p:strVal val="visible"/>
                                      </p:to>
                                    </p:set>
                                    <p:animEffect transition="in" filter="dissolve">
                                      <p:cBhvr>
                                        <p:cTn id="33" dur="500"/>
                                        <p:tgtEl>
                                          <p:spTgt spid="287747">
                                            <p:txEl>
                                              <p:pRg st="5" end="5"/>
                                            </p:txEl>
                                          </p:spTgt>
                                        </p:tgtEl>
                                      </p:cBhvr>
                                    </p:animEffect>
                                  </p:childTnLst>
                                </p:cTn>
                              </p:par>
                              <p:par>
                                <p:cTn id="34" presetID="9" presetClass="entr" presetSubtype="0" fill="hold" grpId="0" nodeType="withEffect">
                                  <p:stCondLst>
                                    <p:cond delay="0"/>
                                  </p:stCondLst>
                                  <p:childTnLst>
                                    <p:set>
                                      <p:cBhvr>
                                        <p:cTn id="35" dur="1" fill="hold">
                                          <p:stCondLst>
                                            <p:cond delay="0"/>
                                          </p:stCondLst>
                                        </p:cTn>
                                        <p:tgtEl>
                                          <p:spTgt spid="287747">
                                            <p:txEl>
                                              <p:pRg st="6" end="6"/>
                                            </p:txEl>
                                          </p:spTgt>
                                        </p:tgtEl>
                                        <p:attrNameLst>
                                          <p:attrName>style.visibility</p:attrName>
                                        </p:attrNameLst>
                                      </p:cBhvr>
                                      <p:to>
                                        <p:strVal val="visible"/>
                                      </p:to>
                                    </p:set>
                                    <p:animEffect transition="in" filter="dissolve">
                                      <p:cBhvr>
                                        <p:cTn id="36" dur="500"/>
                                        <p:tgtEl>
                                          <p:spTgt spid="28774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746" grpId="0" autoUpdateAnimBg="0"/>
      <p:bldP spid="287747"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normAutofit/>
          </a:bodyPr>
          <a:lstStyle/>
          <a:p>
            <a:r>
              <a:rPr lang="en-US" sz="3000" dirty="0"/>
              <a:t>Checking assumptions </a:t>
            </a:r>
            <a:r>
              <a:rPr lang="en-US" sz="3000"/>
              <a:t>about errors</a:t>
            </a:r>
            <a:endParaRPr lang="en-US" sz="3000" dirty="0"/>
          </a:p>
        </p:txBody>
      </p:sp>
      <p:sp>
        <p:nvSpPr>
          <p:cNvPr id="294915" name="Rectangle 3"/>
          <p:cNvSpPr>
            <a:spLocks noGrp="1" noChangeArrowheads="1"/>
          </p:cNvSpPr>
          <p:nvPr>
            <p:ph idx="1"/>
          </p:nvPr>
        </p:nvSpPr>
        <p:spPr/>
        <p:txBody>
          <a:bodyPr/>
          <a:lstStyle/>
          <a:p>
            <a:pPr>
              <a:lnSpc>
                <a:spcPct val="90000"/>
              </a:lnSpc>
            </a:pPr>
            <a:r>
              <a:rPr lang="en-US" sz="2100" dirty="0" err="1"/>
              <a:t>Homoscedacity</a:t>
            </a:r>
            <a:r>
              <a:rPr lang="en-US" sz="2100" dirty="0"/>
              <a:t>/Independence of errors:</a:t>
            </a:r>
          </a:p>
          <a:p>
            <a:pPr lvl="1">
              <a:lnSpc>
                <a:spcPct val="90000"/>
              </a:lnSpc>
            </a:pPr>
            <a:r>
              <a:rPr lang="en-US" sz="1800" dirty="0"/>
              <a:t>Plot ZRESID against ZPRED. </a:t>
            </a:r>
          </a:p>
          <a:p>
            <a:pPr>
              <a:lnSpc>
                <a:spcPct val="90000"/>
              </a:lnSpc>
            </a:pPr>
            <a:r>
              <a:rPr lang="en-US" sz="2100" dirty="0"/>
              <a:t>Normality of errors:</a:t>
            </a:r>
          </a:p>
          <a:p>
            <a:pPr lvl="1">
              <a:lnSpc>
                <a:spcPct val="90000"/>
              </a:lnSpc>
            </a:pPr>
            <a:r>
              <a:rPr lang="en-US" sz="1800" dirty="0"/>
              <a:t>Normal probability plot.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94914"/>
                                        </p:tgtEl>
                                        <p:attrNameLst>
                                          <p:attrName>style.visibility</p:attrName>
                                        </p:attrNameLst>
                                      </p:cBhvr>
                                      <p:to>
                                        <p:strVal val="visible"/>
                                      </p:to>
                                    </p:set>
                                    <p:animEffect transition="in" filter="dissolve">
                                      <p:cBhvr>
                                        <p:cTn id="7" dur="500"/>
                                        <p:tgtEl>
                                          <p:spTgt spid="294914"/>
                                        </p:tgtEl>
                                      </p:cBhvr>
                                    </p:animEffect>
                                  </p:childTnLst>
                                </p:cTn>
                              </p:par>
                            </p:childTnLst>
                          </p:cTn>
                        </p:par>
                        <p:par>
                          <p:cTn id="8" fill="hold">
                            <p:stCondLst>
                              <p:cond delay="1500"/>
                            </p:stCondLst>
                            <p:childTnLst>
                              <p:par>
                                <p:cTn id="9" presetID="9" presetClass="entr" presetSubtype="0" fill="hold" grpId="0" nodeType="afterEffect">
                                  <p:stCondLst>
                                    <p:cond delay="2000"/>
                                  </p:stCondLst>
                                  <p:childTnLst>
                                    <p:set>
                                      <p:cBhvr>
                                        <p:cTn id="10" dur="1" fill="hold">
                                          <p:stCondLst>
                                            <p:cond delay="0"/>
                                          </p:stCondLst>
                                        </p:cTn>
                                        <p:tgtEl>
                                          <p:spTgt spid="294915">
                                            <p:txEl>
                                              <p:pRg st="0" end="0"/>
                                            </p:txEl>
                                          </p:spTgt>
                                        </p:tgtEl>
                                        <p:attrNameLst>
                                          <p:attrName>style.visibility</p:attrName>
                                        </p:attrNameLst>
                                      </p:cBhvr>
                                      <p:to>
                                        <p:strVal val="visible"/>
                                      </p:to>
                                    </p:set>
                                    <p:animEffect transition="in" filter="dissolve">
                                      <p:cBhvr>
                                        <p:cTn id="11" dur="500"/>
                                        <p:tgtEl>
                                          <p:spTgt spid="294915">
                                            <p:txEl>
                                              <p:pRg st="0" end="0"/>
                                            </p:txEl>
                                          </p:spTgt>
                                        </p:tgtEl>
                                      </p:cBhvr>
                                    </p:animEffect>
                                  </p:childTnLst>
                                </p:cTn>
                              </p:par>
                              <p:par>
                                <p:cTn id="12" presetID="9" presetClass="entr" presetSubtype="0" fill="hold" grpId="0" nodeType="withEffect">
                                  <p:stCondLst>
                                    <p:cond delay="2000"/>
                                  </p:stCondLst>
                                  <p:childTnLst>
                                    <p:set>
                                      <p:cBhvr>
                                        <p:cTn id="13" dur="1" fill="hold">
                                          <p:stCondLst>
                                            <p:cond delay="0"/>
                                          </p:stCondLst>
                                        </p:cTn>
                                        <p:tgtEl>
                                          <p:spTgt spid="294915">
                                            <p:txEl>
                                              <p:pRg st="1" end="1"/>
                                            </p:txEl>
                                          </p:spTgt>
                                        </p:tgtEl>
                                        <p:attrNameLst>
                                          <p:attrName>style.visibility</p:attrName>
                                        </p:attrNameLst>
                                      </p:cBhvr>
                                      <p:to>
                                        <p:strVal val="visible"/>
                                      </p:to>
                                    </p:set>
                                    <p:animEffect transition="in" filter="dissolve">
                                      <p:cBhvr>
                                        <p:cTn id="14" dur="500"/>
                                        <p:tgtEl>
                                          <p:spTgt spid="294915">
                                            <p:txEl>
                                              <p:pRg st="1" end="1"/>
                                            </p:txEl>
                                          </p:spTgt>
                                        </p:tgtEl>
                                      </p:cBhvr>
                                    </p:animEffect>
                                  </p:childTnLst>
                                </p:cTn>
                              </p:par>
                            </p:childTnLst>
                          </p:cTn>
                        </p:par>
                        <p:par>
                          <p:cTn id="15" fill="hold">
                            <p:stCondLst>
                              <p:cond delay="4000"/>
                            </p:stCondLst>
                            <p:childTnLst>
                              <p:par>
                                <p:cTn id="16" presetID="9" presetClass="entr" presetSubtype="0" fill="hold" grpId="0" nodeType="afterEffect">
                                  <p:stCondLst>
                                    <p:cond delay="2000"/>
                                  </p:stCondLst>
                                  <p:childTnLst>
                                    <p:set>
                                      <p:cBhvr>
                                        <p:cTn id="17" dur="1" fill="hold">
                                          <p:stCondLst>
                                            <p:cond delay="0"/>
                                          </p:stCondLst>
                                        </p:cTn>
                                        <p:tgtEl>
                                          <p:spTgt spid="294915">
                                            <p:txEl>
                                              <p:pRg st="2" end="2"/>
                                            </p:txEl>
                                          </p:spTgt>
                                        </p:tgtEl>
                                        <p:attrNameLst>
                                          <p:attrName>style.visibility</p:attrName>
                                        </p:attrNameLst>
                                      </p:cBhvr>
                                      <p:to>
                                        <p:strVal val="visible"/>
                                      </p:to>
                                    </p:set>
                                    <p:animEffect transition="in" filter="dissolve">
                                      <p:cBhvr>
                                        <p:cTn id="18" dur="500"/>
                                        <p:tgtEl>
                                          <p:spTgt spid="294915">
                                            <p:txEl>
                                              <p:pRg st="2" end="2"/>
                                            </p:txEl>
                                          </p:spTgt>
                                        </p:tgtEl>
                                      </p:cBhvr>
                                    </p:animEffect>
                                  </p:childTnLst>
                                </p:cTn>
                              </p:par>
                              <p:par>
                                <p:cTn id="19" presetID="9" presetClass="entr" presetSubtype="0" fill="hold" grpId="0" nodeType="withEffect">
                                  <p:stCondLst>
                                    <p:cond delay="2000"/>
                                  </p:stCondLst>
                                  <p:childTnLst>
                                    <p:set>
                                      <p:cBhvr>
                                        <p:cTn id="20" dur="1" fill="hold">
                                          <p:stCondLst>
                                            <p:cond delay="0"/>
                                          </p:stCondLst>
                                        </p:cTn>
                                        <p:tgtEl>
                                          <p:spTgt spid="294915">
                                            <p:txEl>
                                              <p:pRg st="3" end="3"/>
                                            </p:txEl>
                                          </p:spTgt>
                                        </p:tgtEl>
                                        <p:attrNameLst>
                                          <p:attrName>style.visibility</p:attrName>
                                        </p:attrNameLst>
                                      </p:cBhvr>
                                      <p:to>
                                        <p:strVal val="visible"/>
                                      </p:to>
                                    </p:set>
                                    <p:animEffect transition="in" filter="dissolve">
                                      <p:cBhvr>
                                        <p:cTn id="21" dur="500"/>
                                        <p:tgtEl>
                                          <p:spTgt spid="294915">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xit" presetSubtype="0" fill="hold" grpId="1" nodeType="clickEffect">
                                  <p:stCondLst>
                                    <p:cond delay="0"/>
                                  </p:stCondLst>
                                  <p:childTnLst>
                                    <p:animEffect transition="out" filter="dissolve">
                                      <p:cBhvr>
                                        <p:cTn id="25" dur="500"/>
                                        <p:tgtEl>
                                          <p:spTgt spid="294915">
                                            <p:txEl>
                                              <p:pRg st="0" end="0"/>
                                            </p:txEl>
                                          </p:spTgt>
                                        </p:tgtEl>
                                      </p:cBhvr>
                                    </p:animEffect>
                                    <p:set>
                                      <p:cBhvr>
                                        <p:cTn id="26" dur="1" fill="hold">
                                          <p:stCondLst>
                                            <p:cond delay="499"/>
                                          </p:stCondLst>
                                        </p:cTn>
                                        <p:tgtEl>
                                          <p:spTgt spid="294915">
                                            <p:txEl>
                                              <p:pRg st="0" end="0"/>
                                            </p:txEl>
                                          </p:spTgt>
                                        </p:tgtEl>
                                        <p:attrNameLst>
                                          <p:attrName>style.visibility</p:attrName>
                                        </p:attrNameLst>
                                      </p:cBhvr>
                                      <p:to>
                                        <p:strVal val="hidden"/>
                                      </p:to>
                                    </p:set>
                                  </p:childTnLst>
                                </p:cTn>
                              </p:par>
                              <p:par>
                                <p:cTn id="27" presetID="9" presetClass="exit" presetSubtype="0" fill="hold" grpId="1" nodeType="withEffect">
                                  <p:stCondLst>
                                    <p:cond delay="0"/>
                                  </p:stCondLst>
                                  <p:childTnLst>
                                    <p:animEffect transition="out" filter="dissolve">
                                      <p:cBhvr>
                                        <p:cTn id="28" dur="500"/>
                                        <p:tgtEl>
                                          <p:spTgt spid="294915">
                                            <p:txEl>
                                              <p:pRg st="1" end="1"/>
                                            </p:txEl>
                                          </p:spTgt>
                                        </p:tgtEl>
                                      </p:cBhvr>
                                    </p:animEffect>
                                    <p:set>
                                      <p:cBhvr>
                                        <p:cTn id="29" dur="1" fill="hold">
                                          <p:stCondLst>
                                            <p:cond delay="499"/>
                                          </p:stCondLst>
                                        </p:cTn>
                                        <p:tgtEl>
                                          <p:spTgt spid="294915">
                                            <p:txEl>
                                              <p:pRg st="1" end="1"/>
                                            </p:txEl>
                                          </p:spTgt>
                                        </p:tgtEl>
                                        <p:attrNameLst>
                                          <p:attrName>style.visibility</p:attrName>
                                        </p:attrNameLst>
                                      </p:cBhvr>
                                      <p:to>
                                        <p:strVal val="hidden"/>
                                      </p:to>
                                    </p:set>
                                  </p:childTnLst>
                                </p:cTn>
                              </p:par>
                              <p:par>
                                <p:cTn id="30" presetID="9" presetClass="exit" presetSubtype="0" fill="hold" grpId="1" nodeType="withEffect">
                                  <p:stCondLst>
                                    <p:cond delay="0"/>
                                  </p:stCondLst>
                                  <p:childTnLst>
                                    <p:animEffect transition="out" filter="dissolve">
                                      <p:cBhvr>
                                        <p:cTn id="31" dur="500"/>
                                        <p:tgtEl>
                                          <p:spTgt spid="294915">
                                            <p:txEl>
                                              <p:pRg st="2" end="2"/>
                                            </p:txEl>
                                          </p:spTgt>
                                        </p:tgtEl>
                                      </p:cBhvr>
                                    </p:animEffect>
                                    <p:set>
                                      <p:cBhvr>
                                        <p:cTn id="32" dur="1" fill="hold">
                                          <p:stCondLst>
                                            <p:cond delay="499"/>
                                          </p:stCondLst>
                                        </p:cTn>
                                        <p:tgtEl>
                                          <p:spTgt spid="294915">
                                            <p:txEl>
                                              <p:pRg st="2" end="2"/>
                                            </p:txEl>
                                          </p:spTgt>
                                        </p:tgtEl>
                                        <p:attrNameLst>
                                          <p:attrName>style.visibility</p:attrName>
                                        </p:attrNameLst>
                                      </p:cBhvr>
                                      <p:to>
                                        <p:strVal val="hidden"/>
                                      </p:to>
                                    </p:set>
                                  </p:childTnLst>
                                </p:cTn>
                              </p:par>
                              <p:par>
                                <p:cTn id="33" presetID="9" presetClass="exit" presetSubtype="0" fill="hold" grpId="1" nodeType="withEffect">
                                  <p:stCondLst>
                                    <p:cond delay="0"/>
                                  </p:stCondLst>
                                  <p:childTnLst>
                                    <p:animEffect transition="out" filter="dissolve">
                                      <p:cBhvr>
                                        <p:cTn id="34" dur="500"/>
                                        <p:tgtEl>
                                          <p:spTgt spid="294915">
                                            <p:txEl>
                                              <p:pRg st="3" end="3"/>
                                            </p:txEl>
                                          </p:spTgt>
                                        </p:tgtEl>
                                      </p:cBhvr>
                                    </p:animEffect>
                                    <p:set>
                                      <p:cBhvr>
                                        <p:cTn id="35" dur="1" fill="hold">
                                          <p:stCondLst>
                                            <p:cond delay="499"/>
                                          </p:stCondLst>
                                        </p:cTn>
                                        <p:tgtEl>
                                          <p:spTgt spid="294915">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4914" grpId="0" autoUpdateAnimBg="0"/>
      <p:bldP spid="294915" grpId="0" build="p" autoUpdateAnimBg="0" advAuto="2000"/>
      <p:bldP spid="294915" grpId="1" build="allAtOnce"/>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p:txBody>
          <a:bodyPr/>
          <a:lstStyle/>
          <a:p>
            <a:r>
              <a:rPr lang="en-US"/>
              <a:t>Multicollinearity</a:t>
            </a:r>
          </a:p>
        </p:txBody>
      </p:sp>
      <p:sp>
        <p:nvSpPr>
          <p:cNvPr id="288771" name="Rectangle 3"/>
          <p:cNvSpPr>
            <a:spLocks noGrp="1" noChangeArrowheads="1"/>
          </p:cNvSpPr>
          <p:nvPr>
            <p:ph idx="1"/>
          </p:nvPr>
        </p:nvSpPr>
        <p:spPr/>
        <p:txBody>
          <a:bodyPr>
            <a:normAutofit/>
          </a:bodyPr>
          <a:lstStyle/>
          <a:p>
            <a:r>
              <a:rPr lang="en-US" dirty="0"/>
              <a:t>Multicollinearity exists if predictors are highly correlated.</a:t>
            </a:r>
          </a:p>
          <a:p>
            <a:r>
              <a:rPr lang="en-US" dirty="0"/>
              <a:t>This assumption can be checked with collinearity diagnostics.</a:t>
            </a:r>
          </a:p>
          <a:p>
            <a:pPr lvl="1"/>
            <a:r>
              <a:rPr lang="en-US" dirty="0"/>
              <a:t>Tolerance should be more than 0.2 (Menard, 1995)</a:t>
            </a:r>
          </a:p>
          <a:p>
            <a:pPr lvl="1"/>
            <a:r>
              <a:rPr lang="en-US" dirty="0"/>
              <a:t>VIF should be less than 10 (Myers, 1990)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88770"/>
                                        </p:tgtEl>
                                        <p:attrNameLst>
                                          <p:attrName>style.visibility</p:attrName>
                                        </p:attrNameLst>
                                      </p:cBhvr>
                                      <p:to>
                                        <p:strVal val="visible"/>
                                      </p:to>
                                    </p:set>
                                    <p:animEffect transition="in" filter="dissolve">
                                      <p:cBhvr>
                                        <p:cTn id="7" dur="500"/>
                                        <p:tgtEl>
                                          <p:spTgt spid="288770"/>
                                        </p:tgtEl>
                                      </p:cBhvr>
                                    </p:animEffect>
                                  </p:childTnLst>
                                </p:cTn>
                              </p:par>
                            </p:childTnLst>
                          </p:cTn>
                        </p:par>
                        <p:par>
                          <p:cTn id="8" fill="hold">
                            <p:stCondLst>
                              <p:cond delay="1500"/>
                            </p:stCondLst>
                            <p:childTnLst>
                              <p:par>
                                <p:cTn id="9" presetID="9" presetClass="entr" presetSubtype="0" fill="hold" grpId="0" nodeType="afterEffect">
                                  <p:stCondLst>
                                    <p:cond delay="1000"/>
                                  </p:stCondLst>
                                  <p:childTnLst>
                                    <p:set>
                                      <p:cBhvr>
                                        <p:cTn id="10" dur="1" fill="hold">
                                          <p:stCondLst>
                                            <p:cond delay="0"/>
                                          </p:stCondLst>
                                        </p:cTn>
                                        <p:tgtEl>
                                          <p:spTgt spid="288771">
                                            <p:txEl>
                                              <p:pRg st="0" end="0"/>
                                            </p:txEl>
                                          </p:spTgt>
                                        </p:tgtEl>
                                        <p:attrNameLst>
                                          <p:attrName>style.visibility</p:attrName>
                                        </p:attrNameLst>
                                      </p:cBhvr>
                                      <p:to>
                                        <p:strVal val="visible"/>
                                      </p:to>
                                    </p:set>
                                    <p:animEffect transition="in" filter="dissolve">
                                      <p:cBhvr>
                                        <p:cTn id="11" dur="500"/>
                                        <p:tgtEl>
                                          <p:spTgt spid="288771">
                                            <p:txEl>
                                              <p:pRg st="0" end="0"/>
                                            </p:txEl>
                                          </p:spTgt>
                                        </p:tgtEl>
                                      </p:cBhvr>
                                    </p:animEffect>
                                  </p:childTnLst>
                                </p:cTn>
                              </p:par>
                            </p:childTnLst>
                          </p:cTn>
                        </p:par>
                        <p:par>
                          <p:cTn id="12" fill="hold">
                            <p:stCondLst>
                              <p:cond delay="3000"/>
                            </p:stCondLst>
                            <p:childTnLst>
                              <p:par>
                                <p:cTn id="13" presetID="9" presetClass="entr" presetSubtype="0" fill="hold" grpId="0" nodeType="afterEffect">
                                  <p:stCondLst>
                                    <p:cond delay="1000"/>
                                  </p:stCondLst>
                                  <p:childTnLst>
                                    <p:set>
                                      <p:cBhvr>
                                        <p:cTn id="14" dur="1" fill="hold">
                                          <p:stCondLst>
                                            <p:cond delay="0"/>
                                          </p:stCondLst>
                                        </p:cTn>
                                        <p:tgtEl>
                                          <p:spTgt spid="288771">
                                            <p:txEl>
                                              <p:pRg st="1" end="1"/>
                                            </p:txEl>
                                          </p:spTgt>
                                        </p:tgtEl>
                                        <p:attrNameLst>
                                          <p:attrName>style.visibility</p:attrName>
                                        </p:attrNameLst>
                                      </p:cBhvr>
                                      <p:to>
                                        <p:strVal val="visible"/>
                                      </p:to>
                                    </p:set>
                                    <p:animEffect transition="in" filter="dissolve">
                                      <p:cBhvr>
                                        <p:cTn id="15" dur="500"/>
                                        <p:tgtEl>
                                          <p:spTgt spid="288771">
                                            <p:txEl>
                                              <p:pRg st="1" end="1"/>
                                            </p:txEl>
                                          </p:spTgt>
                                        </p:tgtEl>
                                      </p:cBhvr>
                                    </p:animEffect>
                                  </p:childTnLst>
                                </p:cTn>
                              </p:par>
                              <p:par>
                                <p:cTn id="16" presetID="9" presetClass="entr" presetSubtype="0" fill="hold" grpId="0" nodeType="withEffect">
                                  <p:stCondLst>
                                    <p:cond delay="3000"/>
                                  </p:stCondLst>
                                  <p:childTnLst>
                                    <p:set>
                                      <p:cBhvr>
                                        <p:cTn id="17" dur="1" fill="hold">
                                          <p:stCondLst>
                                            <p:cond delay="0"/>
                                          </p:stCondLst>
                                        </p:cTn>
                                        <p:tgtEl>
                                          <p:spTgt spid="288771">
                                            <p:txEl>
                                              <p:pRg st="2" end="2"/>
                                            </p:txEl>
                                          </p:spTgt>
                                        </p:tgtEl>
                                        <p:attrNameLst>
                                          <p:attrName>style.visibility</p:attrName>
                                        </p:attrNameLst>
                                      </p:cBhvr>
                                      <p:to>
                                        <p:strVal val="visible"/>
                                      </p:to>
                                    </p:set>
                                    <p:animEffect transition="in" filter="dissolve">
                                      <p:cBhvr>
                                        <p:cTn id="18" dur="500"/>
                                        <p:tgtEl>
                                          <p:spTgt spid="288771">
                                            <p:txEl>
                                              <p:pRg st="2" end="2"/>
                                            </p:txEl>
                                          </p:spTgt>
                                        </p:tgtEl>
                                      </p:cBhvr>
                                    </p:animEffect>
                                  </p:childTnLst>
                                </p:cTn>
                              </p:par>
                              <p:par>
                                <p:cTn id="19" presetID="9" presetClass="entr" presetSubtype="0" fill="hold" grpId="0" nodeType="withEffect">
                                  <p:stCondLst>
                                    <p:cond delay="4000"/>
                                  </p:stCondLst>
                                  <p:childTnLst>
                                    <p:set>
                                      <p:cBhvr>
                                        <p:cTn id="20" dur="1" fill="hold">
                                          <p:stCondLst>
                                            <p:cond delay="0"/>
                                          </p:stCondLst>
                                        </p:cTn>
                                        <p:tgtEl>
                                          <p:spTgt spid="288771">
                                            <p:txEl>
                                              <p:pRg st="3" end="3"/>
                                            </p:txEl>
                                          </p:spTgt>
                                        </p:tgtEl>
                                        <p:attrNameLst>
                                          <p:attrName>style.visibility</p:attrName>
                                        </p:attrNameLst>
                                      </p:cBhvr>
                                      <p:to>
                                        <p:strVal val="visible"/>
                                      </p:to>
                                    </p:set>
                                    <p:animEffect transition="in" filter="dissolve">
                                      <p:cBhvr>
                                        <p:cTn id="21" dur="500"/>
                                        <p:tgtEl>
                                          <p:spTgt spid="288771">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xit" presetSubtype="0" fill="hold" grpId="1" nodeType="clickEffect">
                                  <p:stCondLst>
                                    <p:cond delay="0"/>
                                  </p:stCondLst>
                                  <p:childTnLst>
                                    <p:animEffect transition="out" filter="dissolve">
                                      <p:cBhvr>
                                        <p:cTn id="25" dur="500"/>
                                        <p:tgtEl>
                                          <p:spTgt spid="288771">
                                            <p:txEl>
                                              <p:pRg st="0" end="0"/>
                                            </p:txEl>
                                          </p:spTgt>
                                        </p:tgtEl>
                                      </p:cBhvr>
                                    </p:animEffect>
                                    <p:set>
                                      <p:cBhvr>
                                        <p:cTn id="26" dur="1" fill="hold">
                                          <p:stCondLst>
                                            <p:cond delay="499"/>
                                          </p:stCondLst>
                                        </p:cTn>
                                        <p:tgtEl>
                                          <p:spTgt spid="288771">
                                            <p:txEl>
                                              <p:pRg st="0" end="0"/>
                                            </p:txEl>
                                          </p:spTgt>
                                        </p:tgtEl>
                                        <p:attrNameLst>
                                          <p:attrName>style.visibility</p:attrName>
                                        </p:attrNameLst>
                                      </p:cBhvr>
                                      <p:to>
                                        <p:strVal val="hidden"/>
                                      </p:to>
                                    </p:set>
                                  </p:childTnLst>
                                </p:cTn>
                              </p:par>
                              <p:par>
                                <p:cTn id="27" presetID="9" presetClass="exit" presetSubtype="0" fill="hold" grpId="1" nodeType="withEffect">
                                  <p:stCondLst>
                                    <p:cond delay="0"/>
                                  </p:stCondLst>
                                  <p:childTnLst>
                                    <p:animEffect transition="out" filter="dissolve">
                                      <p:cBhvr>
                                        <p:cTn id="28" dur="500"/>
                                        <p:tgtEl>
                                          <p:spTgt spid="288771">
                                            <p:txEl>
                                              <p:pRg st="1" end="1"/>
                                            </p:txEl>
                                          </p:spTgt>
                                        </p:tgtEl>
                                      </p:cBhvr>
                                    </p:animEffect>
                                    <p:set>
                                      <p:cBhvr>
                                        <p:cTn id="29" dur="1" fill="hold">
                                          <p:stCondLst>
                                            <p:cond delay="499"/>
                                          </p:stCondLst>
                                        </p:cTn>
                                        <p:tgtEl>
                                          <p:spTgt spid="288771">
                                            <p:txEl>
                                              <p:pRg st="1" end="1"/>
                                            </p:txEl>
                                          </p:spTgt>
                                        </p:tgtEl>
                                        <p:attrNameLst>
                                          <p:attrName>style.visibility</p:attrName>
                                        </p:attrNameLst>
                                      </p:cBhvr>
                                      <p:to>
                                        <p:strVal val="hidden"/>
                                      </p:to>
                                    </p:set>
                                  </p:childTnLst>
                                </p:cTn>
                              </p:par>
                              <p:par>
                                <p:cTn id="30" presetID="9" presetClass="exit" presetSubtype="0" fill="hold" grpId="1" nodeType="withEffect">
                                  <p:stCondLst>
                                    <p:cond delay="0"/>
                                  </p:stCondLst>
                                  <p:childTnLst>
                                    <p:animEffect transition="out" filter="dissolve">
                                      <p:cBhvr>
                                        <p:cTn id="31" dur="500"/>
                                        <p:tgtEl>
                                          <p:spTgt spid="288771">
                                            <p:txEl>
                                              <p:pRg st="2" end="2"/>
                                            </p:txEl>
                                          </p:spTgt>
                                        </p:tgtEl>
                                      </p:cBhvr>
                                    </p:animEffect>
                                    <p:set>
                                      <p:cBhvr>
                                        <p:cTn id="32" dur="1" fill="hold">
                                          <p:stCondLst>
                                            <p:cond delay="499"/>
                                          </p:stCondLst>
                                        </p:cTn>
                                        <p:tgtEl>
                                          <p:spTgt spid="288771">
                                            <p:txEl>
                                              <p:pRg st="2" end="2"/>
                                            </p:txEl>
                                          </p:spTgt>
                                        </p:tgtEl>
                                        <p:attrNameLst>
                                          <p:attrName>style.visibility</p:attrName>
                                        </p:attrNameLst>
                                      </p:cBhvr>
                                      <p:to>
                                        <p:strVal val="hidden"/>
                                      </p:to>
                                    </p:set>
                                  </p:childTnLst>
                                </p:cTn>
                              </p:par>
                              <p:par>
                                <p:cTn id="33" presetID="9" presetClass="exit" presetSubtype="0" fill="hold" grpId="1" nodeType="withEffect">
                                  <p:stCondLst>
                                    <p:cond delay="0"/>
                                  </p:stCondLst>
                                  <p:childTnLst>
                                    <p:animEffect transition="out" filter="dissolve">
                                      <p:cBhvr>
                                        <p:cTn id="34" dur="500"/>
                                        <p:tgtEl>
                                          <p:spTgt spid="288771">
                                            <p:txEl>
                                              <p:pRg st="3" end="3"/>
                                            </p:txEl>
                                          </p:spTgt>
                                        </p:tgtEl>
                                      </p:cBhvr>
                                    </p:animEffect>
                                    <p:set>
                                      <p:cBhvr>
                                        <p:cTn id="35" dur="1" fill="hold">
                                          <p:stCondLst>
                                            <p:cond delay="499"/>
                                          </p:stCondLst>
                                        </p:cTn>
                                        <p:tgtEl>
                                          <p:spTgt spid="288771">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8770" grpId="0" autoUpdateAnimBg="0"/>
      <p:bldP spid="288771" grpId="0" build="p" autoUpdateAnimBg="0" advAuto="1000"/>
      <p:bldP spid="288771" grpId="1" build="allAtOnce"/>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SPSS Statistics</a:t>
            </a:r>
          </a:p>
        </p:txBody>
      </p:sp>
      <p:sp>
        <p:nvSpPr>
          <p:cNvPr id="3" name="Text Placeholder 2"/>
          <p:cNvSpPr>
            <a:spLocks noGrp="1"/>
          </p:cNvSpPr>
          <p:nvPr>
            <p:ph type="body" idx="1"/>
          </p:nvPr>
        </p:nvSpPr>
        <p:spPr/>
        <p:txBody>
          <a:bodyPr/>
          <a:lstStyle/>
          <a:p>
            <a:r>
              <a:rPr lang="en-GB" dirty="0"/>
              <a:t>Part 4</a:t>
            </a:r>
          </a:p>
        </p:txBody>
      </p:sp>
    </p:spTree>
    <p:extLst>
      <p:ext uri="{BB962C8B-B14F-4D97-AF65-F5344CB8AC3E}">
        <p14:creationId xmlns:p14="http://schemas.microsoft.com/office/powerpoint/2010/main" val="13279826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record sales example (recap)</a:t>
            </a:r>
          </a:p>
        </p:txBody>
      </p:sp>
      <p:sp>
        <p:nvSpPr>
          <p:cNvPr id="3" name="Content Placeholder 2"/>
          <p:cNvSpPr>
            <a:spLocks noGrp="1"/>
          </p:cNvSpPr>
          <p:nvPr>
            <p:ph idx="1"/>
          </p:nvPr>
        </p:nvSpPr>
        <p:spPr/>
        <p:txBody>
          <a:bodyPr>
            <a:normAutofit fontScale="77500" lnSpcReduction="20000"/>
          </a:bodyPr>
          <a:lstStyle/>
          <a:p>
            <a:r>
              <a:rPr lang="en-GB" dirty="0"/>
              <a:t>A record company boss was interested in predicting album sales from advertising.</a:t>
            </a:r>
          </a:p>
          <a:p>
            <a:r>
              <a:rPr lang="en-GB" dirty="0"/>
              <a:t>Data</a:t>
            </a:r>
          </a:p>
          <a:p>
            <a:pPr lvl="1"/>
            <a:r>
              <a:rPr lang="en-GB" dirty="0"/>
              <a:t>200 different album releases</a:t>
            </a:r>
          </a:p>
          <a:p>
            <a:r>
              <a:rPr lang="en-GB" dirty="0"/>
              <a:t>Outcome variable:</a:t>
            </a:r>
          </a:p>
          <a:p>
            <a:pPr lvl="1"/>
            <a:r>
              <a:rPr lang="en-GB" dirty="0"/>
              <a:t>Sales (CDs and Downloads) in the week after release</a:t>
            </a:r>
          </a:p>
          <a:p>
            <a:r>
              <a:rPr lang="en-GB" dirty="0"/>
              <a:t>Predictor variables</a:t>
            </a:r>
          </a:p>
          <a:p>
            <a:pPr lvl="1"/>
            <a:r>
              <a:rPr lang="en-GB" dirty="0"/>
              <a:t>The amount (in £s) spent promoting the album before release</a:t>
            </a:r>
          </a:p>
          <a:p>
            <a:pPr lvl="1"/>
            <a:r>
              <a:rPr lang="en-GB" dirty="0"/>
              <a:t>Number of plays on the radio</a:t>
            </a:r>
          </a:p>
          <a:p>
            <a:pPr lvl="1"/>
            <a:r>
              <a:rPr lang="en-GB" dirty="0"/>
              <a:t>Image of the band</a:t>
            </a:r>
          </a:p>
        </p:txBody>
      </p:sp>
    </p:spTree>
    <p:extLst>
      <p:ext uri="{BB962C8B-B14F-4D97-AF65-F5344CB8AC3E}">
        <p14:creationId xmlns:p14="http://schemas.microsoft.com/office/powerpoint/2010/main" val="11227758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7704" y="188640"/>
            <a:ext cx="4710713" cy="5143500"/>
          </a:xfrm>
          <a:prstGeom prst="rect">
            <a:avLst/>
          </a:prstGeom>
        </p:spPr>
      </p:pic>
    </p:spTree>
    <p:extLst>
      <p:ext uri="{BB962C8B-B14F-4D97-AF65-F5344CB8AC3E}">
        <p14:creationId xmlns:p14="http://schemas.microsoft.com/office/powerpoint/2010/main" val="1937917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Provisional analysis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6533" y="1779986"/>
            <a:ext cx="4805288" cy="3845719"/>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title"/>
          </p:nvPr>
        </p:nvSpPr>
        <p:spPr/>
        <p:txBody>
          <a:bodyPr/>
          <a:lstStyle/>
          <a:p>
            <a:r>
              <a:rPr lang="en-GB" dirty="0"/>
              <a:t>A model with one predictor</a:t>
            </a:r>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2036" y="1762125"/>
            <a:ext cx="4510265" cy="3709779"/>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3000" dirty="0"/>
              <a:t>Model summary</a:t>
            </a:r>
            <a:endParaRPr lang="en-US" sz="3000" dirty="0"/>
          </a:p>
        </p:txBody>
      </p:sp>
      <p:pic>
        <p:nvPicPr>
          <p:cNvPr id="5" name="Picture 5"/>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98516" y="2748074"/>
            <a:ext cx="4861322" cy="1335660"/>
          </a:xfrm>
          <a:prstGeom prst="rect">
            <a:avLst/>
          </a:prstGeom>
          <a:noFill/>
          <a:ln>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i="1" dirty="0"/>
              <a:t>F</a:t>
            </a:r>
            <a:r>
              <a:rPr lang="en-GB" dirty="0"/>
              <a:t>-statistic</a:t>
            </a:r>
            <a:endParaRPr lang="en-US" dirty="0"/>
          </a:p>
        </p:txBody>
      </p:sp>
      <p:sp>
        <p:nvSpPr>
          <p:cNvPr id="11270" name="Rectangle 6"/>
          <p:cNvSpPr>
            <a:spLocks noChangeArrowheads="1"/>
          </p:cNvSpPr>
          <p:nvPr/>
        </p:nvSpPr>
        <p:spPr bwMode="auto">
          <a:xfrm>
            <a:off x="1143001" y="855576"/>
            <a:ext cx="138564" cy="346249"/>
          </a:xfrm>
          <a:prstGeom prst="rect">
            <a:avLst/>
          </a:prstGeom>
          <a:noFill/>
          <a:ln w="9525">
            <a:noFill/>
            <a:miter lim="800000"/>
            <a:headEnd/>
            <a:tailEnd/>
          </a:ln>
          <a:effectLst/>
        </p:spPr>
        <p:txBody>
          <a:bodyPr vert="horz" wrap="none" lIns="68580" tIns="34290" rIns="68580" bIns="34290" numCol="1" anchor="ctr" anchorCtr="0" compatLnSpc="1">
            <a:prstTxWarp prst="textNoShape">
              <a:avLst/>
            </a:prstTxWarp>
            <a:spAutoFit/>
          </a:bodyPr>
          <a:lstStyle/>
          <a:p>
            <a:endParaRPr lang="en-GB"/>
          </a:p>
        </p:txBody>
      </p:sp>
      <p:sp>
        <p:nvSpPr>
          <p:cNvPr id="11275" name="Rectangle 11"/>
          <p:cNvSpPr>
            <a:spLocks noChangeArrowheads="1"/>
          </p:cNvSpPr>
          <p:nvPr/>
        </p:nvSpPr>
        <p:spPr bwMode="auto">
          <a:xfrm>
            <a:off x="1143001" y="1027026"/>
            <a:ext cx="138564" cy="346249"/>
          </a:xfrm>
          <a:prstGeom prst="rect">
            <a:avLst/>
          </a:prstGeom>
          <a:noFill/>
          <a:ln w="9525">
            <a:noFill/>
            <a:miter lim="800000"/>
            <a:headEnd/>
            <a:tailEnd/>
          </a:ln>
          <a:effectLst/>
        </p:spPr>
        <p:txBody>
          <a:bodyPr vert="horz" wrap="none" lIns="68580" tIns="34290" rIns="68580" bIns="34290" numCol="1" anchor="ctr" anchorCtr="0" compatLnSpc="1">
            <a:prstTxWarp prst="textNoShape">
              <a:avLst/>
            </a:prstTxWarp>
            <a:spAutoFit/>
          </a:bodyPr>
          <a:lstStyle/>
          <a:p>
            <a:endParaRPr lang="en-GB"/>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00251" y="2476500"/>
            <a:ext cx="5872464" cy="2009775"/>
          </a:xfrm>
          <a:prstGeom prst="rect">
            <a:avLst/>
          </a:prstGeom>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sz="3000" dirty="0"/>
              <a:t>Model parameters</a:t>
            </a:r>
            <a:endParaRPr lang="en-US" sz="30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1950" y="2276475"/>
            <a:ext cx="5293970" cy="2391728"/>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dirty="0"/>
              <a:t>Using the model</a:t>
            </a:r>
            <a:endParaRPr lang="en-US" dirty="0"/>
          </a:p>
        </p:txBody>
      </p:sp>
      <p:pic>
        <p:nvPicPr>
          <p:cNvPr id="4" name="Picture 3"/>
          <p:cNvPicPr>
            <a:picLocks noChangeAspect="1"/>
          </p:cNvPicPr>
          <p:nvPr/>
        </p:nvPicPr>
        <p:blipFill>
          <a:blip r:embed="rId2"/>
          <a:stretch>
            <a:fillRect/>
          </a:stretch>
        </p:blipFill>
        <p:spPr>
          <a:xfrm>
            <a:off x="2114550" y="3505200"/>
            <a:ext cx="5667375" cy="1309688"/>
          </a:xfrm>
          <a:prstGeom prst="rect">
            <a:avLst/>
          </a:prstGeom>
        </p:spPr>
      </p:pic>
      <p:pic>
        <p:nvPicPr>
          <p:cNvPr id="6" name="Picture 5"/>
          <p:cNvPicPr>
            <a:picLocks noChangeAspect="1"/>
          </p:cNvPicPr>
          <p:nvPr/>
        </p:nvPicPr>
        <p:blipFill>
          <a:blip r:embed="rId3"/>
          <a:stretch>
            <a:fillRect/>
          </a:stretch>
        </p:blipFill>
        <p:spPr>
          <a:xfrm>
            <a:off x="2181225" y="2190750"/>
            <a:ext cx="5691188" cy="1023938"/>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noFill/>
          <a:ln/>
        </p:spPr>
        <p:txBody>
          <a:bodyPr/>
          <a:lstStyle/>
          <a:p>
            <a:r>
              <a:rPr lang="en-GB" sz="3000" dirty="0">
                <a:sym typeface="Symbol" pitchFamily="18" charset="2"/>
              </a:rPr>
              <a:t>A model with several predictors</a:t>
            </a:r>
            <a:endParaRPr lang="en-GB" i="1" baseline="-250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4551" y="1920478"/>
            <a:ext cx="5157191" cy="33182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dissolve">
                                      <p:cBhvr>
                                        <p:cTn id="7" dur="500"/>
                                        <p:tgtEl>
                                          <p:spTgt spid="2560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animBg="1"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Statistics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6556" y="1828797"/>
            <a:ext cx="3993993" cy="3605689"/>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Plots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0842" y="2085975"/>
            <a:ext cx="4445588" cy="3483483"/>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8520" y="1063229"/>
            <a:ext cx="3191912" cy="857250"/>
          </a:xfrm>
        </p:spPr>
        <p:txBody>
          <a:bodyPr>
            <a:normAutofit/>
          </a:bodyPr>
          <a:lstStyle/>
          <a:p>
            <a:r>
              <a:rPr lang="en-GB" dirty="0"/>
              <a:t>Diagnostics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7688" y="1381125"/>
            <a:ext cx="2984551" cy="4107180"/>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8050" name="Rectangle 2"/>
          <p:cNvSpPr>
            <a:spLocks noGrp="1" noChangeArrowheads="1"/>
          </p:cNvSpPr>
          <p:nvPr>
            <p:ph type="title"/>
          </p:nvPr>
        </p:nvSpPr>
        <p:spPr>
          <a:xfrm>
            <a:off x="1464447" y="1028700"/>
            <a:ext cx="6365103" cy="1019175"/>
          </a:xfrm>
          <a:noFill/>
        </p:spPr>
        <p:txBody>
          <a:bodyPr/>
          <a:lstStyle/>
          <a:p>
            <a:pPr eaLnBrk="1" hangingPunct="1"/>
            <a:r>
              <a:rPr lang="en-GB" sz="3000" dirty="0">
                <a:sym typeface="Symbol" pitchFamily="18" charset="2"/>
              </a:rPr>
              <a:t>Model summary</a:t>
            </a:r>
            <a:endParaRPr lang="en-GB" b="1" i="1" baseline="-250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7531" y="2314575"/>
            <a:ext cx="5606143" cy="137350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8050"/>
                                        </p:tgtEl>
                                        <p:attrNameLst>
                                          <p:attrName>style.visibility</p:attrName>
                                        </p:attrNameLst>
                                      </p:cBhvr>
                                      <p:to>
                                        <p:strVal val="visible"/>
                                      </p:to>
                                    </p:set>
                                    <p:animEffect transition="in" filter="dissolve">
                                      <p:cBhvr>
                                        <p:cTn id="7" dur="500"/>
                                        <p:tgtEl>
                                          <p:spTgt spid="258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8050" grpId="0"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0098" name="Rectangle 2"/>
          <p:cNvSpPr>
            <a:spLocks noGrp="1" noChangeArrowheads="1"/>
          </p:cNvSpPr>
          <p:nvPr>
            <p:ph type="title"/>
          </p:nvPr>
        </p:nvSpPr>
        <p:spPr>
          <a:xfrm>
            <a:off x="1907704" y="7707"/>
            <a:ext cx="5676900" cy="838200"/>
          </a:xfrm>
          <a:noFill/>
          <a:ln/>
        </p:spPr>
        <p:txBody>
          <a:bodyPr/>
          <a:lstStyle/>
          <a:p>
            <a:r>
              <a:rPr lang="en-GB" sz="3000" i="1" dirty="0">
                <a:sym typeface="Symbol" pitchFamily="18" charset="2"/>
              </a:rPr>
              <a:t>R</a:t>
            </a:r>
            <a:r>
              <a:rPr lang="en-GB" sz="3000" dirty="0">
                <a:sym typeface="Symbol" pitchFamily="18" charset="2"/>
              </a:rPr>
              <a:t> and </a:t>
            </a:r>
            <a:r>
              <a:rPr lang="en-GB" sz="3000" i="1" dirty="0">
                <a:sym typeface="Symbol" pitchFamily="18" charset="2"/>
              </a:rPr>
              <a:t>R</a:t>
            </a:r>
            <a:r>
              <a:rPr lang="en-GB" sz="3000" i="1" baseline="30000" dirty="0">
                <a:sym typeface="Symbol" pitchFamily="18" charset="2"/>
              </a:rPr>
              <a:t>2</a:t>
            </a:r>
            <a:r>
              <a:rPr lang="en-GB" b="1" i="1" baseline="-25000" dirty="0"/>
              <a:t> </a:t>
            </a:r>
          </a:p>
        </p:txBody>
      </p:sp>
      <p:sp>
        <p:nvSpPr>
          <p:cNvPr id="260099" name="Rectangle 3"/>
          <p:cNvSpPr>
            <a:spLocks noGrp="1" noChangeArrowheads="1"/>
          </p:cNvSpPr>
          <p:nvPr>
            <p:ph type="body" idx="1"/>
          </p:nvPr>
        </p:nvSpPr>
        <p:spPr>
          <a:xfrm>
            <a:off x="2098204" y="620688"/>
            <a:ext cx="5486400" cy="3481388"/>
          </a:xfrm>
          <a:noFill/>
          <a:ln/>
        </p:spPr>
        <p:txBody>
          <a:bodyPr/>
          <a:lstStyle/>
          <a:p>
            <a:pPr>
              <a:lnSpc>
                <a:spcPct val="90000"/>
              </a:lnSpc>
            </a:pPr>
            <a:r>
              <a:rPr lang="en-GB" i="1" dirty="0"/>
              <a:t>R</a:t>
            </a:r>
          </a:p>
          <a:p>
            <a:pPr lvl="1">
              <a:lnSpc>
                <a:spcPct val="90000"/>
              </a:lnSpc>
            </a:pPr>
            <a:r>
              <a:rPr lang="en-GB" dirty="0"/>
              <a:t>The correlation between the observed values of the outcome, and the values predicted by the model.</a:t>
            </a:r>
            <a:endParaRPr lang="en-GB" sz="2400" dirty="0"/>
          </a:p>
          <a:p>
            <a:pPr>
              <a:lnSpc>
                <a:spcPct val="90000"/>
              </a:lnSpc>
            </a:pPr>
            <a:r>
              <a:rPr lang="en-GB" i="1" dirty="0">
                <a:sym typeface="Symbol" pitchFamily="18" charset="2"/>
              </a:rPr>
              <a:t>R</a:t>
            </a:r>
            <a:r>
              <a:rPr lang="en-GB" baseline="30000" dirty="0">
                <a:sym typeface="Symbol" pitchFamily="18" charset="2"/>
              </a:rPr>
              <a:t>2</a:t>
            </a:r>
          </a:p>
          <a:p>
            <a:pPr lvl="1">
              <a:lnSpc>
                <a:spcPct val="90000"/>
              </a:lnSpc>
            </a:pPr>
            <a:r>
              <a:rPr lang="en-GB" dirty="0"/>
              <a:t>The proportion of variance accounted for by the model.</a:t>
            </a:r>
          </a:p>
          <a:p>
            <a:pPr>
              <a:lnSpc>
                <a:spcPct val="90000"/>
              </a:lnSpc>
            </a:pPr>
            <a:r>
              <a:rPr lang="en-GB" dirty="0"/>
              <a:t>Adj. </a:t>
            </a:r>
            <a:r>
              <a:rPr lang="en-GB" i="1" dirty="0">
                <a:sym typeface="Symbol" pitchFamily="18" charset="2"/>
              </a:rPr>
              <a:t>R</a:t>
            </a:r>
            <a:r>
              <a:rPr lang="en-GB" baseline="30000" dirty="0">
                <a:sym typeface="Symbol" pitchFamily="18" charset="2"/>
              </a:rPr>
              <a:t>2</a:t>
            </a:r>
          </a:p>
          <a:p>
            <a:pPr lvl="1">
              <a:lnSpc>
                <a:spcPct val="90000"/>
              </a:lnSpc>
            </a:pPr>
            <a:r>
              <a:rPr lang="en-GB" dirty="0"/>
              <a:t>An estimate of </a:t>
            </a:r>
            <a:r>
              <a:rPr lang="en-GB" i="1" dirty="0">
                <a:sym typeface="Symbol" pitchFamily="18" charset="2"/>
              </a:rPr>
              <a:t>R</a:t>
            </a:r>
            <a:r>
              <a:rPr lang="en-GB" baseline="30000" dirty="0">
                <a:sym typeface="Symbol" pitchFamily="18" charset="2"/>
              </a:rPr>
              <a:t>2</a:t>
            </a:r>
            <a:r>
              <a:rPr lang="en-GB" dirty="0"/>
              <a:t> in the population (</a:t>
            </a:r>
            <a:r>
              <a:rPr lang="en-GB" i="1" dirty="0"/>
              <a:t>shrinkage</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60098"/>
                                        </p:tgtEl>
                                        <p:attrNameLst>
                                          <p:attrName>style.visibility</p:attrName>
                                        </p:attrNameLst>
                                      </p:cBhvr>
                                      <p:to>
                                        <p:strVal val="visible"/>
                                      </p:to>
                                    </p:set>
                                    <p:animEffect transition="in" filter="dissolve">
                                      <p:cBhvr>
                                        <p:cTn id="7" dur="500"/>
                                        <p:tgtEl>
                                          <p:spTgt spid="260098"/>
                                        </p:tgtEl>
                                      </p:cBhvr>
                                    </p:animEffect>
                                  </p:childTnLst>
                                </p:cTn>
                              </p:par>
                            </p:childTnLst>
                          </p:cTn>
                        </p:par>
                        <p:par>
                          <p:cTn id="8" fill="hold">
                            <p:stCondLst>
                              <p:cond delay="500"/>
                            </p:stCondLst>
                            <p:childTnLst>
                              <p:par>
                                <p:cTn id="9" presetID="9" presetClass="entr" presetSubtype="0" fill="hold" grpId="0" nodeType="afterEffect">
                                  <p:stCondLst>
                                    <p:cond delay="2000"/>
                                  </p:stCondLst>
                                  <p:childTnLst>
                                    <p:set>
                                      <p:cBhvr>
                                        <p:cTn id="10" dur="1" fill="hold">
                                          <p:stCondLst>
                                            <p:cond delay="0"/>
                                          </p:stCondLst>
                                        </p:cTn>
                                        <p:tgtEl>
                                          <p:spTgt spid="260099">
                                            <p:txEl>
                                              <p:pRg st="0" end="0"/>
                                            </p:txEl>
                                          </p:spTgt>
                                        </p:tgtEl>
                                        <p:attrNameLst>
                                          <p:attrName>style.visibility</p:attrName>
                                        </p:attrNameLst>
                                      </p:cBhvr>
                                      <p:to>
                                        <p:strVal val="visible"/>
                                      </p:to>
                                    </p:set>
                                    <p:animEffect transition="in" filter="dissolve">
                                      <p:cBhvr>
                                        <p:cTn id="11" dur="500"/>
                                        <p:tgtEl>
                                          <p:spTgt spid="260099">
                                            <p:txEl>
                                              <p:pRg st="0" end="0"/>
                                            </p:txEl>
                                          </p:spTgt>
                                        </p:tgtEl>
                                      </p:cBhvr>
                                    </p:animEffect>
                                  </p:childTnLst>
                                </p:cTn>
                              </p:par>
                              <p:par>
                                <p:cTn id="12" presetID="9" presetClass="entr" presetSubtype="0" fill="hold" grpId="0" nodeType="withEffect">
                                  <p:stCondLst>
                                    <p:cond delay="2000"/>
                                  </p:stCondLst>
                                  <p:childTnLst>
                                    <p:set>
                                      <p:cBhvr>
                                        <p:cTn id="13" dur="1" fill="hold">
                                          <p:stCondLst>
                                            <p:cond delay="0"/>
                                          </p:stCondLst>
                                        </p:cTn>
                                        <p:tgtEl>
                                          <p:spTgt spid="260099">
                                            <p:txEl>
                                              <p:pRg st="1" end="1"/>
                                            </p:txEl>
                                          </p:spTgt>
                                        </p:tgtEl>
                                        <p:attrNameLst>
                                          <p:attrName>style.visibility</p:attrName>
                                        </p:attrNameLst>
                                      </p:cBhvr>
                                      <p:to>
                                        <p:strVal val="visible"/>
                                      </p:to>
                                    </p:set>
                                    <p:animEffect transition="in" filter="dissolve">
                                      <p:cBhvr>
                                        <p:cTn id="14" dur="500"/>
                                        <p:tgtEl>
                                          <p:spTgt spid="260099">
                                            <p:txEl>
                                              <p:pRg st="1" end="1"/>
                                            </p:txEl>
                                          </p:spTgt>
                                        </p:tgtEl>
                                      </p:cBhvr>
                                    </p:animEffect>
                                  </p:childTnLst>
                                </p:cTn>
                              </p:par>
                            </p:childTnLst>
                          </p:cTn>
                        </p:par>
                        <p:par>
                          <p:cTn id="15" fill="hold">
                            <p:stCondLst>
                              <p:cond delay="3000"/>
                            </p:stCondLst>
                            <p:childTnLst>
                              <p:par>
                                <p:cTn id="16" presetID="9" presetClass="entr" presetSubtype="0" fill="hold" grpId="0" nodeType="afterEffect">
                                  <p:stCondLst>
                                    <p:cond delay="2000"/>
                                  </p:stCondLst>
                                  <p:childTnLst>
                                    <p:set>
                                      <p:cBhvr>
                                        <p:cTn id="17" dur="1" fill="hold">
                                          <p:stCondLst>
                                            <p:cond delay="0"/>
                                          </p:stCondLst>
                                        </p:cTn>
                                        <p:tgtEl>
                                          <p:spTgt spid="260099">
                                            <p:txEl>
                                              <p:pRg st="2" end="2"/>
                                            </p:txEl>
                                          </p:spTgt>
                                        </p:tgtEl>
                                        <p:attrNameLst>
                                          <p:attrName>style.visibility</p:attrName>
                                        </p:attrNameLst>
                                      </p:cBhvr>
                                      <p:to>
                                        <p:strVal val="visible"/>
                                      </p:to>
                                    </p:set>
                                    <p:animEffect transition="in" filter="dissolve">
                                      <p:cBhvr>
                                        <p:cTn id="18" dur="500"/>
                                        <p:tgtEl>
                                          <p:spTgt spid="260099">
                                            <p:txEl>
                                              <p:pRg st="2" end="2"/>
                                            </p:txEl>
                                          </p:spTgt>
                                        </p:tgtEl>
                                      </p:cBhvr>
                                    </p:animEffect>
                                  </p:childTnLst>
                                </p:cTn>
                              </p:par>
                              <p:par>
                                <p:cTn id="19" presetID="9" presetClass="entr" presetSubtype="0" fill="hold" grpId="0" nodeType="withEffect">
                                  <p:stCondLst>
                                    <p:cond delay="2000"/>
                                  </p:stCondLst>
                                  <p:childTnLst>
                                    <p:set>
                                      <p:cBhvr>
                                        <p:cTn id="20" dur="1" fill="hold">
                                          <p:stCondLst>
                                            <p:cond delay="0"/>
                                          </p:stCondLst>
                                        </p:cTn>
                                        <p:tgtEl>
                                          <p:spTgt spid="260099">
                                            <p:txEl>
                                              <p:pRg st="3" end="3"/>
                                            </p:txEl>
                                          </p:spTgt>
                                        </p:tgtEl>
                                        <p:attrNameLst>
                                          <p:attrName>style.visibility</p:attrName>
                                        </p:attrNameLst>
                                      </p:cBhvr>
                                      <p:to>
                                        <p:strVal val="visible"/>
                                      </p:to>
                                    </p:set>
                                    <p:animEffect transition="in" filter="dissolve">
                                      <p:cBhvr>
                                        <p:cTn id="21" dur="500"/>
                                        <p:tgtEl>
                                          <p:spTgt spid="260099">
                                            <p:txEl>
                                              <p:pRg st="3" end="3"/>
                                            </p:txEl>
                                          </p:spTgt>
                                        </p:tgtEl>
                                      </p:cBhvr>
                                    </p:animEffect>
                                  </p:childTnLst>
                                </p:cTn>
                              </p:par>
                            </p:childTnLst>
                          </p:cTn>
                        </p:par>
                        <p:par>
                          <p:cTn id="22" fill="hold">
                            <p:stCondLst>
                              <p:cond delay="5500"/>
                            </p:stCondLst>
                            <p:childTnLst>
                              <p:par>
                                <p:cTn id="23" presetID="9" presetClass="entr" presetSubtype="0" fill="hold" grpId="0" nodeType="afterEffect">
                                  <p:stCondLst>
                                    <p:cond delay="2000"/>
                                  </p:stCondLst>
                                  <p:childTnLst>
                                    <p:set>
                                      <p:cBhvr>
                                        <p:cTn id="24" dur="1" fill="hold">
                                          <p:stCondLst>
                                            <p:cond delay="0"/>
                                          </p:stCondLst>
                                        </p:cTn>
                                        <p:tgtEl>
                                          <p:spTgt spid="260099">
                                            <p:txEl>
                                              <p:pRg st="4" end="4"/>
                                            </p:txEl>
                                          </p:spTgt>
                                        </p:tgtEl>
                                        <p:attrNameLst>
                                          <p:attrName>style.visibility</p:attrName>
                                        </p:attrNameLst>
                                      </p:cBhvr>
                                      <p:to>
                                        <p:strVal val="visible"/>
                                      </p:to>
                                    </p:set>
                                    <p:animEffect transition="in" filter="dissolve">
                                      <p:cBhvr>
                                        <p:cTn id="25" dur="500"/>
                                        <p:tgtEl>
                                          <p:spTgt spid="260099">
                                            <p:txEl>
                                              <p:pRg st="4" end="4"/>
                                            </p:txEl>
                                          </p:spTgt>
                                        </p:tgtEl>
                                      </p:cBhvr>
                                    </p:animEffect>
                                  </p:childTnLst>
                                </p:cTn>
                              </p:par>
                              <p:par>
                                <p:cTn id="26" presetID="9" presetClass="entr" presetSubtype="0" fill="hold" grpId="0" nodeType="withEffect">
                                  <p:stCondLst>
                                    <p:cond delay="2000"/>
                                  </p:stCondLst>
                                  <p:childTnLst>
                                    <p:set>
                                      <p:cBhvr>
                                        <p:cTn id="27" dur="1" fill="hold">
                                          <p:stCondLst>
                                            <p:cond delay="0"/>
                                          </p:stCondLst>
                                        </p:cTn>
                                        <p:tgtEl>
                                          <p:spTgt spid="260099">
                                            <p:txEl>
                                              <p:pRg st="5" end="5"/>
                                            </p:txEl>
                                          </p:spTgt>
                                        </p:tgtEl>
                                        <p:attrNameLst>
                                          <p:attrName>style.visibility</p:attrName>
                                        </p:attrNameLst>
                                      </p:cBhvr>
                                      <p:to>
                                        <p:strVal val="visible"/>
                                      </p:to>
                                    </p:set>
                                    <p:animEffect transition="in" filter="dissolve">
                                      <p:cBhvr>
                                        <p:cTn id="28" dur="500"/>
                                        <p:tgtEl>
                                          <p:spTgt spid="260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0098" grpId="0" animBg="1" autoUpdateAnimBg="0"/>
      <p:bldP spid="260099" grpId="0" build="p" autoUpdateAnimBg="0" advAuto="200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2228850" y="1028700"/>
            <a:ext cx="5600700" cy="838200"/>
          </a:xfrm>
          <a:noFill/>
          <a:ln/>
        </p:spPr>
        <p:txBody>
          <a:bodyPr/>
          <a:lstStyle/>
          <a:p>
            <a:r>
              <a:rPr lang="en-GB" sz="3000" i="1" dirty="0">
                <a:sym typeface="Symbol" pitchFamily="18" charset="2"/>
              </a:rPr>
              <a:t>F</a:t>
            </a:r>
            <a:r>
              <a:rPr lang="en-GB" sz="3000" dirty="0">
                <a:sym typeface="Symbol" pitchFamily="18" charset="2"/>
              </a:rPr>
              <a:t>-statistics</a:t>
            </a:r>
            <a:endParaRPr lang="en-GB" b="1" i="1" baseline="-250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9982" y="1990729"/>
            <a:ext cx="5596420" cy="27726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dissolve">
                                      <p:cBhvr>
                                        <p:cTn id="7" dur="500"/>
                                        <p:tgtEl>
                                          <p:spTgt spid="262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animBg="1"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4194" name="Rectangle 2"/>
          <p:cNvSpPr>
            <a:spLocks noGrp="1" noChangeArrowheads="1"/>
          </p:cNvSpPr>
          <p:nvPr>
            <p:ph type="title"/>
          </p:nvPr>
        </p:nvSpPr>
        <p:spPr>
          <a:noFill/>
          <a:ln/>
        </p:spPr>
        <p:txBody>
          <a:bodyPr/>
          <a:lstStyle/>
          <a:p>
            <a:r>
              <a:rPr lang="en-GB" sz="3000" i="1" dirty="0">
                <a:sym typeface="Symbol" pitchFamily="18" charset="2"/>
              </a:rPr>
              <a:t>F</a:t>
            </a:r>
            <a:r>
              <a:rPr lang="en-GB" sz="3000" dirty="0">
                <a:sym typeface="Symbol" pitchFamily="18" charset="2"/>
              </a:rPr>
              <a:t>-statistic</a:t>
            </a:r>
            <a:endParaRPr lang="en-GB" i="1" baseline="-25000" dirty="0"/>
          </a:p>
        </p:txBody>
      </p:sp>
      <p:sp>
        <p:nvSpPr>
          <p:cNvPr id="264195" name="Rectangle 3"/>
          <p:cNvSpPr>
            <a:spLocks noGrp="1" noChangeArrowheads="1"/>
          </p:cNvSpPr>
          <p:nvPr>
            <p:ph idx="1"/>
          </p:nvPr>
        </p:nvSpPr>
        <p:spPr>
          <a:noFill/>
          <a:ln/>
        </p:spPr>
        <p:txBody>
          <a:bodyPr/>
          <a:lstStyle/>
          <a:p>
            <a:pPr>
              <a:lnSpc>
                <a:spcPct val="90000"/>
              </a:lnSpc>
            </a:pPr>
            <a:r>
              <a:rPr lang="en-GB" dirty="0"/>
              <a:t>Looks at whether the variance explained by the model (SS</a:t>
            </a:r>
            <a:r>
              <a:rPr lang="en-GB" baseline="-25000" dirty="0"/>
              <a:t>M</a:t>
            </a:r>
            <a:r>
              <a:rPr lang="en-GB" dirty="0"/>
              <a:t>) is significantly greater than the error within the model (SS</a:t>
            </a:r>
            <a:r>
              <a:rPr lang="en-GB" baseline="-25000" dirty="0"/>
              <a:t>R</a:t>
            </a:r>
            <a:r>
              <a:rPr lang="en-GB" dirty="0"/>
              <a:t>).</a:t>
            </a:r>
          </a:p>
          <a:p>
            <a:pPr>
              <a:lnSpc>
                <a:spcPct val="90000"/>
              </a:lnSpc>
            </a:pPr>
            <a:r>
              <a:rPr lang="en-GB" dirty="0"/>
              <a:t>It tells us whether using the regression model is significantly better at predicting values of the outcome than using the mean.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dissolve">
                                      <p:cBhvr>
                                        <p:cTn id="7" dur="500"/>
                                        <p:tgtEl>
                                          <p:spTgt spid="264194"/>
                                        </p:tgtEl>
                                      </p:cBhvr>
                                    </p:animEffect>
                                  </p:childTnLst>
                                </p:cTn>
                              </p:par>
                            </p:childTnLst>
                          </p:cTn>
                        </p:par>
                        <p:par>
                          <p:cTn id="8" fill="hold">
                            <p:stCondLst>
                              <p:cond delay="500"/>
                            </p:stCondLst>
                            <p:childTnLst>
                              <p:par>
                                <p:cTn id="9" presetID="9" presetClass="entr" presetSubtype="0" fill="hold" grpId="0" nodeType="afterEffect">
                                  <p:stCondLst>
                                    <p:cond delay="1000"/>
                                  </p:stCondLst>
                                  <p:childTnLst>
                                    <p:set>
                                      <p:cBhvr>
                                        <p:cTn id="10" dur="1" fill="hold">
                                          <p:stCondLst>
                                            <p:cond delay="0"/>
                                          </p:stCondLst>
                                        </p:cTn>
                                        <p:tgtEl>
                                          <p:spTgt spid="264195">
                                            <p:txEl>
                                              <p:pRg st="0" end="0"/>
                                            </p:txEl>
                                          </p:spTgt>
                                        </p:tgtEl>
                                        <p:attrNameLst>
                                          <p:attrName>style.visibility</p:attrName>
                                        </p:attrNameLst>
                                      </p:cBhvr>
                                      <p:to>
                                        <p:strVal val="visible"/>
                                      </p:to>
                                    </p:set>
                                    <p:animEffect transition="in" filter="dissolve">
                                      <p:cBhvr>
                                        <p:cTn id="11" dur="500"/>
                                        <p:tgtEl>
                                          <p:spTgt spid="264195">
                                            <p:txEl>
                                              <p:pRg st="0" end="0"/>
                                            </p:txEl>
                                          </p:spTgt>
                                        </p:tgtEl>
                                      </p:cBhvr>
                                    </p:animEffect>
                                  </p:childTnLst>
                                </p:cTn>
                              </p:par>
                            </p:childTnLst>
                          </p:cTn>
                        </p:par>
                        <p:par>
                          <p:cTn id="12" fill="hold">
                            <p:stCondLst>
                              <p:cond delay="2000"/>
                            </p:stCondLst>
                            <p:childTnLst>
                              <p:par>
                                <p:cTn id="13" presetID="9" presetClass="entr" presetSubtype="0" fill="hold" grpId="0" nodeType="afterEffect">
                                  <p:stCondLst>
                                    <p:cond delay="1000"/>
                                  </p:stCondLst>
                                  <p:childTnLst>
                                    <p:set>
                                      <p:cBhvr>
                                        <p:cTn id="14" dur="1" fill="hold">
                                          <p:stCondLst>
                                            <p:cond delay="0"/>
                                          </p:stCondLst>
                                        </p:cTn>
                                        <p:tgtEl>
                                          <p:spTgt spid="264195">
                                            <p:txEl>
                                              <p:pRg st="1" end="1"/>
                                            </p:txEl>
                                          </p:spTgt>
                                        </p:tgtEl>
                                        <p:attrNameLst>
                                          <p:attrName>style.visibility</p:attrName>
                                        </p:attrNameLst>
                                      </p:cBhvr>
                                      <p:to>
                                        <p:strVal val="visible"/>
                                      </p:to>
                                    </p:set>
                                    <p:animEffect transition="in" filter="dissolve">
                                      <p:cBhvr>
                                        <p:cTn id="15" dur="500"/>
                                        <p:tgtEl>
                                          <p:spTgt spid="2641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animBg="1" autoUpdateAnimBg="0"/>
      <p:bldP spid="264195" grpId="0" build="p" autoUpdateAnimBg="0" advAuto="1000"/>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2047875" y="1028700"/>
            <a:ext cx="5781675" cy="838200"/>
          </a:xfrm>
          <a:noFill/>
          <a:ln/>
        </p:spPr>
        <p:txBody>
          <a:bodyPr/>
          <a:lstStyle/>
          <a:p>
            <a:r>
              <a:rPr lang="en-GB" sz="3000" dirty="0">
                <a:sym typeface="Symbol" pitchFamily="18" charset="2"/>
              </a:rPr>
              <a:t>Model parameters</a:t>
            </a:r>
            <a:endParaRPr lang="en-GB" b="1" i="1" baseline="-250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2283" y="1866900"/>
            <a:ext cx="6023790" cy="30289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273410"/>
                                        </p:tgtEl>
                                        <p:attrNameLst>
                                          <p:attrName>style.visibility</p:attrName>
                                        </p:attrNameLst>
                                      </p:cBhvr>
                                      <p:to>
                                        <p:strVal val="visible"/>
                                      </p:to>
                                    </p:set>
                                    <p:animEffect transition="in" filter="dissolve">
                                      <p:cBhvr>
                                        <p:cTn id="7" dur="500"/>
                                        <p:tgtEl>
                                          <p:spTgt spid="2734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animBg="1"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noFill/>
          <a:ln/>
        </p:spPr>
        <p:txBody>
          <a:bodyPr/>
          <a:lstStyle/>
          <a:p>
            <a:r>
              <a:rPr lang="en-GB" sz="3000" dirty="0">
                <a:sym typeface="Symbol" pitchFamily="18" charset="2"/>
              </a:rPr>
              <a:t>Interpreting model parameters</a:t>
            </a:r>
            <a:endParaRPr lang="en-GB" b="1" i="1" baseline="-25000" dirty="0"/>
          </a:p>
        </p:txBody>
      </p:sp>
      <p:sp>
        <p:nvSpPr>
          <p:cNvPr id="274435" name="Rectangle 3"/>
          <p:cNvSpPr>
            <a:spLocks noGrp="1" noChangeArrowheads="1"/>
          </p:cNvSpPr>
          <p:nvPr>
            <p:ph idx="1"/>
          </p:nvPr>
        </p:nvSpPr>
        <p:spPr>
          <a:noFill/>
          <a:ln/>
        </p:spPr>
        <p:txBody>
          <a:bodyPr/>
          <a:lstStyle/>
          <a:p>
            <a:r>
              <a:rPr lang="en-GB" sz="2700" i="1" dirty="0"/>
              <a:t>b</a:t>
            </a:r>
            <a:r>
              <a:rPr lang="en-GB" sz="2700" dirty="0"/>
              <a:t>-values:</a:t>
            </a:r>
          </a:p>
          <a:p>
            <a:pPr lvl="1"/>
            <a:r>
              <a:rPr lang="en-GB" sz="2400" dirty="0"/>
              <a:t>The change in the outcome associated with a unit change in the predictor.</a:t>
            </a:r>
          </a:p>
          <a:p>
            <a:r>
              <a:rPr lang="en-GB" sz="2700" dirty="0"/>
              <a:t>Standardised </a:t>
            </a:r>
            <a:r>
              <a:rPr lang="en-GB" sz="2700" i="1" dirty="0"/>
              <a:t>b</a:t>
            </a:r>
            <a:r>
              <a:rPr lang="en-GB" sz="2700" dirty="0"/>
              <a:t>-values :</a:t>
            </a:r>
          </a:p>
          <a:p>
            <a:pPr lvl="1"/>
            <a:r>
              <a:rPr lang="en-GB" sz="2400" dirty="0"/>
              <a:t>Tell us the same but expressed as standard deviations.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74434"/>
                                        </p:tgtEl>
                                        <p:attrNameLst>
                                          <p:attrName>style.visibility</p:attrName>
                                        </p:attrNameLst>
                                      </p:cBhvr>
                                      <p:to>
                                        <p:strVal val="visible"/>
                                      </p:to>
                                    </p:set>
                                    <p:animEffect transition="in" filter="dissolve">
                                      <p:cBhvr>
                                        <p:cTn id="7" dur="500"/>
                                        <p:tgtEl>
                                          <p:spTgt spid="27443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74435">
                                            <p:txEl>
                                              <p:pRg st="0" end="0"/>
                                            </p:txEl>
                                          </p:spTgt>
                                        </p:tgtEl>
                                        <p:attrNameLst>
                                          <p:attrName>style.visibility</p:attrName>
                                        </p:attrNameLst>
                                      </p:cBhvr>
                                      <p:to>
                                        <p:strVal val="visible"/>
                                      </p:to>
                                    </p:set>
                                    <p:animEffect transition="in" filter="dissolve">
                                      <p:cBhvr>
                                        <p:cTn id="12" dur="500"/>
                                        <p:tgtEl>
                                          <p:spTgt spid="274435">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74435">
                                            <p:txEl>
                                              <p:pRg st="1" end="1"/>
                                            </p:txEl>
                                          </p:spTgt>
                                        </p:tgtEl>
                                        <p:attrNameLst>
                                          <p:attrName>style.visibility</p:attrName>
                                        </p:attrNameLst>
                                      </p:cBhvr>
                                      <p:to>
                                        <p:strVal val="visible"/>
                                      </p:to>
                                    </p:set>
                                    <p:animEffect transition="in" filter="dissolve">
                                      <p:cBhvr>
                                        <p:cTn id="15" dur="500"/>
                                        <p:tgtEl>
                                          <p:spTgt spid="27443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74435">
                                            <p:txEl>
                                              <p:pRg st="2" end="2"/>
                                            </p:txEl>
                                          </p:spTgt>
                                        </p:tgtEl>
                                        <p:attrNameLst>
                                          <p:attrName>style.visibility</p:attrName>
                                        </p:attrNameLst>
                                      </p:cBhvr>
                                      <p:to>
                                        <p:strVal val="visible"/>
                                      </p:to>
                                    </p:set>
                                    <p:animEffect transition="in" filter="dissolve">
                                      <p:cBhvr>
                                        <p:cTn id="20" dur="500"/>
                                        <p:tgtEl>
                                          <p:spTgt spid="274435">
                                            <p:txEl>
                                              <p:pRg st="2" end="2"/>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74435">
                                            <p:txEl>
                                              <p:pRg st="3" end="3"/>
                                            </p:txEl>
                                          </p:spTgt>
                                        </p:tgtEl>
                                        <p:attrNameLst>
                                          <p:attrName>style.visibility</p:attrName>
                                        </p:attrNameLst>
                                      </p:cBhvr>
                                      <p:to>
                                        <p:strVal val="visible"/>
                                      </p:to>
                                    </p:set>
                                    <p:animEffect transition="in" filter="dissolve">
                                      <p:cBhvr>
                                        <p:cTn id="23" dur="500"/>
                                        <p:tgtEl>
                                          <p:spTgt spid="274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4434" grpId="0" animBg="1" autoUpdateAnimBg="0"/>
      <p:bldP spid="274435" grpId="0" build="p"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a:noFill/>
          <a:ln/>
        </p:spPr>
        <p:txBody>
          <a:bodyPr/>
          <a:lstStyle/>
          <a:p>
            <a:r>
              <a:rPr lang="en-GB" i="1" dirty="0">
                <a:sym typeface="Symbol" pitchFamily="18" charset="2"/>
              </a:rPr>
              <a:t>b</a:t>
            </a:r>
            <a:r>
              <a:rPr lang="en-GB" dirty="0">
                <a:sym typeface="Symbol" pitchFamily="18" charset="2"/>
              </a:rPr>
              <a:t>-values</a:t>
            </a:r>
            <a:endParaRPr lang="en-GB" i="1" baseline="-25000" dirty="0"/>
          </a:p>
        </p:txBody>
      </p:sp>
      <p:sp>
        <p:nvSpPr>
          <p:cNvPr id="275459" name="Rectangle 3"/>
          <p:cNvSpPr>
            <a:spLocks noGrp="1" noChangeArrowheads="1"/>
          </p:cNvSpPr>
          <p:nvPr>
            <p:ph idx="1"/>
          </p:nvPr>
        </p:nvSpPr>
        <p:spPr>
          <a:noFill/>
          <a:ln/>
        </p:spPr>
        <p:txBody>
          <a:bodyPr>
            <a:normAutofit fontScale="55000" lnSpcReduction="20000"/>
          </a:bodyPr>
          <a:lstStyle/>
          <a:p>
            <a:pPr lvl="0"/>
            <a:r>
              <a:rPr lang="en-GB" sz="2700" b="1" dirty="0"/>
              <a:t>Advertising budget</a:t>
            </a:r>
            <a:r>
              <a:rPr lang="en-GB" sz="2700" dirty="0"/>
              <a:t>: </a:t>
            </a:r>
            <a:r>
              <a:rPr lang="en-GB" sz="2700" i="1" dirty="0"/>
              <a:t>b</a:t>
            </a:r>
            <a:r>
              <a:rPr lang="en-GB" sz="2700" dirty="0"/>
              <a:t> = 0.085</a:t>
            </a:r>
          </a:p>
          <a:p>
            <a:pPr lvl="1"/>
            <a:r>
              <a:rPr lang="en-GB" dirty="0"/>
              <a:t>As advertising budget increases by one unit, album sales increase by 0.085 units. Both variables were measured in thousands; therefore, for every £1000 more spent on advertising, an extra 0.085 thousand albums (85 albums) are sold. This interpretation is true only if the effects of band image and airplay are held constant.</a:t>
            </a:r>
          </a:p>
          <a:p>
            <a:pPr lvl="0"/>
            <a:r>
              <a:rPr lang="en-GB" sz="2700" b="1" dirty="0"/>
              <a:t>Airplay</a:t>
            </a:r>
            <a:r>
              <a:rPr lang="en-GB" sz="2700" dirty="0"/>
              <a:t>: </a:t>
            </a:r>
            <a:r>
              <a:rPr lang="en-GB" sz="2700" i="1" dirty="0"/>
              <a:t>b</a:t>
            </a:r>
            <a:r>
              <a:rPr lang="en-GB" sz="2700" dirty="0"/>
              <a:t> = 3.367</a:t>
            </a:r>
          </a:p>
          <a:p>
            <a:pPr lvl="1"/>
            <a:r>
              <a:rPr lang="en-GB" dirty="0"/>
              <a:t>As the number of plays on radio in the week before release increases by one, album sales increase by 3.367 units. Every additional play of a song on radio (in the week before release) is associated with an extra 3.367 thousand albums (3367 albums) being sold. This interpretation is true only if the effects of the band’s image and advertising budget are held constant.</a:t>
            </a:r>
          </a:p>
          <a:p>
            <a:r>
              <a:rPr lang="en-GB" sz="2700" b="1" dirty="0"/>
              <a:t>Image</a:t>
            </a:r>
            <a:r>
              <a:rPr lang="en-GB" sz="2700" dirty="0"/>
              <a:t>: </a:t>
            </a:r>
            <a:r>
              <a:rPr lang="en-GB" sz="2700" i="1" dirty="0"/>
              <a:t>b</a:t>
            </a:r>
            <a:r>
              <a:rPr lang="en-GB" sz="2700" dirty="0"/>
              <a:t> = 11.086</a:t>
            </a:r>
          </a:p>
          <a:p>
            <a:pPr lvl="1"/>
            <a:r>
              <a:rPr lang="en-GB" dirty="0"/>
              <a:t>If a band can increase their image rating by 1 unit they can expect additional album sales of 11.086 units. Every unit increase in the band’s image rating is associated with an extra 11.086 thousand albums (11,086 albums) being sold. This interpretation is true only if the effects of airplay and advertising are held constant.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75458"/>
                                        </p:tgtEl>
                                        <p:attrNameLst>
                                          <p:attrName>style.visibility</p:attrName>
                                        </p:attrNameLst>
                                      </p:cBhvr>
                                      <p:to>
                                        <p:strVal val="visible"/>
                                      </p:to>
                                    </p:set>
                                    <p:animEffect transition="in" filter="dissolve">
                                      <p:cBhvr>
                                        <p:cTn id="7" dur="500"/>
                                        <p:tgtEl>
                                          <p:spTgt spid="27545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75459">
                                            <p:txEl>
                                              <p:pRg st="0" end="0"/>
                                            </p:txEl>
                                          </p:spTgt>
                                        </p:tgtEl>
                                        <p:attrNameLst>
                                          <p:attrName>style.visibility</p:attrName>
                                        </p:attrNameLst>
                                      </p:cBhvr>
                                      <p:to>
                                        <p:strVal val="visible"/>
                                      </p:to>
                                    </p:set>
                                    <p:animEffect transition="in" filter="dissolve">
                                      <p:cBhvr>
                                        <p:cTn id="12" dur="500"/>
                                        <p:tgtEl>
                                          <p:spTgt spid="275459">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75459">
                                            <p:txEl>
                                              <p:pRg st="1" end="1"/>
                                            </p:txEl>
                                          </p:spTgt>
                                        </p:tgtEl>
                                        <p:attrNameLst>
                                          <p:attrName>style.visibility</p:attrName>
                                        </p:attrNameLst>
                                      </p:cBhvr>
                                      <p:to>
                                        <p:strVal val="visible"/>
                                      </p:to>
                                    </p:set>
                                    <p:animEffect transition="in" filter="dissolve">
                                      <p:cBhvr>
                                        <p:cTn id="15" dur="500"/>
                                        <p:tgtEl>
                                          <p:spTgt spid="27545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75459">
                                            <p:txEl>
                                              <p:pRg st="2" end="2"/>
                                            </p:txEl>
                                          </p:spTgt>
                                        </p:tgtEl>
                                        <p:attrNameLst>
                                          <p:attrName>style.visibility</p:attrName>
                                        </p:attrNameLst>
                                      </p:cBhvr>
                                      <p:to>
                                        <p:strVal val="visible"/>
                                      </p:to>
                                    </p:set>
                                    <p:animEffect transition="in" filter="dissolve">
                                      <p:cBhvr>
                                        <p:cTn id="20" dur="500"/>
                                        <p:tgtEl>
                                          <p:spTgt spid="275459">
                                            <p:txEl>
                                              <p:pRg st="2" end="2"/>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75459">
                                            <p:txEl>
                                              <p:pRg st="3" end="3"/>
                                            </p:txEl>
                                          </p:spTgt>
                                        </p:tgtEl>
                                        <p:attrNameLst>
                                          <p:attrName>style.visibility</p:attrName>
                                        </p:attrNameLst>
                                      </p:cBhvr>
                                      <p:to>
                                        <p:strVal val="visible"/>
                                      </p:to>
                                    </p:set>
                                    <p:animEffect transition="in" filter="dissolve">
                                      <p:cBhvr>
                                        <p:cTn id="23" dur="500"/>
                                        <p:tgtEl>
                                          <p:spTgt spid="275459">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75459">
                                            <p:txEl>
                                              <p:pRg st="4" end="4"/>
                                            </p:txEl>
                                          </p:spTgt>
                                        </p:tgtEl>
                                        <p:attrNameLst>
                                          <p:attrName>style.visibility</p:attrName>
                                        </p:attrNameLst>
                                      </p:cBhvr>
                                      <p:to>
                                        <p:strVal val="visible"/>
                                      </p:to>
                                    </p:set>
                                    <p:animEffect transition="in" filter="dissolve">
                                      <p:cBhvr>
                                        <p:cTn id="28" dur="500"/>
                                        <p:tgtEl>
                                          <p:spTgt spid="275459">
                                            <p:txEl>
                                              <p:pRg st="4" end="4"/>
                                            </p:txEl>
                                          </p:spTgt>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275459">
                                            <p:txEl>
                                              <p:pRg st="5" end="5"/>
                                            </p:txEl>
                                          </p:spTgt>
                                        </p:tgtEl>
                                        <p:attrNameLst>
                                          <p:attrName>style.visibility</p:attrName>
                                        </p:attrNameLst>
                                      </p:cBhvr>
                                      <p:to>
                                        <p:strVal val="visible"/>
                                      </p:to>
                                    </p:set>
                                    <p:animEffect transition="in" filter="dissolve">
                                      <p:cBhvr>
                                        <p:cTn id="31" dur="500"/>
                                        <p:tgtEl>
                                          <p:spTgt spid="275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animBg="1" autoUpdateAnimBg="0"/>
      <p:bldP spid="275459"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a:noFill/>
          <a:ln/>
        </p:spPr>
        <p:txBody>
          <a:bodyPr/>
          <a:lstStyle/>
          <a:p>
            <a:r>
              <a:rPr lang="en-GB" dirty="0">
                <a:sym typeface="Symbol" pitchFamily="18" charset="2"/>
              </a:rPr>
              <a:t>Standardised beta values</a:t>
            </a:r>
            <a:endParaRPr lang="en-GB" i="1" baseline="-25000" dirty="0"/>
          </a:p>
        </p:txBody>
      </p:sp>
      <p:sp>
        <p:nvSpPr>
          <p:cNvPr id="277507" name="Rectangle 3"/>
          <p:cNvSpPr>
            <a:spLocks noGrp="1" noChangeArrowheads="1"/>
          </p:cNvSpPr>
          <p:nvPr>
            <p:ph idx="1"/>
          </p:nvPr>
        </p:nvSpPr>
        <p:spPr>
          <a:noFill/>
          <a:ln/>
        </p:spPr>
        <p:txBody>
          <a:bodyPr>
            <a:normAutofit fontScale="62500" lnSpcReduction="20000"/>
          </a:bodyPr>
          <a:lstStyle/>
          <a:p>
            <a:pPr lvl="0"/>
            <a:r>
              <a:rPr lang="en-GB" b="1" dirty="0"/>
              <a:t>Advertising budget</a:t>
            </a:r>
            <a:r>
              <a:rPr lang="en-GB" dirty="0"/>
              <a:t>: Standardized</a:t>
            </a:r>
            <a:r>
              <a:rPr lang="en-GB" i="1" dirty="0"/>
              <a:t> </a:t>
            </a:r>
            <a:r>
              <a:rPr lang="en-GB" i="1" dirty="0">
                <a:sym typeface="Symbol" charset="2"/>
              </a:rPr>
              <a:t></a:t>
            </a:r>
            <a:r>
              <a:rPr lang="en-GB" dirty="0"/>
              <a:t> = 0.511</a:t>
            </a:r>
          </a:p>
          <a:p>
            <a:pPr lvl="1"/>
            <a:r>
              <a:rPr lang="en-GB" dirty="0"/>
              <a:t>As advertising budget increases by one standard deviation (£485,655), album sales increase by 0.511 standard deviations (41,240 sales). This interpretation is true only if the effects of the band’s image and airplay are held constant.</a:t>
            </a:r>
          </a:p>
          <a:p>
            <a:pPr lvl="0"/>
            <a:r>
              <a:rPr lang="en-GB" b="1" dirty="0"/>
              <a:t>Airplay</a:t>
            </a:r>
            <a:r>
              <a:rPr lang="en-GB" dirty="0"/>
              <a:t>: Standardized</a:t>
            </a:r>
            <a:r>
              <a:rPr lang="en-GB" i="1" dirty="0"/>
              <a:t> </a:t>
            </a:r>
            <a:r>
              <a:rPr lang="en-GB" i="1" dirty="0">
                <a:sym typeface="Symbol" charset="2"/>
              </a:rPr>
              <a:t></a:t>
            </a:r>
            <a:r>
              <a:rPr lang="en-GB" dirty="0"/>
              <a:t> = 0.512</a:t>
            </a:r>
          </a:p>
          <a:p>
            <a:pPr lvl="1"/>
            <a:r>
              <a:rPr lang="en-GB" dirty="0"/>
              <a:t>As the number of plays on radio in the week before release increases by 1 standard deviation (12.27), album sales increase by 0.512 standard deviations (41,320 sales). This interpretation is true only if the effects of the band’s image and advertising are held constant.</a:t>
            </a:r>
          </a:p>
          <a:p>
            <a:r>
              <a:rPr lang="en-GB" b="1" dirty="0"/>
              <a:t>Image</a:t>
            </a:r>
            <a:r>
              <a:rPr lang="en-GB" dirty="0"/>
              <a:t>: Standardized</a:t>
            </a:r>
            <a:r>
              <a:rPr lang="en-GB" i="1" dirty="0"/>
              <a:t> </a:t>
            </a:r>
            <a:r>
              <a:rPr lang="en-GB" i="1" dirty="0">
                <a:sym typeface="Symbol" charset="2"/>
              </a:rPr>
              <a:t></a:t>
            </a:r>
            <a:r>
              <a:rPr lang="en-GB" dirty="0"/>
              <a:t> = 0.192 </a:t>
            </a:r>
          </a:p>
          <a:p>
            <a:pPr lvl="1"/>
            <a:r>
              <a:rPr lang="en-GB" dirty="0"/>
              <a:t>A band rated one standard deviation (1.40 units) higher on the image scale can expect additional album sales of 0.192 standard deviations units (15,490 sales). This interpretation is true only if the effects of airplay and advertising are held constant.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77506"/>
                                        </p:tgtEl>
                                        <p:attrNameLst>
                                          <p:attrName>style.visibility</p:attrName>
                                        </p:attrNameLst>
                                      </p:cBhvr>
                                      <p:to>
                                        <p:strVal val="visible"/>
                                      </p:to>
                                    </p:set>
                                    <p:animEffect transition="in" filter="dissolve">
                                      <p:cBhvr>
                                        <p:cTn id="7" dur="500"/>
                                        <p:tgtEl>
                                          <p:spTgt spid="27750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77507">
                                            <p:txEl>
                                              <p:pRg st="0" end="0"/>
                                            </p:txEl>
                                          </p:spTgt>
                                        </p:tgtEl>
                                        <p:attrNameLst>
                                          <p:attrName>style.visibility</p:attrName>
                                        </p:attrNameLst>
                                      </p:cBhvr>
                                      <p:to>
                                        <p:strVal val="visible"/>
                                      </p:to>
                                    </p:set>
                                    <p:animEffect transition="in" filter="dissolve">
                                      <p:cBhvr>
                                        <p:cTn id="12" dur="500"/>
                                        <p:tgtEl>
                                          <p:spTgt spid="277507">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77507">
                                            <p:txEl>
                                              <p:pRg st="1" end="1"/>
                                            </p:txEl>
                                          </p:spTgt>
                                        </p:tgtEl>
                                        <p:attrNameLst>
                                          <p:attrName>style.visibility</p:attrName>
                                        </p:attrNameLst>
                                      </p:cBhvr>
                                      <p:to>
                                        <p:strVal val="visible"/>
                                      </p:to>
                                    </p:set>
                                    <p:animEffect transition="in" filter="dissolve">
                                      <p:cBhvr>
                                        <p:cTn id="15" dur="500"/>
                                        <p:tgtEl>
                                          <p:spTgt spid="27750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277507">
                                            <p:txEl>
                                              <p:pRg st="2" end="2"/>
                                            </p:txEl>
                                          </p:spTgt>
                                        </p:tgtEl>
                                        <p:attrNameLst>
                                          <p:attrName>style.visibility</p:attrName>
                                        </p:attrNameLst>
                                      </p:cBhvr>
                                      <p:to>
                                        <p:strVal val="visible"/>
                                      </p:to>
                                    </p:set>
                                    <p:animEffect transition="in" filter="dissolve">
                                      <p:cBhvr>
                                        <p:cTn id="20" dur="500"/>
                                        <p:tgtEl>
                                          <p:spTgt spid="277507">
                                            <p:txEl>
                                              <p:pRg st="2" end="2"/>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277507">
                                            <p:txEl>
                                              <p:pRg st="3" end="3"/>
                                            </p:txEl>
                                          </p:spTgt>
                                        </p:tgtEl>
                                        <p:attrNameLst>
                                          <p:attrName>style.visibility</p:attrName>
                                        </p:attrNameLst>
                                      </p:cBhvr>
                                      <p:to>
                                        <p:strVal val="visible"/>
                                      </p:to>
                                    </p:set>
                                    <p:animEffect transition="in" filter="dissolve">
                                      <p:cBhvr>
                                        <p:cTn id="23" dur="500"/>
                                        <p:tgtEl>
                                          <p:spTgt spid="277507">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77507">
                                            <p:txEl>
                                              <p:pRg st="4" end="4"/>
                                            </p:txEl>
                                          </p:spTgt>
                                        </p:tgtEl>
                                        <p:attrNameLst>
                                          <p:attrName>style.visibility</p:attrName>
                                        </p:attrNameLst>
                                      </p:cBhvr>
                                      <p:to>
                                        <p:strVal val="visible"/>
                                      </p:to>
                                    </p:set>
                                    <p:animEffect transition="in" filter="dissolve">
                                      <p:cBhvr>
                                        <p:cTn id="28" dur="500"/>
                                        <p:tgtEl>
                                          <p:spTgt spid="277507">
                                            <p:txEl>
                                              <p:pRg st="4" end="4"/>
                                            </p:txEl>
                                          </p:spTgt>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277507">
                                            <p:txEl>
                                              <p:pRg st="5" end="5"/>
                                            </p:txEl>
                                          </p:spTgt>
                                        </p:tgtEl>
                                        <p:attrNameLst>
                                          <p:attrName>style.visibility</p:attrName>
                                        </p:attrNameLst>
                                      </p:cBhvr>
                                      <p:to>
                                        <p:strVal val="visible"/>
                                      </p:to>
                                    </p:set>
                                    <p:animEffect transition="in" filter="dissolve">
                                      <p:cBhvr>
                                        <p:cTn id="31" dur="500"/>
                                        <p:tgtEl>
                                          <p:spTgt spid="27750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506" grpId="0" animBg="1" autoUpdateAnimBg="0"/>
      <p:bldP spid="277507" grpId="0"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03953" y="2200273"/>
            <a:ext cx="6118506" cy="3076577"/>
          </a:xfrm>
          <a:prstGeom prst="rect">
            <a:avLst/>
          </a:prstGeom>
        </p:spPr>
      </p:pic>
      <p:sp>
        <p:nvSpPr>
          <p:cNvPr id="3" name="Rounded Rectangle 2"/>
          <p:cNvSpPr/>
          <p:nvPr/>
        </p:nvSpPr>
        <p:spPr>
          <a:xfrm>
            <a:off x="5610225" y="4210050"/>
            <a:ext cx="1133475" cy="962025"/>
          </a:xfrm>
          <a:prstGeom prst="roundRect">
            <a:avLst/>
          </a:prstGeom>
          <a:solidFill>
            <a:srgbClr val="C00000">
              <a:alpha val="2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p:txBody>
          <a:bodyPr/>
          <a:lstStyle/>
          <a:p>
            <a:r>
              <a:rPr lang="en-GB" dirty="0"/>
              <a:t>Collinearity</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1619250" y="1066800"/>
            <a:ext cx="5838825" cy="581025"/>
          </a:xfrm>
        </p:spPr>
        <p:txBody>
          <a:bodyPr/>
          <a:lstStyle/>
          <a:p>
            <a:r>
              <a:rPr lang="en-US" sz="2100" dirty="0"/>
              <a:t>Homoscedasticity: ZRESID vs. ZPRED</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56707" y="1515427"/>
            <a:ext cx="4425383" cy="407574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95938"/>
                                        </p:tgtEl>
                                        <p:attrNameLst>
                                          <p:attrName>style.visibility</p:attrName>
                                        </p:attrNameLst>
                                      </p:cBhvr>
                                      <p:to>
                                        <p:strVal val="visible"/>
                                      </p:to>
                                    </p:set>
                                    <p:animEffect transition="in" filter="dissolve">
                                      <p:cBhvr>
                                        <p:cTn id="7" dur="500"/>
                                        <p:tgtEl>
                                          <p:spTgt spid="2959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5938" grpId="0"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a:xfrm>
            <a:off x="1914525" y="1066800"/>
            <a:ext cx="5543550" cy="1095375"/>
          </a:xfrm>
        </p:spPr>
        <p:txBody>
          <a:bodyPr/>
          <a:lstStyle/>
          <a:p>
            <a:r>
              <a:rPr lang="en-US" dirty="0"/>
              <a:t>Normality of errors</a:t>
            </a:r>
            <a:r>
              <a:rPr lang="en-US"/>
              <a:t>: histograms </a:t>
            </a:r>
            <a:r>
              <a:rPr lang="en-US" dirty="0"/>
              <a:t>and P-P plots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4026" y="2705103"/>
            <a:ext cx="5544024" cy="239172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296962"/>
                                        </p:tgtEl>
                                        <p:attrNameLst>
                                          <p:attrName>style.visibility</p:attrName>
                                        </p:attrNameLst>
                                      </p:cBhvr>
                                      <p:to>
                                        <p:strVal val="visible"/>
                                      </p:to>
                                    </p:set>
                                    <p:animEffect transition="in" filter="dissolve">
                                      <p:cBhvr>
                                        <p:cTn id="7" dur="500"/>
                                        <p:tgtEl>
                                          <p:spTgt spid="2969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62" grpId="0"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Reporting </a:t>
            </a:r>
            <a:r>
              <a:rPr lang="en-GB"/>
              <a:t>the model</a:t>
            </a:r>
            <a:endParaRPr lang="en-GB" dirty="0"/>
          </a:p>
        </p:txBody>
      </p:sp>
      <p:pic>
        <p:nvPicPr>
          <p:cNvPr id="4" name="Picture 3"/>
          <p:cNvPicPr>
            <a:picLocks noChangeAspect="1"/>
          </p:cNvPicPr>
          <p:nvPr/>
        </p:nvPicPr>
        <p:blipFill>
          <a:blip r:embed="rId2"/>
          <a:stretch>
            <a:fillRect/>
          </a:stretch>
        </p:blipFill>
        <p:spPr>
          <a:xfrm>
            <a:off x="2266958" y="1952625"/>
            <a:ext cx="5126355" cy="3520440"/>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2169</TotalTime>
  <Words>1883</Words>
  <Application>Microsoft Office PowerPoint</Application>
  <PresentationFormat>On-screen Show (4:3)</PresentationFormat>
  <Paragraphs>245</Paragraphs>
  <Slides>64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64</vt:i4>
      </vt:variant>
    </vt:vector>
  </HeadingPairs>
  <TitlesOfParts>
    <vt:vector size="70" baseType="lpstr">
      <vt:lpstr>Arial</vt:lpstr>
      <vt:lpstr>Cambria Math</vt:lpstr>
      <vt:lpstr>Myriad Pro</vt:lpstr>
      <vt:lpstr>Times New Roman</vt:lpstr>
      <vt:lpstr>Verdana</vt:lpstr>
      <vt:lpstr>20140311PresentationUWTSDTemplate</vt:lpstr>
      <vt:lpstr>LCB7004</vt:lpstr>
      <vt:lpstr>The Linear Model</vt:lpstr>
      <vt:lpstr>Aims</vt:lpstr>
      <vt:lpstr>What is the linear model?</vt:lpstr>
      <vt:lpstr>What is the linear model?</vt:lpstr>
      <vt:lpstr>Describing a straight line</vt:lpstr>
      <vt:lpstr>Intercepts and gradients</vt:lpstr>
      <vt:lpstr>A musical example</vt:lpstr>
      <vt:lpstr>Linear model with one predictor</vt:lpstr>
      <vt:lpstr>Linear model with two predictors</vt:lpstr>
      <vt:lpstr>The model as an equation</vt:lpstr>
      <vt:lpstr>b0</vt:lpstr>
      <vt:lpstr>Beta values</vt:lpstr>
      <vt:lpstr>Estimation: the method of least squares</vt:lpstr>
      <vt:lpstr>The fit of the model?</vt:lpstr>
      <vt:lpstr>Sums of squares</vt:lpstr>
      <vt:lpstr>Summary</vt:lpstr>
      <vt:lpstr>Testing the fit: F-statistic</vt:lpstr>
      <vt:lpstr>Testing the fit: F-statistic</vt:lpstr>
      <vt:lpstr>Testing the fit: R2</vt:lpstr>
      <vt:lpstr>Individual predictors</vt:lpstr>
      <vt:lpstr>Building the model</vt:lpstr>
      <vt:lpstr>Hierarchical entry</vt:lpstr>
      <vt:lpstr>Hierarchical entry</vt:lpstr>
      <vt:lpstr>Forced Entry</vt:lpstr>
      <vt:lpstr>Stepwise entry</vt:lpstr>
      <vt:lpstr>Stepwise entry</vt:lpstr>
      <vt:lpstr>Problems with stepwise entry</vt:lpstr>
      <vt:lpstr>Bias and generalization</vt:lpstr>
      <vt:lpstr>Bias: outliers</vt:lpstr>
      <vt:lpstr>Bias: influential cases</vt:lpstr>
      <vt:lpstr>How well does the model fit the data? </vt:lpstr>
      <vt:lpstr>Standardized residuals </vt:lpstr>
      <vt:lpstr>Cook’s distance</vt:lpstr>
      <vt:lpstr>Generalizing the model </vt:lpstr>
      <vt:lpstr>Straightforward assumptions </vt:lpstr>
      <vt:lpstr>Assumptions that matter (in order)</vt:lpstr>
      <vt:lpstr>Checking assumptions about errors</vt:lpstr>
      <vt:lpstr>Multicollinearity</vt:lpstr>
      <vt:lpstr>Using SPSS Statistics</vt:lpstr>
      <vt:lpstr>The record sales example (recap)</vt:lpstr>
      <vt:lpstr>PowerPoint Presentation</vt:lpstr>
      <vt:lpstr>Provisional analysis</vt:lpstr>
      <vt:lpstr>A model with one predictor</vt:lpstr>
      <vt:lpstr>Model summary</vt:lpstr>
      <vt:lpstr>F-statistic</vt:lpstr>
      <vt:lpstr>Model parameters</vt:lpstr>
      <vt:lpstr>Using the model</vt:lpstr>
      <vt:lpstr>A model with several predictors</vt:lpstr>
      <vt:lpstr>Statistics</vt:lpstr>
      <vt:lpstr>Plots</vt:lpstr>
      <vt:lpstr>Diagnostics</vt:lpstr>
      <vt:lpstr>Model summary</vt:lpstr>
      <vt:lpstr>R and R2 </vt:lpstr>
      <vt:lpstr>F-statistics</vt:lpstr>
      <vt:lpstr>F-statistic</vt:lpstr>
      <vt:lpstr>Model parameters</vt:lpstr>
      <vt:lpstr>Interpreting model parameters</vt:lpstr>
      <vt:lpstr>b-values</vt:lpstr>
      <vt:lpstr>Standardised beta values</vt:lpstr>
      <vt:lpstr>Collinearity</vt:lpstr>
      <vt:lpstr>Homoscedasticity: ZRESID vs. ZPRED</vt:lpstr>
      <vt:lpstr>Normality of errors: histograms and P-P plots</vt:lpstr>
      <vt:lpstr>Reporting the model</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Theodore Panagiotidis</cp:lastModifiedBy>
  <cp:revision>126</cp:revision>
  <cp:lastPrinted>2018-07-09T15:27:01Z</cp:lastPrinted>
  <dcterms:created xsi:type="dcterms:W3CDTF">2002-10-07T19:43:58Z</dcterms:created>
  <dcterms:modified xsi:type="dcterms:W3CDTF">2021-02-20T14:03:48Z</dcterms:modified>
</cp:coreProperties>
</file>