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 id="2147483660" r:id="rId2"/>
  </p:sldMasterIdLst>
  <p:notesMasterIdLst>
    <p:notesMasterId r:id="rId13"/>
  </p:notesMasterIdLst>
  <p:sldIdLst>
    <p:sldId id="256" r:id="rId3"/>
    <p:sldId id="266" r:id="rId4"/>
    <p:sldId id="263" r:id="rId5"/>
    <p:sldId id="264" r:id="rId6"/>
    <p:sldId id="257" r:id="rId7"/>
    <p:sldId id="268" r:id="rId8"/>
    <p:sldId id="265" r:id="rId9"/>
    <p:sldId id="259" r:id="rId10"/>
    <p:sldId id="258"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0BD60-8E45-8237-6E29-145983BA3108}" v="5" dt="2021-11-22T20:12:54.158"/>
    <p1510:client id="{EE443E88-C82F-44F2-B625-DBF15F405BDF}" v="323" dt="2021-11-22T19:24:52.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72" autoAdjust="0"/>
    <p:restoredTop sz="72232" autoAdjust="0"/>
  </p:normalViewPr>
  <p:slideViewPr>
    <p:cSldViewPr snapToGrid="0">
      <p:cViewPr varScale="1">
        <p:scale>
          <a:sx n="95" d="100"/>
          <a:sy n="95" d="100"/>
        </p:scale>
        <p:origin x="122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8459A-B152-478C-BD09-BBA6152085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75363C4-375A-4D7E-9F43-D76B4501310E}">
      <dgm:prSet/>
      <dgm:spPr/>
      <dgm:t>
        <a:bodyPr/>
        <a:lstStyle/>
        <a:p>
          <a:r>
            <a:rPr lang="en-US"/>
            <a:t>Face-to-face communication.</a:t>
          </a:r>
        </a:p>
      </dgm:t>
    </dgm:pt>
    <dgm:pt modelId="{AE388C1E-D23E-4DE1-B25D-982642F58D20}" type="parTrans" cxnId="{ABC680AC-434C-463D-A88A-B8A23D5BFBCB}">
      <dgm:prSet/>
      <dgm:spPr/>
      <dgm:t>
        <a:bodyPr/>
        <a:lstStyle/>
        <a:p>
          <a:endParaRPr lang="en-US"/>
        </a:p>
      </dgm:t>
    </dgm:pt>
    <dgm:pt modelId="{8515AE76-2309-4BDA-A690-BB0BE9A1898F}" type="sibTrans" cxnId="{ABC680AC-434C-463D-A88A-B8A23D5BFBCB}">
      <dgm:prSet/>
      <dgm:spPr/>
      <dgm:t>
        <a:bodyPr/>
        <a:lstStyle/>
        <a:p>
          <a:endParaRPr lang="en-US"/>
        </a:p>
      </dgm:t>
    </dgm:pt>
    <dgm:pt modelId="{9042C507-EBC1-4577-AFDA-E5008E0E026E}">
      <dgm:prSet/>
      <dgm:spPr/>
      <dgm:t>
        <a:bodyPr/>
        <a:lstStyle/>
        <a:p>
          <a:r>
            <a:rPr lang="en-US"/>
            <a:t>Phone calls.</a:t>
          </a:r>
        </a:p>
      </dgm:t>
    </dgm:pt>
    <dgm:pt modelId="{B4D8A8E1-72E8-455C-B95E-4833379F5BA8}" type="parTrans" cxnId="{6E886750-3B82-473E-A4FF-0B0AB7659654}">
      <dgm:prSet/>
      <dgm:spPr/>
      <dgm:t>
        <a:bodyPr/>
        <a:lstStyle/>
        <a:p>
          <a:endParaRPr lang="en-US"/>
        </a:p>
      </dgm:t>
    </dgm:pt>
    <dgm:pt modelId="{ED70C6A0-2B83-4809-A098-95BE3ACE44DD}" type="sibTrans" cxnId="{6E886750-3B82-473E-A4FF-0B0AB7659654}">
      <dgm:prSet/>
      <dgm:spPr/>
      <dgm:t>
        <a:bodyPr/>
        <a:lstStyle/>
        <a:p>
          <a:endParaRPr lang="en-US"/>
        </a:p>
      </dgm:t>
    </dgm:pt>
    <dgm:pt modelId="{81B3C8C6-A249-438C-8E9E-0413D3E7E72B}">
      <dgm:prSet/>
      <dgm:spPr/>
      <dgm:t>
        <a:bodyPr/>
        <a:lstStyle/>
        <a:p>
          <a:r>
            <a:rPr lang="en-US"/>
            <a:t>Emails.</a:t>
          </a:r>
        </a:p>
      </dgm:t>
    </dgm:pt>
    <dgm:pt modelId="{ABAAC70E-2624-491C-8CB0-3185FA1BBE3F}" type="parTrans" cxnId="{D1D812D0-00A1-4319-B994-D5C8574BA669}">
      <dgm:prSet/>
      <dgm:spPr/>
      <dgm:t>
        <a:bodyPr/>
        <a:lstStyle/>
        <a:p>
          <a:endParaRPr lang="en-US"/>
        </a:p>
      </dgm:t>
    </dgm:pt>
    <dgm:pt modelId="{F9E27DBC-8C47-4E20-B0F6-0E63EE65A5E6}" type="sibTrans" cxnId="{D1D812D0-00A1-4319-B994-D5C8574BA669}">
      <dgm:prSet/>
      <dgm:spPr/>
      <dgm:t>
        <a:bodyPr/>
        <a:lstStyle/>
        <a:p>
          <a:endParaRPr lang="en-US"/>
        </a:p>
      </dgm:t>
    </dgm:pt>
    <dgm:pt modelId="{11AEDB21-5B5C-422B-BCFA-19CA5B7B038F}">
      <dgm:prSet/>
      <dgm:spPr/>
      <dgm:t>
        <a:bodyPr/>
        <a:lstStyle/>
        <a:p>
          <a:r>
            <a:rPr lang="en-US"/>
            <a:t>Text messages.</a:t>
          </a:r>
        </a:p>
      </dgm:t>
    </dgm:pt>
    <dgm:pt modelId="{90E54B34-F6BD-44BB-B9BB-2B600B6762E1}" type="parTrans" cxnId="{9687EAAC-D1C4-44B5-91A0-2C633EC1747B}">
      <dgm:prSet/>
      <dgm:spPr/>
      <dgm:t>
        <a:bodyPr/>
        <a:lstStyle/>
        <a:p>
          <a:endParaRPr lang="en-US"/>
        </a:p>
      </dgm:t>
    </dgm:pt>
    <dgm:pt modelId="{7946D855-010A-42AA-A578-65F5A5E13FE3}" type="sibTrans" cxnId="{9687EAAC-D1C4-44B5-91A0-2C633EC1747B}">
      <dgm:prSet/>
      <dgm:spPr/>
      <dgm:t>
        <a:bodyPr/>
        <a:lstStyle/>
        <a:p>
          <a:endParaRPr lang="en-US"/>
        </a:p>
      </dgm:t>
    </dgm:pt>
    <dgm:pt modelId="{C1021A47-108E-4F8C-AF7E-778EACB88567}">
      <dgm:prSet/>
      <dgm:spPr/>
      <dgm:t>
        <a:bodyPr/>
        <a:lstStyle/>
        <a:p>
          <a:r>
            <a:rPr lang="en-US"/>
            <a:t>Online messaging.</a:t>
          </a:r>
        </a:p>
      </dgm:t>
    </dgm:pt>
    <dgm:pt modelId="{1535276B-F956-4B50-A71C-04B8E81E3108}" type="parTrans" cxnId="{EE92E3CC-CC11-407C-A6A1-B000A55F4AAF}">
      <dgm:prSet/>
      <dgm:spPr/>
      <dgm:t>
        <a:bodyPr/>
        <a:lstStyle/>
        <a:p>
          <a:endParaRPr lang="en-US"/>
        </a:p>
      </dgm:t>
    </dgm:pt>
    <dgm:pt modelId="{F7D79B77-7C23-48EE-A503-3B2E7F61057C}" type="sibTrans" cxnId="{EE92E3CC-CC11-407C-A6A1-B000A55F4AAF}">
      <dgm:prSet/>
      <dgm:spPr/>
      <dgm:t>
        <a:bodyPr/>
        <a:lstStyle/>
        <a:p>
          <a:endParaRPr lang="en-US"/>
        </a:p>
      </dgm:t>
    </dgm:pt>
    <dgm:pt modelId="{6B4D26E5-621C-46C3-B48C-70A56916153A}" type="pres">
      <dgm:prSet presAssocID="{C178459A-B152-478C-BD09-BBA615208578}" presName="vert0" presStyleCnt="0">
        <dgm:presLayoutVars>
          <dgm:dir/>
          <dgm:animOne val="branch"/>
          <dgm:animLvl val="lvl"/>
        </dgm:presLayoutVars>
      </dgm:prSet>
      <dgm:spPr/>
    </dgm:pt>
    <dgm:pt modelId="{52ED170C-A131-4F01-ADFE-BDF6A310DF79}" type="pres">
      <dgm:prSet presAssocID="{175363C4-375A-4D7E-9F43-D76B4501310E}" presName="thickLine" presStyleLbl="alignNode1" presStyleIdx="0" presStyleCnt="5"/>
      <dgm:spPr/>
    </dgm:pt>
    <dgm:pt modelId="{0B3760F6-2E29-40A4-A32B-CF89C6E3F6AE}" type="pres">
      <dgm:prSet presAssocID="{175363C4-375A-4D7E-9F43-D76B4501310E}" presName="horz1" presStyleCnt="0"/>
      <dgm:spPr/>
    </dgm:pt>
    <dgm:pt modelId="{78508A6A-E04C-41E2-8260-7A9088FFCE5F}" type="pres">
      <dgm:prSet presAssocID="{175363C4-375A-4D7E-9F43-D76B4501310E}" presName="tx1" presStyleLbl="revTx" presStyleIdx="0" presStyleCnt="5"/>
      <dgm:spPr/>
    </dgm:pt>
    <dgm:pt modelId="{73E8B8D7-94D9-4AA2-8AA0-23E951F2D9A3}" type="pres">
      <dgm:prSet presAssocID="{175363C4-375A-4D7E-9F43-D76B4501310E}" presName="vert1" presStyleCnt="0"/>
      <dgm:spPr/>
    </dgm:pt>
    <dgm:pt modelId="{018DF967-5225-4919-A40F-CBE65C654DCC}" type="pres">
      <dgm:prSet presAssocID="{9042C507-EBC1-4577-AFDA-E5008E0E026E}" presName="thickLine" presStyleLbl="alignNode1" presStyleIdx="1" presStyleCnt="5"/>
      <dgm:spPr/>
    </dgm:pt>
    <dgm:pt modelId="{47402404-B007-486B-9BF4-60E4FEBC045E}" type="pres">
      <dgm:prSet presAssocID="{9042C507-EBC1-4577-AFDA-E5008E0E026E}" presName="horz1" presStyleCnt="0"/>
      <dgm:spPr/>
    </dgm:pt>
    <dgm:pt modelId="{3F5988DD-F221-44EB-92FF-9DEE3BE04003}" type="pres">
      <dgm:prSet presAssocID="{9042C507-EBC1-4577-AFDA-E5008E0E026E}" presName="tx1" presStyleLbl="revTx" presStyleIdx="1" presStyleCnt="5"/>
      <dgm:spPr/>
    </dgm:pt>
    <dgm:pt modelId="{067A8911-BCEE-4BC3-B4EC-B09B776B0B7A}" type="pres">
      <dgm:prSet presAssocID="{9042C507-EBC1-4577-AFDA-E5008E0E026E}" presName="vert1" presStyleCnt="0"/>
      <dgm:spPr/>
    </dgm:pt>
    <dgm:pt modelId="{E0C5FECC-AD5E-4262-B5A4-23F391DD422C}" type="pres">
      <dgm:prSet presAssocID="{81B3C8C6-A249-438C-8E9E-0413D3E7E72B}" presName="thickLine" presStyleLbl="alignNode1" presStyleIdx="2" presStyleCnt="5"/>
      <dgm:spPr/>
    </dgm:pt>
    <dgm:pt modelId="{2B4EE465-29CF-433D-9A99-47B23C54F340}" type="pres">
      <dgm:prSet presAssocID="{81B3C8C6-A249-438C-8E9E-0413D3E7E72B}" presName="horz1" presStyleCnt="0"/>
      <dgm:spPr/>
    </dgm:pt>
    <dgm:pt modelId="{6BC96120-CC53-4FA9-B6E1-402423914B78}" type="pres">
      <dgm:prSet presAssocID="{81B3C8C6-A249-438C-8E9E-0413D3E7E72B}" presName="tx1" presStyleLbl="revTx" presStyleIdx="2" presStyleCnt="5"/>
      <dgm:spPr/>
    </dgm:pt>
    <dgm:pt modelId="{C95D84A7-D585-4EF4-B009-314BBE5525BF}" type="pres">
      <dgm:prSet presAssocID="{81B3C8C6-A249-438C-8E9E-0413D3E7E72B}" presName="vert1" presStyleCnt="0"/>
      <dgm:spPr/>
    </dgm:pt>
    <dgm:pt modelId="{02A134B8-E4E8-4400-9121-7036A79609D9}" type="pres">
      <dgm:prSet presAssocID="{11AEDB21-5B5C-422B-BCFA-19CA5B7B038F}" presName="thickLine" presStyleLbl="alignNode1" presStyleIdx="3" presStyleCnt="5"/>
      <dgm:spPr/>
    </dgm:pt>
    <dgm:pt modelId="{F9C8F052-DEB7-4BBC-8F63-095FFEC1633D}" type="pres">
      <dgm:prSet presAssocID="{11AEDB21-5B5C-422B-BCFA-19CA5B7B038F}" presName="horz1" presStyleCnt="0"/>
      <dgm:spPr/>
    </dgm:pt>
    <dgm:pt modelId="{33299529-6E61-4144-9EBB-95605C07A130}" type="pres">
      <dgm:prSet presAssocID="{11AEDB21-5B5C-422B-BCFA-19CA5B7B038F}" presName="tx1" presStyleLbl="revTx" presStyleIdx="3" presStyleCnt="5"/>
      <dgm:spPr/>
    </dgm:pt>
    <dgm:pt modelId="{86A50DE0-9988-48A2-A037-664114A50CBD}" type="pres">
      <dgm:prSet presAssocID="{11AEDB21-5B5C-422B-BCFA-19CA5B7B038F}" presName="vert1" presStyleCnt="0"/>
      <dgm:spPr/>
    </dgm:pt>
    <dgm:pt modelId="{A77AA1B2-6990-42D7-BF34-F3474A045FA9}" type="pres">
      <dgm:prSet presAssocID="{C1021A47-108E-4F8C-AF7E-778EACB88567}" presName="thickLine" presStyleLbl="alignNode1" presStyleIdx="4" presStyleCnt="5"/>
      <dgm:spPr/>
    </dgm:pt>
    <dgm:pt modelId="{6E1C0F03-78C4-425F-8FF4-6D80620B9A0D}" type="pres">
      <dgm:prSet presAssocID="{C1021A47-108E-4F8C-AF7E-778EACB88567}" presName="horz1" presStyleCnt="0"/>
      <dgm:spPr/>
    </dgm:pt>
    <dgm:pt modelId="{795F5590-8CE3-4DF2-9A31-A799AACA8EA5}" type="pres">
      <dgm:prSet presAssocID="{C1021A47-108E-4F8C-AF7E-778EACB88567}" presName="tx1" presStyleLbl="revTx" presStyleIdx="4" presStyleCnt="5"/>
      <dgm:spPr/>
    </dgm:pt>
    <dgm:pt modelId="{F45A4F91-6AE5-477A-8FDE-024B4271B705}" type="pres">
      <dgm:prSet presAssocID="{C1021A47-108E-4F8C-AF7E-778EACB88567}" presName="vert1" presStyleCnt="0"/>
      <dgm:spPr/>
    </dgm:pt>
  </dgm:ptLst>
  <dgm:cxnLst>
    <dgm:cxn modelId="{8A516266-A59C-40A4-96FC-EFC151C15869}" type="presOf" srcId="{11AEDB21-5B5C-422B-BCFA-19CA5B7B038F}" destId="{33299529-6E61-4144-9EBB-95605C07A130}" srcOrd="0" destOrd="0" presId="urn:microsoft.com/office/officeart/2008/layout/LinedList"/>
    <dgm:cxn modelId="{6E886750-3B82-473E-A4FF-0B0AB7659654}" srcId="{C178459A-B152-478C-BD09-BBA615208578}" destId="{9042C507-EBC1-4577-AFDA-E5008E0E026E}" srcOrd="1" destOrd="0" parTransId="{B4D8A8E1-72E8-455C-B95E-4833379F5BA8}" sibTransId="{ED70C6A0-2B83-4809-A098-95BE3ACE44DD}"/>
    <dgm:cxn modelId="{438B4756-E5A7-4828-821D-3CC6F121815D}" type="presOf" srcId="{C1021A47-108E-4F8C-AF7E-778EACB88567}" destId="{795F5590-8CE3-4DF2-9A31-A799AACA8EA5}" srcOrd="0" destOrd="0" presId="urn:microsoft.com/office/officeart/2008/layout/LinedList"/>
    <dgm:cxn modelId="{FBCCF656-3156-4CAD-A32E-C7DC0DF84B51}" type="presOf" srcId="{C178459A-B152-478C-BD09-BBA615208578}" destId="{6B4D26E5-621C-46C3-B48C-70A56916153A}" srcOrd="0" destOrd="0" presId="urn:microsoft.com/office/officeart/2008/layout/LinedList"/>
    <dgm:cxn modelId="{C760745A-D8A8-41BD-B20D-B81D8B95A80B}" type="presOf" srcId="{9042C507-EBC1-4577-AFDA-E5008E0E026E}" destId="{3F5988DD-F221-44EB-92FF-9DEE3BE04003}" srcOrd="0" destOrd="0" presId="urn:microsoft.com/office/officeart/2008/layout/LinedList"/>
    <dgm:cxn modelId="{ABC680AC-434C-463D-A88A-B8A23D5BFBCB}" srcId="{C178459A-B152-478C-BD09-BBA615208578}" destId="{175363C4-375A-4D7E-9F43-D76B4501310E}" srcOrd="0" destOrd="0" parTransId="{AE388C1E-D23E-4DE1-B25D-982642F58D20}" sibTransId="{8515AE76-2309-4BDA-A690-BB0BE9A1898F}"/>
    <dgm:cxn modelId="{9687EAAC-D1C4-44B5-91A0-2C633EC1747B}" srcId="{C178459A-B152-478C-BD09-BBA615208578}" destId="{11AEDB21-5B5C-422B-BCFA-19CA5B7B038F}" srcOrd="3" destOrd="0" parTransId="{90E54B34-F6BD-44BB-B9BB-2B600B6762E1}" sibTransId="{7946D855-010A-42AA-A578-65F5A5E13FE3}"/>
    <dgm:cxn modelId="{CA6D93C7-FC8E-451C-8EF0-AF707D7FAFF6}" type="presOf" srcId="{175363C4-375A-4D7E-9F43-D76B4501310E}" destId="{78508A6A-E04C-41E2-8260-7A9088FFCE5F}" srcOrd="0" destOrd="0" presId="urn:microsoft.com/office/officeart/2008/layout/LinedList"/>
    <dgm:cxn modelId="{EE92E3CC-CC11-407C-A6A1-B000A55F4AAF}" srcId="{C178459A-B152-478C-BD09-BBA615208578}" destId="{C1021A47-108E-4F8C-AF7E-778EACB88567}" srcOrd="4" destOrd="0" parTransId="{1535276B-F956-4B50-A71C-04B8E81E3108}" sibTransId="{F7D79B77-7C23-48EE-A503-3B2E7F61057C}"/>
    <dgm:cxn modelId="{D1D812D0-00A1-4319-B994-D5C8574BA669}" srcId="{C178459A-B152-478C-BD09-BBA615208578}" destId="{81B3C8C6-A249-438C-8E9E-0413D3E7E72B}" srcOrd="2" destOrd="0" parTransId="{ABAAC70E-2624-491C-8CB0-3185FA1BBE3F}" sibTransId="{F9E27DBC-8C47-4E20-B0F6-0E63EE65A5E6}"/>
    <dgm:cxn modelId="{C05897FE-3F4F-46A9-BA8B-1BE5B75462E1}" type="presOf" srcId="{81B3C8C6-A249-438C-8E9E-0413D3E7E72B}" destId="{6BC96120-CC53-4FA9-B6E1-402423914B78}" srcOrd="0" destOrd="0" presId="urn:microsoft.com/office/officeart/2008/layout/LinedList"/>
    <dgm:cxn modelId="{04677BD9-A3EA-439E-9F22-3093CBD24510}" type="presParOf" srcId="{6B4D26E5-621C-46C3-B48C-70A56916153A}" destId="{52ED170C-A131-4F01-ADFE-BDF6A310DF79}" srcOrd="0" destOrd="0" presId="urn:microsoft.com/office/officeart/2008/layout/LinedList"/>
    <dgm:cxn modelId="{F83CE8A9-D9F1-47E6-BB14-BA5B0154A56D}" type="presParOf" srcId="{6B4D26E5-621C-46C3-B48C-70A56916153A}" destId="{0B3760F6-2E29-40A4-A32B-CF89C6E3F6AE}" srcOrd="1" destOrd="0" presId="urn:microsoft.com/office/officeart/2008/layout/LinedList"/>
    <dgm:cxn modelId="{3996EA8A-CF2E-478D-8603-8500C86761A8}" type="presParOf" srcId="{0B3760F6-2E29-40A4-A32B-CF89C6E3F6AE}" destId="{78508A6A-E04C-41E2-8260-7A9088FFCE5F}" srcOrd="0" destOrd="0" presId="urn:microsoft.com/office/officeart/2008/layout/LinedList"/>
    <dgm:cxn modelId="{5859DD1B-8B33-4922-B451-0593D890AE4B}" type="presParOf" srcId="{0B3760F6-2E29-40A4-A32B-CF89C6E3F6AE}" destId="{73E8B8D7-94D9-4AA2-8AA0-23E951F2D9A3}" srcOrd="1" destOrd="0" presId="urn:microsoft.com/office/officeart/2008/layout/LinedList"/>
    <dgm:cxn modelId="{E9222E57-F4BE-4AF0-92F3-484662393A04}" type="presParOf" srcId="{6B4D26E5-621C-46C3-B48C-70A56916153A}" destId="{018DF967-5225-4919-A40F-CBE65C654DCC}" srcOrd="2" destOrd="0" presId="urn:microsoft.com/office/officeart/2008/layout/LinedList"/>
    <dgm:cxn modelId="{9028DDD9-59BA-4246-9D12-CF59A3182D2F}" type="presParOf" srcId="{6B4D26E5-621C-46C3-B48C-70A56916153A}" destId="{47402404-B007-486B-9BF4-60E4FEBC045E}" srcOrd="3" destOrd="0" presId="urn:microsoft.com/office/officeart/2008/layout/LinedList"/>
    <dgm:cxn modelId="{774E8091-096D-4385-93BB-885CEDCA48B8}" type="presParOf" srcId="{47402404-B007-486B-9BF4-60E4FEBC045E}" destId="{3F5988DD-F221-44EB-92FF-9DEE3BE04003}" srcOrd="0" destOrd="0" presId="urn:microsoft.com/office/officeart/2008/layout/LinedList"/>
    <dgm:cxn modelId="{9E8421DF-064C-4FCC-8E29-39DBA3950400}" type="presParOf" srcId="{47402404-B007-486B-9BF4-60E4FEBC045E}" destId="{067A8911-BCEE-4BC3-B4EC-B09B776B0B7A}" srcOrd="1" destOrd="0" presId="urn:microsoft.com/office/officeart/2008/layout/LinedList"/>
    <dgm:cxn modelId="{52982EE1-221D-4EE5-9F18-228F5640B833}" type="presParOf" srcId="{6B4D26E5-621C-46C3-B48C-70A56916153A}" destId="{E0C5FECC-AD5E-4262-B5A4-23F391DD422C}" srcOrd="4" destOrd="0" presId="urn:microsoft.com/office/officeart/2008/layout/LinedList"/>
    <dgm:cxn modelId="{02902657-73CA-42FD-8B3D-D8E06D8DE749}" type="presParOf" srcId="{6B4D26E5-621C-46C3-B48C-70A56916153A}" destId="{2B4EE465-29CF-433D-9A99-47B23C54F340}" srcOrd="5" destOrd="0" presId="urn:microsoft.com/office/officeart/2008/layout/LinedList"/>
    <dgm:cxn modelId="{4DCACA31-3D3F-457A-8290-5BD6C8F950F2}" type="presParOf" srcId="{2B4EE465-29CF-433D-9A99-47B23C54F340}" destId="{6BC96120-CC53-4FA9-B6E1-402423914B78}" srcOrd="0" destOrd="0" presId="urn:microsoft.com/office/officeart/2008/layout/LinedList"/>
    <dgm:cxn modelId="{9DBF57C7-22B5-4F58-8E8F-58831452511E}" type="presParOf" srcId="{2B4EE465-29CF-433D-9A99-47B23C54F340}" destId="{C95D84A7-D585-4EF4-B009-314BBE5525BF}" srcOrd="1" destOrd="0" presId="urn:microsoft.com/office/officeart/2008/layout/LinedList"/>
    <dgm:cxn modelId="{E1B72DB2-82C9-4F1A-B848-C1EB02BD974D}" type="presParOf" srcId="{6B4D26E5-621C-46C3-B48C-70A56916153A}" destId="{02A134B8-E4E8-4400-9121-7036A79609D9}" srcOrd="6" destOrd="0" presId="urn:microsoft.com/office/officeart/2008/layout/LinedList"/>
    <dgm:cxn modelId="{0A6572BC-99CA-4F9A-81A3-71A97A2A48F9}" type="presParOf" srcId="{6B4D26E5-621C-46C3-B48C-70A56916153A}" destId="{F9C8F052-DEB7-4BBC-8F63-095FFEC1633D}" srcOrd="7" destOrd="0" presId="urn:microsoft.com/office/officeart/2008/layout/LinedList"/>
    <dgm:cxn modelId="{7CFF8F30-ECEF-4767-8AE6-1EB8B709CE72}" type="presParOf" srcId="{F9C8F052-DEB7-4BBC-8F63-095FFEC1633D}" destId="{33299529-6E61-4144-9EBB-95605C07A130}" srcOrd="0" destOrd="0" presId="urn:microsoft.com/office/officeart/2008/layout/LinedList"/>
    <dgm:cxn modelId="{0CA03CE6-21EC-4389-A407-9EEF0C7E77B5}" type="presParOf" srcId="{F9C8F052-DEB7-4BBC-8F63-095FFEC1633D}" destId="{86A50DE0-9988-48A2-A037-664114A50CBD}" srcOrd="1" destOrd="0" presId="urn:microsoft.com/office/officeart/2008/layout/LinedList"/>
    <dgm:cxn modelId="{785D20A0-8EC1-4259-9B46-B08A5979AA17}" type="presParOf" srcId="{6B4D26E5-621C-46C3-B48C-70A56916153A}" destId="{A77AA1B2-6990-42D7-BF34-F3474A045FA9}" srcOrd="8" destOrd="0" presId="urn:microsoft.com/office/officeart/2008/layout/LinedList"/>
    <dgm:cxn modelId="{BD9438D7-2946-42BF-8C51-0B49400494BB}" type="presParOf" srcId="{6B4D26E5-621C-46C3-B48C-70A56916153A}" destId="{6E1C0F03-78C4-425F-8FF4-6D80620B9A0D}" srcOrd="9" destOrd="0" presId="urn:microsoft.com/office/officeart/2008/layout/LinedList"/>
    <dgm:cxn modelId="{B5425B8F-9680-4A14-9936-EE705DD85E2D}" type="presParOf" srcId="{6E1C0F03-78C4-425F-8FF4-6D80620B9A0D}" destId="{795F5590-8CE3-4DF2-9A31-A799AACA8EA5}" srcOrd="0" destOrd="0" presId="urn:microsoft.com/office/officeart/2008/layout/LinedList"/>
    <dgm:cxn modelId="{0428C936-9B41-4F86-806C-3D07A4BD7958}" type="presParOf" srcId="{6E1C0F03-78C4-425F-8FF4-6D80620B9A0D}" destId="{F45A4F91-6AE5-477A-8FDE-024B4271B7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0C4BBB-548C-4F76-BCC4-1DC677C282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A91836-446B-43EE-8EC7-FF55C88AB82E}">
      <dgm:prSet/>
      <dgm:spPr/>
      <dgm:t>
        <a:bodyPr/>
        <a:lstStyle/>
        <a:p>
          <a:r>
            <a:rPr lang="en-GB" dirty="0">
              <a:latin typeface="Arial"/>
              <a:cs typeface="Arial"/>
            </a:rPr>
            <a:t>The barriers of communication that can prevent effective communication between the organisation and their external stakeholders.</a:t>
          </a:r>
          <a:endParaRPr lang="en-US" dirty="0">
            <a:latin typeface="Arial"/>
            <a:cs typeface="Arial"/>
          </a:endParaRPr>
        </a:p>
      </dgm:t>
    </dgm:pt>
    <dgm:pt modelId="{9EF0981B-31F7-4C95-B5AC-5F9FFD63F74D}" type="parTrans" cxnId="{3FC6A91E-FA17-4F8F-B633-19F5D95F5FED}">
      <dgm:prSet/>
      <dgm:spPr/>
      <dgm:t>
        <a:bodyPr/>
        <a:lstStyle/>
        <a:p>
          <a:endParaRPr lang="en-US"/>
        </a:p>
      </dgm:t>
    </dgm:pt>
    <dgm:pt modelId="{1970C2AD-66F1-46B0-AE7C-EED0BD45E217}" type="sibTrans" cxnId="{3FC6A91E-FA17-4F8F-B633-19F5D95F5FED}">
      <dgm:prSet/>
      <dgm:spPr/>
      <dgm:t>
        <a:bodyPr/>
        <a:lstStyle/>
        <a:p>
          <a:endParaRPr lang="en-US"/>
        </a:p>
      </dgm:t>
    </dgm:pt>
    <dgm:pt modelId="{C9A3FF12-BE0C-4DEA-8890-BCA3CAEB674A}">
      <dgm:prSet/>
      <dgm:spPr/>
      <dgm:t>
        <a:bodyPr/>
        <a:lstStyle/>
        <a:p>
          <a:pPr rtl="0"/>
          <a:r>
            <a:rPr lang="en-GB" dirty="0">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gm:t>
    </dgm:pt>
    <dgm:pt modelId="{AE3D8A71-F41D-497E-B242-4567D512D188}" type="parTrans" cxnId="{6494B782-4BE7-4B92-9E45-CE54E4639E1B}">
      <dgm:prSet/>
      <dgm:spPr/>
      <dgm:t>
        <a:bodyPr/>
        <a:lstStyle/>
        <a:p>
          <a:endParaRPr lang="en-US"/>
        </a:p>
      </dgm:t>
    </dgm:pt>
    <dgm:pt modelId="{27A0FF3D-0011-4D97-8D9A-43DC4F47C937}" type="sibTrans" cxnId="{6494B782-4BE7-4B92-9E45-CE54E4639E1B}">
      <dgm:prSet/>
      <dgm:spPr/>
      <dgm:t>
        <a:bodyPr/>
        <a:lstStyle/>
        <a:p>
          <a:endParaRPr lang="en-US"/>
        </a:p>
      </dgm:t>
    </dgm:pt>
    <dgm:pt modelId="{7F2A0FBB-921E-46DE-A4F7-C6222E3511A4}">
      <dgm:prSet/>
      <dgm:spPr/>
      <dgm:t>
        <a:bodyPr/>
        <a:lstStyle/>
        <a:p>
          <a:r>
            <a:rPr lang="en-GB" dirty="0">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dirty="0">
            <a:latin typeface="Arial"/>
            <a:cs typeface="Arial"/>
          </a:endParaRPr>
        </a:p>
      </dgm:t>
    </dgm:pt>
    <dgm:pt modelId="{1A4FE8F6-31C8-4BA8-BAFD-06670E5EC306}" type="parTrans" cxnId="{6B7050D5-B337-45FE-A947-570C7F4FE1E6}">
      <dgm:prSet/>
      <dgm:spPr/>
      <dgm:t>
        <a:bodyPr/>
        <a:lstStyle/>
        <a:p>
          <a:endParaRPr lang="en-US"/>
        </a:p>
      </dgm:t>
    </dgm:pt>
    <dgm:pt modelId="{92960D1E-5703-4D44-8BA7-E570FE35E415}" type="sibTrans" cxnId="{6B7050D5-B337-45FE-A947-570C7F4FE1E6}">
      <dgm:prSet/>
      <dgm:spPr/>
      <dgm:t>
        <a:bodyPr/>
        <a:lstStyle/>
        <a:p>
          <a:endParaRPr lang="en-US"/>
        </a:p>
      </dgm:t>
    </dgm:pt>
    <dgm:pt modelId="{364781F6-1FEB-4E90-AD7B-06B6557DF495}">
      <dgm:prSet/>
      <dgm:spPr/>
      <dgm:t>
        <a:bodyPr/>
        <a:lstStyle/>
        <a:p>
          <a:pPr rtl="0"/>
          <a:r>
            <a:rPr lang="en-GB" dirty="0">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gm:t>
    </dgm:pt>
    <dgm:pt modelId="{595967F2-7342-4152-B328-FB0CC4032B6C}" type="parTrans" cxnId="{7F58B8C8-B162-4F3A-9790-9DCA0F91C84F}">
      <dgm:prSet/>
      <dgm:spPr/>
      <dgm:t>
        <a:bodyPr/>
        <a:lstStyle/>
        <a:p>
          <a:endParaRPr lang="en-US"/>
        </a:p>
      </dgm:t>
    </dgm:pt>
    <dgm:pt modelId="{F09262E1-0A80-46A6-BDB1-FB4607B53AA0}" type="sibTrans" cxnId="{7F58B8C8-B162-4F3A-9790-9DCA0F91C84F}">
      <dgm:prSet/>
      <dgm:spPr/>
      <dgm:t>
        <a:bodyPr/>
        <a:lstStyle/>
        <a:p>
          <a:endParaRPr lang="en-US"/>
        </a:p>
      </dgm:t>
    </dgm:pt>
    <dgm:pt modelId="{21652EE5-8E99-435D-A11F-D6AC2089DE53}">
      <dgm:prSet/>
      <dgm:spPr/>
      <dgm:t>
        <a:bodyPr/>
        <a:lstStyle/>
        <a:p>
          <a:r>
            <a:rPr lang="en-GB" dirty="0">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dirty="0"/>
            <a:t>  </a:t>
          </a:r>
          <a:endParaRPr lang="en-US" dirty="0"/>
        </a:p>
      </dgm:t>
    </dgm:pt>
    <dgm:pt modelId="{F1C029A5-9445-432B-8469-BE258E2E1D8D}" type="parTrans" cxnId="{1B999899-C91D-476D-A67C-96F9EDDBABB9}">
      <dgm:prSet/>
      <dgm:spPr/>
      <dgm:t>
        <a:bodyPr/>
        <a:lstStyle/>
        <a:p>
          <a:endParaRPr lang="en-US"/>
        </a:p>
      </dgm:t>
    </dgm:pt>
    <dgm:pt modelId="{BF1B30A0-3E5D-498B-9D8C-904C05F9B621}" type="sibTrans" cxnId="{1B999899-C91D-476D-A67C-96F9EDDBABB9}">
      <dgm:prSet/>
      <dgm:spPr/>
      <dgm:t>
        <a:bodyPr/>
        <a:lstStyle/>
        <a:p>
          <a:endParaRPr lang="en-US"/>
        </a:p>
      </dgm:t>
    </dgm:pt>
    <dgm:pt modelId="{32952B21-3424-4613-9A76-2C8FC2EF1875}" type="pres">
      <dgm:prSet presAssocID="{DD0C4BBB-548C-4F76-BCC4-1DC677C282F4}" presName="linear" presStyleCnt="0">
        <dgm:presLayoutVars>
          <dgm:animLvl val="lvl"/>
          <dgm:resizeHandles val="exact"/>
        </dgm:presLayoutVars>
      </dgm:prSet>
      <dgm:spPr/>
    </dgm:pt>
    <dgm:pt modelId="{00549921-95D7-45C3-9F72-F7F079754A95}" type="pres">
      <dgm:prSet presAssocID="{05A91836-446B-43EE-8EC7-FF55C88AB82E}" presName="parentText" presStyleLbl="node1" presStyleIdx="0" presStyleCnt="5">
        <dgm:presLayoutVars>
          <dgm:chMax val="0"/>
          <dgm:bulletEnabled val="1"/>
        </dgm:presLayoutVars>
      </dgm:prSet>
      <dgm:spPr/>
    </dgm:pt>
    <dgm:pt modelId="{65176F4F-5BB2-4AA9-B306-FF4D788E2035}" type="pres">
      <dgm:prSet presAssocID="{1970C2AD-66F1-46B0-AE7C-EED0BD45E217}" presName="spacer" presStyleCnt="0"/>
      <dgm:spPr/>
    </dgm:pt>
    <dgm:pt modelId="{82046836-200A-4906-85F2-ABB03322161F}" type="pres">
      <dgm:prSet presAssocID="{C9A3FF12-BE0C-4DEA-8890-BCA3CAEB674A}" presName="parentText" presStyleLbl="node1" presStyleIdx="1" presStyleCnt="5">
        <dgm:presLayoutVars>
          <dgm:chMax val="0"/>
          <dgm:bulletEnabled val="1"/>
        </dgm:presLayoutVars>
      </dgm:prSet>
      <dgm:spPr/>
    </dgm:pt>
    <dgm:pt modelId="{9144B40F-1E7B-4490-BEA1-FB0D6F0A67D9}" type="pres">
      <dgm:prSet presAssocID="{27A0FF3D-0011-4D97-8D9A-43DC4F47C937}" presName="spacer" presStyleCnt="0"/>
      <dgm:spPr/>
    </dgm:pt>
    <dgm:pt modelId="{181A53CA-2B15-4486-BE52-F377415F5171}" type="pres">
      <dgm:prSet presAssocID="{7F2A0FBB-921E-46DE-A4F7-C6222E3511A4}" presName="parentText" presStyleLbl="node1" presStyleIdx="2" presStyleCnt="5">
        <dgm:presLayoutVars>
          <dgm:chMax val="0"/>
          <dgm:bulletEnabled val="1"/>
        </dgm:presLayoutVars>
      </dgm:prSet>
      <dgm:spPr/>
    </dgm:pt>
    <dgm:pt modelId="{DBDDFA96-AFA3-4FDC-8860-57DE4054E776}" type="pres">
      <dgm:prSet presAssocID="{92960D1E-5703-4D44-8BA7-E570FE35E415}" presName="spacer" presStyleCnt="0"/>
      <dgm:spPr/>
    </dgm:pt>
    <dgm:pt modelId="{E98AA6F0-00EE-4354-8478-972CC2EE3EB4}" type="pres">
      <dgm:prSet presAssocID="{364781F6-1FEB-4E90-AD7B-06B6557DF495}" presName="parentText" presStyleLbl="node1" presStyleIdx="3" presStyleCnt="5">
        <dgm:presLayoutVars>
          <dgm:chMax val="0"/>
          <dgm:bulletEnabled val="1"/>
        </dgm:presLayoutVars>
      </dgm:prSet>
      <dgm:spPr/>
    </dgm:pt>
    <dgm:pt modelId="{23CC040F-8CB1-4EF6-854F-8A1BE73F2269}" type="pres">
      <dgm:prSet presAssocID="{F09262E1-0A80-46A6-BDB1-FB4607B53AA0}" presName="spacer" presStyleCnt="0"/>
      <dgm:spPr/>
    </dgm:pt>
    <dgm:pt modelId="{2B7CDF38-8BC9-492C-BE09-0F0F7775F053}" type="pres">
      <dgm:prSet presAssocID="{21652EE5-8E99-435D-A11F-D6AC2089DE53}" presName="parentText" presStyleLbl="node1" presStyleIdx="4" presStyleCnt="5">
        <dgm:presLayoutVars>
          <dgm:chMax val="0"/>
          <dgm:bulletEnabled val="1"/>
        </dgm:presLayoutVars>
      </dgm:prSet>
      <dgm:spPr/>
    </dgm:pt>
  </dgm:ptLst>
  <dgm:cxnLst>
    <dgm:cxn modelId="{C8511013-6179-4220-96E0-BB4106A72403}" type="presOf" srcId="{05A91836-446B-43EE-8EC7-FF55C88AB82E}" destId="{00549921-95D7-45C3-9F72-F7F079754A95}" srcOrd="0" destOrd="0" presId="urn:microsoft.com/office/officeart/2005/8/layout/vList2"/>
    <dgm:cxn modelId="{3FC6A91E-FA17-4F8F-B633-19F5D95F5FED}" srcId="{DD0C4BBB-548C-4F76-BCC4-1DC677C282F4}" destId="{05A91836-446B-43EE-8EC7-FF55C88AB82E}" srcOrd="0" destOrd="0" parTransId="{9EF0981B-31F7-4C95-B5AC-5F9FFD63F74D}" sibTransId="{1970C2AD-66F1-46B0-AE7C-EED0BD45E217}"/>
    <dgm:cxn modelId="{6A5C4635-C9EB-452A-A5CD-2F5F54393B54}" type="presOf" srcId="{C9A3FF12-BE0C-4DEA-8890-BCA3CAEB674A}" destId="{82046836-200A-4906-85F2-ABB03322161F}" srcOrd="0" destOrd="0" presId="urn:microsoft.com/office/officeart/2005/8/layout/vList2"/>
    <dgm:cxn modelId="{5DD7DA4B-F4F6-4AD9-9048-D3CBA02E2D44}" type="presOf" srcId="{7F2A0FBB-921E-46DE-A4F7-C6222E3511A4}" destId="{181A53CA-2B15-4486-BE52-F377415F5171}" srcOrd="0" destOrd="0" presId="urn:microsoft.com/office/officeart/2005/8/layout/vList2"/>
    <dgm:cxn modelId="{6494B782-4BE7-4B92-9E45-CE54E4639E1B}" srcId="{DD0C4BBB-548C-4F76-BCC4-1DC677C282F4}" destId="{C9A3FF12-BE0C-4DEA-8890-BCA3CAEB674A}" srcOrd="1" destOrd="0" parTransId="{AE3D8A71-F41D-497E-B242-4567D512D188}" sibTransId="{27A0FF3D-0011-4D97-8D9A-43DC4F47C937}"/>
    <dgm:cxn modelId="{536EFF94-2552-4E23-824D-1C57C8F82FF2}" type="presOf" srcId="{364781F6-1FEB-4E90-AD7B-06B6557DF495}" destId="{E98AA6F0-00EE-4354-8478-972CC2EE3EB4}" srcOrd="0" destOrd="0" presId="urn:microsoft.com/office/officeart/2005/8/layout/vList2"/>
    <dgm:cxn modelId="{1B999899-C91D-476D-A67C-96F9EDDBABB9}" srcId="{DD0C4BBB-548C-4F76-BCC4-1DC677C282F4}" destId="{21652EE5-8E99-435D-A11F-D6AC2089DE53}" srcOrd="4" destOrd="0" parTransId="{F1C029A5-9445-432B-8469-BE258E2E1D8D}" sibTransId="{BF1B30A0-3E5D-498B-9D8C-904C05F9B621}"/>
    <dgm:cxn modelId="{D196349D-1E7A-4201-AE88-C1847B3DE63A}" type="presOf" srcId="{DD0C4BBB-548C-4F76-BCC4-1DC677C282F4}" destId="{32952B21-3424-4613-9A76-2C8FC2EF1875}" srcOrd="0" destOrd="0" presId="urn:microsoft.com/office/officeart/2005/8/layout/vList2"/>
    <dgm:cxn modelId="{7F58B8C8-B162-4F3A-9790-9DCA0F91C84F}" srcId="{DD0C4BBB-548C-4F76-BCC4-1DC677C282F4}" destId="{364781F6-1FEB-4E90-AD7B-06B6557DF495}" srcOrd="3" destOrd="0" parTransId="{595967F2-7342-4152-B328-FB0CC4032B6C}" sibTransId="{F09262E1-0A80-46A6-BDB1-FB4607B53AA0}"/>
    <dgm:cxn modelId="{6B7050D5-B337-45FE-A947-570C7F4FE1E6}" srcId="{DD0C4BBB-548C-4F76-BCC4-1DC677C282F4}" destId="{7F2A0FBB-921E-46DE-A4F7-C6222E3511A4}" srcOrd="2" destOrd="0" parTransId="{1A4FE8F6-31C8-4BA8-BAFD-06670E5EC306}" sibTransId="{92960D1E-5703-4D44-8BA7-E570FE35E415}"/>
    <dgm:cxn modelId="{4BC81ADD-BE2F-4801-904D-F9C014246B6F}" type="presOf" srcId="{21652EE5-8E99-435D-A11F-D6AC2089DE53}" destId="{2B7CDF38-8BC9-492C-BE09-0F0F7775F053}" srcOrd="0" destOrd="0" presId="urn:microsoft.com/office/officeart/2005/8/layout/vList2"/>
    <dgm:cxn modelId="{E38B8CA1-B3DA-45A2-A83F-9D38B0B4E813}" type="presParOf" srcId="{32952B21-3424-4613-9A76-2C8FC2EF1875}" destId="{00549921-95D7-45C3-9F72-F7F079754A95}" srcOrd="0" destOrd="0" presId="urn:microsoft.com/office/officeart/2005/8/layout/vList2"/>
    <dgm:cxn modelId="{4731C1ED-B7C9-4D55-BB2D-19C6280FB8AB}" type="presParOf" srcId="{32952B21-3424-4613-9A76-2C8FC2EF1875}" destId="{65176F4F-5BB2-4AA9-B306-FF4D788E2035}" srcOrd="1" destOrd="0" presId="urn:microsoft.com/office/officeart/2005/8/layout/vList2"/>
    <dgm:cxn modelId="{AB38AA8F-5FEE-4B12-8E3D-F51F40FC8165}" type="presParOf" srcId="{32952B21-3424-4613-9A76-2C8FC2EF1875}" destId="{82046836-200A-4906-85F2-ABB03322161F}" srcOrd="2" destOrd="0" presId="urn:microsoft.com/office/officeart/2005/8/layout/vList2"/>
    <dgm:cxn modelId="{E9661C95-2678-472D-853A-4E7EF270D236}" type="presParOf" srcId="{32952B21-3424-4613-9A76-2C8FC2EF1875}" destId="{9144B40F-1E7B-4490-BEA1-FB0D6F0A67D9}" srcOrd="3" destOrd="0" presId="urn:microsoft.com/office/officeart/2005/8/layout/vList2"/>
    <dgm:cxn modelId="{B3623AFB-24A1-479E-9936-42B47AF4E824}" type="presParOf" srcId="{32952B21-3424-4613-9A76-2C8FC2EF1875}" destId="{181A53CA-2B15-4486-BE52-F377415F5171}" srcOrd="4" destOrd="0" presId="urn:microsoft.com/office/officeart/2005/8/layout/vList2"/>
    <dgm:cxn modelId="{8147DFA5-744B-43BD-B9C0-974A46F0A1AF}" type="presParOf" srcId="{32952B21-3424-4613-9A76-2C8FC2EF1875}" destId="{DBDDFA96-AFA3-4FDC-8860-57DE4054E776}" srcOrd="5" destOrd="0" presId="urn:microsoft.com/office/officeart/2005/8/layout/vList2"/>
    <dgm:cxn modelId="{1DFCB532-CBA0-4FFD-AB75-1835D69A0418}" type="presParOf" srcId="{32952B21-3424-4613-9A76-2C8FC2EF1875}" destId="{E98AA6F0-00EE-4354-8478-972CC2EE3EB4}" srcOrd="6" destOrd="0" presId="urn:microsoft.com/office/officeart/2005/8/layout/vList2"/>
    <dgm:cxn modelId="{6783AF18-9FC5-43D6-9442-1E210FE19678}" type="presParOf" srcId="{32952B21-3424-4613-9A76-2C8FC2EF1875}" destId="{23CC040F-8CB1-4EF6-854F-8A1BE73F2269}" srcOrd="7" destOrd="0" presId="urn:microsoft.com/office/officeart/2005/8/layout/vList2"/>
    <dgm:cxn modelId="{0E28CA67-8CD4-4C0B-91CA-4F800B923DB0}" type="presParOf" srcId="{32952B21-3424-4613-9A76-2C8FC2EF1875}" destId="{2B7CDF38-8BC9-492C-BE09-0F0F7775F0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0587A2-B435-4A6A-9B26-873826DCDE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DD80D24-9893-4A52-B8CC-0B298437CC8D}">
      <dgm:prSet/>
      <dgm:spPr/>
      <dgm:t>
        <a:bodyPr/>
        <a:lstStyle/>
        <a:p>
          <a:pPr rtl="0"/>
          <a:r>
            <a:rPr lang="en-GB" dirty="0">
              <a:latin typeface="Arial"/>
              <a:cs typeface="Arial"/>
            </a:rPr>
            <a:t>Improved patient wellbeing(peace of mind based on being informed)</a:t>
          </a:r>
          <a:endParaRPr lang="en-US" dirty="0">
            <a:latin typeface="Arial"/>
            <a:cs typeface="Arial"/>
          </a:endParaRPr>
        </a:p>
      </dgm:t>
    </dgm:pt>
    <dgm:pt modelId="{79A37CC8-4FAA-434B-88C1-8CFB33DCC994}" type="parTrans" cxnId="{A449B521-548A-40AE-A7E7-16A35F8B5F5D}">
      <dgm:prSet/>
      <dgm:spPr/>
      <dgm:t>
        <a:bodyPr/>
        <a:lstStyle/>
        <a:p>
          <a:endParaRPr lang="en-US"/>
        </a:p>
      </dgm:t>
    </dgm:pt>
    <dgm:pt modelId="{09790D23-BC9F-45FE-ADB2-FDAD5E9C3F45}" type="sibTrans" cxnId="{A449B521-548A-40AE-A7E7-16A35F8B5F5D}">
      <dgm:prSet/>
      <dgm:spPr/>
      <dgm:t>
        <a:bodyPr/>
        <a:lstStyle/>
        <a:p>
          <a:endParaRPr lang="en-US"/>
        </a:p>
      </dgm:t>
    </dgm:pt>
    <dgm:pt modelId="{B4F6A491-D31D-4D01-A5F9-2A88D1561071}">
      <dgm:prSet/>
      <dgm:spPr/>
      <dgm:t>
        <a:bodyPr/>
        <a:lstStyle/>
        <a:p>
          <a:pPr rtl="0"/>
          <a:r>
            <a:rPr lang="en-US" dirty="0">
              <a:latin typeface="Arial"/>
              <a:cs typeface="Arial"/>
            </a:rPr>
            <a:t>Improved hospital-patient relations</a:t>
          </a:r>
        </a:p>
      </dgm:t>
    </dgm:pt>
    <dgm:pt modelId="{5AAED189-C5F4-45A5-9D12-E8BD3470D2B3}" type="parTrans" cxnId="{603E6533-1DAD-4CC5-A94B-8136A711472D}">
      <dgm:prSet/>
      <dgm:spPr/>
      <dgm:t>
        <a:bodyPr/>
        <a:lstStyle/>
        <a:p>
          <a:endParaRPr lang="en-GB"/>
        </a:p>
      </dgm:t>
    </dgm:pt>
    <dgm:pt modelId="{87AD009B-4F52-4EFC-8B0B-05B161797FE3}" type="sibTrans" cxnId="{603E6533-1DAD-4CC5-A94B-8136A711472D}">
      <dgm:prSet/>
      <dgm:spPr/>
      <dgm:t>
        <a:bodyPr/>
        <a:lstStyle/>
        <a:p>
          <a:endParaRPr lang="en-GB"/>
        </a:p>
      </dgm:t>
    </dgm:pt>
    <dgm:pt modelId="{090C6FCF-3350-435F-B729-EEC1C67A996D}">
      <dgm:prSet/>
      <dgm:spPr/>
      <dgm:t>
        <a:bodyPr/>
        <a:lstStyle/>
        <a:p>
          <a:pPr rtl="0"/>
          <a:r>
            <a:rPr lang="en-US" dirty="0">
              <a:latin typeface="Arial"/>
              <a:cs typeface="Arial"/>
            </a:rPr>
            <a:t>Minimal complaints submitted by patients or patient parents</a:t>
          </a:r>
        </a:p>
      </dgm:t>
    </dgm:pt>
    <dgm:pt modelId="{92643BC1-D26C-4FFE-B068-7165F7778977}" type="parTrans" cxnId="{FE2F8F06-CE57-45DF-B189-E566A0DD6117}">
      <dgm:prSet/>
      <dgm:spPr/>
      <dgm:t>
        <a:bodyPr/>
        <a:lstStyle/>
        <a:p>
          <a:endParaRPr lang="en-GB"/>
        </a:p>
      </dgm:t>
    </dgm:pt>
    <dgm:pt modelId="{E79B1DAF-6B1D-4276-A778-452192D2BFE3}" type="sibTrans" cxnId="{FE2F8F06-CE57-45DF-B189-E566A0DD6117}">
      <dgm:prSet/>
      <dgm:spPr/>
      <dgm:t>
        <a:bodyPr/>
        <a:lstStyle/>
        <a:p>
          <a:endParaRPr lang="en-GB"/>
        </a:p>
      </dgm:t>
    </dgm:pt>
    <dgm:pt modelId="{DB199405-CE98-4DD5-9B49-4FB38E4CBD4E}">
      <dgm:prSet/>
      <dgm:spPr/>
      <dgm:t>
        <a:bodyPr/>
        <a:lstStyle/>
        <a:p>
          <a:pPr rtl="0"/>
          <a:r>
            <a:rPr lang="en-US" dirty="0">
              <a:latin typeface="Arial"/>
              <a:cs typeface="Arial"/>
            </a:rPr>
            <a:t>Reduction in internal conflicts between  staff</a:t>
          </a:r>
        </a:p>
      </dgm:t>
    </dgm:pt>
    <dgm:pt modelId="{1DC53277-DFB7-4081-A9EE-C5A642512577}" type="parTrans" cxnId="{D41716FC-26AA-487B-A02E-F72C26C67F79}">
      <dgm:prSet/>
      <dgm:spPr/>
      <dgm:t>
        <a:bodyPr/>
        <a:lstStyle/>
        <a:p>
          <a:endParaRPr lang="en-GB"/>
        </a:p>
      </dgm:t>
    </dgm:pt>
    <dgm:pt modelId="{51C211A3-EE16-400A-9F97-ADD44E696346}" type="sibTrans" cxnId="{D41716FC-26AA-487B-A02E-F72C26C67F79}">
      <dgm:prSet/>
      <dgm:spPr/>
      <dgm:t>
        <a:bodyPr/>
        <a:lstStyle/>
        <a:p>
          <a:endParaRPr lang="en-GB"/>
        </a:p>
      </dgm:t>
    </dgm:pt>
    <dgm:pt modelId="{0F5DE8B1-6907-4102-A1C0-3A4187334F2B}">
      <dgm:prSet/>
      <dgm:spPr/>
      <dgm:t>
        <a:bodyPr/>
        <a:lstStyle/>
        <a:p>
          <a:pPr rtl="0"/>
          <a:r>
            <a:rPr lang="en-US" dirty="0">
              <a:latin typeface="Arial"/>
              <a:cs typeface="Arial"/>
            </a:rPr>
            <a:t>Ability for improved planning and preparation for both staff and patients</a:t>
          </a:r>
        </a:p>
      </dgm:t>
    </dgm:pt>
    <dgm:pt modelId="{D3E23F71-3E71-4D04-9484-9A4322A23D07}" type="parTrans" cxnId="{DFE525D6-097E-4459-AFC9-233ED83DCC5D}">
      <dgm:prSet/>
      <dgm:spPr/>
      <dgm:t>
        <a:bodyPr/>
        <a:lstStyle/>
        <a:p>
          <a:endParaRPr lang="en-GB"/>
        </a:p>
      </dgm:t>
    </dgm:pt>
    <dgm:pt modelId="{A971E70A-AEDB-4547-A44C-0077297F5C15}" type="sibTrans" cxnId="{DFE525D6-097E-4459-AFC9-233ED83DCC5D}">
      <dgm:prSet/>
      <dgm:spPr/>
      <dgm:t>
        <a:bodyPr/>
        <a:lstStyle/>
        <a:p>
          <a:endParaRPr lang="en-GB"/>
        </a:p>
      </dgm:t>
    </dgm:pt>
    <dgm:pt modelId="{66FC6E21-1E69-4278-B4AF-4D149A18E78F}" type="pres">
      <dgm:prSet presAssocID="{6A0587A2-B435-4A6A-9B26-873826DCDE19}" presName="linear" presStyleCnt="0">
        <dgm:presLayoutVars>
          <dgm:animLvl val="lvl"/>
          <dgm:resizeHandles val="exact"/>
        </dgm:presLayoutVars>
      </dgm:prSet>
      <dgm:spPr/>
    </dgm:pt>
    <dgm:pt modelId="{164F1D76-2CC8-481B-B126-E5644C90FA6E}" type="pres">
      <dgm:prSet presAssocID="{9DD80D24-9893-4A52-B8CC-0B298437CC8D}" presName="parentText" presStyleLbl="node1" presStyleIdx="0" presStyleCnt="5">
        <dgm:presLayoutVars>
          <dgm:chMax val="0"/>
          <dgm:bulletEnabled val="1"/>
        </dgm:presLayoutVars>
      </dgm:prSet>
      <dgm:spPr/>
    </dgm:pt>
    <dgm:pt modelId="{EF27594F-371E-411D-A520-FC057348C1FF}" type="pres">
      <dgm:prSet presAssocID="{09790D23-BC9F-45FE-ADB2-FDAD5E9C3F45}" presName="spacer" presStyleCnt="0"/>
      <dgm:spPr/>
    </dgm:pt>
    <dgm:pt modelId="{F1D50549-4639-4FA1-8EAF-948D489806D9}" type="pres">
      <dgm:prSet presAssocID="{B4F6A491-D31D-4D01-A5F9-2A88D1561071}" presName="parentText" presStyleLbl="node1" presStyleIdx="1" presStyleCnt="5">
        <dgm:presLayoutVars>
          <dgm:chMax val="0"/>
          <dgm:bulletEnabled val="1"/>
        </dgm:presLayoutVars>
      </dgm:prSet>
      <dgm:spPr/>
    </dgm:pt>
    <dgm:pt modelId="{B32DC681-284F-441A-8610-D95CD82B80C6}" type="pres">
      <dgm:prSet presAssocID="{87AD009B-4F52-4EFC-8B0B-05B161797FE3}" presName="spacer" presStyleCnt="0"/>
      <dgm:spPr/>
    </dgm:pt>
    <dgm:pt modelId="{D8EC63EB-28B6-46E9-8EC5-66E79D6AF4EB}" type="pres">
      <dgm:prSet presAssocID="{090C6FCF-3350-435F-B729-EEC1C67A996D}" presName="parentText" presStyleLbl="node1" presStyleIdx="2" presStyleCnt="5">
        <dgm:presLayoutVars>
          <dgm:chMax val="0"/>
          <dgm:bulletEnabled val="1"/>
        </dgm:presLayoutVars>
      </dgm:prSet>
      <dgm:spPr/>
    </dgm:pt>
    <dgm:pt modelId="{50F925DB-A960-4680-8A0D-990A7E58A8AF}" type="pres">
      <dgm:prSet presAssocID="{E79B1DAF-6B1D-4276-A778-452192D2BFE3}" presName="spacer" presStyleCnt="0"/>
      <dgm:spPr/>
    </dgm:pt>
    <dgm:pt modelId="{E70D323F-B307-4A81-89E0-5E0928055194}" type="pres">
      <dgm:prSet presAssocID="{DB199405-CE98-4DD5-9B49-4FB38E4CBD4E}" presName="parentText" presStyleLbl="node1" presStyleIdx="3" presStyleCnt="5">
        <dgm:presLayoutVars>
          <dgm:chMax val="0"/>
          <dgm:bulletEnabled val="1"/>
        </dgm:presLayoutVars>
      </dgm:prSet>
      <dgm:spPr/>
    </dgm:pt>
    <dgm:pt modelId="{FD389A40-45D4-482B-AEB5-3CA7C65A0EC0}" type="pres">
      <dgm:prSet presAssocID="{51C211A3-EE16-400A-9F97-ADD44E696346}" presName="spacer" presStyleCnt="0"/>
      <dgm:spPr/>
    </dgm:pt>
    <dgm:pt modelId="{2CDE306C-E77B-4F3B-BAE8-9D8FFE79CC93}" type="pres">
      <dgm:prSet presAssocID="{0F5DE8B1-6907-4102-A1C0-3A4187334F2B}" presName="parentText" presStyleLbl="node1" presStyleIdx="4" presStyleCnt="5">
        <dgm:presLayoutVars>
          <dgm:chMax val="0"/>
          <dgm:bulletEnabled val="1"/>
        </dgm:presLayoutVars>
      </dgm:prSet>
      <dgm:spPr/>
    </dgm:pt>
  </dgm:ptLst>
  <dgm:cxnLst>
    <dgm:cxn modelId="{FE2F8F06-CE57-45DF-B189-E566A0DD6117}" srcId="{6A0587A2-B435-4A6A-9B26-873826DCDE19}" destId="{090C6FCF-3350-435F-B729-EEC1C67A996D}" srcOrd="2" destOrd="0" parTransId="{92643BC1-D26C-4FFE-B068-7165F7778977}" sibTransId="{E79B1DAF-6B1D-4276-A778-452192D2BFE3}"/>
    <dgm:cxn modelId="{A449B521-548A-40AE-A7E7-16A35F8B5F5D}" srcId="{6A0587A2-B435-4A6A-9B26-873826DCDE19}" destId="{9DD80D24-9893-4A52-B8CC-0B298437CC8D}" srcOrd="0" destOrd="0" parTransId="{79A37CC8-4FAA-434B-88C1-8CFB33DCC994}" sibTransId="{09790D23-BC9F-45FE-ADB2-FDAD5E9C3F45}"/>
    <dgm:cxn modelId="{E4FBFB23-CA04-4EDE-865B-41EF7554BFB0}" type="presOf" srcId="{090C6FCF-3350-435F-B729-EEC1C67A996D}" destId="{D8EC63EB-28B6-46E9-8EC5-66E79D6AF4EB}" srcOrd="0" destOrd="0" presId="urn:microsoft.com/office/officeart/2005/8/layout/vList2"/>
    <dgm:cxn modelId="{603E6533-1DAD-4CC5-A94B-8136A711472D}" srcId="{6A0587A2-B435-4A6A-9B26-873826DCDE19}" destId="{B4F6A491-D31D-4D01-A5F9-2A88D1561071}" srcOrd="1" destOrd="0" parTransId="{5AAED189-C5F4-45A5-9D12-E8BD3470D2B3}" sibTransId="{87AD009B-4F52-4EFC-8B0B-05B161797FE3}"/>
    <dgm:cxn modelId="{C5DF1538-3052-4095-BFD5-935D7FB2C145}" type="presOf" srcId="{B4F6A491-D31D-4D01-A5F9-2A88D1561071}" destId="{F1D50549-4639-4FA1-8EAF-948D489806D9}" srcOrd="0" destOrd="0" presId="urn:microsoft.com/office/officeart/2005/8/layout/vList2"/>
    <dgm:cxn modelId="{1CB58473-1459-4A56-99ED-89B01BA34F4A}" type="presOf" srcId="{6A0587A2-B435-4A6A-9B26-873826DCDE19}" destId="{66FC6E21-1E69-4278-B4AF-4D149A18E78F}" srcOrd="0" destOrd="0" presId="urn:microsoft.com/office/officeart/2005/8/layout/vList2"/>
    <dgm:cxn modelId="{316EF9BD-24DD-401A-8BA8-34B993EA5148}" type="presOf" srcId="{0F5DE8B1-6907-4102-A1C0-3A4187334F2B}" destId="{2CDE306C-E77B-4F3B-BAE8-9D8FFE79CC93}" srcOrd="0" destOrd="0" presId="urn:microsoft.com/office/officeart/2005/8/layout/vList2"/>
    <dgm:cxn modelId="{786E33CB-C497-4F4F-A9C6-0E861020BE84}" type="presOf" srcId="{9DD80D24-9893-4A52-B8CC-0B298437CC8D}" destId="{164F1D76-2CC8-481B-B126-E5644C90FA6E}" srcOrd="0" destOrd="0" presId="urn:microsoft.com/office/officeart/2005/8/layout/vList2"/>
    <dgm:cxn modelId="{DFE525D6-097E-4459-AFC9-233ED83DCC5D}" srcId="{6A0587A2-B435-4A6A-9B26-873826DCDE19}" destId="{0F5DE8B1-6907-4102-A1C0-3A4187334F2B}" srcOrd="4" destOrd="0" parTransId="{D3E23F71-3E71-4D04-9484-9A4322A23D07}" sibTransId="{A971E70A-AEDB-4547-A44C-0077297F5C15}"/>
    <dgm:cxn modelId="{289CECF7-115B-4E7D-9785-860FDF87F7DB}" type="presOf" srcId="{DB199405-CE98-4DD5-9B49-4FB38E4CBD4E}" destId="{E70D323F-B307-4A81-89E0-5E0928055194}" srcOrd="0" destOrd="0" presId="urn:microsoft.com/office/officeart/2005/8/layout/vList2"/>
    <dgm:cxn modelId="{D41716FC-26AA-487B-A02E-F72C26C67F79}" srcId="{6A0587A2-B435-4A6A-9B26-873826DCDE19}" destId="{DB199405-CE98-4DD5-9B49-4FB38E4CBD4E}" srcOrd="3" destOrd="0" parTransId="{1DC53277-DFB7-4081-A9EE-C5A642512577}" sibTransId="{51C211A3-EE16-400A-9F97-ADD44E696346}"/>
    <dgm:cxn modelId="{34105E5A-C6DD-486E-B5A8-7ECB87B060A0}" type="presParOf" srcId="{66FC6E21-1E69-4278-B4AF-4D149A18E78F}" destId="{164F1D76-2CC8-481B-B126-E5644C90FA6E}" srcOrd="0" destOrd="0" presId="urn:microsoft.com/office/officeart/2005/8/layout/vList2"/>
    <dgm:cxn modelId="{EF0CF8FD-4CB5-4672-B2E3-4FD9E2430051}" type="presParOf" srcId="{66FC6E21-1E69-4278-B4AF-4D149A18E78F}" destId="{EF27594F-371E-411D-A520-FC057348C1FF}" srcOrd="1" destOrd="0" presId="urn:microsoft.com/office/officeart/2005/8/layout/vList2"/>
    <dgm:cxn modelId="{C97F5AC5-318D-4D55-861A-FF4DB6235150}" type="presParOf" srcId="{66FC6E21-1E69-4278-B4AF-4D149A18E78F}" destId="{F1D50549-4639-4FA1-8EAF-948D489806D9}" srcOrd="2" destOrd="0" presId="urn:microsoft.com/office/officeart/2005/8/layout/vList2"/>
    <dgm:cxn modelId="{D27D0529-FE15-43D0-BB3E-94CFE5E23702}" type="presParOf" srcId="{66FC6E21-1E69-4278-B4AF-4D149A18E78F}" destId="{B32DC681-284F-441A-8610-D95CD82B80C6}" srcOrd="3" destOrd="0" presId="urn:microsoft.com/office/officeart/2005/8/layout/vList2"/>
    <dgm:cxn modelId="{E2D5A11E-D4B9-47BA-A0BD-0C4930728B53}" type="presParOf" srcId="{66FC6E21-1E69-4278-B4AF-4D149A18E78F}" destId="{D8EC63EB-28B6-46E9-8EC5-66E79D6AF4EB}" srcOrd="4" destOrd="0" presId="urn:microsoft.com/office/officeart/2005/8/layout/vList2"/>
    <dgm:cxn modelId="{02BE297A-26E4-4563-9138-FFCCB2AE728A}" type="presParOf" srcId="{66FC6E21-1E69-4278-B4AF-4D149A18E78F}" destId="{50F925DB-A960-4680-8A0D-990A7E58A8AF}" srcOrd="5" destOrd="0" presId="urn:microsoft.com/office/officeart/2005/8/layout/vList2"/>
    <dgm:cxn modelId="{EF08B43D-9D2F-440E-9A29-9AF25D785C42}" type="presParOf" srcId="{66FC6E21-1E69-4278-B4AF-4D149A18E78F}" destId="{E70D323F-B307-4A81-89E0-5E0928055194}" srcOrd="6" destOrd="0" presId="urn:microsoft.com/office/officeart/2005/8/layout/vList2"/>
    <dgm:cxn modelId="{68977DA0-7B6B-4166-B00C-BA8DDE49B9ED}" type="presParOf" srcId="{66FC6E21-1E69-4278-B4AF-4D149A18E78F}" destId="{FD389A40-45D4-482B-AEB5-3CA7C65A0EC0}" srcOrd="7" destOrd="0" presId="urn:microsoft.com/office/officeart/2005/8/layout/vList2"/>
    <dgm:cxn modelId="{E2052D8C-81F7-4C4F-B7A0-098E8565A477}" type="presParOf" srcId="{66FC6E21-1E69-4278-B4AF-4D149A18E78F}" destId="{2CDE306C-E77B-4F3B-BAE8-9D8FFE79CC9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D170C-A131-4F01-ADFE-BDF6A310DF79}">
      <dsp:nvSpPr>
        <dsp:cNvPr id="0" name=""/>
        <dsp:cNvSpPr/>
      </dsp:nvSpPr>
      <dsp:spPr>
        <a:xfrm>
          <a:off x="0" y="448"/>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08A6A-E04C-41E2-8260-7A9088FFCE5F}">
      <dsp:nvSpPr>
        <dsp:cNvPr id="0" name=""/>
        <dsp:cNvSpPr/>
      </dsp:nvSpPr>
      <dsp:spPr>
        <a:xfrm>
          <a:off x="0" y="448"/>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Face-to-face communication.</a:t>
          </a:r>
        </a:p>
      </dsp:txBody>
      <dsp:txXfrm>
        <a:off x="0" y="448"/>
        <a:ext cx="4278161" cy="735307"/>
      </dsp:txXfrm>
    </dsp:sp>
    <dsp:sp modelId="{018DF967-5225-4919-A40F-CBE65C654DCC}">
      <dsp:nvSpPr>
        <dsp:cNvPr id="0" name=""/>
        <dsp:cNvSpPr/>
      </dsp:nvSpPr>
      <dsp:spPr>
        <a:xfrm>
          <a:off x="0" y="735755"/>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988DD-F221-44EB-92FF-9DEE3BE04003}">
      <dsp:nvSpPr>
        <dsp:cNvPr id="0" name=""/>
        <dsp:cNvSpPr/>
      </dsp:nvSpPr>
      <dsp:spPr>
        <a:xfrm>
          <a:off x="0" y="735755"/>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Phone calls.</a:t>
          </a:r>
        </a:p>
      </dsp:txBody>
      <dsp:txXfrm>
        <a:off x="0" y="735755"/>
        <a:ext cx="4278161" cy="735307"/>
      </dsp:txXfrm>
    </dsp:sp>
    <dsp:sp modelId="{E0C5FECC-AD5E-4262-B5A4-23F391DD422C}">
      <dsp:nvSpPr>
        <dsp:cNvPr id="0" name=""/>
        <dsp:cNvSpPr/>
      </dsp:nvSpPr>
      <dsp:spPr>
        <a:xfrm>
          <a:off x="0" y="1471062"/>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96120-CC53-4FA9-B6E1-402423914B78}">
      <dsp:nvSpPr>
        <dsp:cNvPr id="0" name=""/>
        <dsp:cNvSpPr/>
      </dsp:nvSpPr>
      <dsp:spPr>
        <a:xfrm>
          <a:off x="0" y="1471062"/>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Emails.</a:t>
          </a:r>
        </a:p>
      </dsp:txBody>
      <dsp:txXfrm>
        <a:off x="0" y="1471062"/>
        <a:ext cx="4278161" cy="735307"/>
      </dsp:txXfrm>
    </dsp:sp>
    <dsp:sp modelId="{02A134B8-E4E8-4400-9121-7036A79609D9}">
      <dsp:nvSpPr>
        <dsp:cNvPr id="0" name=""/>
        <dsp:cNvSpPr/>
      </dsp:nvSpPr>
      <dsp:spPr>
        <a:xfrm>
          <a:off x="0" y="2206370"/>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99529-6E61-4144-9EBB-95605C07A130}">
      <dsp:nvSpPr>
        <dsp:cNvPr id="0" name=""/>
        <dsp:cNvSpPr/>
      </dsp:nvSpPr>
      <dsp:spPr>
        <a:xfrm>
          <a:off x="0" y="2206370"/>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Text messages.</a:t>
          </a:r>
        </a:p>
      </dsp:txBody>
      <dsp:txXfrm>
        <a:off x="0" y="2206370"/>
        <a:ext cx="4278161" cy="735307"/>
      </dsp:txXfrm>
    </dsp:sp>
    <dsp:sp modelId="{A77AA1B2-6990-42D7-BF34-F3474A045FA9}">
      <dsp:nvSpPr>
        <dsp:cNvPr id="0" name=""/>
        <dsp:cNvSpPr/>
      </dsp:nvSpPr>
      <dsp:spPr>
        <a:xfrm>
          <a:off x="0" y="2941677"/>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F5590-8CE3-4DF2-9A31-A799AACA8EA5}">
      <dsp:nvSpPr>
        <dsp:cNvPr id="0" name=""/>
        <dsp:cNvSpPr/>
      </dsp:nvSpPr>
      <dsp:spPr>
        <a:xfrm>
          <a:off x="0" y="2941677"/>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Online messaging.</a:t>
          </a:r>
        </a:p>
      </dsp:txBody>
      <dsp:txXfrm>
        <a:off x="0" y="2941677"/>
        <a:ext cx="4278161" cy="7353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49921-95D7-45C3-9F72-F7F079754A95}">
      <dsp:nvSpPr>
        <dsp:cNvPr id="0" name=""/>
        <dsp:cNvSpPr/>
      </dsp:nvSpPr>
      <dsp:spPr>
        <a:xfrm>
          <a:off x="0" y="173803"/>
          <a:ext cx="5952857" cy="12549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The barriers of communication that can prevent effective communication between the organisation and their external stakeholders.</a:t>
          </a:r>
          <a:endParaRPr lang="en-US" sz="1300" kern="1200" dirty="0">
            <a:latin typeface="Arial"/>
            <a:cs typeface="Arial"/>
          </a:endParaRPr>
        </a:p>
      </dsp:txBody>
      <dsp:txXfrm>
        <a:off x="61261" y="235064"/>
        <a:ext cx="5830335" cy="1132425"/>
      </dsp:txXfrm>
    </dsp:sp>
    <dsp:sp modelId="{82046836-200A-4906-85F2-ABB03322161F}">
      <dsp:nvSpPr>
        <dsp:cNvPr id="0" name=""/>
        <dsp:cNvSpPr/>
      </dsp:nvSpPr>
      <dsp:spPr>
        <a:xfrm>
          <a:off x="0" y="1466191"/>
          <a:ext cx="5952857" cy="1254947"/>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sp:txBody>
      <dsp:txXfrm>
        <a:off x="61261" y="1527452"/>
        <a:ext cx="5830335" cy="1132425"/>
      </dsp:txXfrm>
    </dsp:sp>
    <dsp:sp modelId="{181A53CA-2B15-4486-BE52-F377415F5171}">
      <dsp:nvSpPr>
        <dsp:cNvPr id="0" name=""/>
        <dsp:cNvSpPr/>
      </dsp:nvSpPr>
      <dsp:spPr>
        <a:xfrm>
          <a:off x="0" y="2758578"/>
          <a:ext cx="5952857" cy="1254947"/>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sz="1300" kern="1200" dirty="0">
            <a:latin typeface="Arial"/>
            <a:cs typeface="Arial"/>
          </a:endParaRPr>
        </a:p>
      </dsp:txBody>
      <dsp:txXfrm>
        <a:off x="61261" y="2819839"/>
        <a:ext cx="5830335" cy="1132425"/>
      </dsp:txXfrm>
    </dsp:sp>
    <dsp:sp modelId="{E98AA6F0-00EE-4354-8478-972CC2EE3EB4}">
      <dsp:nvSpPr>
        <dsp:cNvPr id="0" name=""/>
        <dsp:cNvSpPr/>
      </dsp:nvSpPr>
      <dsp:spPr>
        <a:xfrm>
          <a:off x="0" y="4050966"/>
          <a:ext cx="5952857" cy="1254947"/>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sp:txBody>
      <dsp:txXfrm>
        <a:off x="61261" y="4112227"/>
        <a:ext cx="5830335" cy="1132425"/>
      </dsp:txXfrm>
    </dsp:sp>
    <dsp:sp modelId="{2B7CDF38-8BC9-492C-BE09-0F0F7775F053}">
      <dsp:nvSpPr>
        <dsp:cNvPr id="0" name=""/>
        <dsp:cNvSpPr/>
      </dsp:nvSpPr>
      <dsp:spPr>
        <a:xfrm>
          <a:off x="0" y="5343353"/>
          <a:ext cx="5952857" cy="1254947"/>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sz="1300" kern="1200" dirty="0"/>
            <a:t>  </a:t>
          </a:r>
          <a:endParaRPr lang="en-US" sz="1300" kern="1200" dirty="0"/>
        </a:p>
      </dsp:txBody>
      <dsp:txXfrm>
        <a:off x="61261" y="5404614"/>
        <a:ext cx="5830335" cy="1132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1D76-2CC8-481B-B126-E5644C90FA6E}">
      <dsp:nvSpPr>
        <dsp:cNvPr id="0" name=""/>
        <dsp:cNvSpPr/>
      </dsp:nvSpPr>
      <dsp:spPr>
        <a:xfrm>
          <a:off x="0" y="786150"/>
          <a:ext cx="5676900" cy="965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latin typeface="Arial"/>
              <a:cs typeface="Arial"/>
            </a:rPr>
            <a:t>Improved patient wellbeing(peace of mind based on being informed)</a:t>
          </a:r>
          <a:endParaRPr lang="en-US" sz="2500" kern="1200" dirty="0">
            <a:latin typeface="Arial"/>
            <a:cs typeface="Arial"/>
          </a:endParaRPr>
        </a:p>
      </dsp:txBody>
      <dsp:txXfrm>
        <a:off x="47120" y="833270"/>
        <a:ext cx="5582660" cy="871010"/>
      </dsp:txXfrm>
    </dsp:sp>
    <dsp:sp modelId="{F1D50549-4639-4FA1-8EAF-948D489806D9}">
      <dsp:nvSpPr>
        <dsp:cNvPr id="0" name=""/>
        <dsp:cNvSpPr/>
      </dsp:nvSpPr>
      <dsp:spPr>
        <a:xfrm>
          <a:off x="0" y="1823400"/>
          <a:ext cx="5676900" cy="965250"/>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rial"/>
              <a:cs typeface="Arial"/>
            </a:rPr>
            <a:t>Improved hospital-patient relations</a:t>
          </a:r>
        </a:p>
      </dsp:txBody>
      <dsp:txXfrm>
        <a:off x="47120" y="1870520"/>
        <a:ext cx="5582660" cy="871010"/>
      </dsp:txXfrm>
    </dsp:sp>
    <dsp:sp modelId="{D8EC63EB-28B6-46E9-8EC5-66E79D6AF4EB}">
      <dsp:nvSpPr>
        <dsp:cNvPr id="0" name=""/>
        <dsp:cNvSpPr/>
      </dsp:nvSpPr>
      <dsp:spPr>
        <a:xfrm>
          <a:off x="0" y="2860650"/>
          <a:ext cx="5676900" cy="965250"/>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rial"/>
              <a:cs typeface="Arial"/>
            </a:rPr>
            <a:t>Minimal complaints submitted by patients or patient parents</a:t>
          </a:r>
        </a:p>
      </dsp:txBody>
      <dsp:txXfrm>
        <a:off x="47120" y="2907770"/>
        <a:ext cx="5582660" cy="871010"/>
      </dsp:txXfrm>
    </dsp:sp>
    <dsp:sp modelId="{E70D323F-B307-4A81-89E0-5E0928055194}">
      <dsp:nvSpPr>
        <dsp:cNvPr id="0" name=""/>
        <dsp:cNvSpPr/>
      </dsp:nvSpPr>
      <dsp:spPr>
        <a:xfrm>
          <a:off x="0" y="3897900"/>
          <a:ext cx="5676900" cy="965250"/>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rial"/>
              <a:cs typeface="Arial"/>
            </a:rPr>
            <a:t>Reduction in internal conflicts between  staff</a:t>
          </a:r>
        </a:p>
      </dsp:txBody>
      <dsp:txXfrm>
        <a:off x="47120" y="3945020"/>
        <a:ext cx="5582660" cy="871010"/>
      </dsp:txXfrm>
    </dsp:sp>
    <dsp:sp modelId="{2CDE306C-E77B-4F3B-BAE8-9D8FFE79CC93}">
      <dsp:nvSpPr>
        <dsp:cNvPr id="0" name=""/>
        <dsp:cNvSpPr/>
      </dsp:nvSpPr>
      <dsp:spPr>
        <a:xfrm>
          <a:off x="0" y="4935150"/>
          <a:ext cx="5676900" cy="965250"/>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dirty="0">
              <a:latin typeface="Arial"/>
              <a:cs typeface="Arial"/>
            </a:rPr>
            <a:t>Ability for improved planning and preparation for both staff and patients</a:t>
          </a:r>
        </a:p>
      </dsp:txBody>
      <dsp:txXfrm>
        <a:off x="47120" y="4982270"/>
        <a:ext cx="5582660" cy="871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DF1D2-4B05-4787-A027-1C629FC3C45B}"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05A8C-FD7B-4BF9-A7A4-F5A93229024E}" type="slidenum">
              <a:rPr lang="en-GB" smtClean="0"/>
              <a:t>‹#›</a:t>
            </a:fld>
            <a:endParaRPr lang="en-GB"/>
          </a:p>
        </p:txBody>
      </p:sp>
    </p:spTree>
    <p:extLst>
      <p:ext uri="{BB962C8B-B14F-4D97-AF65-F5344CB8AC3E}">
        <p14:creationId xmlns:p14="http://schemas.microsoft.com/office/powerpoint/2010/main" val="114666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a:t>
            </a:r>
            <a:r>
              <a:rPr lang="en-US" b="1" dirty="0"/>
              <a:t>Ref</a:t>
            </a:r>
            <a:r>
              <a:rPr lang="en-US" b="0" dirty="0"/>
              <a:t> argues the importance of communication towards providing a degree of crucial information to patients that enables them to achieve a greater state of wellbeing based on consistently ensuring patients are informed prior, throughout and beyond the care process. Regardless of the nature of the information provided(e.g., bad news),the author identifies that a lack of information can lead to confusion, to unease and to potential further physical and mental problems resulted from anxiety.</a:t>
            </a:r>
          </a:p>
          <a:p>
            <a:endParaRPr lang="en-US" b="0" dirty="0"/>
          </a:p>
          <a:p>
            <a:r>
              <a:rPr lang="en-US" b="0" dirty="0"/>
              <a:t>Moreover, as communication is optimized, patients are able to develop an improved relationship with the hospital. This is based on a vital opportunity for the hospital to listen its patients as to discover greater learning  in regards with their needs and perspectives </a:t>
            </a:r>
            <a:r>
              <a:rPr lang="en-US" b="1" dirty="0"/>
              <a:t>ref</a:t>
            </a:r>
            <a:r>
              <a:rPr lang="en-US" b="0" dirty="0"/>
              <a:t>. By active listening ,while eliminating bias and interruptions ,a display of care and respect is ensured that leads to trust which is critical in the healthcare sector.</a:t>
            </a:r>
          </a:p>
          <a:p>
            <a:endParaRPr lang="en-US" b="0" dirty="0"/>
          </a:p>
          <a:p>
            <a:r>
              <a:rPr lang="en-US" b="0" dirty="0"/>
              <a:t>As the above two benefits are acquired, the complaints volume submitted by patients is due to be minimized and as such, the staff are able to work under less pressure to deliver a quality service.</a:t>
            </a:r>
          </a:p>
          <a:p>
            <a:endParaRPr lang="en-US" b="0" dirty="0"/>
          </a:p>
          <a:p>
            <a:r>
              <a:rPr lang="en-US" b="1" dirty="0"/>
              <a:t>Ref</a:t>
            </a:r>
            <a:r>
              <a:rPr lang="en-US" b="0" dirty="0"/>
              <a:t> states that effective communication is, in addition, a solution for reduction of internal conflicts within organizations. This is similarly applicable in the Rainbow Children’s Hospital. The impact of internal conflicts on patient care are many and far reaching. For example, the sole act of taking focus away from providing the care needed by the patients can lead to health complications with a last effect on a child’s life as well as to an extra cost to the hospital. Therefore, the advantage of minimizing conflicts within the staff team is crucial to improving operations.</a:t>
            </a:r>
          </a:p>
          <a:p>
            <a:endParaRPr lang="en-US" b="0" dirty="0"/>
          </a:p>
          <a:p>
            <a:r>
              <a:rPr lang="en-US" b="0" dirty="0"/>
              <a:t>Finally, as information is effectively communicated across all the relevant parties that include both patients and staff, the families of the children the hospital serves  are able to plan and prepare for all the required care-related interventions. Conversely, as the different staff teams benefit from effective communication and an optimal flow of operations, the required planning to deliver quality care is facilitated as well.</a:t>
            </a:r>
            <a:endParaRPr lang="en-GB" b="1" dirty="0"/>
          </a:p>
        </p:txBody>
      </p:sp>
      <p:sp>
        <p:nvSpPr>
          <p:cNvPr id="4" name="Slide Number Placeholder 3"/>
          <p:cNvSpPr>
            <a:spLocks noGrp="1"/>
          </p:cNvSpPr>
          <p:nvPr>
            <p:ph type="sldNum" sz="quarter" idx="5"/>
          </p:nvPr>
        </p:nvSpPr>
        <p:spPr/>
        <p:txBody>
          <a:bodyPr/>
          <a:lstStyle/>
          <a:p>
            <a:fld id="{87005A8C-FD7B-4BF9-A7A4-F5A93229024E}" type="slidenum">
              <a:rPr lang="en-GB" smtClean="0"/>
              <a:t>8</a:t>
            </a:fld>
            <a:endParaRPr lang="en-GB"/>
          </a:p>
        </p:txBody>
      </p:sp>
    </p:spTree>
    <p:extLst>
      <p:ext uri="{BB962C8B-B14F-4D97-AF65-F5344CB8AC3E}">
        <p14:creationId xmlns:p14="http://schemas.microsoft.com/office/powerpoint/2010/main" val="228001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52792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993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0354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3358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7039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97626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82786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6755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804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28367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37209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11/22/2021</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0970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17" r:id="rId6"/>
    <p:sldLayoutId id="2147483813" r:id="rId7"/>
    <p:sldLayoutId id="2147483814" r:id="rId8"/>
    <p:sldLayoutId id="2147483815" r:id="rId9"/>
    <p:sldLayoutId id="2147483816" r:id="rId10"/>
    <p:sldLayoutId id="2147483818"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oppr.com/guides/business-correspondence-and-reporting/communication/barriers-in-communication/" TargetMode="External"/><Relationship Id="rId2" Type="http://schemas.openxmlformats.org/officeDocument/2006/relationships/hyperlink" Target="https://start-teaching.com/theories-principles-and-models-of-communication/" TargetMode="External"/><Relationship Id="rId1" Type="http://schemas.openxmlformats.org/officeDocument/2006/relationships/slideLayout" Target="../slideLayouts/slideLayout2.xml"/><Relationship Id="rId4" Type="http://schemas.openxmlformats.org/officeDocument/2006/relationships/hyperlink" Target="https://www.hospitalportal.net/blog/impacts-of-positive-communication-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4" y="871758"/>
            <a:ext cx="10283452" cy="3871143"/>
          </a:xfrm>
        </p:spPr>
        <p:txBody>
          <a:bodyPr vert="horz" lIns="91440" tIns="45720" rIns="91440" bIns="45720" rtlCol="0">
            <a:normAutofit/>
          </a:bodyPr>
          <a:lstStyle/>
          <a:p>
            <a:r>
              <a:rPr lang="en-US" i="0" kern="1200" cap="all" spc="30" baseline="0">
                <a:solidFill>
                  <a:schemeClr val="bg2"/>
                </a:solidFill>
                <a:latin typeface="+mj-lt"/>
                <a:ea typeface="+mj-ea"/>
                <a:cs typeface="+mj-cs"/>
              </a:rPr>
              <a:t>Presentation – Strategies for Effective Communication in a Business Setting</a:t>
            </a:r>
            <a:endParaRPr lang="en-US" kern="1200" cap="all" spc="30" baseline="0">
              <a:solidFill>
                <a:schemeClr val="bg2"/>
              </a:solidFill>
              <a:latin typeface="+mj-lt"/>
              <a:ea typeface="+mj-ea"/>
              <a:cs typeface="+mj-cs"/>
            </a:endParaRPr>
          </a:p>
        </p:txBody>
      </p:sp>
      <p:sp>
        <p:nvSpPr>
          <p:cNvPr id="3" name="Subtitle 2"/>
          <p:cNvSpPr>
            <a:spLocks noGrp="1"/>
          </p:cNvSpPr>
          <p:nvPr>
            <p:ph type="subTitle" idx="1"/>
          </p:nvPr>
        </p:nvSpPr>
        <p:spPr>
          <a:xfrm>
            <a:off x="688864" y="4095722"/>
            <a:ext cx="6981338" cy="1695477"/>
          </a:xfrm>
        </p:spPr>
        <p:txBody>
          <a:bodyPr vert="horz" lIns="91440" tIns="45720" rIns="91440" bIns="45720" rtlCol="0" anchor="b">
            <a:noAutofit/>
          </a:bodyPr>
          <a:lstStyle/>
          <a:p>
            <a:pPr>
              <a:lnSpc>
                <a:spcPct val="110000"/>
              </a:lnSpc>
            </a:pPr>
            <a:r>
              <a:rPr lang="en-US" sz="1100">
                <a:solidFill>
                  <a:schemeClr val="bg2"/>
                </a:solidFill>
                <a:latin typeface="Arial"/>
                <a:cs typeface="Arial"/>
              </a:rPr>
              <a:t>Group Presentation</a:t>
            </a:r>
          </a:p>
          <a:p>
            <a:pPr indent="-228600">
              <a:lnSpc>
                <a:spcPct val="110000"/>
              </a:lnSpc>
              <a:buFont typeface="Arial" panose="020B0604020202020204" pitchFamily="34" charset="0"/>
              <a:buChar char="•"/>
            </a:pPr>
            <a:r>
              <a:rPr lang="en-US" sz="1100">
                <a:solidFill>
                  <a:schemeClr val="bg2"/>
                </a:solidFill>
                <a:latin typeface="Arial"/>
                <a:cs typeface="Arial"/>
              </a:rPr>
              <a:t>Iuliana Georgiana Duca 2026747</a:t>
            </a:r>
          </a:p>
          <a:p>
            <a:pPr indent="-228600">
              <a:lnSpc>
                <a:spcPct val="110000"/>
              </a:lnSpc>
              <a:buFont typeface="Arial" panose="020B0604020202020204" pitchFamily="34" charset="0"/>
              <a:buChar char="•"/>
            </a:pPr>
            <a:r>
              <a:rPr lang="en-US" sz="1100">
                <a:solidFill>
                  <a:schemeClr val="bg2"/>
                </a:solidFill>
                <a:latin typeface="Arial"/>
                <a:cs typeface="Arial"/>
              </a:rPr>
              <a:t>Catalina </a:t>
            </a:r>
            <a:r>
              <a:rPr lang="en-US" sz="1100" err="1">
                <a:solidFill>
                  <a:schemeClr val="bg2"/>
                </a:solidFill>
                <a:latin typeface="Arial"/>
                <a:cs typeface="Arial"/>
              </a:rPr>
              <a:t>Tihulca</a:t>
            </a:r>
            <a:r>
              <a:rPr lang="en-US" sz="1100">
                <a:solidFill>
                  <a:schemeClr val="bg2"/>
                </a:solidFill>
                <a:latin typeface="Arial"/>
                <a:cs typeface="Arial"/>
              </a:rPr>
              <a:t> 2027642</a:t>
            </a:r>
          </a:p>
          <a:p>
            <a:pPr indent="-228600">
              <a:lnSpc>
                <a:spcPct val="110000"/>
              </a:lnSpc>
              <a:buFont typeface="Arial" panose="020B0604020202020204" pitchFamily="34" charset="0"/>
              <a:buChar char="•"/>
            </a:pPr>
            <a:r>
              <a:rPr lang="en-US" sz="1100">
                <a:solidFill>
                  <a:schemeClr val="bg2"/>
                </a:solidFill>
                <a:latin typeface="Arial"/>
                <a:cs typeface="Arial"/>
              </a:rPr>
              <a:t>Cristina Duca 2026748</a:t>
            </a:r>
          </a:p>
          <a:p>
            <a:pPr indent="-228600">
              <a:lnSpc>
                <a:spcPct val="110000"/>
              </a:lnSpc>
              <a:buFont typeface="Arial" panose="020B0604020202020204" pitchFamily="34" charset="0"/>
              <a:buChar char="•"/>
            </a:pPr>
            <a:r>
              <a:rPr lang="en-US" sz="1100">
                <a:solidFill>
                  <a:schemeClr val="bg2"/>
                </a:solidFill>
                <a:latin typeface="Arial"/>
                <a:cs typeface="Arial"/>
              </a:rPr>
              <a:t>Cristina Enache 2026057</a:t>
            </a:r>
          </a:p>
          <a:p>
            <a:pPr indent="-228600">
              <a:lnSpc>
                <a:spcPct val="110000"/>
              </a:lnSpc>
              <a:buFont typeface="Arial" panose="020B0604020202020204" pitchFamily="34" charset="0"/>
              <a:buChar char="•"/>
            </a:pPr>
            <a:r>
              <a:rPr lang="en-US" sz="1100">
                <a:solidFill>
                  <a:schemeClr val="bg2"/>
                </a:solidFill>
                <a:latin typeface="Arial"/>
                <a:cs typeface="Arial"/>
              </a:rPr>
              <a:t>Iulia </a:t>
            </a:r>
            <a:r>
              <a:rPr lang="en-US" sz="1100" err="1">
                <a:solidFill>
                  <a:schemeClr val="bg2"/>
                </a:solidFill>
                <a:latin typeface="Arial"/>
                <a:cs typeface="Arial"/>
              </a:rPr>
              <a:t>Costoiu</a:t>
            </a:r>
            <a:r>
              <a:rPr lang="en-US" sz="1100">
                <a:solidFill>
                  <a:schemeClr val="bg2"/>
                </a:solidFill>
                <a:latin typeface="Arial"/>
                <a:cs typeface="Arial"/>
              </a:rPr>
              <a:t> 2021012</a:t>
            </a:r>
          </a:p>
          <a:p>
            <a:pPr indent="-228600">
              <a:lnSpc>
                <a:spcPct val="110000"/>
              </a:lnSpc>
              <a:buFont typeface="Arial" panose="020B0604020202020204" pitchFamily="34" charset="0"/>
              <a:buChar char="•"/>
            </a:pPr>
            <a:r>
              <a:rPr lang="en-US" sz="1100">
                <a:solidFill>
                  <a:schemeClr val="bg2"/>
                </a:solidFill>
                <a:latin typeface="Arial"/>
                <a:cs typeface="Arial"/>
              </a:rPr>
              <a:t>Modul Name: EFFECTIVE TEAM WORKING AND COMUNICATION(BMSW4002)</a:t>
            </a:r>
          </a:p>
          <a:p>
            <a:pPr indent="-228600">
              <a:lnSpc>
                <a:spcPct val="110000"/>
              </a:lnSpc>
              <a:buFont typeface="Arial" panose="020B0604020202020204" pitchFamily="34" charset="0"/>
              <a:buChar char="•"/>
            </a:pPr>
            <a:r>
              <a:rPr lang="en-US" sz="1100">
                <a:solidFill>
                  <a:schemeClr val="bg2"/>
                </a:solidFill>
                <a:latin typeface="Arial"/>
                <a:cs typeface="Arial"/>
              </a:rPr>
              <a:t>Lecturer Name: Vasilios </a:t>
            </a:r>
            <a:r>
              <a:rPr lang="en-US" sz="1100" err="1">
                <a:solidFill>
                  <a:schemeClr val="bg2"/>
                </a:solidFill>
                <a:latin typeface="Arial"/>
                <a:cs typeface="Arial"/>
              </a:rPr>
              <a:t>Tavlaridis</a:t>
            </a:r>
            <a:r>
              <a:rPr lang="en-US" sz="1100">
                <a:solidFill>
                  <a:schemeClr val="bg2"/>
                </a:solidFill>
                <a:latin typeface="Arial"/>
                <a:cs typeface="Arial"/>
              </a:rPr>
              <a:t> </a:t>
            </a:r>
          </a:p>
        </p:txBody>
      </p:sp>
      <p:cxnSp>
        <p:nvCxnSpPr>
          <p:cNvPr id="41" name="Straight Connector 40">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7D45-1713-4913-B8C7-59A260B4BDAE}"/>
              </a:ext>
            </a:extLst>
          </p:cNvPr>
          <p:cNvSpPr>
            <a:spLocks noGrp="1"/>
          </p:cNvSpPr>
          <p:nvPr>
            <p:ph type="title"/>
          </p:nvPr>
        </p:nvSpPr>
        <p:spPr>
          <a:xfrm>
            <a:off x="700635" y="647700"/>
            <a:ext cx="10691265" cy="561975"/>
          </a:xfrm>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74F7BC88-3FDC-4180-8A55-2C38F8DFC060}"/>
              </a:ext>
            </a:extLst>
          </p:cNvPr>
          <p:cNvSpPr>
            <a:spLocks noGrp="1"/>
          </p:cNvSpPr>
          <p:nvPr>
            <p:ph idx="1"/>
          </p:nvPr>
        </p:nvSpPr>
        <p:spPr>
          <a:xfrm>
            <a:off x="700635" y="1762125"/>
            <a:ext cx="10691265" cy="4167089"/>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       In the nursing profession, from the very beginning it is good to know that you will always be at the forefront of communication with patients and you will represent the human interface between them and doctors. In fact, the nursing profession, depending on the organization of a clinic or a hospital, is the facilitator of communication and the guide of the patient's guidance, in absolutely all the directions he needs.     </a:t>
            </a:r>
          </a:p>
          <a:p>
            <a:pPr marL="0" indent="0">
              <a:buNone/>
            </a:pPr>
            <a:r>
              <a:rPr lang="en-GB" dirty="0">
                <a:latin typeface="Arial" panose="020B0604020202020204" pitchFamily="34" charset="0"/>
                <a:cs typeface="Arial" panose="020B0604020202020204" pitchFamily="34" charset="0"/>
              </a:rPr>
              <a:t>      From our case study we understand that at the Rainbow Children’s Hospital the parents of the children made multiple complaints because the nurses do not communicate effectively with them.</a:t>
            </a:r>
          </a:p>
          <a:p>
            <a:pPr marL="0" indent="0">
              <a:buNone/>
            </a:pPr>
            <a:r>
              <a:rPr lang="en-GB" dirty="0">
                <a:latin typeface="Arial" panose="020B0604020202020204" pitchFamily="34" charset="0"/>
                <a:cs typeface="Arial" panose="020B0604020202020204" pitchFamily="34" charset="0"/>
              </a:rPr>
              <a:t>      According to Minority Nurse, one of the pillars of quality nursing care is effective communication. Between a nurse and a patient, both verbal and nonverbal communication is honest (e.g., body language, facial expression, gestures, and distance between you and your patients). Treatment quality, clinical results, and a patient-satisfying nurse-patient relationship can all benefit from effective nurse-patient communication. On the other hand, effective nurse-patient communication is the most difficult issue for nurses to address, and it takes far more than experience and abilities.</a:t>
            </a:r>
          </a:p>
        </p:txBody>
      </p:sp>
    </p:spTree>
    <p:extLst>
      <p:ext uri="{BB962C8B-B14F-4D97-AF65-F5344CB8AC3E}">
        <p14:creationId xmlns:p14="http://schemas.microsoft.com/office/powerpoint/2010/main" val="398980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2368" y="1877492"/>
            <a:ext cx="4030132" cy="3215373"/>
          </a:xfrm>
        </p:spPr>
        <p:txBody>
          <a:bodyPr vert="horz" lIns="91440" tIns="45720" rIns="91440" bIns="45720" rtlCol="0" anchor="ctr">
            <a:normAutofit/>
          </a:bodyPr>
          <a:lstStyle/>
          <a:p>
            <a:pPr marL="285750" indent="-285750"/>
            <a:r>
              <a:rPr lang="en-US" sz="4400" b="1" kern="1200">
                <a:solidFill>
                  <a:schemeClr val="bg1"/>
                </a:solidFill>
                <a:latin typeface="+mj-lt"/>
                <a:ea typeface="+mj-ea"/>
                <a:cs typeface="+mj-cs"/>
              </a:rPr>
              <a:t>Theories relating to models of communication.</a:t>
            </a:r>
            <a:endParaRPr lang="en-US" sz="4400" kern="1200">
              <a:solidFill>
                <a:schemeClr val="bg1"/>
              </a:solidFill>
              <a:latin typeface="+mj-lt"/>
              <a:ea typeface="+mj-ea"/>
              <a:cs typeface="+mj-cs"/>
            </a:endParaRPr>
          </a:p>
          <a:p>
            <a:endParaRPr lang="en-US" sz="4400" kern="1200">
              <a:solidFill>
                <a:schemeClr val="bg1"/>
              </a:solidFill>
              <a:latin typeface="+mj-lt"/>
              <a:ea typeface="+mj-ea"/>
              <a:cs typeface="+mj-cs"/>
            </a:endParaRPr>
          </a:p>
        </p:txBody>
      </p:sp>
      <p:grpSp>
        <p:nvGrpSpPr>
          <p:cNvPr id="45" name="Group 4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6" name="Freeform: Shape 4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7" name="Freeform: Shape 4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4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3" name="Oval 5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p:cNvSpPr>
            <a:spLocks noGrp="1"/>
          </p:cNvSpPr>
          <p:nvPr>
            <p:ph type="subTitle" idx="1"/>
          </p:nvPr>
        </p:nvSpPr>
        <p:spPr>
          <a:xfrm>
            <a:off x="6203553" y="327092"/>
            <a:ext cx="4883146" cy="6084104"/>
          </a:xfrm>
        </p:spPr>
        <p:txBody>
          <a:bodyPr vert="horz" lIns="91440" tIns="45720" rIns="91440" bIns="45720" rtlCol="0" anchor="t">
            <a:noAutofit/>
          </a:bodyPr>
          <a:lstStyle/>
          <a:p>
            <a:pPr algn="l"/>
            <a:r>
              <a:rPr lang="en-US" sz="1300">
                <a:solidFill>
                  <a:schemeClr val="bg1"/>
                </a:solidFill>
              </a:rPr>
              <a:t>  According to James Barron, in the article from 2020, communication is an important aspect of teaching; each contact between the teacher and the students includes some form of communication. Effective communication can be difficult, especially because students have various communication preferences.</a:t>
            </a:r>
            <a:endParaRPr lang="en-US" sz="1300">
              <a:solidFill>
                <a:schemeClr val="bg1"/>
              </a:solidFill>
              <a:cs typeface="Calibri"/>
            </a:endParaRPr>
          </a:p>
          <a:p>
            <a:pPr algn="l"/>
            <a:r>
              <a:rPr lang="en-US" sz="1300">
                <a:solidFill>
                  <a:schemeClr val="bg1"/>
                </a:solidFill>
              </a:rPr>
              <a:t>  Berlo's model of Communication and The Shannon-Weaver Model are two communication theories and models that seek to advance communication.</a:t>
            </a:r>
            <a:endParaRPr lang="en-US" sz="1300">
              <a:solidFill>
                <a:schemeClr val="bg1"/>
              </a:solidFill>
              <a:cs typeface="Calibri"/>
            </a:endParaRPr>
          </a:p>
          <a:p>
            <a:pPr algn="l"/>
            <a:r>
              <a:rPr lang="en-US" sz="1300" b="1">
                <a:solidFill>
                  <a:schemeClr val="bg1"/>
                </a:solidFill>
              </a:rPr>
              <a:t>Berlo's model of Communication</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From Shannon Weaver's Model of Communication, David Berlo proposed Berlo's Sender-Message-Channel-Receiver (SMCR) model of communication in 1960. </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He identified elements that influence the distinct components of communication, resulting in more efficient communication.</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Encoding and decoding, which take place before the sender sends the message and before the receiver gets it, are also covered in the model.</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The communication process is primarily described by four components in Berlo's Model. They are the sender, the message, the channel, and the recipient. Many factors have an impact on each component. ( Source, message, channel, receiver). </a:t>
            </a:r>
            <a:endParaRPr lang="en-US" sz="1300">
              <a:solidFill>
                <a:schemeClr val="bg1"/>
              </a:solidFill>
              <a:cs typeface="Calibri"/>
            </a:endParaRPr>
          </a:p>
          <a:p>
            <a:pPr algn="l"/>
            <a:r>
              <a:rPr lang="en-US" sz="1300">
                <a:solidFill>
                  <a:schemeClr val="bg1"/>
                </a:solidFill>
                <a:cs typeface="Calibri"/>
              </a:rPr>
              <a:t>The nurses from Rainbow's Children Hospital must communicate with the parents about all the problems that their kids have. Every nurse need to know everything that happens in the hospital, because they need to know how to solve the problems. If the message from the sender is clear, transmitted from any channels of communication, the receiver will understand the message.  </a:t>
            </a:r>
          </a:p>
        </p:txBody>
      </p:sp>
      <p:grpSp>
        <p:nvGrpSpPr>
          <p:cNvPr id="5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8" name="Freeform: Shape 5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2879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54181-4495-43BE-B0E8-48E9C6411103}"/>
              </a:ext>
            </a:extLst>
          </p:cNvPr>
          <p:cNvSpPr>
            <a:spLocks noGrp="1"/>
          </p:cNvSpPr>
          <p:nvPr>
            <p:ph type="title"/>
          </p:nvPr>
        </p:nvSpPr>
        <p:spPr>
          <a:xfrm>
            <a:off x="767290" y="1780661"/>
            <a:ext cx="3582073" cy="1463472"/>
          </a:xfrm>
        </p:spPr>
        <p:txBody>
          <a:bodyPr anchor="t">
            <a:normAutofit/>
          </a:bodyPr>
          <a:lstStyle/>
          <a:p>
            <a:r>
              <a:rPr lang="en-GB" sz="4100">
                <a:solidFill>
                  <a:schemeClr val="bg1"/>
                </a:solidFill>
                <a:latin typeface="Arial"/>
                <a:cs typeface="Calibri"/>
              </a:rPr>
              <a:t>The Shannon-Weaver Model</a:t>
            </a:r>
            <a:endParaRPr lang="en-US" sz="4100">
              <a:solidFill>
                <a:schemeClr val="bg1"/>
              </a:solidFill>
              <a:latin typeface="Arial"/>
            </a:endParaRPr>
          </a:p>
        </p:txBody>
      </p:sp>
      <p:grpSp>
        <p:nvGrpSpPr>
          <p:cNvPr id="25" name="Group 2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9B617F7-5379-4F41-BB90-BE5914D7EFBC}"/>
              </a:ext>
            </a:extLst>
          </p:cNvPr>
          <p:cNvSpPr>
            <a:spLocks noGrp="1"/>
          </p:cNvSpPr>
          <p:nvPr>
            <p:ph idx="1"/>
          </p:nvPr>
        </p:nvSpPr>
        <p:spPr>
          <a:xfrm>
            <a:off x="767290" y="3383121"/>
            <a:ext cx="3582072" cy="2793251"/>
          </a:xfrm>
        </p:spPr>
        <p:txBody>
          <a:bodyPr vert="horz" lIns="91440" tIns="45720" rIns="91440" bIns="45720" rtlCol="0" anchor="t">
            <a:normAutofit/>
          </a:bodyPr>
          <a:lstStyle/>
          <a:p>
            <a:pPr>
              <a:buFont typeface="Wingdings" panose="020B0604020202020204" pitchFamily="34" charset="0"/>
              <a:buChar char="Ø"/>
            </a:pPr>
            <a:r>
              <a:rPr lang="en-GB" sz="1600">
                <a:solidFill>
                  <a:schemeClr val="bg1"/>
                </a:solidFill>
                <a:latin typeface="Arial"/>
                <a:cs typeface="Calibri"/>
              </a:rPr>
              <a:t>Engineers Claude Shannon and Warren Weaver worked for Bell Telephone Laboratories in the United States.</a:t>
            </a:r>
            <a:endParaRPr lang="en-US" sz="1600">
              <a:solidFill>
                <a:schemeClr val="bg1"/>
              </a:solidFill>
              <a:latin typeface="Arial"/>
              <a:cs typeface="Calibri"/>
            </a:endParaRPr>
          </a:p>
          <a:p>
            <a:pPr>
              <a:buFont typeface="Wingdings" panose="020B0604020202020204" pitchFamily="34" charset="0"/>
              <a:buChar char="Ø"/>
            </a:pPr>
            <a:r>
              <a:rPr lang="en-GB" sz="1600">
                <a:solidFill>
                  <a:schemeClr val="bg1"/>
                </a:solidFill>
                <a:latin typeface="Arial"/>
                <a:cs typeface="Calibri"/>
              </a:rPr>
              <a:t>Their goal was to make telephone wires and radio waves as efficient as possible.</a:t>
            </a:r>
            <a:endParaRPr lang="en-GB" sz="1600">
              <a:solidFill>
                <a:schemeClr val="bg1"/>
              </a:solidFill>
              <a:latin typeface="Arial"/>
              <a:cs typeface="Arial"/>
            </a:endParaRPr>
          </a:p>
          <a:p>
            <a:pPr>
              <a:buFont typeface="Wingdings" panose="020B0604020202020204" pitchFamily="34" charset="0"/>
              <a:buChar char="Ø"/>
            </a:pPr>
            <a:r>
              <a:rPr lang="en-GB" sz="1600">
                <a:solidFill>
                  <a:schemeClr val="bg1"/>
                </a:solidFill>
                <a:latin typeface="Arial"/>
                <a:cs typeface="Calibri"/>
              </a:rPr>
              <a:t>They devised a communication model to aid in the development of a mathematical theory of communication.</a:t>
            </a:r>
          </a:p>
        </p:txBody>
      </p:sp>
      <p:pic>
        <p:nvPicPr>
          <p:cNvPr id="4" name="Picture 4" descr="Diagram&#10;&#10;Description automatically generated">
            <a:extLst>
              <a:ext uri="{FF2B5EF4-FFF2-40B4-BE49-F238E27FC236}">
                <a16:creationId xmlns:a16="http://schemas.microsoft.com/office/drawing/2014/main" id="{421E1139-0DC1-4495-9085-C3C1061EBC64}"/>
              </a:ext>
            </a:extLst>
          </p:cNvPr>
          <p:cNvPicPr>
            <a:picLocks noChangeAspect="1"/>
          </p:cNvPicPr>
          <p:nvPr/>
        </p:nvPicPr>
        <p:blipFill>
          <a:blip r:embed="rId2"/>
          <a:stretch>
            <a:fillRect/>
          </a:stretch>
        </p:blipFill>
        <p:spPr>
          <a:xfrm>
            <a:off x="5054022" y="633743"/>
            <a:ext cx="6642532" cy="3321266"/>
          </a:xfrm>
          <a:prstGeom prst="rect">
            <a:avLst/>
          </a:prstGeom>
        </p:spPr>
      </p:pic>
      <p:sp>
        <p:nvSpPr>
          <p:cNvPr id="5" name="TextBox 4">
            <a:extLst>
              <a:ext uri="{FF2B5EF4-FFF2-40B4-BE49-F238E27FC236}">
                <a16:creationId xmlns:a16="http://schemas.microsoft.com/office/drawing/2014/main" id="{E98E52BE-9954-4B86-A426-5F0832B3CC5F}"/>
              </a:ext>
            </a:extLst>
          </p:cNvPr>
          <p:cNvSpPr txBox="1"/>
          <p:nvPr/>
        </p:nvSpPr>
        <p:spPr>
          <a:xfrm rot="-10800000" flipV="1">
            <a:off x="5183688" y="3850043"/>
            <a:ext cx="64174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According to the case study, the information sources are the complains from the parents, the transmitters are the parents, the receiver is the hospital, and the destination is the nurses. </a:t>
            </a:r>
          </a:p>
          <a:p>
            <a:r>
              <a:rPr lang="en-GB">
                <a:cs typeface="Calibri"/>
              </a:rPr>
              <a:t>The communication between the parents and the nurses was poor, because of the lack of professionalism and interest from the nurses, which can be related with the noise source. </a:t>
            </a:r>
          </a:p>
          <a:p>
            <a:r>
              <a:rPr lang="en-GB">
                <a:cs typeface="Calibri"/>
              </a:rPr>
              <a:t>  A good communication system must be implemented on the new team of nurses from the hospital in order to create a better atmosphere for the children. </a:t>
            </a:r>
          </a:p>
        </p:txBody>
      </p:sp>
    </p:spTree>
    <p:extLst>
      <p:ext uri="{BB962C8B-B14F-4D97-AF65-F5344CB8AC3E}">
        <p14:creationId xmlns:p14="http://schemas.microsoft.com/office/powerpoint/2010/main" val="187236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09E5CD4-117A-4252-9B75-95A0593DC9D0}"/>
              </a:ext>
            </a:extLst>
          </p:cNvPr>
          <p:cNvSpPr txBox="1"/>
          <p:nvPr/>
        </p:nvSpPr>
        <p:spPr>
          <a:xfrm>
            <a:off x="309105" y="901702"/>
            <a:ext cx="4110747" cy="12172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spcBef>
                <a:spcPct val="0"/>
              </a:spcBef>
              <a:spcAft>
                <a:spcPts val="600"/>
              </a:spcAft>
            </a:pPr>
            <a:r>
              <a:rPr lang="en-US" sz="4000" cap="all" spc="30">
                <a:solidFill>
                  <a:schemeClr val="bg1"/>
                </a:solidFill>
                <a:latin typeface="+mj-lt"/>
                <a:ea typeface="+mj-ea"/>
                <a:cs typeface="+mj-cs"/>
              </a:rPr>
              <a:t>Communication </a:t>
            </a:r>
            <a:r>
              <a:rPr lang="en-US" sz="4000" kern="1200" cap="all" spc="30" baseline="0">
                <a:solidFill>
                  <a:schemeClr val="bg1"/>
                </a:solidFill>
                <a:latin typeface="+mj-lt"/>
                <a:ea typeface="+mj-ea"/>
                <a:cs typeface="+mj-cs"/>
              </a:rPr>
              <a:t>Channels</a:t>
            </a:r>
          </a:p>
          <a:p>
            <a:pPr>
              <a:spcBef>
                <a:spcPct val="0"/>
              </a:spcBef>
              <a:spcAft>
                <a:spcPts val="600"/>
              </a:spcAft>
            </a:pPr>
            <a:endParaRPr lang="en-US" sz="4000" cap="all" spc="30">
              <a:solidFill>
                <a:schemeClr val="bg1"/>
              </a:solidFill>
              <a:latin typeface="Univers Condensed"/>
              <a:ea typeface="+mj-ea"/>
              <a:cs typeface="+mj-cs"/>
            </a:endParaRPr>
          </a:p>
        </p:txBody>
      </p:sp>
      <p:cxnSp>
        <p:nvCxnSpPr>
          <p:cNvPr id="47" name="Straight Connector 4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5A200D75-526E-45F3-9B73-1852811DAAA9}"/>
              </a:ext>
            </a:extLst>
          </p:cNvPr>
          <p:cNvGraphicFramePr>
            <a:graphicFrameLocks noGrp="1"/>
          </p:cNvGraphicFramePr>
          <p:nvPr>
            <p:ph idx="1"/>
            <p:extLst>
              <p:ext uri="{D42A27DB-BD31-4B8C-83A1-F6EECF244321}">
                <p14:modId xmlns:p14="http://schemas.microsoft.com/office/powerpoint/2010/main" val="2257962951"/>
              </p:ext>
            </p:extLst>
          </p:nvPr>
        </p:nvGraphicFramePr>
        <p:xfrm>
          <a:off x="5120013" y="2070450"/>
          <a:ext cx="4278161" cy="367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18" name="TextBox 1117">
            <a:extLst>
              <a:ext uri="{FF2B5EF4-FFF2-40B4-BE49-F238E27FC236}">
                <a16:creationId xmlns:a16="http://schemas.microsoft.com/office/drawing/2014/main" id="{CF684646-2450-4AC0-9064-F39BCEAE1164}"/>
              </a:ext>
            </a:extLst>
          </p:cNvPr>
          <p:cNvSpPr txBox="1"/>
          <p:nvPr/>
        </p:nvSpPr>
        <p:spPr>
          <a:xfrm>
            <a:off x="5065603" y="723248"/>
            <a:ext cx="484130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Communication</a:t>
            </a:r>
            <a:r>
              <a:rPr lang="en-GB" sz="2000">
                <a:latin typeface="Arial"/>
                <a:ea typeface="+mn-lt"/>
                <a:cs typeface="+mn-lt"/>
              </a:rPr>
              <a:t> channel means the medium or media through which the message</a:t>
            </a:r>
            <a:endParaRPr lang="en-US" sz="2000">
              <a:latin typeface="Arial"/>
              <a:cs typeface="Arial"/>
            </a:endParaRPr>
          </a:p>
          <a:p>
            <a:r>
              <a:rPr lang="en-GB" sz="2000">
                <a:latin typeface="Arial"/>
                <a:ea typeface="+mn-lt"/>
                <a:cs typeface="+mn-lt"/>
              </a:rPr>
              <a:t>passes.</a:t>
            </a:r>
            <a:r>
              <a:rPr lang="en-GB" sz="2000" b="1">
                <a:latin typeface="Arial"/>
                <a:ea typeface="+mn-lt"/>
                <a:cs typeface="+mn-lt"/>
              </a:rPr>
              <a:t> </a:t>
            </a:r>
            <a:r>
              <a:rPr lang="en-GB" sz="2000">
                <a:latin typeface="Arial"/>
                <a:ea typeface="+mn-lt"/>
                <a:cs typeface="+mn-lt"/>
              </a:rPr>
              <a:t>(Rayudu, 2009, p10)</a:t>
            </a:r>
            <a:endParaRPr lang="en-GB" sz="2000">
              <a:latin typeface="Arial"/>
            </a:endParaRPr>
          </a:p>
          <a:p>
            <a:pPr algn="l"/>
            <a:endParaRPr lang="en-GB"/>
          </a:p>
        </p:txBody>
      </p:sp>
    </p:spTree>
    <p:extLst>
      <p:ext uri="{BB962C8B-B14F-4D97-AF65-F5344CB8AC3E}">
        <p14:creationId xmlns:p14="http://schemas.microsoft.com/office/powerpoint/2010/main" val="106090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bed, room&#10;&#10;Description automatically generated">
            <a:extLst>
              <a:ext uri="{FF2B5EF4-FFF2-40B4-BE49-F238E27FC236}">
                <a16:creationId xmlns:a16="http://schemas.microsoft.com/office/drawing/2014/main" id="{595007D4-6569-4C76-A0A2-099342D62C64}"/>
              </a:ext>
            </a:extLst>
          </p:cNvPr>
          <p:cNvPicPr>
            <a:picLocks noChangeAspect="1"/>
          </p:cNvPicPr>
          <p:nvPr/>
        </p:nvPicPr>
        <p:blipFill rotWithShape="1">
          <a:blip r:embed="rId2"/>
          <a:srcRect l="14455" r="39953"/>
          <a:stretch/>
        </p:blipFill>
        <p:spPr>
          <a:xfrm>
            <a:off x="800100" y="1795634"/>
            <a:ext cx="3238500" cy="3995565"/>
          </a:xfrm>
          <a:prstGeom prst="rect">
            <a:avLst/>
          </a:prstGeom>
        </p:spPr>
      </p:pic>
      <p:sp>
        <p:nvSpPr>
          <p:cNvPr id="3" name="Content Placeholder 2">
            <a:extLst>
              <a:ext uri="{FF2B5EF4-FFF2-40B4-BE49-F238E27FC236}">
                <a16:creationId xmlns:a16="http://schemas.microsoft.com/office/drawing/2014/main" id="{28CB9E6A-42E3-48BE-9CE8-8587D1339C23}"/>
              </a:ext>
            </a:extLst>
          </p:cNvPr>
          <p:cNvSpPr>
            <a:spLocks noGrp="1"/>
          </p:cNvSpPr>
          <p:nvPr>
            <p:ph idx="1"/>
          </p:nvPr>
        </p:nvSpPr>
        <p:spPr>
          <a:xfrm>
            <a:off x="4769224" y="1754802"/>
            <a:ext cx="6723529" cy="4074781"/>
          </a:xfrm>
        </p:spPr>
        <p:txBody>
          <a:bodyPr vert="horz" lIns="91440" tIns="45720" rIns="91440" bIns="45720" rtlCol="0">
            <a:normAutofit/>
          </a:bodyPr>
          <a:lstStyle/>
          <a:p>
            <a:pPr marL="0" indent="0">
              <a:buNone/>
            </a:pPr>
            <a:r>
              <a:rPr lang="en-GB"/>
              <a:t>In our case study the nurses don’t use appropriate communication channels like face to face or phone calls. The complaints received from the parents show that the staff members have problem with their communication skills. They need to improve their communication channel so that they can have a better understanding with the parents.</a:t>
            </a:r>
          </a:p>
          <a:p>
            <a:pPr marL="0" indent="0">
              <a:buNone/>
            </a:pPr>
            <a:r>
              <a:rPr lang="en-GB"/>
              <a:t>Their poor communication channels create problems to the organisations and needs to be improved as soon as possible because this causes difficulties to both parents and staff.</a:t>
            </a:r>
          </a:p>
          <a:p>
            <a:pPr marL="0" indent="0">
              <a:buNone/>
            </a:pPr>
            <a:endParaRPr lang="en-GB"/>
          </a:p>
          <a:p>
            <a:pPr marL="0" indent="0">
              <a:buNone/>
            </a:pPr>
            <a:endParaRPr lang="en-GB"/>
          </a:p>
          <a:p>
            <a:pPr marL="0" indent="0">
              <a:buNone/>
            </a:pPr>
            <a:endParaRPr lang="en-GB"/>
          </a:p>
        </p:txBody>
      </p:sp>
      <p:cxnSp>
        <p:nvCxnSpPr>
          <p:cNvPr id="22" name="Straight Connector 21">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59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C6F1-DB82-41A4-90E5-1E135A709B17}"/>
              </a:ext>
            </a:extLst>
          </p:cNvPr>
          <p:cNvSpPr>
            <a:spLocks noGrp="1"/>
          </p:cNvSpPr>
          <p:nvPr>
            <p:ph type="title"/>
          </p:nvPr>
        </p:nvSpPr>
        <p:spPr>
          <a:xfrm>
            <a:off x="695324" y="901702"/>
            <a:ext cx="3724528" cy="3670298"/>
          </a:xfrm>
        </p:spPr>
        <p:txBody>
          <a:bodyPr>
            <a:normAutofit/>
          </a:bodyPr>
          <a:lstStyle/>
          <a:p>
            <a:r>
              <a:rPr lang="en-GB" sz="3100">
                <a:solidFill>
                  <a:schemeClr val="bg1"/>
                </a:solidFill>
                <a:latin typeface="Arial"/>
                <a:cs typeface="Arial"/>
              </a:rPr>
              <a:t>BARRIERS OF Communication</a:t>
            </a:r>
            <a:br>
              <a:rPr lang="en-GB" sz="3100">
                <a:solidFill>
                  <a:schemeClr val="bg1"/>
                </a:solidFill>
              </a:rPr>
            </a:br>
            <a:br>
              <a:rPr lang="en-GB" sz="3100">
                <a:solidFill>
                  <a:schemeClr val="bg1"/>
                </a:solidFill>
              </a:rPr>
            </a:br>
            <a:endParaRPr lang="en-GB" sz="3100">
              <a:solidFill>
                <a:schemeClr val="bg1"/>
              </a:solidFill>
            </a:endParaRPr>
          </a:p>
        </p:txBody>
      </p:sp>
      <p:cxnSp>
        <p:nvCxnSpPr>
          <p:cNvPr id="10"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B57D4606-917B-4FF4-AB0F-8E44F75BFC3E}"/>
              </a:ext>
            </a:extLst>
          </p:cNvPr>
          <p:cNvGraphicFramePr>
            <a:graphicFrameLocks noGrp="1"/>
          </p:cNvGraphicFramePr>
          <p:nvPr>
            <p:ph idx="1"/>
            <p:extLst>
              <p:ext uri="{D42A27DB-BD31-4B8C-83A1-F6EECF244321}">
                <p14:modId xmlns:p14="http://schemas.microsoft.com/office/powerpoint/2010/main" val="931789000"/>
              </p:ext>
            </p:extLst>
          </p:nvPr>
        </p:nvGraphicFramePr>
        <p:xfrm>
          <a:off x="5484573" y="41136"/>
          <a:ext cx="5952857" cy="677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520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689B6-0A8C-48E9-A9A9-AC6A7B6D51FB}"/>
              </a:ext>
            </a:extLst>
          </p:cNvPr>
          <p:cNvSpPr>
            <a:spLocks noGrp="1"/>
          </p:cNvSpPr>
          <p:nvPr>
            <p:ph type="title"/>
          </p:nvPr>
        </p:nvSpPr>
        <p:spPr>
          <a:xfrm>
            <a:off x="695324" y="901702"/>
            <a:ext cx="3724528" cy="3670298"/>
          </a:xfrm>
        </p:spPr>
        <p:txBody>
          <a:bodyPr>
            <a:normAutofit/>
          </a:bodyPr>
          <a:lstStyle/>
          <a:p>
            <a:pPr>
              <a:lnSpc>
                <a:spcPct val="90000"/>
              </a:lnSpc>
            </a:pPr>
            <a:r>
              <a:rPr lang="en-GB" sz="3400">
                <a:solidFill>
                  <a:schemeClr val="bg1"/>
                </a:solidFill>
              </a:rPr>
              <a:t>Impact of effective communication on the staff and patients</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0004710-F2C4-43D1-95BD-1600F38B2DFE}"/>
              </a:ext>
            </a:extLst>
          </p:cNvPr>
          <p:cNvGraphicFramePr>
            <a:graphicFrameLocks noGrp="1"/>
          </p:cNvGraphicFramePr>
          <p:nvPr>
            <p:ph idx="1"/>
            <p:extLst>
              <p:ext uri="{D42A27DB-BD31-4B8C-83A1-F6EECF244321}">
                <p14:modId xmlns:p14="http://schemas.microsoft.com/office/powerpoint/2010/main" val="3590395958"/>
              </p:ext>
            </p:extLst>
          </p:nvPr>
        </p:nvGraphicFramePr>
        <p:xfrm>
          <a:off x="5493516" y="252359"/>
          <a:ext cx="5676900" cy="6686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4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8498-70FE-4619-8BEA-F8EDA1C9AD0E}"/>
              </a:ext>
            </a:extLst>
          </p:cNvPr>
          <p:cNvSpPr>
            <a:spLocks noGrp="1"/>
          </p:cNvSpPr>
          <p:nvPr>
            <p:ph type="title"/>
          </p:nvPr>
        </p:nvSpPr>
        <p:spPr/>
        <p:txBody>
          <a:bodyPr/>
          <a:lstStyle/>
          <a:p>
            <a:r>
              <a:rPr lang="en-GB"/>
              <a:t>Conclusion</a:t>
            </a:r>
          </a:p>
        </p:txBody>
      </p:sp>
      <p:sp>
        <p:nvSpPr>
          <p:cNvPr id="12" name="Content Placeholder 11">
            <a:extLst>
              <a:ext uri="{FF2B5EF4-FFF2-40B4-BE49-F238E27FC236}">
                <a16:creationId xmlns:a16="http://schemas.microsoft.com/office/drawing/2014/main" id="{082FECA9-9082-43AE-95E2-52B6D23F1E08}"/>
              </a:ext>
            </a:extLst>
          </p:cNvPr>
          <p:cNvSpPr>
            <a:spLocks noGrp="1"/>
          </p:cNvSpPr>
          <p:nvPr>
            <p:ph idx="1"/>
          </p:nvPr>
        </p:nvSpPr>
        <p:spPr>
          <a:xfrm>
            <a:off x="700635" y="1632155"/>
            <a:ext cx="10691265" cy="4297059"/>
          </a:xfrm>
        </p:spPr>
        <p:txBody>
          <a:bodyPr>
            <a:normAutofit lnSpcReduction="10000"/>
          </a:bodyPr>
          <a:lstStyle/>
          <a:p>
            <a:pPr marL="0" indent="0">
              <a:buNone/>
            </a:pPr>
            <a:r>
              <a:rPr lang="en-GB" dirty="0"/>
              <a:t>      </a:t>
            </a:r>
          </a:p>
          <a:p>
            <a:pPr marL="0" indent="0">
              <a:buNone/>
            </a:pPr>
            <a:r>
              <a:rPr lang="en-GB" dirty="0"/>
              <a:t>     Proper communication with patients and their families aims to send a clear message and establish a link between the medical professional and them, starting from the primary values of the medical profession – the desire to help, both through quality care and through moral support, someone who suffers. Direct, open and honest communication allows you to receive messages without blockages and distortions, which maintains and improves relationships. </a:t>
            </a:r>
          </a:p>
          <a:p>
            <a:pPr marL="0" indent="0">
              <a:buNone/>
            </a:pPr>
            <a:r>
              <a:rPr lang="en-GB" dirty="0"/>
              <a:t>    Given that nurses occupy the front line of care provided to patients, it is essential that they understand how they can provide that positive experience, which both they and patients want, with the help of communication. Nurses will need to strike a balance between compassion, clinical expertise, and fluent technology management to create a care process that addresses both the clinical and emotional needs of patients.</a:t>
            </a:r>
          </a:p>
          <a:p>
            <a:pPr marL="0" indent="0">
              <a:buNone/>
            </a:pPr>
            <a:endParaRPr lang="en-GB" dirty="0"/>
          </a:p>
        </p:txBody>
      </p:sp>
    </p:spTree>
    <p:extLst>
      <p:ext uri="{BB962C8B-B14F-4D97-AF65-F5344CB8AC3E}">
        <p14:creationId xmlns:p14="http://schemas.microsoft.com/office/powerpoint/2010/main" val="128601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B1580-A2C8-4AEB-B870-02D07E5E9587}"/>
              </a:ext>
            </a:extLst>
          </p:cNvPr>
          <p:cNvSpPr>
            <a:spLocks noGrp="1"/>
          </p:cNvSpPr>
          <p:nvPr>
            <p:ph type="title"/>
          </p:nvPr>
        </p:nvSpPr>
        <p:spPr>
          <a:xfrm>
            <a:off x="695325" y="942815"/>
            <a:ext cx="9989004" cy="581185"/>
          </a:xfrm>
        </p:spPr>
        <p:txBody>
          <a:bodyPr>
            <a:normAutofit/>
          </a:bodyPr>
          <a:lstStyle/>
          <a:p>
            <a:r>
              <a:rPr lang="en-GB" sz="2400">
                <a:latin typeface="Arial"/>
                <a:cs typeface="Arial"/>
              </a:rPr>
              <a:t>References</a:t>
            </a:r>
          </a:p>
        </p:txBody>
      </p:sp>
      <p:cxnSp>
        <p:nvCxnSpPr>
          <p:cNvPr id="17" name="Straight Connector 16">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783AA-C12C-4F19-8728-4B3D41939A3A}"/>
              </a:ext>
            </a:extLst>
          </p:cNvPr>
          <p:cNvSpPr>
            <a:spLocks noGrp="1"/>
          </p:cNvSpPr>
          <p:nvPr>
            <p:ph idx="1"/>
          </p:nvPr>
        </p:nvSpPr>
        <p:spPr>
          <a:xfrm>
            <a:off x="695324" y="1475286"/>
            <a:ext cx="10772775" cy="4686213"/>
          </a:xfrm>
        </p:spPr>
        <p:txBody>
          <a:bodyPr vert="horz" lIns="91440" tIns="45720" rIns="91440" bIns="45720" rtlCol="0" anchor="t">
            <a:normAutofit/>
          </a:bodyPr>
          <a:lstStyle/>
          <a:p>
            <a:endParaRPr lang="en-GB" sz="3200" dirty="0"/>
          </a:p>
          <a:p>
            <a:endParaRPr lang="en-GB" sz="3200" dirty="0"/>
          </a:p>
        </p:txBody>
      </p:sp>
      <p:sp>
        <p:nvSpPr>
          <p:cNvPr id="4" name="TextBox 3">
            <a:extLst>
              <a:ext uri="{FF2B5EF4-FFF2-40B4-BE49-F238E27FC236}">
                <a16:creationId xmlns:a16="http://schemas.microsoft.com/office/drawing/2014/main" id="{CE28D81B-39F2-4F1D-9212-5CD0F5A95846}"/>
              </a:ext>
            </a:extLst>
          </p:cNvPr>
          <p:cNvSpPr txBox="1"/>
          <p:nvPr/>
        </p:nvSpPr>
        <p:spPr>
          <a:xfrm>
            <a:off x="862209" y="1478071"/>
            <a:ext cx="1105212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dirty="0">
                <a:latin typeface="Arial"/>
                <a:cs typeface="Arial"/>
              </a:rPr>
              <a:t>James Barron, (2020). Theories, principles and models of communication [online]</a:t>
            </a:r>
          </a:p>
          <a:p>
            <a:r>
              <a:rPr lang="en-GB" sz="1600" dirty="0">
                <a:latin typeface="Arial"/>
                <a:cs typeface="Arial"/>
              </a:rPr>
              <a:t>Available at: </a:t>
            </a:r>
            <a:r>
              <a:rPr lang="en-GB" sz="1600" dirty="0">
                <a:latin typeface="Arial"/>
                <a:ea typeface="+mn-lt"/>
                <a:cs typeface="+mn-lt"/>
                <a:hlinkClick r:id="rId2"/>
              </a:rPr>
              <a:t>Theories, principles and models of communication - Start Teaching (start-teaching.com)</a:t>
            </a:r>
            <a:endParaRPr lang="en-GB" sz="1600" dirty="0">
              <a:latin typeface="Arial"/>
              <a:cs typeface="Arial"/>
            </a:endParaRPr>
          </a:p>
          <a:p>
            <a:r>
              <a:rPr lang="en-GB" sz="1600" dirty="0">
                <a:latin typeface="Arial"/>
                <a:cs typeface="Arial"/>
              </a:rPr>
              <a:t>[Accessed December 31, 2020]</a:t>
            </a:r>
          </a:p>
          <a:p>
            <a:endParaRPr lang="en-GB" sz="1600" dirty="0">
              <a:latin typeface="Arial"/>
              <a:cs typeface="Arial"/>
            </a:endParaRPr>
          </a:p>
          <a:p>
            <a:pPr marL="285750" indent="-285750">
              <a:buFont typeface="Arial"/>
              <a:buChar char="•"/>
            </a:pPr>
            <a:r>
              <a:rPr lang="en-GB" sz="1600" dirty="0" err="1">
                <a:latin typeface="Arial"/>
                <a:cs typeface="Arial"/>
              </a:rPr>
              <a:t>Toppr</a:t>
            </a:r>
            <a:r>
              <a:rPr lang="en-GB" sz="1600" dirty="0">
                <a:latin typeface="Arial"/>
                <a:cs typeface="Arial"/>
              </a:rPr>
              <a:t>,(2020).Barriers of communication.[online]</a:t>
            </a:r>
          </a:p>
          <a:p>
            <a:r>
              <a:rPr lang="en-GB" sz="1600" dirty="0">
                <a:latin typeface="Arial"/>
                <a:cs typeface="Arial"/>
              </a:rPr>
              <a:t>Available at:</a:t>
            </a:r>
            <a:r>
              <a:rPr lang="en-GB" sz="1600" dirty="0">
                <a:latin typeface="Arial"/>
                <a:ea typeface="+mn-lt"/>
                <a:cs typeface="Arial"/>
              </a:rPr>
              <a:t> </a:t>
            </a:r>
            <a:r>
              <a:rPr lang="en-GB" sz="1600" dirty="0">
                <a:latin typeface="Arial"/>
                <a:ea typeface="+mn-lt"/>
                <a:cs typeface="+mn-lt"/>
                <a:hlinkClick r:id="rId3"/>
              </a:rPr>
              <a:t>https://www.toppr.com/guides/business-correspondence-and-reporting/communication/barriers-in-communication/</a:t>
            </a:r>
            <a:r>
              <a:rPr lang="en-GB" sz="1600" dirty="0">
                <a:latin typeface="Arial"/>
                <a:ea typeface="+mn-lt"/>
                <a:cs typeface="+mn-lt"/>
              </a:rPr>
              <a:t> </a:t>
            </a:r>
          </a:p>
          <a:p>
            <a:r>
              <a:rPr lang="en-GB" sz="1600" dirty="0">
                <a:latin typeface="Arial"/>
                <a:cs typeface="Arial"/>
              </a:rPr>
              <a:t>[Accessed 2020]</a:t>
            </a:r>
          </a:p>
          <a:p>
            <a:endParaRPr lang="en-GB" sz="1600" dirty="0">
              <a:latin typeface="Arial"/>
              <a:cs typeface="Arial"/>
            </a:endParaRPr>
          </a:p>
          <a:p>
            <a:pPr marL="285750" indent="-285750">
              <a:buFont typeface="Arial"/>
              <a:buChar char="•"/>
            </a:pPr>
            <a:r>
              <a:rPr lang="en-GB" sz="1600" dirty="0">
                <a:latin typeface="Arial"/>
                <a:cs typeface="Arial"/>
              </a:rPr>
              <a:t>Hospital Portal, (2016). Impacts of Positive Communication in Healthcare [online]</a:t>
            </a:r>
          </a:p>
          <a:p>
            <a:r>
              <a:rPr lang="en-GB" sz="1600" dirty="0">
                <a:latin typeface="Arial"/>
                <a:cs typeface="Arial"/>
              </a:rPr>
              <a:t>Available at: </a:t>
            </a:r>
            <a:r>
              <a:rPr lang="en-GB" sz="1600" dirty="0">
                <a:latin typeface="Arial"/>
                <a:ea typeface="+mn-lt"/>
                <a:cs typeface="+mn-lt"/>
                <a:hlinkClick r:id="rId4"/>
              </a:rPr>
              <a:t>Impacts of Positive Communication in Healthcare - </a:t>
            </a:r>
            <a:r>
              <a:rPr lang="en-GB" sz="1600" dirty="0" err="1">
                <a:latin typeface="Arial"/>
                <a:ea typeface="+mn-lt"/>
                <a:cs typeface="+mn-lt"/>
                <a:hlinkClick r:id="rId4"/>
              </a:rPr>
              <a:t>HospitalPORTAL</a:t>
            </a:r>
            <a:endParaRPr lang="en-GB" sz="1600" dirty="0">
              <a:latin typeface="Arial"/>
              <a:ea typeface="+mn-lt"/>
              <a:cs typeface="+mn-lt"/>
            </a:endParaRPr>
          </a:p>
          <a:p>
            <a:r>
              <a:rPr lang="en-GB" sz="1600" dirty="0">
                <a:latin typeface="Arial"/>
                <a:cs typeface="Arial"/>
              </a:rPr>
              <a:t>[Accessed June 28, 2016]</a:t>
            </a:r>
          </a:p>
          <a:p>
            <a:pPr marL="285750" indent="-285750">
              <a:buFont typeface="Arial"/>
              <a:buChar char="•"/>
            </a:pPr>
            <a:endParaRPr lang="en-GB" sz="1600" dirty="0">
              <a:latin typeface="Calisto MT"/>
              <a:cs typeface="Arial"/>
            </a:endParaRPr>
          </a:p>
          <a:p>
            <a:pPr marL="285750" indent="-285750">
              <a:buFont typeface="Arial"/>
              <a:buChar char="•"/>
            </a:pPr>
            <a:r>
              <a:rPr lang="en-GB" sz="1600" dirty="0">
                <a:ea typeface="+mn-lt"/>
                <a:cs typeface="+mn-lt"/>
              </a:rPr>
              <a:t>Rayudu, C., (2009) Communication, Global Media, Mumbai. Available from: ProQuest E-book Central.</a:t>
            </a:r>
          </a:p>
          <a:p>
            <a:pPr marL="285750" indent="-285750">
              <a:buFont typeface="Arial"/>
              <a:buChar char="•"/>
            </a:pPr>
            <a:endParaRPr lang="en-GB" sz="1600" dirty="0">
              <a:latin typeface="Arial" panose="020B0604020202020204" pitchFamily="34" charset="0"/>
              <a:ea typeface="+mn-lt"/>
              <a:cs typeface="Arial" panose="020B0604020202020204" pitchFamily="34" charset="0"/>
            </a:endParaRPr>
          </a:p>
          <a:p>
            <a:pPr marL="285750" indent="-285750">
              <a:buFont typeface="Arial"/>
              <a:buChar char="•"/>
            </a:pPr>
            <a:r>
              <a:rPr lang="en-GB" sz="1600" dirty="0">
                <a:latin typeface="Arial" panose="020B0604020202020204" pitchFamily="34" charset="0"/>
                <a:ea typeface="+mn-lt"/>
                <a:cs typeface="Arial" panose="020B0604020202020204" pitchFamily="34" charset="0"/>
              </a:rPr>
              <a:t>Minority Nurse, 2018, 3 Principles of Effective Nurse Patient Communication</a:t>
            </a:r>
          </a:p>
          <a:p>
            <a:r>
              <a:rPr lang="en-GB" sz="1600" dirty="0">
                <a:latin typeface="Arial" panose="020B0604020202020204" pitchFamily="34" charset="0"/>
                <a:ea typeface="+mn-lt"/>
                <a:cs typeface="Arial" panose="020B0604020202020204" pitchFamily="34" charset="0"/>
              </a:rPr>
              <a:t> Available at https://minoritynurse.com/3-principles-of-effective-nurse-patient-communication/#:~:text=Communicating%20with%20patients%20requires%20ample%20time.%20Honesty%20and,have%20and%20show%20them%20their%20kindness%20and%20courtesy.</a:t>
            </a:r>
          </a:p>
        </p:txBody>
      </p:sp>
    </p:spTree>
    <p:extLst>
      <p:ext uri="{BB962C8B-B14F-4D97-AF65-F5344CB8AC3E}">
        <p14:creationId xmlns:p14="http://schemas.microsoft.com/office/powerpoint/2010/main" val="170619147"/>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438"/>
      </a:dk2>
      <a:lt2>
        <a:srgbClr val="E2E8E5"/>
      </a:lt2>
      <a:accent1>
        <a:srgbClr val="C696AE"/>
      </a:accent1>
      <a:accent2>
        <a:srgbClr val="BA7FB4"/>
      </a:accent2>
      <a:accent3>
        <a:srgbClr val="B796C6"/>
      </a:accent3>
      <a:accent4>
        <a:srgbClr val="8E7FBA"/>
      </a:accent4>
      <a:accent5>
        <a:srgbClr val="969EC6"/>
      </a:accent5>
      <a:accent6>
        <a:srgbClr val="7FA0BA"/>
      </a:accent6>
      <a:hlink>
        <a:srgbClr val="579074"/>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1570</TotalTime>
  <Words>1784</Words>
  <Application>Microsoft Office PowerPoint</Application>
  <PresentationFormat>Widescreen</PresentationFormat>
  <Paragraphs>83</Paragraphs>
  <Slides>10</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Arial</vt:lpstr>
      <vt:lpstr>Calibri</vt:lpstr>
      <vt:lpstr>Calibri Light</vt:lpstr>
      <vt:lpstr>Calisto MT</vt:lpstr>
      <vt:lpstr>Univers Condensed</vt:lpstr>
      <vt:lpstr>Wingdings</vt:lpstr>
      <vt:lpstr>ChronicleVTI</vt:lpstr>
      <vt:lpstr>office theme</vt:lpstr>
      <vt:lpstr>Presentation – Strategies for Effective Communication in a Business Setting</vt:lpstr>
      <vt:lpstr>Introduction</vt:lpstr>
      <vt:lpstr>Theories relating to models of communication. </vt:lpstr>
      <vt:lpstr>The Shannon-Weaver Model</vt:lpstr>
      <vt:lpstr>PowerPoint Presentation</vt:lpstr>
      <vt:lpstr>PowerPoint Presentation</vt:lpstr>
      <vt:lpstr>BARRIERS OF Communication  </vt:lpstr>
      <vt:lpstr>Impact of effective communication on the staff and patients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Iuliana Georgiana</cp:lastModifiedBy>
  <cp:revision>277</cp:revision>
  <dcterms:created xsi:type="dcterms:W3CDTF">2021-11-18T09:19:46Z</dcterms:created>
  <dcterms:modified xsi:type="dcterms:W3CDTF">2021-11-22T20:30:00Z</dcterms:modified>
</cp:coreProperties>
</file>