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824"/>
    <p:restoredTop sz="94652"/>
  </p:normalViewPr>
  <p:slideViewPr>
    <p:cSldViewPr snapToGrid="0" snapToObjects="1">
      <p:cViewPr>
        <p:scale>
          <a:sx n="33" d="100"/>
          <a:sy n="33" d="100"/>
        </p:scale>
        <p:origin x="348" y="2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5/5/2020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charset="0"/>
                <a:ea typeface="Calibri" charset="0"/>
                <a:cs typeface="Calibri" charset="0"/>
              </a:rPr>
              <a:t>What is The Future For Vehicle Emissions?</a:t>
            </a:r>
          </a:p>
          <a:p>
            <a:pPr>
              <a:lnSpc>
                <a:spcPct val="110000"/>
              </a:lnSpc>
              <a:spcBef>
                <a:spcPct val="0"/>
              </a:spcBef>
              <a:buNone/>
            </a:pPr>
            <a:r>
              <a:rPr lang="en-GB" altLang="en-US" sz="4000" b="1" dirty="0">
                <a:solidFill>
                  <a:srgbClr val="002060"/>
                </a:solidFill>
                <a:latin typeface="Calibri" charset="0"/>
                <a:ea typeface="Calibri" charset="0"/>
                <a:cs typeface="Calibri" charset="0"/>
              </a:rPr>
              <a:t>Davis Gary Watkins (P150289)</a:t>
            </a:r>
          </a:p>
          <a:p>
            <a:pPr>
              <a:lnSpc>
                <a:spcPct val="110000"/>
              </a:lnSpc>
              <a:spcBef>
                <a:spcPct val="0"/>
              </a:spcBef>
              <a:buNone/>
            </a:pPr>
            <a:r>
              <a:rPr lang="en-GB" altLang="en-US" sz="3600" dirty="0">
                <a:solidFill>
                  <a:srgbClr val="002060"/>
                </a:solidFill>
                <a:latin typeface="Calibri" charset="0"/>
                <a:ea typeface="Calibri" charset="0"/>
                <a:cs typeface="Calibri" charset="0"/>
              </a:rPr>
              <a:t>Abigail Summerfield</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a:lnSpc>
                <a:spcPct val="110000"/>
              </a:lnSpc>
              <a:spcBef>
                <a:spcPct val="0"/>
              </a:spcBef>
              <a:buNone/>
            </a:pPr>
            <a:r>
              <a:rPr lang="en-GB" altLang="en-US" sz="3600" dirty="0">
                <a:solidFill>
                  <a:srgbClr val="002060"/>
                </a:solidFill>
                <a:latin typeface="Calibri" charset="0"/>
                <a:ea typeface="Calibri" charset="0"/>
                <a:cs typeface="Calibri" charset="0"/>
              </a:rPr>
              <a:t>BSc (Hons) Motorsport Engineering</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22300" y="5527246"/>
            <a:ext cx="7311379"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The automotive legislation today is becoming increasingly stricter on the amount of emissions allowed to be released by a vehicle, this has caused most of the vehicle manufacturers to look for alternative solutions to meet these regulations. </a:t>
            </a:r>
          </a:p>
          <a:p>
            <a:endParaRPr lang="en-GB" sz="2800" dirty="0"/>
          </a:p>
          <a:p>
            <a:r>
              <a:rPr lang="en-GB" sz="2800" dirty="0"/>
              <a:t>The motivation for my project stems from the increasing demand on vehicle manufacturers to comply with Euro emission regulations, resorting in the number of downsized engines in production to rise dramatically in recent times.</a:t>
            </a:r>
          </a:p>
          <a:p>
            <a:pPr>
              <a:spcBef>
                <a:spcPct val="50000"/>
              </a:spcBef>
            </a:pPr>
            <a:endParaRPr lang="en-US" altLang="en-US" sz="2800" dirty="0"/>
          </a:p>
        </p:txBody>
      </p:sp>
      <p:sp>
        <p:nvSpPr>
          <p:cNvPr id="23" name="Text Box 11"/>
          <p:cNvSpPr txBox="1">
            <a:spLocks noChangeArrowheads="1"/>
          </p:cNvSpPr>
          <p:nvPr/>
        </p:nvSpPr>
        <p:spPr bwMode="auto">
          <a:xfrm>
            <a:off x="0" y="28120311"/>
            <a:ext cx="20749204" cy="21350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a:ea typeface="Arial" charset="0"/>
                <a:cs typeface="Arial" charset="0"/>
              </a:rPr>
              <a:t>References</a:t>
            </a:r>
          </a:p>
          <a:p>
            <a:pPr marL="0" indent="0">
              <a:spcBef>
                <a:spcPct val="50000"/>
              </a:spcBef>
            </a:pPr>
            <a:r>
              <a:rPr lang="en-GB" altLang="en-US" sz="1600" dirty="0">
                <a:ea typeface="Arial" charset="0"/>
                <a:cs typeface="Arial" charset="0"/>
              </a:rPr>
              <a:t>(Watkins, D. 2020) Personal Photographs. [Taken between 28 Nov. 2019 and 22 Jan. 2020]</a:t>
            </a:r>
            <a:endParaRPr lang="en-AU" altLang="en-US" sz="1600" dirty="0">
              <a:ea typeface="Arial" charset="0"/>
              <a:cs typeface="Arial" charset="0"/>
            </a:endParaRPr>
          </a:p>
          <a:p>
            <a:pPr marL="0" indent="0">
              <a:spcBef>
                <a:spcPct val="50000"/>
              </a:spcBef>
            </a:pPr>
            <a:r>
              <a:rPr lang="en-GB" altLang="en-US" sz="1600" dirty="0">
                <a:ea typeface="Arial" charset="0"/>
                <a:cs typeface="Arial" charset="0"/>
              </a:rPr>
              <a:t>(Watkins, D. 2020). Online Survey. Available at: https://docs.google.com/forms/d/1Q-iBCJqmJrfvcun4lnLIHfVNZsJDmHuM1-cmhKOcz1Q/edit#responses. [Created 24 Feb. 2020]</a:t>
            </a:r>
          </a:p>
          <a:p>
            <a:pPr marL="0" indent="0">
              <a:spcBef>
                <a:spcPct val="50000"/>
              </a:spcBef>
            </a:pPr>
            <a:r>
              <a:rPr lang="en-GB" altLang="en-US" sz="1600" dirty="0">
                <a:ea typeface="Arial" charset="0"/>
                <a:cs typeface="Arial" charset="0"/>
              </a:rPr>
              <a:t>(Engineering </a:t>
            </a:r>
            <a:r>
              <a:rPr lang="en-GB" altLang="en-US" sz="1600" dirty="0" err="1">
                <a:ea typeface="Arial" charset="0"/>
                <a:cs typeface="Arial" charset="0"/>
              </a:rPr>
              <a:t>ToolBox</a:t>
            </a:r>
            <a:r>
              <a:rPr lang="en-GB" altLang="en-US" sz="1600" dirty="0">
                <a:ea typeface="Arial" charset="0"/>
                <a:cs typeface="Arial" charset="0"/>
              </a:rPr>
              <a:t>. 2008). Engineeringtoolbox.com. Rolling Resistance. [online]. Available at: https://www.engineeringtoolbox.com/rolling-friction-resistance-d_1303.html [Accessed 14 Mar. 2020]</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63474" y="28324279"/>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72075" y="28555335"/>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22301" y="13262242"/>
            <a:ext cx="7395515" cy="150924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sz="2800" dirty="0"/>
              <a:t>•	Investigate the real-world problems revolving around the vehicle emissions produced, and the methods implemented in order to reduce this output. Research will Include the impact both environmentally and to our personal health, the amount of harmful gases produced, and the impact these gases have on our personal health. </a:t>
            </a:r>
          </a:p>
          <a:p>
            <a:pPr>
              <a:spcBef>
                <a:spcPct val="50000"/>
              </a:spcBef>
            </a:pPr>
            <a:r>
              <a:rPr lang="en-GB" sz="2800" dirty="0"/>
              <a:t>•	Research the euro emissions standards (Euro 5 and 6) to discover the differences between each and discuss the standard for Euro 7 being released in the near future. </a:t>
            </a:r>
          </a:p>
          <a:p>
            <a:pPr>
              <a:spcBef>
                <a:spcPct val="50000"/>
              </a:spcBef>
            </a:pPr>
            <a:r>
              <a:rPr lang="en-GB" sz="2800" dirty="0"/>
              <a:t>•	Provide any reasons for the implementation of a permanent speed zone in certain areas, and whether the speed zones make a difference to the air pollution.</a:t>
            </a:r>
          </a:p>
          <a:p>
            <a:pPr>
              <a:spcBef>
                <a:spcPct val="50000"/>
              </a:spcBef>
            </a:pPr>
            <a:r>
              <a:rPr lang="en-GB" sz="2800" dirty="0"/>
              <a:t>•	Conduct a series of tests on a vehicle via a rolling road to gather data on the emissions output, then compare it to a similar vehicle with a different engine capacity to develop an understanding of the benefits or disadvantages with engine downsizing.</a:t>
            </a:r>
          </a:p>
          <a:p>
            <a:pPr>
              <a:spcBef>
                <a:spcPct val="50000"/>
              </a:spcBef>
            </a:pPr>
            <a:r>
              <a:rPr lang="en-GB" sz="2800" dirty="0"/>
              <a:t>•	To conduct an online survey to gather data from different drivers about their daily contribution of emissions, this will provide a general view of the journey frequencies and durations</a:t>
            </a:r>
          </a:p>
        </p:txBody>
      </p:sp>
      <p:sp>
        <p:nvSpPr>
          <p:cNvPr id="46" name="Text Box 6"/>
          <p:cNvSpPr txBox="1">
            <a:spLocks noChangeArrowheads="1"/>
          </p:cNvSpPr>
          <p:nvPr/>
        </p:nvSpPr>
        <p:spPr bwMode="auto">
          <a:xfrm>
            <a:off x="7484456" y="5475010"/>
            <a:ext cx="6743364" cy="12568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r>
              <a:rPr lang="en-GB" sz="2800" dirty="0"/>
              <a:t>In order to collect a sufficient amount of data to better the understanding of these emissions, it was beneficial to use a combination of research and different data sources. The sources used to collect data included in-house testing with use of equipment in a workshop, and an online survey based upon the daily impact of emissions for different drivers to develop an average value.</a:t>
            </a:r>
          </a:p>
          <a:p>
            <a:r>
              <a:rPr lang="en-GB" sz="2800" dirty="0"/>
              <a:t>To ensure that the recorded data we gathered would have the closest accuracy to the car being driven on a road, there was a force applied to the wheels to add a rolling resistance, these resistances are calculated in section 4.1 of the report. </a:t>
            </a:r>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a:p>
            <a:pPr algn="ctr"/>
            <a:endParaRPr lang="en-GB" sz="2800" dirty="0"/>
          </a:p>
          <a:p>
            <a:pPr algn="ctr"/>
            <a:r>
              <a:rPr lang="en-GB" sz="1600" dirty="0">
                <a:solidFill>
                  <a:srgbClr val="0070C0"/>
                </a:solidFill>
              </a:rPr>
              <a:t>Figure 1: Ford Kouga 1.5L EcoBoost Test (Watkins, D. 2020</a:t>
            </a:r>
          </a:p>
        </p:txBody>
      </p:sp>
      <p:sp>
        <p:nvSpPr>
          <p:cNvPr id="47" name="Text Box 6"/>
          <p:cNvSpPr txBox="1">
            <a:spLocks noChangeArrowheads="1"/>
          </p:cNvSpPr>
          <p:nvPr/>
        </p:nvSpPr>
        <p:spPr bwMode="auto">
          <a:xfrm>
            <a:off x="14334117" y="4984369"/>
            <a:ext cx="6660231" cy="10337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sz="2800" dirty="0"/>
              <a:t>Results</a:t>
            </a:r>
          </a:p>
          <a:p>
            <a:pPr>
              <a:spcBef>
                <a:spcPct val="50000"/>
              </a:spcBef>
            </a:pPr>
            <a:r>
              <a:rPr lang="en-GB" sz="2800" dirty="0"/>
              <a:t>To calculate the rolling resistance, a formula was used in the report – </a:t>
            </a:r>
          </a:p>
          <a:p>
            <a:pPr>
              <a:spcBef>
                <a:spcPct val="50000"/>
              </a:spcBef>
            </a:pPr>
            <a:r>
              <a:rPr lang="en-GB" sz="2800" dirty="0"/>
              <a:t>Rolling Resistance = Rolling coefficient x Vehicle mass x gravity</a:t>
            </a:r>
          </a:p>
          <a:p>
            <a:pPr>
              <a:spcBef>
                <a:spcPct val="50000"/>
              </a:spcBef>
            </a:pPr>
            <a:r>
              <a:rPr lang="en-GB" sz="2800" dirty="0"/>
              <a:t>𝑅𝑟=𝑅𝑐 𝑥 𝑚.𝑔       </a:t>
            </a:r>
            <a:r>
              <a:rPr lang="en-GB" sz="1800" dirty="0">
                <a:solidFill>
                  <a:srgbClr val="0070C0"/>
                </a:solidFill>
              </a:rPr>
              <a:t>(Engineering </a:t>
            </a:r>
            <a:r>
              <a:rPr lang="en-GB" sz="1800" dirty="0" err="1">
                <a:solidFill>
                  <a:srgbClr val="0070C0"/>
                </a:solidFill>
              </a:rPr>
              <a:t>ToolBox</a:t>
            </a:r>
            <a:r>
              <a:rPr lang="en-GB" sz="1800" dirty="0">
                <a:solidFill>
                  <a:srgbClr val="0070C0"/>
                </a:solidFill>
              </a:rPr>
              <a:t>. 2008) </a:t>
            </a:r>
            <a:endParaRPr lang="en-GB" sz="2000" dirty="0">
              <a:solidFill>
                <a:srgbClr val="0070C0"/>
              </a:solidFill>
            </a:endParaRPr>
          </a:p>
          <a:p>
            <a:pPr>
              <a:spcBef>
                <a:spcPct val="50000"/>
              </a:spcBef>
            </a:pPr>
            <a:endParaRPr lang="en-GB" sz="2800" dirty="0"/>
          </a:p>
          <a:p>
            <a:pPr>
              <a:spcBef>
                <a:spcPct val="50000"/>
              </a:spcBef>
            </a:pPr>
            <a:endParaRPr lang="en-GB" sz="2800" dirty="0"/>
          </a:p>
          <a:p>
            <a:pPr>
              <a:spcBef>
                <a:spcPct val="50000"/>
              </a:spcBef>
            </a:pPr>
            <a:endParaRPr lang="en-GB" sz="2800" dirty="0"/>
          </a:p>
          <a:p>
            <a:pPr>
              <a:spcBef>
                <a:spcPct val="50000"/>
              </a:spcBef>
            </a:pPr>
            <a:endParaRPr lang="en-GB" sz="2800" dirty="0"/>
          </a:p>
          <a:p>
            <a:pPr>
              <a:spcBef>
                <a:spcPct val="50000"/>
              </a:spcBef>
            </a:pPr>
            <a:endParaRPr lang="en-GB" sz="2800" dirty="0"/>
          </a:p>
          <a:p>
            <a:pPr>
              <a:spcBef>
                <a:spcPct val="50000"/>
              </a:spcBef>
            </a:pPr>
            <a:endParaRPr lang="en-GB" sz="2800" dirty="0"/>
          </a:p>
          <a:p>
            <a:pPr>
              <a:spcBef>
                <a:spcPct val="50000"/>
              </a:spcBef>
            </a:pPr>
            <a:r>
              <a:rPr lang="en-GB" sz="1800" dirty="0">
                <a:solidFill>
                  <a:srgbClr val="0070C0"/>
                </a:solidFill>
              </a:rPr>
              <a:t>Figure 4: Steady Speed </a:t>
            </a:r>
            <a:r>
              <a:rPr lang="en-GB" sz="1800" dirty="0" err="1">
                <a:solidFill>
                  <a:srgbClr val="0070C0"/>
                </a:solidFill>
              </a:rPr>
              <a:t>Nox</a:t>
            </a:r>
            <a:r>
              <a:rPr lang="en-GB" sz="1800" dirty="0">
                <a:solidFill>
                  <a:srgbClr val="0070C0"/>
                </a:solidFill>
              </a:rPr>
              <a:t> ppm/vol (Watkins, D. 2020)</a:t>
            </a:r>
          </a:p>
          <a:p>
            <a:pPr>
              <a:spcBef>
                <a:spcPct val="50000"/>
              </a:spcBef>
            </a:pPr>
            <a:r>
              <a:rPr lang="en-GB" sz="2800" dirty="0"/>
              <a:t>The emissions produced were very low at optimal operating temperature, but the NOx was very high (250ppm)</a:t>
            </a:r>
          </a:p>
        </p:txBody>
      </p:sp>
      <p:sp>
        <p:nvSpPr>
          <p:cNvPr id="48" name="Text Box 6"/>
          <p:cNvSpPr txBox="1">
            <a:spLocks noChangeArrowheads="1"/>
          </p:cNvSpPr>
          <p:nvPr/>
        </p:nvSpPr>
        <p:spPr bwMode="auto">
          <a:xfrm>
            <a:off x="14409008" y="15128877"/>
            <a:ext cx="6691637" cy="949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a:t>
            </a:r>
          </a:p>
          <a:p>
            <a:pPr>
              <a:spcBef>
                <a:spcPct val="50000"/>
              </a:spcBef>
            </a:pPr>
            <a:r>
              <a:rPr lang="en-GB" sz="2800" dirty="0"/>
              <a:t>From completing the emissions testing on the downsized engines, it has become clear to myself that there aren’t only good sides to these engines, they also have disadvantages. However, just because of a few bad points of the tested downsized engines, this doesn’t mean that they are bad engines and should be ruled out. </a:t>
            </a:r>
          </a:p>
          <a:p>
            <a:pPr>
              <a:spcBef>
                <a:spcPct val="50000"/>
              </a:spcBef>
            </a:pPr>
            <a:r>
              <a:rPr lang="en-GB" sz="2800" dirty="0"/>
              <a:t>Vehicle manufacturers in recent years have invested a lot of money into the development of downsized engines, this is because of the improved fuel efficiency compared to an engine of similar power outputs, as discussed in section 2.6 of the report.. </a:t>
            </a:r>
          </a:p>
          <a:p>
            <a:pPr>
              <a:spcBef>
                <a:spcPct val="50000"/>
              </a:spcBef>
            </a:pPr>
            <a:endParaRPr lang="en-US" altLang="en-US" sz="2800" dirty="0"/>
          </a:p>
        </p:txBody>
      </p:sp>
      <p:pic>
        <p:nvPicPr>
          <p:cNvPr id="10" name="Picture 9">
            <a:extLst>
              <a:ext uri="{FF2B5EF4-FFF2-40B4-BE49-F238E27FC236}">
                <a16:creationId xmlns:a16="http://schemas.microsoft.com/office/drawing/2014/main" id="{ED7CC27E-622E-4C40-95DB-117E9F3E5C10}"/>
              </a:ext>
            </a:extLst>
          </p:cNvPr>
          <p:cNvPicPr>
            <a:picLocks noChangeAspect="1"/>
          </p:cNvPicPr>
          <p:nvPr/>
        </p:nvPicPr>
        <p:blipFill>
          <a:blip r:embed="rId4"/>
          <a:stretch>
            <a:fillRect/>
          </a:stretch>
        </p:blipFill>
        <p:spPr>
          <a:xfrm>
            <a:off x="440292" y="2098690"/>
            <a:ext cx="2417208" cy="3303981"/>
          </a:xfrm>
          <a:prstGeom prst="rect">
            <a:avLst/>
          </a:prstGeom>
        </p:spPr>
      </p:pic>
      <p:pic>
        <p:nvPicPr>
          <p:cNvPr id="11" name="Picture 10">
            <a:extLst>
              <a:ext uri="{FF2B5EF4-FFF2-40B4-BE49-F238E27FC236}">
                <a16:creationId xmlns:a16="http://schemas.microsoft.com/office/drawing/2014/main" id="{2FF3D50A-C27A-481F-B5BE-819F570348CE}"/>
              </a:ext>
            </a:extLst>
          </p:cNvPr>
          <p:cNvPicPr>
            <a:picLocks noChangeAspect="1"/>
          </p:cNvPicPr>
          <p:nvPr/>
        </p:nvPicPr>
        <p:blipFill>
          <a:blip r:embed="rId5"/>
          <a:stretch>
            <a:fillRect/>
          </a:stretch>
        </p:blipFill>
        <p:spPr>
          <a:xfrm>
            <a:off x="7703541" y="14308197"/>
            <a:ext cx="6524279" cy="2923273"/>
          </a:xfrm>
          <a:prstGeom prst="rect">
            <a:avLst/>
          </a:prstGeom>
        </p:spPr>
      </p:pic>
      <p:sp>
        <p:nvSpPr>
          <p:cNvPr id="37" name="TextBox 36">
            <a:extLst>
              <a:ext uri="{FF2B5EF4-FFF2-40B4-BE49-F238E27FC236}">
                <a16:creationId xmlns:a16="http://schemas.microsoft.com/office/drawing/2014/main" id="{97CCC640-9DEE-4AF9-BE8F-F98F152A9BD0}"/>
              </a:ext>
            </a:extLst>
          </p:cNvPr>
          <p:cNvSpPr txBox="1"/>
          <p:nvPr/>
        </p:nvSpPr>
        <p:spPr>
          <a:xfrm>
            <a:off x="7533679" y="17688953"/>
            <a:ext cx="6826106" cy="588622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graph below shows a question retrieved from the online survey designed by myself, showing what percentage of the participants own each of the listed vehicles.</a:t>
            </a:r>
          </a:p>
          <a:p>
            <a:endParaRPr lang="en-GB" sz="44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130" dirty="0">
              <a:latin typeface="Arial" panose="020B0604020202020204" pitchFamily="34" charset="0"/>
              <a:cs typeface="Arial" panose="020B0604020202020204" pitchFamily="34" charset="0"/>
            </a:endParaRPr>
          </a:p>
          <a:p>
            <a:endParaRPr lang="en-GB" sz="1130" dirty="0">
              <a:latin typeface="Arial" panose="020B0604020202020204" pitchFamily="34" charset="0"/>
              <a:cs typeface="Arial" panose="020B0604020202020204" pitchFamily="34" charset="0"/>
            </a:endParaRPr>
          </a:p>
          <a:p>
            <a:endParaRPr lang="en-GB" sz="1130" dirty="0">
              <a:latin typeface="Arial" panose="020B0604020202020204" pitchFamily="34" charset="0"/>
              <a:cs typeface="Arial" panose="020B0604020202020204" pitchFamily="34" charset="0"/>
            </a:endParaRPr>
          </a:p>
          <a:p>
            <a:endParaRPr lang="en-GB" sz="1130" dirty="0">
              <a:latin typeface="Arial" panose="020B0604020202020204" pitchFamily="34" charset="0"/>
              <a:cs typeface="Arial" panose="020B0604020202020204" pitchFamily="34" charset="0"/>
            </a:endParaRPr>
          </a:p>
          <a:p>
            <a:endParaRPr lang="en-GB" sz="1130" dirty="0">
              <a:latin typeface="Arial" panose="020B0604020202020204" pitchFamily="34" charset="0"/>
              <a:cs typeface="Arial" panose="020B0604020202020204" pitchFamily="34" charset="0"/>
            </a:endParaRPr>
          </a:p>
          <a:p>
            <a:pPr algn="ctr"/>
            <a:endParaRPr lang="en-GB" sz="1600" dirty="0">
              <a:solidFill>
                <a:srgbClr val="0070C0"/>
              </a:solidFill>
              <a:latin typeface="Arial" panose="020B0604020202020204" pitchFamily="34" charset="0"/>
              <a:cs typeface="Arial" panose="020B0604020202020204" pitchFamily="34" charset="0"/>
            </a:endParaRPr>
          </a:p>
          <a:p>
            <a:pPr algn="ctr"/>
            <a:endParaRPr lang="en-GB" sz="1600" dirty="0">
              <a:solidFill>
                <a:srgbClr val="0070C0"/>
              </a:solidFill>
              <a:latin typeface="Arial" panose="020B0604020202020204" pitchFamily="34" charset="0"/>
              <a:cs typeface="Arial" panose="020B0604020202020204" pitchFamily="34" charset="0"/>
            </a:endParaRPr>
          </a:p>
          <a:p>
            <a:pPr algn="ctr"/>
            <a:endParaRPr lang="en-GB" sz="1600" dirty="0">
              <a:solidFill>
                <a:srgbClr val="0070C0"/>
              </a:solidFill>
              <a:latin typeface="Arial" panose="020B0604020202020204" pitchFamily="34" charset="0"/>
              <a:cs typeface="Arial" panose="020B0604020202020204" pitchFamily="34" charset="0"/>
            </a:endParaRPr>
          </a:p>
          <a:p>
            <a:pPr algn="ctr"/>
            <a:r>
              <a:rPr lang="en-GB" sz="1600" dirty="0">
                <a:solidFill>
                  <a:srgbClr val="0070C0"/>
                </a:solidFill>
                <a:latin typeface="Arial" panose="020B0604020202020204" pitchFamily="34" charset="0"/>
                <a:cs typeface="Arial" panose="020B0604020202020204" pitchFamily="34" charset="0"/>
              </a:rPr>
              <a:t>Figure 2: Survey Question 5 (Watkins, D. 2020)</a:t>
            </a:r>
          </a:p>
        </p:txBody>
      </p:sp>
      <p:pic>
        <p:nvPicPr>
          <p:cNvPr id="12" name="Picture 11">
            <a:extLst>
              <a:ext uri="{FF2B5EF4-FFF2-40B4-BE49-F238E27FC236}">
                <a16:creationId xmlns:a16="http://schemas.microsoft.com/office/drawing/2014/main" id="{12A3C71E-418D-4480-A414-421BEE268763}"/>
              </a:ext>
            </a:extLst>
          </p:cNvPr>
          <p:cNvPicPr>
            <a:picLocks noChangeAspect="1"/>
          </p:cNvPicPr>
          <p:nvPr/>
        </p:nvPicPr>
        <p:blipFill>
          <a:blip r:embed="rId6"/>
          <a:stretch>
            <a:fillRect/>
          </a:stretch>
        </p:blipFill>
        <p:spPr>
          <a:xfrm>
            <a:off x="7616422" y="19539795"/>
            <a:ext cx="6743363" cy="3143223"/>
          </a:xfrm>
          <a:prstGeom prst="rect">
            <a:avLst/>
          </a:prstGeom>
        </p:spPr>
      </p:pic>
      <p:sp>
        <p:nvSpPr>
          <p:cNvPr id="39" name="TextBox 38">
            <a:extLst>
              <a:ext uri="{FF2B5EF4-FFF2-40B4-BE49-F238E27FC236}">
                <a16:creationId xmlns:a16="http://schemas.microsoft.com/office/drawing/2014/main" id="{8BB04BF8-F351-40B7-882C-B8A26E480A8C}"/>
              </a:ext>
            </a:extLst>
          </p:cNvPr>
          <p:cNvSpPr txBox="1"/>
          <p:nvPr/>
        </p:nvSpPr>
        <p:spPr>
          <a:xfrm>
            <a:off x="7741371" y="23405254"/>
            <a:ext cx="6962839" cy="486287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Followed by a vehicle comparison of two cars with nearly similar engine capacities, 1.0L and 1.2L as shown below.</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algn="ctr"/>
            <a:endParaRPr lang="en-GB" sz="1600" dirty="0">
              <a:solidFill>
                <a:srgbClr val="0070C0"/>
              </a:solidFill>
              <a:latin typeface="Arial" panose="020B0604020202020204" pitchFamily="34" charset="0"/>
              <a:cs typeface="Arial" panose="020B0604020202020204" pitchFamily="34" charset="0"/>
            </a:endParaRPr>
          </a:p>
          <a:p>
            <a:pPr algn="ctr"/>
            <a:r>
              <a:rPr lang="en-GB" sz="1600" dirty="0">
                <a:solidFill>
                  <a:srgbClr val="0070C0"/>
                </a:solidFill>
                <a:latin typeface="Arial" panose="020B0604020202020204" pitchFamily="34" charset="0"/>
                <a:cs typeface="Arial" panose="020B0604020202020204" pitchFamily="34" charset="0"/>
              </a:rPr>
              <a:t>Figure 3: Vehicle Comparison (Watkins, D. 2020)</a:t>
            </a:r>
          </a:p>
        </p:txBody>
      </p:sp>
      <p:pic>
        <p:nvPicPr>
          <p:cNvPr id="41" name="Picture 40">
            <a:extLst>
              <a:ext uri="{FF2B5EF4-FFF2-40B4-BE49-F238E27FC236}">
                <a16:creationId xmlns:a16="http://schemas.microsoft.com/office/drawing/2014/main" id="{7AFDB7C8-1F1F-4278-A876-75AFA7E4BC1B}"/>
              </a:ext>
            </a:extLst>
          </p:cNvPr>
          <p:cNvPicPr>
            <a:picLocks noChangeAspect="1"/>
          </p:cNvPicPr>
          <p:nvPr/>
        </p:nvPicPr>
        <p:blipFill rotWithShape="1">
          <a:blip r:embed="rId7"/>
          <a:srcRect l="2017" t="5218" r="22106" b="7468"/>
          <a:stretch/>
        </p:blipFill>
        <p:spPr>
          <a:xfrm>
            <a:off x="7969257" y="24791206"/>
            <a:ext cx="6390528" cy="2854407"/>
          </a:xfrm>
          <a:prstGeom prst="rect">
            <a:avLst/>
          </a:prstGeom>
        </p:spPr>
      </p:pic>
      <p:pic>
        <p:nvPicPr>
          <p:cNvPr id="45" name="Picture 44">
            <a:extLst>
              <a:ext uri="{FF2B5EF4-FFF2-40B4-BE49-F238E27FC236}">
                <a16:creationId xmlns:a16="http://schemas.microsoft.com/office/drawing/2014/main" id="{9AAFF820-7A10-466B-809E-A1392924616E}"/>
              </a:ext>
            </a:extLst>
          </p:cNvPr>
          <p:cNvPicPr>
            <a:picLocks noChangeAspect="1"/>
          </p:cNvPicPr>
          <p:nvPr/>
        </p:nvPicPr>
        <p:blipFill rotWithShape="1">
          <a:blip r:embed="rId8"/>
          <a:srcRect l="20152" r="22373" b="3496"/>
          <a:stretch/>
        </p:blipFill>
        <p:spPr>
          <a:xfrm>
            <a:off x="14579261" y="9290211"/>
            <a:ext cx="6415087" cy="3729988"/>
          </a:xfrm>
          <a:prstGeom prst="rect">
            <a:avLst/>
          </a:prstGeom>
        </p:spPr>
      </p:pic>
      <p:sp>
        <p:nvSpPr>
          <p:cNvPr id="55" name="Text Box 10">
            <a:extLst>
              <a:ext uri="{FF2B5EF4-FFF2-40B4-BE49-F238E27FC236}">
                <a16:creationId xmlns:a16="http://schemas.microsoft.com/office/drawing/2014/main" id="{79E52B81-B9A1-4796-97A5-8819EDC03836}"/>
              </a:ext>
            </a:extLst>
          </p:cNvPr>
          <p:cNvSpPr txBox="1">
            <a:spLocks noChangeArrowheads="1"/>
          </p:cNvSpPr>
          <p:nvPr/>
        </p:nvSpPr>
        <p:spPr bwMode="auto">
          <a:xfrm>
            <a:off x="14579261" y="23865634"/>
            <a:ext cx="6240915" cy="4001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6979" tIns="106979" rIns="106979" bIns="106979">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defTabSz="272000">
              <a:spcBef>
                <a:spcPct val="50000"/>
              </a:spcBef>
            </a:pPr>
            <a:r>
              <a:rPr lang="en-AU" altLang="en-US" sz="3600" b="1" dirty="0">
                <a:solidFill>
                  <a:prstClr val="black"/>
                </a:solidFill>
              </a:rPr>
              <a:t>Acknowledgements</a:t>
            </a:r>
          </a:p>
          <a:p>
            <a:pPr defTabSz="272000">
              <a:spcBef>
                <a:spcPct val="50000"/>
              </a:spcBef>
            </a:pPr>
            <a:r>
              <a:rPr lang="en-US" altLang="en-US" sz="2000" dirty="0">
                <a:solidFill>
                  <a:prstClr val="black"/>
                </a:solidFill>
              </a:rPr>
              <a:t>Thank you to Abigail Summerfield for your support throughout the project.</a:t>
            </a:r>
          </a:p>
          <a:p>
            <a:pPr defTabSz="272000">
              <a:spcBef>
                <a:spcPct val="50000"/>
              </a:spcBef>
            </a:pPr>
            <a:endParaRPr lang="en-US" altLang="en-US" sz="2000" dirty="0">
              <a:solidFill>
                <a:prstClr val="black"/>
              </a:solidFill>
            </a:endParaRPr>
          </a:p>
          <a:p>
            <a:pPr defTabSz="272000">
              <a:spcBef>
                <a:spcPct val="50000"/>
              </a:spcBef>
            </a:pPr>
            <a:r>
              <a:rPr lang="en-US" altLang="en-US" sz="2000" dirty="0">
                <a:solidFill>
                  <a:prstClr val="black"/>
                </a:solidFill>
              </a:rPr>
              <a:t>Thank you to Mark Fall and Barry John for your help in the workshop testing.</a:t>
            </a:r>
          </a:p>
          <a:p>
            <a:pPr defTabSz="272000">
              <a:spcBef>
                <a:spcPct val="50000"/>
              </a:spcBef>
            </a:pPr>
            <a:endParaRPr lang="en-US" altLang="en-US" sz="2000" dirty="0">
              <a:solidFill>
                <a:prstClr val="black"/>
              </a:solidFill>
            </a:endParaRPr>
          </a:p>
          <a:p>
            <a:pPr defTabSz="272000">
              <a:spcBef>
                <a:spcPct val="50000"/>
              </a:spcBef>
            </a:pPr>
            <a:r>
              <a:rPr lang="en-US" altLang="en-US" sz="2000" dirty="0">
                <a:solidFill>
                  <a:prstClr val="black"/>
                </a:solidFill>
              </a:rPr>
              <a:t>Thank you to Andrew Gibson for explaining the report to me in the Research Methods and Projects module</a:t>
            </a:r>
            <a:r>
              <a:rPr lang="en-US" altLang="en-US" sz="1000" dirty="0">
                <a:solidFill>
                  <a:prstClr val="black"/>
                </a:solidFill>
              </a:rPr>
              <a:t>.</a:t>
            </a: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461</TotalTime>
  <Words>836</Words>
  <Application>Microsoft Office PowerPoint</Application>
  <PresentationFormat>Custom</PresentationFormat>
  <Paragraphs>81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davis watkins</cp:lastModifiedBy>
  <cp:revision>24</cp:revision>
  <dcterms:created xsi:type="dcterms:W3CDTF">2016-02-25T08:27:32Z</dcterms:created>
  <dcterms:modified xsi:type="dcterms:W3CDTF">2020-05-05T07:06:23Z</dcterms:modified>
</cp:coreProperties>
</file>