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0" r:id="rId14"/>
    <p:sldId id="268" r:id="rId15"/>
    <p:sldId id="271" r:id="rId16"/>
    <p:sldId id="26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63841B-5DAA-48D8-BF8C-C92971E97F37}" type="datetimeFigureOut">
              <a:rPr lang="en-GB" smtClean="0"/>
              <a:t>20/11/2023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CC094D-FC16-4607-B168-D08B0D3AA7B9}" type="slidenum">
              <a:rPr lang="en-GB" smtClean="0"/>
              <a:t>‹#›</a:t>
            </a:fld>
            <a:endParaRPr lang="en-GB"/>
          </a:p>
        </p:txBody>
      </p:sp>
    </p:spTree>
    <p:extLst>
      <p:ext uri="{BB962C8B-B14F-4D97-AF65-F5344CB8AC3E}">
        <p14:creationId xmlns:p14="http://schemas.microsoft.com/office/powerpoint/2010/main" val="1631586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Times New Roman" panose="02020603050405020304" pitchFamily="18" charset="0"/>
              </a:rPr>
              <a:t>The purpose of this marketing strategy is to identify a profitable marketing opportunity and create a comprehensive communication plan specifically for the Grand Hyatt Hotel in light of the current international situation. The management team at the hotel and other interested parties are the plan's intended audience. This strategy will make use of well-known frameworks like SOSTAC, 4Ps, and Ansoff's Matrix in order to provide a clear and informative path for the organisation (Brassington &amp; Pettitt, 2021). The strategy will provide a route for navigating the modern hospitality landscape and capitalising on the potential that has been recognised via their application.</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2</a:t>
            </a:fld>
            <a:endParaRPr lang="en-GB"/>
          </a:p>
        </p:txBody>
      </p:sp>
    </p:spTree>
    <p:extLst>
      <p:ext uri="{BB962C8B-B14F-4D97-AF65-F5344CB8AC3E}">
        <p14:creationId xmlns:p14="http://schemas.microsoft.com/office/powerpoint/2010/main" val="261387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600"/>
              </a:spcBef>
              <a:spcAft>
                <a:spcPts val="120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Company (SWOT Analysis):</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GB" sz="1800" dirty="0">
                <a:solidFill>
                  <a:srgbClr val="000000"/>
                </a:solidFill>
                <a:effectLst/>
                <a:latin typeface="Times New Roman" panose="02020603050405020304" pitchFamily="18" charset="0"/>
                <a:ea typeface="Times New Roman" panose="02020603050405020304" pitchFamily="18" charset="0"/>
              </a:rPr>
              <a:t>The Grand Hyatt Hotel benefits from its worldwide reach and well-known brand identity to excel in the field of upscale hospitality. The development of competitive advantages can be facilitated by using these qualities. There are many chances to expand service offerings and create distinctive experiences that might appeal to a changing consumer base (Clow &amp; Baack, 2013). To improve the entire customer experience, it is essential to address flaws, particularly in specific areas or facilities that might not adhere to brand standards. To protect the hotel's position in the market, vigilance is necessary to keep an eye out for any dangers, particularly from new competitors.</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3</a:t>
            </a:fld>
            <a:endParaRPr lang="en-GB"/>
          </a:p>
        </p:txBody>
      </p:sp>
    </p:spTree>
    <p:extLst>
      <p:ext uri="{BB962C8B-B14F-4D97-AF65-F5344CB8AC3E}">
        <p14:creationId xmlns:p14="http://schemas.microsoft.com/office/powerpoint/2010/main" val="3810857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Times New Roman" panose="02020603050405020304" pitchFamily="18" charset="0"/>
              </a:rPr>
              <a:t>Rich tourists seeking lavish experiences, discriminating business visitors, and fastidious event planners should be the primary focus of attention for the Grand Hyatt (</a:t>
            </a:r>
            <a:r>
              <a:rPr lang="en-GB" sz="1800" dirty="0" err="1">
                <a:solidFill>
                  <a:srgbClr val="000000"/>
                </a:solidFill>
                <a:effectLst/>
                <a:latin typeface="Times New Roman" panose="02020603050405020304" pitchFamily="18" charset="0"/>
                <a:ea typeface="Times New Roman" panose="02020603050405020304" pitchFamily="18" charset="0"/>
              </a:rPr>
              <a:t>Ghauri</a:t>
            </a:r>
            <a:r>
              <a:rPr lang="en-GB" sz="1800" dirty="0">
                <a:solidFill>
                  <a:srgbClr val="000000"/>
                </a:solidFill>
                <a:effectLst/>
                <a:latin typeface="Times New Roman" panose="02020603050405020304" pitchFamily="18" charset="0"/>
                <a:ea typeface="Times New Roman" panose="02020603050405020304" pitchFamily="18" charset="0"/>
              </a:rPr>
              <a:t>, 2014). Creating thorough consumer profiles that include demographics, interests, and travel habits is essential. Information gleaned from sites like </a:t>
            </a:r>
            <a:r>
              <a:rPr lang="en-GB" sz="1800" dirty="0" err="1">
                <a:solidFill>
                  <a:srgbClr val="000000"/>
                </a:solidFill>
                <a:effectLst/>
                <a:latin typeface="Times New Roman" panose="02020603050405020304" pitchFamily="18" charset="0"/>
                <a:ea typeface="Times New Roman" panose="02020603050405020304" pitchFamily="18" charset="0"/>
              </a:rPr>
              <a:t>SimilarWeb</a:t>
            </a:r>
            <a:r>
              <a:rPr lang="en-GB" sz="1800" dirty="0">
                <a:solidFill>
                  <a:srgbClr val="000000"/>
                </a:solidFill>
                <a:effectLst/>
                <a:latin typeface="Times New Roman" panose="02020603050405020304" pitchFamily="18" charset="0"/>
                <a:ea typeface="Times New Roman" panose="02020603050405020304" pitchFamily="18" charset="0"/>
              </a:rPr>
              <a:t> can help target audiences more successfully by enhancing the targeting approach.</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4</a:t>
            </a:fld>
            <a:endParaRPr lang="en-GB"/>
          </a:p>
        </p:txBody>
      </p:sp>
    </p:spTree>
    <p:extLst>
      <p:ext uri="{BB962C8B-B14F-4D97-AF65-F5344CB8AC3E}">
        <p14:creationId xmlns:p14="http://schemas.microsoft.com/office/powerpoint/2010/main" val="3386552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Times New Roman" panose="02020603050405020304" pitchFamily="18" charset="0"/>
              </a:rPr>
              <a:t>The Grand Hyatt can use Bowman's strategy clock and a perceptual positioning map to get an advantage over rival hotels. This will make it easier to visually compare the hotel's rate and perceived value to those of its rivals. Its distinct position in the industry will be further cemented by a deliberate focus on distinguishing through great services and carefully selected experiences (McDonald and Malcolm, 2016).</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5</a:t>
            </a:fld>
            <a:endParaRPr lang="en-GB"/>
          </a:p>
        </p:txBody>
      </p:sp>
    </p:spTree>
    <p:extLst>
      <p:ext uri="{BB962C8B-B14F-4D97-AF65-F5344CB8AC3E}">
        <p14:creationId xmlns:p14="http://schemas.microsoft.com/office/powerpoint/2010/main" val="2447871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Times New Roman" panose="02020603050405020304" pitchFamily="18" charset="0"/>
              </a:rPr>
              <a:t>Strategic alliances, B2B partnerships, and franchises with Grand Hyatt offer priceless growth opportunities. Collaborations can broaden the hotel's product options, strengthen its brand reputation, and reach new client demographics (Armstrong </a:t>
            </a:r>
            <a:r>
              <a:rPr lang="en-GB" sz="1800" i="1" dirty="0">
                <a:solidFill>
                  <a:srgbClr val="000000"/>
                </a:solidFill>
                <a:effectLst/>
                <a:latin typeface="Times New Roman" panose="02020603050405020304" pitchFamily="18" charset="0"/>
                <a:ea typeface="Times New Roman" panose="02020603050405020304" pitchFamily="18" charset="0"/>
              </a:rPr>
              <a:t>et al</a:t>
            </a:r>
            <a:r>
              <a:rPr lang="en-GB" sz="1800" dirty="0">
                <a:solidFill>
                  <a:srgbClr val="000000"/>
                </a:solidFill>
                <a:effectLst/>
                <a:latin typeface="Times New Roman" panose="02020603050405020304" pitchFamily="18" charset="0"/>
                <a:ea typeface="Times New Roman" panose="02020603050405020304" pitchFamily="18" charset="0"/>
              </a:rPr>
              <a:t>., 2021). These alliances may play a key role in growing the hotel's market reach and broadening its range of services.</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6</a:t>
            </a:fld>
            <a:endParaRPr lang="en-GB"/>
          </a:p>
        </p:txBody>
      </p:sp>
    </p:spTree>
    <p:extLst>
      <p:ext uri="{BB962C8B-B14F-4D97-AF65-F5344CB8AC3E}">
        <p14:creationId xmlns:p14="http://schemas.microsoft.com/office/powerpoint/2010/main" val="1728538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Times New Roman" panose="02020603050405020304" pitchFamily="18" charset="0"/>
              </a:rPr>
              <a:t>The macroenvironmental variables affecting the hotel business may be understood through a thorough PESTLE analysis. The landscape of the sector is significantly influenced by political stability, economic changes, shifting social standards, technological breakthroughs, regulatory restrictions, and environmental concerns (Kokemuller and Neil, 2013). Forging a robust and flexible corporate strategy requires gaining an understanding of these factors.</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7</a:t>
            </a:fld>
            <a:endParaRPr lang="en-GB"/>
          </a:p>
        </p:txBody>
      </p:sp>
    </p:spTree>
    <p:extLst>
      <p:ext uri="{BB962C8B-B14F-4D97-AF65-F5344CB8AC3E}">
        <p14:creationId xmlns:p14="http://schemas.microsoft.com/office/powerpoint/2010/main" val="592507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Times New Roman" panose="02020603050405020304" pitchFamily="18" charset="0"/>
              </a:rPr>
              <a:t>The 4Ps (product, price, place, and promotion) must be thoroughly reviewed and adjusted in light of the opportunities and client preferences revealed. Grand Hyatt's competitive position will improve with the adaptation of the product and service offerings to meet the needs of the luxury-seeking clientele, pricing strategies that reflect value, distribution channel optimisation for maximum reach, and the creation of effective promotional campaigns (Spear and Carl, 2018).</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8</a:t>
            </a:fld>
            <a:endParaRPr lang="en-GB"/>
          </a:p>
        </p:txBody>
      </p:sp>
    </p:spTree>
    <p:extLst>
      <p:ext uri="{BB962C8B-B14F-4D97-AF65-F5344CB8AC3E}">
        <p14:creationId xmlns:p14="http://schemas.microsoft.com/office/powerpoint/2010/main" val="3397862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primary objective is to increase overall occupancy by 15% in the forthcoming year, focusing in particular on affluent leisure tourists and selective business clientele. By reaching this goal, Grand Hyatt hopes to become recognized as the region's premier example of opulent hospitality. This tactical move not only strengthens the hotel's position in the market but also secures its standing as the ideal option for guests seeking unrivaled elegance and first-rate service.</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9</a:t>
            </a:fld>
            <a:endParaRPr lang="en-GB"/>
          </a:p>
        </p:txBody>
      </p:sp>
    </p:spTree>
    <p:extLst>
      <p:ext uri="{BB962C8B-B14F-4D97-AF65-F5344CB8AC3E}">
        <p14:creationId xmlns:p14="http://schemas.microsoft.com/office/powerpoint/2010/main" val="19823809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solidFill>
                  <a:srgbClr val="000000"/>
                </a:solidFill>
                <a:effectLst/>
                <a:latin typeface="Times New Roman" panose="02020603050405020304" pitchFamily="18" charset="0"/>
                <a:ea typeface="Times New Roman" panose="02020603050405020304" pitchFamily="18" charset="0"/>
              </a:rPr>
              <a:t>A redesigned value proposition will place a focus on developing transformational and exclusive guest experiences in order to increase Grand Hyatt's attractiveness and address any issues (</a:t>
            </a:r>
            <a:r>
              <a:rPr lang="en-GB" sz="1800" dirty="0" err="1">
                <a:solidFill>
                  <a:srgbClr val="000000"/>
                </a:solidFill>
                <a:effectLst/>
                <a:latin typeface="Times New Roman" panose="02020603050405020304" pitchFamily="18" charset="0"/>
                <a:ea typeface="Times New Roman" panose="02020603050405020304" pitchFamily="18" charset="0"/>
              </a:rPr>
              <a:t>Housden</a:t>
            </a:r>
            <a:r>
              <a:rPr lang="en-GB" sz="1800" dirty="0">
                <a:solidFill>
                  <a:srgbClr val="000000"/>
                </a:solidFill>
                <a:effectLst/>
                <a:latin typeface="Times New Roman" panose="02020603050405020304" pitchFamily="18" charset="0"/>
                <a:ea typeface="Times New Roman" panose="02020603050405020304" pitchFamily="18" charset="0"/>
              </a:rPr>
              <a:t>, 2008). High-end guests seeking unrivalled luxury will be drawn to accommodations that emphasise distinctive features like specialised concierge services and bespoke facilities.</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dirty="0">
                <a:solidFill>
                  <a:srgbClr val="000000"/>
                </a:solidFill>
                <a:effectLst/>
                <a:latin typeface="Times New Roman" panose="02020603050405020304" pitchFamily="18" charset="0"/>
                <a:ea typeface="Times New Roman" panose="02020603050405020304" pitchFamily="18" charset="0"/>
              </a:rPr>
              <a:t>A market development approach will be used, following Ansoff's matrix. Utilising the hotel's worldwide reach, this entails expanding current services into new markets—both geographically and by consumer group. This strategy leverages current strengths while reducing risk (Trott, 2021).</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dirty="0">
                <a:solidFill>
                  <a:srgbClr val="000000"/>
                </a:solidFill>
                <a:effectLst/>
                <a:latin typeface="Times New Roman" panose="02020603050405020304" pitchFamily="18" charset="0"/>
                <a:ea typeface="Times New Roman" panose="02020603050405020304" pitchFamily="18" charset="0"/>
              </a:rPr>
              <a:t>A reputation strategy for management might be used, for instance, if it were essential to repair a bad reputation brought on by </a:t>
            </a:r>
            <a:r>
              <a:rPr lang="en-GB" sz="1800" dirty="0" err="1">
                <a:solidFill>
                  <a:srgbClr val="000000"/>
                </a:solidFill>
                <a:effectLst/>
                <a:latin typeface="Times New Roman" panose="02020603050405020304" pitchFamily="18" charset="0"/>
                <a:ea typeface="Times New Roman" panose="02020603050405020304" pitchFamily="18" charset="0"/>
              </a:rPr>
              <a:t>unfavorable</a:t>
            </a:r>
            <a:r>
              <a:rPr lang="en-GB" sz="1800" dirty="0">
                <a:solidFill>
                  <a:srgbClr val="000000"/>
                </a:solidFill>
                <a:effectLst/>
                <a:latin typeface="Times New Roman" panose="02020603050405020304" pitchFamily="18" charset="0"/>
                <a:ea typeface="Times New Roman" panose="02020603050405020304" pitchFamily="18" charset="0"/>
              </a:rPr>
              <a:t> evaluations. Addressing issues, raising service standards, and aggressively seeking out input from customers are all part of this. The introduction of unique packages (product), a review of pricing tactics (price), the optimisation of distribution channels (place), and the promotion of these enhancements through targeted campaigns (promotion) are examples of changes to the marketing mix (Kotler et al., 2017). This all-encompassing plan guarantees a unified and successful method to overcome obstacles and improve the Grand Hyatt's reputation.</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10</a:t>
            </a:fld>
            <a:endParaRPr lang="en-GB"/>
          </a:p>
        </p:txBody>
      </p:sp>
    </p:spTree>
    <p:extLst>
      <p:ext uri="{BB962C8B-B14F-4D97-AF65-F5344CB8AC3E}">
        <p14:creationId xmlns:p14="http://schemas.microsoft.com/office/powerpoint/2010/main" val="38830420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solidFill>
                  <a:srgbClr val="000000"/>
                </a:solidFill>
                <a:effectLst/>
                <a:latin typeface="Times New Roman" panose="02020603050405020304" pitchFamily="18" charset="0"/>
                <a:ea typeface="Times New Roman" panose="02020603050405020304" pitchFamily="18" charset="0"/>
              </a:rPr>
              <a:t>Grand Hyatt's communication plan will orchestrate a comprehensive strategy for engaging its target audience by utilising the RACE model, which stands for Reach, Act, Convert, and Engage.</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b="1" dirty="0">
                <a:solidFill>
                  <a:srgbClr val="000000"/>
                </a:solidFill>
                <a:effectLst/>
                <a:latin typeface="Times New Roman" panose="02020603050405020304" pitchFamily="18" charset="0"/>
                <a:ea typeface="Times New Roman" panose="02020603050405020304" pitchFamily="18" charset="0"/>
              </a:rPr>
              <a:t>Reach:</a:t>
            </a:r>
            <a:r>
              <a:rPr lang="en-GB" sz="1800" dirty="0">
                <a:solidFill>
                  <a:srgbClr val="000000"/>
                </a:solidFill>
                <a:effectLst/>
                <a:latin typeface="Times New Roman" panose="02020603050405020304" pitchFamily="18" charset="0"/>
                <a:ea typeface="Times New Roman" panose="02020603050405020304" pitchFamily="18" charset="0"/>
              </a:rPr>
              <a:t> Targeted social media campaigns will be developed on websites like Instagram, Facebook, and Twitter to increase visibility (Bowie </a:t>
            </a:r>
            <a:r>
              <a:rPr lang="en-GB" sz="1800" i="1" dirty="0">
                <a:solidFill>
                  <a:srgbClr val="000000"/>
                </a:solidFill>
                <a:effectLst/>
                <a:latin typeface="Times New Roman" panose="02020603050405020304" pitchFamily="18" charset="0"/>
                <a:ea typeface="Times New Roman" panose="02020603050405020304" pitchFamily="18" charset="0"/>
              </a:rPr>
              <a:t>et al</a:t>
            </a:r>
            <a:r>
              <a:rPr lang="en-GB" sz="1800" dirty="0">
                <a:solidFill>
                  <a:srgbClr val="000000"/>
                </a:solidFill>
                <a:effectLst/>
                <a:latin typeface="Times New Roman" panose="02020603050405020304" pitchFamily="18" charset="0"/>
                <a:ea typeface="Times New Roman" panose="02020603050405020304" pitchFamily="18" charset="0"/>
              </a:rPr>
              <a:t>., 2017). The information will highlight the hotel's lavish facilities, carefully chosen experiences, and scenic settings to entice prospective visitors to learn more.</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b="1" dirty="0">
                <a:solidFill>
                  <a:srgbClr val="000000"/>
                </a:solidFill>
                <a:effectLst/>
                <a:latin typeface="Times New Roman" panose="02020603050405020304" pitchFamily="18" charset="0"/>
                <a:ea typeface="Times New Roman" panose="02020603050405020304" pitchFamily="18" charset="0"/>
              </a:rPr>
              <a:t>Act:</a:t>
            </a:r>
            <a:r>
              <a:rPr lang="en-GB" sz="1800" dirty="0">
                <a:solidFill>
                  <a:srgbClr val="000000"/>
                </a:solidFill>
                <a:effectLst/>
                <a:latin typeface="Times New Roman" panose="02020603050405020304" pitchFamily="18" charset="0"/>
                <a:ea typeface="Times New Roman" panose="02020603050405020304" pitchFamily="18" charset="0"/>
              </a:rPr>
              <a:t> A key component of engagement will be personalised email marketing. Data analysis will reveal visitor preferences and previous actions, enabling the development of customised messaging (Smith &amp; Zook, 2020). With appealing subject lines and alluring images, you may entice recipients to investigate the hotel's services and motivate them to proceed.</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b="1" dirty="0">
                <a:solidFill>
                  <a:srgbClr val="000000"/>
                </a:solidFill>
                <a:effectLst/>
                <a:latin typeface="Times New Roman" panose="02020603050405020304" pitchFamily="18" charset="0"/>
                <a:ea typeface="Times New Roman" panose="02020603050405020304" pitchFamily="18" charset="0"/>
              </a:rPr>
              <a:t>Convert: </a:t>
            </a:r>
            <a:r>
              <a:rPr lang="en-GB" sz="1800" dirty="0">
                <a:solidFill>
                  <a:srgbClr val="000000"/>
                </a:solidFill>
                <a:effectLst/>
                <a:latin typeface="Times New Roman" panose="02020603050405020304" pitchFamily="18" charset="0"/>
                <a:ea typeface="Times New Roman" panose="02020603050405020304" pitchFamily="18" charset="0"/>
              </a:rPr>
              <a:t>To convert attention into bookings, interactive material will be essential. Immersive movies highlighting opulent accommodations, fine restaurants, and spa centres will inspire a sense of exclusivity and desire (Kotler et al., 2020). The reservation procedure will be prompted by calls-to-action that have been thoughtfully positioned across the material.</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b="1" dirty="0">
                <a:solidFill>
                  <a:srgbClr val="000000"/>
                </a:solidFill>
                <a:effectLst/>
                <a:latin typeface="Times New Roman" panose="02020603050405020304" pitchFamily="18" charset="0"/>
                <a:ea typeface="Times New Roman" panose="02020603050405020304" pitchFamily="18" charset="0"/>
              </a:rPr>
              <a:t>Engage: </a:t>
            </a:r>
            <a:r>
              <a:rPr lang="en-GB" sz="1800" dirty="0">
                <a:solidFill>
                  <a:srgbClr val="000000"/>
                </a:solidFill>
                <a:effectLst/>
                <a:latin typeface="Times New Roman" panose="02020603050405020304" pitchFamily="18" charset="0"/>
                <a:ea typeface="Times New Roman" panose="02020603050405020304" pitchFamily="18" charset="0"/>
              </a:rPr>
              <a:t>Online and offline interactions will be seamlessly integrated during the engagement phase. Social media will serve as a forum for conversation, rapid responses to questions and comments, and the dissemination of user-generated material. Parallel to this, targeted email follow-ups will give further details and a way to address queries and concerns (Chaffey and Ellis-Chadwick, 2019).</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dirty="0">
                <a:solidFill>
                  <a:srgbClr val="000000"/>
                </a:solidFill>
                <a:effectLst/>
                <a:latin typeface="Times New Roman" panose="02020603050405020304" pitchFamily="18" charset="0"/>
                <a:ea typeface="Times New Roman" panose="02020603050405020304" pitchFamily="18" charset="0"/>
              </a:rPr>
              <a:t>Through </a:t>
            </a:r>
            <a:r>
              <a:rPr lang="en-GB" sz="1800" dirty="0" err="1">
                <a:solidFill>
                  <a:srgbClr val="000000"/>
                </a:solidFill>
                <a:effectLst/>
                <a:latin typeface="Times New Roman" panose="02020603050405020304" pitchFamily="18" charset="0"/>
                <a:ea typeface="Times New Roman" panose="02020603050405020304" pitchFamily="18" charset="0"/>
              </a:rPr>
              <a:t>SimilarWeb</a:t>
            </a:r>
            <a:r>
              <a:rPr lang="en-GB" sz="1800" dirty="0">
                <a:solidFill>
                  <a:srgbClr val="000000"/>
                </a:solidFill>
                <a:effectLst/>
                <a:latin typeface="Times New Roman" panose="02020603050405020304" pitchFamily="18" charset="0"/>
                <a:ea typeface="Times New Roman" panose="02020603050405020304" pitchFamily="18" charset="0"/>
              </a:rPr>
              <a:t> analytics, the efficiency of the current communication channels will be evaluated. To ensure a coherent and effective communication strategy, engagement gaps will be found and closed.</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dirty="0">
                <a:solidFill>
                  <a:srgbClr val="000000"/>
                </a:solidFill>
                <a:effectLst/>
                <a:latin typeface="Times New Roman" panose="02020603050405020304" pitchFamily="18" charset="0"/>
                <a:ea typeface="Times New Roman" panose="02020603050405020304" pitchFamily="18" charset="0"/>
              </a:rPr>
              <a:t>Social media posts will be carefully chosen to highlight the hotel's opulent amenities. Posts that are visually appealing will be complemented by concise subtitles that weave stories of indulgence and refinement (</a:t>
            </a:r>
            <a:r>
              <a:rPr lang="en-GB" sz="1800" dirty="0" err="1">
                <a:solidFill>
                  <a:srgbClr val="000000"/>
                </a:solidFill>
                <a:effectLst/>
                <a:latin typeface="Times New Roman" panose="02020603050405020304" pitchFamily="18" charset="0"/>
                <a:ea typeface="Times New Roman" panose="02020603050405020304" pitchFamily="18" charset="0"/>
              </a:rPr>
              <a:t>Ghauri</a:t>
            </a:r>
            <a:r>
              <a:rPr lang="en-GB" sz="1800" dirty="0">
                <a:solidFill>
                  <a:srgbClr val="000000"/>
                </a:solidFill>
                <a:effectLst/>
                <a:latin typeface="Times New Roman" panose="02020603050405020304" pitchFamily="18" charset="0"/>
                <a:ea typeface="Times New Roman" panose="02020603050405020304" pitchFamily="18" charset="0"/>
              </a:rPr>
              <a:t>, 2014). The objective is to establish an aspirational connection with the audience and match their needs with Grand Hyatt's offers.</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dirty="0">
                <a:solidFill>
                  <a:srgbClr val="000000"/>
                </a:solidFill>
                <a:effectLst/>
                <a:latin typeface="Times New Roman" panose="02020603050405020304" pitchFamily="18" charset="0"/>
                <a:ea typeface="Times New Roman" panose="02020603050405020304" pitchFamily="18" charset="0"/>
              </a:rPr>
              <a:t>In addition, email marketing will send targeted offers to past visitors based on their choices. This specialised strategy makes use of data-driven insights to deliver alluring offers that are consistent with their prior interactions and stays, generating a feeling of familiarity and gratitude (</a:t>
            </a:r>
            <a:r>
              <a:rPr lang="en-GB" sz="1800" dirty="0" err="1">
                <a:solidFill>
                  <a:srgbClr val="000000"/>
                </a:solidFill>
                <a:effectLst/>
                <a:latin typeface="Times New Roman" panose="02020603050405020304" pitchFamily="18" charset="0"/>
                <a:ea typeface="Times New Roman" panose="02020603050405020304" pitchFamily="18" charset="0"/>
              </a:rPr>
              <a:t>Housden</a:t>
            </a:r>
            <a:r>
              <a:rPr lang="en-GB" sz="1800" dirty="0">
                <a:solidFill>
                  <a:srgbClr val="000000"/>
                </a:solidFill>
                <a:effectLst/>
                <a:latin typeface="Times New Roman" panose="02020603050405020304" pitchFamily="18" charset="0"/>
                <a:ea typeface="Times New Roman" panose="02020603050405020304" pitchFamily="18" charset="0"/>
              </a:rPr>
              <a:t>, 2008).</a:t>
            </a:r>
            <a:endParaRPr lang="en-GB" sz="1800" dirty="0">
              <a:effectLst/>
              <a:latin typeface="Times New Roman" panose="02020603050405020304" pitchFamily="18" charset="0"/>
              <a:ea typeface="Times New Roman" panose="02020603050405020304" pitchFamily="18" charset="0"/>
            </a:endParaRPr>
          </a:p>
          <a:p>
            <a:pPr algn="just">
              <a:lnSpc>
                <a:spcPct val="150000"/>
              </a:lnSpc>
            </a:pPr>
            <a:r>
              <a:rPr lang="en-GB" sz="1800" dirty="0">
                <a:solidFill>
                  <a:srgbClr val="000000"/>
                </a:solidFill>
                <a:effectLst/>
                <a:latin typeface="Times New Roman" panose="02020603050405020304" pitchFamily="18" charset="0"/>
                <a:ea typeface="Times New Roman" panose="02020603050405020304" pitchFamily="18" charset="0"/>
              </a:rPr>
              <a:t>The Grand Hyatt's communication mix will create a lasting connection with its audience through the union of alluring graphics, tailored content, and purposeful interaction, encouraging them to partake in the hotel's highest calibre of opulent hospitality.</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11</a:t>
            </a:fld>
            <a:endParaRPr lang="en-GB"/>
          </a:p>
        </p:txBody>
      </p:sp>
    </p:spTree>
    <p:extLst>
      <p:ext uri="{BB962C8B-B14F-4D97-AF65-F5344CB8AC3E}">
        <p14:creationId xmlns:p14="http://schemas.microsoft.com/office/powerpoint/2010/main" val="11089828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Times New Roman" panose="02020603050405020304" pitchFamily="18" charset="0"/>
              </a:rPr>
              <a:t>A precisely constructed Gantt chart will work as a visual roadmap, outlining a timeframe for important marketing operations. This all-encompassing strategy includes pre-planned social media postings, clever email campaigns, frequent website updates, and cooperative relationships (Jobber and Ellis-Chadwick, 2020). A combination of previous performance data, insightful market research findings, and a thorough comprehension of the discovered tastes and behaviours of the selected target group will serve as the foundation for decisions on the choice of marketing channels.</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12</a:t>
            </a:fld>
            <a:endParaRPr lang="en-GB"/>
          </a:p>
        </p:txBody>
      </p:sp>
    </p:spTree>
    <p:extLst>
      <p:ext uri="{BB962C8B-B14F-4D97-AF65-F5344CB8AC3E}">
        <p14:creationId xmlns:p14="http://schemas.microsoft.com/office/powerpoint/2010/main" val="3259614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Times New Roman" panose="02020603050405020304" pitchFamily="18" charset="0"/>
              </a:rPr>
              <a:t>A solid set of measurements and key performance indicators (KPIs) will serve as the foundation for measuring the effectiveness of our marketing strategy. We will use a variety of metrics to evaluate our progress, such as attracting more clients, boosting brand perception, and generating higher profits (Brassington &amp; Pettitt, 2021). Metrics will include the expansion of the client base, which is demonstrated by an increase in new reservations and higher occupancy rates. Sentiment analysis and the monitoring of internet reviews will be used to measure improvements in brand perception. The ultimate indicator of success is the rise in earnings, which not only shows how effective the plan was but also how it helped Grand Hyatt continue to develop and succeed financially.</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13</a:t>
            </a:fld>
            <a:endParaRPr lang="en-GB"/>
          </a:p>
        </p:txBody>
      </p:sp>
    </p:spTree>
    <p:extLst>
      <p:ext uri="{BB962C8B-B14F-4D97-AF65-F5344CB8AC3E}">
        <p14:creationId xmlns:p14="http://schemas.microsoft.com/office/powerpoint/2010/main" val="23371872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Times New Roman" panose="02020603050405020304" pitchFamily="18" charset="0"/>
              </a:rPr>
              <a:t>In conclusion, this marketing strategy painstakingly lays out a comprehensive approach for the Grand Hyatt Hotel. The strategy emphasises the hotel's route to success by carefully utilising opportunities, enhancing its premium character, and successfully overcoming hurdles. Grand Hyatt is well-positioned to achieve its growth goals because of the </a:t>
            </a:r>
            <a:r>
              <a:rPr lang="en-GB" sz="1800" dirty="0" err="1">
                <a:solidFill>
                  <a:srgbClr val="000000"/>
                </a:solidFill>
                <a:effectLst/>
                <a:latin typeface="Times New Roman" panose="02020603050405020304" pitchFamily="18" charset="0"/>
                <a:ea typeface="Times New Roman" panose="02020603050405020304" pitchFamily="18" charset="0"/>
              </a:rPr>
              <a:t>skillful</a:t>
            </a:r>
            <a:r>
              <a:rPr lang="en-GB" sz="1800" dirty="0">
                <a:solidFill>
                  <a:srgbClr val="000000"/>
                </a:solidFill>
                <a:effectLst/>
                <a:latin typeface="Times New Roman" panose="02020603050405020304" pitchFamily="18" charset="0"/>
                <a:ea typeface="Times New Roman" panose="02020603050405020304" pitchFamily="18" charset="0"/>
              </a:rPr>
              <a:t> application of cutting-edge communication strategies and a zealous commitment to upgrading client experiences. With this deliberate effort, it is positioned to solidify its status as the leading luxury hotel brand in the sector, exuding an air of quality and elegance.</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CCC094D-FC16-4607-B168-D08B0D3AA7B9}" type="slidenum">
              <a:rPr lang="en-GB" smtClean="0"/>
              <a:t>14</a:t>
            </a:fld>
            <a:endParaRPr lang="en-GB"/>
          </a:p>
        </p:txBody>
      </p:sp>
    </p:spTree>
    <p:extLst>
      <p:ext uri="{BB962C8B-B14F-4D97-AF65-F5344CB8AC3E}">
        <p14:creationId xmlns:p14="http://schemas.microsoft.com/office/powerpoint/2010/main" val="1331431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FB877D-FB75-43CB-8188-89DD1783E9E6}" type="datetimeFigureOut">
              <a:rPr lang="en-US" smtClean="0"/>
              <a:t>11/20/2023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C841B174-D4B6-4EBA-B706-DA6B2EE840B5}"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51910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FB877D-FB75-43CB-8188-89DD1783E9E6}" type="datetimeFigureOut">
              <a:rPr lang="en-US" smtClean="0"/>
              <a:t>11/20/2023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41B174-D4B6-4EBA-B706-DA6B2EE840B5}"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29461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FB877D-FB75-43CB-8188-89DD1783E9E6}" type="datetimeFigureOut">
              <a:rPr lang="en-US" smtClean="0"/>
              <a:t>11/20/2023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41B174-D4B6-4EBA-B706-DA6B2EE840B5}"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40562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FB877D-FB75-43CB-8188-89DD1783E9E6}" type="datetimeFigureOut">
              <a:rPr lang="en-US" smtClean="0"/>
              <a:t>11/20/2023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41B174-D4B6-4EBA-B706-DA6B2EE840B5}"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3530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FB877D-FB75-43CB-8188-89DD1783E9E6}" type="datetimeFigureOut">
              <a:rPr lang="en-US" smtClean="0"/>
              <a:t>11/20/2023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41B174-D4B6-4EBA-B706-DA6B2EE840B5}"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60910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FB877D-FB75-43CB-8188-89DD1783E9E6}" type="datetimeFigureOut">
              <a:rPr lang="en-US" smtClean="0"/>
              <a:t>11/20/2023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41B174-D4B6-4EBA-B706-DA6B2EE840B5}"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49937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FB877D-FB75-43CB-8188-89DD1783E9E6}" type="datetimeFigureOut">
              <a:rPr lang="en-US" smtClean="0"/>
              <a:t>11/20/2023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41B174-D4B6-4EBA-B706-DA6B2EE840B5}" type="slidenum">
              <a:rPr lang="en-US" smtClean="0"/>
              <a:t>‹#›</a:t>
            </a:fld>
            <a:endParaRPr lang="en-US"/>
          </a:p>
        </p:txBody>
      </p:sp>
    </p:spTree>
    <p:extLst>
      <p:ext uri="{BB962C8B-B14F-4D97-AF65-F5344CB8AC3E}">
        <p14:creationId xmlns:p14="http://schemas.microsoft.com/office/powerpoint/2010/main" val="2663098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FB877D-FB75-43CB-8188-89DD1783E9E6}" type="datetimeFigureOut">
              <a:rPr lang="en-US" smtClean="0"/>
              <a:t>11/20/2023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41B174-D4B6-4EBA-B706-DA6B2EE840B5}"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06261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C7FB877D-FB75-43CB-8188-89DD1783E9E6}" type="datetimeFigureOut">
              <a:rPr lang="en-US" smtClean="0"/>
              <a:t>11/20/2023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C841B174-D4B6-4EBA-B706-DA6B2EE840B5}"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32813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FB877D-FB75-43CB-8188-89DD1783E9E6}" type="datetimeFigureOut">
              <a:rPr lang="en-US" smtClean="0"/>
              <a:t>11/20/2023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41B174-D4B6-4EBA-B706-DA6B2EE840B5}"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04096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FB877D-FB75-43CB-8188-89DD1783E9E6}" type="datetimeFigureOut">
              <a:rPr lang="en-US" smtClean="0"/>
              <a:t>11/20/2023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41B174-D4B6-4EBA-B706-DA6B2EE840B5}"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59416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C7FB877D-FB75-43CB-8188-89DD1783E9E6}" type="datetimeFigureOut">
              <a:rPr lang="en-US" smtClean="0"/>
              <a:t>11/20/2023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C841B174-D4B6-4EBA-B706-DA6B2EE840B5}"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268277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2C9A8-04BA-41F3-B002-2A7B58AD1AD0}"/>
              </a:ext>
            </a:extLst>
          </p:cNvPr>
          <p:cNvSpPr>
            <a:spLocks noGrp="1"/>
          </p:cNvSpPr>
          <p:nvPr>
            <p:ph type="ctrTitle"/>
          </p:nvPr>
        </p:nvSpPr>
        <p:spPr/>
        <p:txBody>
          <a:bodyPr/>
          <a:lstStyle/>
          <a:p>
            <a:r>
              <a:rPr lang="en-US" dirty="0"/>
              <a:t>Welcome to the Presentation</a:t>
            </a:r>
          </a:p>
        </p:txBody>
      </p:sp>
      <p:sp>
        <p:nvSpPr>
          <p:cNvPr id="3" name="Subtitle 2">
            <a:extLst>
              <a:ext uri="{FF2B5EF4-FFF2-40B4-BE49-F238E27FC236}">
                <a16:creationId xmlns:a16="http://schemas.microsoft.com/office/drawing/2014/main" id="{B4DCBC27-F83B-41FB-819D-B3CD3D19AEC5}"/>
              </a:ext>
            </a:extLst>
          </p:cNvPr>
          <p:cNvSpPr>
            <a:spLocks noGrp="1"/>
          </p:cNvSpPr>
          <p:nvPr>
            <p:ph type="subTitle" idx="1"/>
          </p:nvPr>
        </p:nvSpPr>
        <p:spPr/>
        <p:txBody>
          <a:bodyPr>
            <a:normAutofit/>
          </a:bodyPr>
          <a:lstStyle/>
          <a:p>
            <a:r>
              <a:rPr lang="en-US" dirty="0"/>
              <a:t>Title: Elevating Luxury: Grand Hyatt Hotel Marketing Strategy</a:t>
            </a:r>
          </a:p>
          <a:p>
            <a:endParaRPr lang="en-US" dirty="0"/>
          </a:p>
          <a:p>
            <a:endParaRPr lang="en-US" dirty="0"/>
          </a:p>
        </p:txBody>
      </p:sp>
      <p:sp>
        <p:nvSpPr>
          <p:cNvPr id="4" name="Rectangle 3">
            <a:extLst>
              <a:ext uri="{FF2B5EF4-FFF2-40B4-BE49-F238E27FC236}">
                <a16:creationId xmlns:a16="http://schemas.microsoft.com/office/drawing/2014/main" id="{1AD299D7-59B2-4549-8D5C-665FCE9E553F}"/>
              </a:ext>
            </a:extLst>
          </p:cNvPr>
          <p:cNvSpPr/>
          <p:nvPr/>
        </p:nvSpPr>
        <p:spPr>
          <a:xfrm>
            <a:off x="1857962" y="4149213"/>
            <a:ext cx="5142606" cy="1723926"/>
          </a:xfrm>
          <a:prstGeom prst="rect">
            <a:avLst/>
          </a:prstGeom>
          <a:noFill/>
          <a:ln>
            <a:noFill/>
          </a:ln>
        </p:spPr>
        <p:style>
          <a:lnRef idx="0">
            <a:scrgbClr r="0" g="0" b="0"/>
          </a:lnRef>
          <a:fillRef idx="0">
            <a:scrgbClr r="0" g="0" b="0"/>
          </a:fillRef>
          <a:effectRef idx="0">
            <a:scrgbClr r="0" g="0" b="0"/>
          </a:effectRef>
          <a:fontRef idx="minor">
            <a:schemeClr val="accent5"/>
          </a:fontRef>
        </p:style>
        <p:txBody>
          <a:bodyPr rtlCol="0" anchor="ctr"/>
          <a:lstStyle/>
          <a:p>
            <a:pPr algn="ctr"/>
            <a:r>
              <a:rPr lang="en-US" dirty="0"/>
              <a:t>Student's Name: Gabriela Rujala</a:t>
            </a:r>
          </a:p>
          <a:p>
            <a:pPr algn="ctr"/>
            <a:r>
              <a:rPr lang="en-US" dirty="0"/>
              <a:t>Student Number:2243925</a:t>
            </a:r>
          </a:p>
        </p:txBody>
      </p:sp>
    </p:spTree>
    <p:extLst>
      <p:ext uri="{BB962C8B-B14F-4D97-AF65-F5344CB8AC3E}">
        <p14:creationId xmlns:p14="http://schemas.microsoft.com/office/powerpoint/2010/main" val="2743793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10B51-8AF4-41CD-98A6-2ACCE2BAA444}"/>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C1AEE0C4-D7BA-4CF3-A43A-C94A88B3403E}"/>
              </a:ext>
            </a:extLst>
          </p:cNvPr>
          <p:cNvSpPr>
            <a:spLocks noGrp="1"/>
          </p:cNvSpPr>
          <p:nvPr>
            <p:ph idx="1"/>
          </p:nvPr>
        </p:nvSpPr>
        <p:spPr>
          <a:xfrm>
            <a:off x="1451580" y="2015732"/>
            <a:ext cx="7185984" cy="3450613"/>
          </a:xfrm>
        </p:spPr>
        <p:txBody>
          <a:bodyPr/>
          <a:lstStyle/>
          <a:p>
            <a:r>
              <a:rPr lang="en-US" dirty="0"/>
              <a:t>The purpose of this marketing plan is to identify and </a:t>
            </a:r>
            <a:r>
              <a:rPr lang="en-US" dirty="0" err="1"/>
              <a:t>capitalise</a:t>
            </a:r>
            <a:r>
              <a:rPr lang="en-US" dirty="0"/>
              <a:t> on a lucrative marketing opportunity</a:t>
            </a:r>
          </a:p>
          <a:p>
            <a:r>
              <a:rPr lang="en-US" dirty="0"/>
              <a:t>Target audience: Grand Hyatt's managerial personnel and stakeholders</a:t>
            </a:r>
          </a:p>
          <a:p>
            <a:r>
              <a:rPr lang="en-US" dirty="0"/>
              <a:t>Frameworks Used: SOSTAC, 4Ps, Ansoff's Matrix</a:t>
            </a:r>
          </a:p>
          <a:p>
            <a:endParaRPr lang="en-US" dirty="0"/>
          </a:p>
        </p:txBody>
      </p:sp>
      <p:pic>
        <p:nvPicPr>
          <p:cNvPr id="4" name="Picture 3">
            <a:extLst>
              <a:ext uri="{FF2B5EF4-FFF2-40B4-BE49-F238E27FC236}">
                <a16:creationId xmlns:a16="http://schemas.microsoft.com/office/drawing/2014/main" id="{2E10D083-C171-4B6B-B2D4-581B871361F7}"/>
              </a:ext>
            </a:extLst>
          </p:cNvPr>
          <p:cNvPicPr>
            <a:picLocks noChangeAspect="1"/>
          </p:cNvPicPr>
          <p:nvPr/>
        </p:nvPicPr>
        <p:blipFill>
          <a:blip r:embed="rId3"/>
          <a:stretch>
            <a:fillRect/>
          </a:stretch>
        </p:blipFill>
        <p:spPr>
          <a:xfrm>
            <a:off x="8876713" y="1853754"/>
            <a:ext cx="3101663" cy="2609223"/>
          </a:xfrm>
          <a:prstGeom prst="rect">
            <a:avLst/>
          </a:prstGeom>
        </p:spPr>
      </p:pic>
    </p:spTree>
    <p:extLst>
      <p:ext uri="{BB962C8B-B14F-4D97-AF65-F5344CB8AC3E}">
        <p14:creationId xmlns:p14="http://schemas.microsoft.com/office/powerpoint/2010/main" val="3362391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0A9D2-C33D-490A-97A2-4F41FBA899B7}"/>
              </a:ext>
            </a:extLst>
          </p:cNvPr>
          <p:cNvSpPr>
            <a:spLocks noGrp="1"/>
          </p:cNvSpPr>
          <p:nvPr>
            <p:ph type="title"/>
          </p:nvPr>
        </p:nvSpPr>
        <p:spPr/>
        <p:txBody>
          <a:bodyPr/>
          <a:lstStyle/>
          <a:p>
            <a:r>
              <a:rPr lang="en-US" dirty="0"/>
              <a:t>Situation Analysis (5 'C's)</a:t>
            </a:r>
          </a:p>
        </p:txBody>
      </p:sp>
      <p:sp>
        <p:nvSpPr>
          <p:cNvPr id="3" name="Content Placeholder 2">
            <a:extLst>
              <a:ext uri="{FF2B5EF4-FFF2-40B4-BE49-F238E27FC236}">
                <a16:creationId xmlns:a16="http://schemas.microsoft.com/office/drawing/2014/main" id="{C8B7E3C8-6AD8-4A27-B945-FAA2BEE796F8}"/>
              </a:ext>
            </a:extLst>
          </p:cNvPr>
          <p:cNvSpPr>
            <a:spLocks noGrp="1"/>
          </p:cNvSpPr>
          <p:nvPr>
            <p:ph idx="1"/>
          </p:nvPr>
        </p:nvSpPr>
        <p:spPr/>
        <p:txBody>
          <a:bodyPr numCol="2">
            <a:normAutofit/>
          </a:bodyPr>
          <a:lstStyle/>
          <a:p>
            <a:pPr marL="0" indent="0">
              <a:buNone/>
            </a:pPr>
            <a:r>
              <a:rPr lang="en-US" b="1" u="sng" dirty="0"/>
              <a:t>Company (SWOT Analysis)</a:t>
            </a:r>
          </a:p>
          <a:p>
            <a:pPr marL="0" indent="0">
              <a:buNone/>
            </a:pPr>
            <a:r>
              <a:rPr lang="en-US" b="1" dirty="0"/>
              <a:t>Strengths:</a:t>
            </a:r>
          </a:p>
          <a:p>
            <a:r>
              <a:rPr lang="en-US" dirty="0"/>
              <a:t>Global reach and brand recognition</a:t>
            </a:r>
          </a:p>
          <a:p>
            <a:r>
              <a:rPr lang="en-US" dirty="0"/>
              <a:t>Luxury hospitality expertise</a:t>
            </a:r>
          </a:p>
          <a:p>
            <a:pPr marL="0" indent="0">
              <a:buNone/>
            </a:pPr>
            <a:r>
              <a:rPr lang="en-US" b="1" dirty="0"/>
              <a:t>Opportunities:</a:t>
            </a:r>
          </a:p>
          <a:p>
            <a:r>
              <a:rPr lang="en-US" dirty="0"/>
              <a:t>Expand services</a:t>
            </a:r>
          </a:p>
          <a:p>
            <a:r>
              <a:rPr lang="en-US" dirty="0"/>
              <a:t>Create unique experiences</a:t>
            </a:r>
          </a:p>
          <a:p>
            <a:pPr marL="0" indent="0">
              <a:buNone/>
            </a:pPr>
            <a:r>
              <a:rPr lang="en-US" b="1" dirty="0"/>
              <a:t>Weaknesses:</a:t>
            </a:r>
          </a:p>
          <a:p>
            <a:r>
              <a:rPr lang="en-US" dirty="0"/>
              <a:t>Location-specific issues</a:t>
            </a:r>
          </a:p>
          <a:p>
            <a:r>
              <a:rPr lang="en-US" dirty="0"/>
              <a:t>Amenities not meeting brand standards</a:t>
            </a:r>
          </a:p>
          <a:p>
            <a:pPr marL="0" indent="0">
              <a:buNone/>
            </a:pPr>
            <a:r>
              <a:rPr lang="en-US" b="1" dirty="0"/>
              <a:t>Threats:</a:t>
            </a:r>
          </a:p>
          <a:p>
            <a:r>
              <a:rPr lang="en-US" dirty="0"/>
              <a:t>Monitor new competitors</a:t>
            </a:r>
          </a:p>
          <a:p>
            <a:r>
              <a:rPr lang="en-US" dirty="0"/>
              <a:t>Safeguard market position</a:t>
            </a:r>
          </a:p>
        </p:txBody>
      </p:sp>
      <p:pic>
        <p:nvPicPr>
          <p:cNvPr id="4" name="Picture 3">
            <a:extLst>
              <a:ext uri="{FF2B5EF4-FFF2-40B4-BE49-F238E27FC236}">
                <a16:creationId xmlns:a16="http://schemas.microsoft.com/office/drawing/2014/main" id="{A33E3F66-2CEE-4255-94E4-FD18EF9B9E18}"/>
              </a:ext>
            </a:extLst>
          </p:cNvPr>
          <p:cNvPicPr>
            <a:picLocks noChangeAspect="1"/>
          </p:cNvPicPr>
          <p:nvPr/>
        </p:nvPicPr>
        <p:blipFill>
          <a:blip r:embed="rId3"/>
          <a:stretch>
            <a:fillRect/>
          </a:stretch>
        </p:blipFill>
        <p:spPr>
          <a:xfrm>
            <a:off x="9881528" y="3704469"/>
            <a:ext cx="2005672" cy="2349012"/>
          </a:xfrm>
          <a:prstGeom prst="rect">
            <a:avLst/>
          </a:prstGeom>
        </p:spPr>
      </p:pic>
    </p:spTree>
    <p:extLst>
      <p:ext uri="{BB962C8B-B14F-4D97-AF65-F5344CB8AC3E}">
        <p14:creationId xmlns:p14="http://schemas.microsoft.com/office/powerpoint/2010/main" val="387338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A0B21-0AED-408E-BEEF-EE3322AC2A1B}"/>
              </a:ext>
            </a:extLst>
          </p:cNvPr>
          <p:cNvSpPr>
            <a:spLocks noGrp="1"/>
          </p:cNvSpPr>
          <p:nvPr>
            <p:ph type="title"/>
          </p:nvPr>
        </p:nvSpPr>
        <p:spPr/>
        <p:txBody>
          <a:bodyPr/>
          <a:lstStyle/>
          <a:p>
            <a:r>
              <a:rPr lang="en-US" dirty="0"/>
              <a:t>Situation Analysis (5 'C's)</a:t>
            </a:r>
          </a:p>
        </p:txBody>
      </p:sp>
      <p:sp>
        <p:nvSpPr>
          <p:cNvPr id="3" name="Content Placeholder 2">
            <a:extLst>
              <a:ext uri="{FF2B5EF4-FFF2-40B4-BE49-F238E27FC236}">
                <a16:creationId xmlns:a16="http://schemas.microsoft.com/office/drawing/2014/main" id="{4717FF3F-BFE6-4A19-95AD-BCD3CA697C47}"/>
              </a:ext>
            </a:extLst>
          </p:cNvPr>
          <p:cNvSpPr>
            <a:spLocks noGrp="1"/>
          </p:cNvSpPr>
          <p:nvPr>
            <p:ph idx="1"/>
          </p:nvPr>
        </p:nvSpPr>
        <p:spPr/>
        <p:txBody>
          <a:bodyPr>
            <a:normAutofit fontScale="85000" lnSpcReduction="20000"/>
          </a:bodyPr>
          <a:lstStyle/>
          <a:p>
            <a:pPr marL="0" indent="0">
              <a:buNone/>
            </a:pPr>
            <a:r>
              <a:rPr lang="en-US" b="1" u="sng" dirty="0"/>
              <a:t>Customers (Segmentation and Targeting)</a:t>
            </a:r>
          </a:p>
          <a:p>
            <a:pPr marL="0" indent="0">
              <a:buNone/>
            </a:pPr>
            <a:r>
              <a:rPr lang="en-US" b="1" dirty="0"/>
              <a:t>Target Audience</a:t>
            </a:r>
            <a:r>
              <a:rPr lang="en-US" dirty="0"/>
              <a:t>:</a:t>
            </a:r>
          </a:p>
          <a:p>
            <a:r>
              <a:rPr lang="en-US" dirty="0"/>
              <a:t>Affluent tourists seeking luxury</a:t>
            </a:r>
          </a:p>
          <a:p>
            <a:r>
              <a:rPr lang="en-US" dirty="0"/>
              <a:t>Discerning business travelers</a:t>
            </a:r>
          </a:p>
          <a:p>
            <a:r>
              <a:rPr lang="en-US" dirty="0"/>
              <a:t>Meticulous event planners</a:t>
            </a:r>
          </a:p>
          <a:p>
            <a:pPr marL="0" indent="0">
              <a:buNone/>
            </a:pPr>
            <a:r>
              <a:rPr lang="en-US" b="1" dirty="0"/>
              <a:t>Strategies:</a:t>
            </a:r>
          </a:p>
          <a:p>
            <a:r>
              <a:rPr lang="en-US" dirty="0"/>
              <a:t>Detailed consumer profiles</a:t>
            </a:r>
          </a:p>
          <a:p>
            <a:r>
              <a:rPr lang="en-US" dirty="0"/>
              <a:t>Demographics, interests, travel habits</a:t>
            </a:r>
          </a:p>
          <a:p>
            <a:r>
              <a:rPr lang="en-US" dirty="0" err="1"/>
              <a:t>Utilising</a:t>
            </a:r>
            <a:r>
              <a:rPr lang="en-US" dirty="0"/>
              <a:t> </a:t>
            </a:r>
            <a:r>
              <a:rPr lang="en-US" dirty="0" err="1"/>
              <a:t>SimilarWeb</a:t>
            </a:r>
            <a:r>
              <a:rPr lang="en-US" dirty="0"/>
              <a:t> insights for precise targeting</a:t>
            </a:r>
          </a:p>
        </p:txBody>
      </p:sp>
      <p:pic>
        <p:nvPicPr>
          <p:cNvPr id="4" name="Picture 3">
            <a:extLst>
              <a:ext uri="{FF2B5EF4-FFF2-40B4-BE49-F238E27FC236}">
                <a16:creationId xmlns:a16="http://schemas.microsoft.com/office/drawing/2014/main" id="{A4B453E7-0ACC-47F8-BC15-00128FE853A1}"/>
              </a:ext>
            </a:extLst>
          </p:cNvPr>
          <p:cNvPicPr>
            <a:picLocks noChangeAspect="1"/>
          </p:cNvPicPr>
          <p:nvPr/>
        </p:nvPicPr>
        <p:blipFill>
          <a:blip r:embed="rId3"/>
          <a:stretch>
            <a:fillRect/>
          </a:stretch>
        </p:blipFill>
        <p:spPr>
          <a:xfrm>
            <a:off x="7455878" y="1853754"/>
            <a:ext cx="3476332" cy="2822990"/>
          </a:xfrm>
          <a:prstGeom prst="rect">
            <a:avLst/>
          </a:prstGeom>
        </p:spPr>
      </p:pic>
    </p:spTree>
    <p:extLst>
      <p:ext uri="{BB962C8B-B14F-4D97-AF65-F5344CB8AC3E}">
        <p14:creationId xmlns:p14="http://schemas.microsoft.com/office/powerpoint/2010/main" val="1035353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7CB16-211C-4C9C-A7F0-5069318732FC}"/>
              </a:ext>
            </a:extLst>
          </p:cNvPr>
          <p:cNvSpPr>
            <a:spLocks noGrp="1"/>
          </p:cNvSpPr>
          <p:nvPr>
            <p:ph type="title"/>
          </p:nvPr>
        </p:nvSpPr>
        <p:spPr/>
        <p:txBody>
          <a:bodyPr/>
          <a:lstStyle/>
          <a:p>
            <a:r>
              <a:rPr lang="en-US" dirty="0"/>
              <a:t>Situation Analysis (5 'C's)</a:t>
            </a:r>
          </a:p>
        </p:txBody>
      </p:sp>
      <p:sp>
        <p:nvSpPr>
          <p:cNvPr id="3" name="Content Placeholder 2">
            <a:extLst>
              <a:ext uri="{FF2B5EF4-FFF2-40B4-BE49-F238E27FC236}">
                <a16:creationId xmlns:a16="http://schemas.microsoft.com/office/drawing/2014/main" id="{101E1591-CFB2-49F5-9F47-06F647768459}"/>
              </a:ext>
            </a:extLst>
          </p:cNvPr>
          <p:cNvSpPr>
            <a:spLocks noGrp="1"/>
          </p:cNvSpPr>
          <p:nvPr>
            <p:ph idx="1"/>
          </p:nvPr>
        </p:nvSpPr>
        <p:spPr/>
        <p:txBody>
          <a:bodyPr>
            <a:normAutofit/>
          </a:bodyPr>
          <a:lstStyle/>
          <a:p>
            <a:pPr marL="0" indent="0">
              <a:buNone/>
            </a:pPr>
            <a:r>
              <a:rPr lang="en-US" b="1" u="sng" dirty="0"/>
              <a:t>Competitors (Positioning and Strategy)</a:t>
            </a:r>
          </a:p>
          <a:p>
            <a:pPr marL="0" indent="0">
              <a:buNone/>
            </a:pPr>
            <a:r>
              <a:rPr lang="en-US" b="1" dirty="0" err="1"/>
              <a:t>Utilising</a:t>
            </a:r>
            <a:r>
              <a:rPr lang="en-US" b="1" dirty="0"/>
              <a:t> Frameworks:</a:t>
            </a:r>
          </a:p>
          <a:p>
            <a:r>
              <a:rPr lang="en-US" dirty="0"/>
              <a:t>Bowman's Strategy Clock</a:t>
            </a:r>
          </a:p>
          <a:p>
            <a:r>
              <a:rPr lang="en-US" dirty="0"/>
              <a:t>Perceptual Positioning Map</a:t>
            </a:r>
          </a:p>
          <a:p>
            <a:pPr marL="0" indent="0">
              <a:buNone/>
            </a:pPr>
            <a:r>
              <a:rPr lang="en-US" b="1" dirty="0"/>
              <a:t>Strategies:</a:t>
            </a:r>
          </a:p>
          <a:p>
            <a:r>
              <a:rPr lang="en-US" dirty="0"/>
              <a:t>Visual comparison of price and perceived value</a:t>
            </a:r>
          </a:p>
          <a:p>
            <a:r>
              <a:rPr lang="en-US" dirty="0" err="1"/>
              <a:t>Emphasising</a:t>
            </a:r>
            <a:r>
              <a:rPr lang="en-US" dirty="0"/>
              <a:t> differentiation through exceptional services and curated experiences</a:t>
            </a:r>
          </a:p>
        </p:txBody>
      </p:sp>
      <p:pic>
        <p:nvPicPr>
          <p:cNvPr id="4" name="Picture 3">
            <a:extLst>
              <a:ext uri="{FF2B5EF4-FFF2-40B4-BE49-F238E27FC236}">
                <a16:creationId xmlns:a16="http://schemas.microsoft.com/office/drawing/2014/main" id="{2C73B511-B7E3-4BEB-B2D8-7A6919E2C30B}"/>
              </a:ext>
            </a:extLst>
          </p:cNvPr>
          <p:cNvPicPr>
            <a:picLocks noChangeAspect="1"/>
          </p:cNvPicPr>
          <p:nvPr/>
        </p:nvPicPr>
        <p:blipFill>
          <a:blip r:embed="rId3"/>
          <a:stretch>
            <a:fillRect/>
          </a:stretch>
        </p:blipFill>
        <p:spPr>
          <a:xfrm>
            <a:off x="8323817" y="1853754"/>
            <a:ext cx="2731037" cy="2028825"/>
          </a:xfrm>
          <a:prstGeom prst="rect">
            <a:avLst/>
          </a:prstGeom>
        </p:spPr>
      </p:pic>
    </p:spTree>
    <p:extLst>
      <p:ext uri="{BB962C8B-B14F-4D97-AF65-F5344CB8AC3E}">
        <p14:creationId xmlns:p14="http://schemas.microsoft.com/office/powerpoint/2010/main" val="4103169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2DE07-672D-41A6-B2C1-3B1CAD612031}"/>
              </a:ext>
            </a:extLst>
          </p:cNvPr>
          <p:cNvSpPr>
            <a:spLocks noGrp="1"/>
          </p:cNvSpPr>
          <p:nvPr>
            <p:ph type="title"/>
          </p:nvPr>
        </p:nvSpPr>
        <p:spPr/>
        <p:txBody>
          <a:bodyPr/>
          <a:lstStyle/>
          <a:p>
            <a:r>
              <a:rPr lang="en-US" dirty="0"/>
              <a:t>Situation Analysis (5 'C's)</a:t>
            </a:r>
          </a:p>
        </p:txBody>
      </p:sp>
      <p:sp>
        <p:nvSpPr>
          <p:cNvPr id="3" name="Content Placeholder 2">
            <a:extLst>
              <a:ext uri="{FF2B5EF4-FFF2-40B4-BE49-F238E27FC236}">
                <a16:creationId xmlns:a16="http://schemas.microsoft.com/office/drawing/2014/main" id="{9B2D87B3-C201-4D48-BF25-0AB892E8775E}"/>
              </a:ext>
            </a:extLst>
          </p:cNvPr>
          <p:cNvSpPr>
            <a:spLocks noGrp="1"/>
          </p:cNvSpPr>
          <p:nvPr>
            <p:ph idx="1"/>
          </p:nvPr>
        </p:nvSpPr>
        <p:spPr/>
        <p:txBody>
          <a:bodyPr>
            <a:normAutofit fontScale="85000" lnSpcReduction="20000"/>
          </a:bodyPr>
          <a:lstStyle/>
          <a:p>
            <a:pPr marL="0" indent="0">
              <a:buNone/>
            </a:pPr>
            <a:r>
              <a:rPr lang="en-US" b="1" u="sng" dirty="0"/>
              <a:t>Collaborators</a:t>
            </a:r>
          </a:p>
          <a:p>
            <a:pPr marL="0" indent="0">
              <a:buNone/>
            </a:pPr>
            <a:r>
              <a:rPr lang="en-US" b="1" dirty="0"/>
              <a:t>Collaborative Avenues:</a:t>
            </a:r>
          </a:p>
          <a:p>
            <a:r>
              <a:rPr lang="en-US" dirty="0"/>
              <a:t>Strategic alliances</a:t>
            </a:r>
          </a:p>
          <a:p>
            <a:r>
              <a:rPr lang="en-US" dirty="0"/>
              <a:t>B2B partnerships</a:t>
            </a:r>
          </a:p>
          <a:p>
            <a:r>
              <a:rPr lang="en-US" dirty="0"/>
              <a:t>Franchise relationships</a:t>
            </a:r>
          </a:p>
          <a:p>
            <a:pPr marL="0" indent="0">
              <a:buNone/>
            </a:pPr>
            <a:r>
              <a:rPr lang="en-US" b="1" dirty="0"/>
              <a:t>Benefits:</a:t>
            </a:r>
          </a:p>
          <a:p>
            <a:r>
              <a:rPr lang="en-US" dirty="0"/>
              <a:t>Diversify product offerings</a:t>
            </a:r>
          </a:p>
          <a:p>
            <a:r>
              <a:rPr lang="en-US" dirty="0"/>
              <a:t>Strengthen brand reputation</a:t>
            </a:r>
          </a:p>
          <a:p>
            <a:r>
              <a:rPr lang="en-US" dirty="0"/>
              <a:t>Reach new customer segments</a:t>
            </a:r>
          </a:p>
        </p:txBody>
      </p:sp>
      <p:pic>
        <p:nvPicPr>
          <p:cNvPr id="4" name="Picture 3">
            <a:extLst>
              <a:ext uri="{FF2B5EF4-FFF2-40B4-BE49-F238E27FC236}">
                <a16:creationId xmlns:a16="http://schemas.microsoft.com/office/drawing/2014/main" id="{48CE83F1-E094-498F-8070-F1DDBB106784}"/>
              </a:ext>
            </a:extLst>
          </p:cNvPr>
          <p:cNvPicPr>
            <a:picLocks noChangeAspect="1"/>
          </p:cNvPicPr>
          <p:nvPr/>
        </p:nvPicPr>
        <p:blipFill>
          <a:blip r:embed="rId3"/>
          <a:stretch>
            <a:fillRect/>
          </a:stretch>
        </p:blipFill>
        <p:spPr>
          <a:xfrm>
            <a:off x="7552584" y="1853754"/>
            <a:ext cx="3502270" cy="2619772"/>
          </a:xfrm>
          <a:prstGeom prst="rect">
            <a:avLst/>
          </a:prstGeom>
        </p:spPr>
      </p:pic>
    </p:spTree>
    <p:extLst>
      <p:ext uri="{BB962C8B-B14F-4D97-AF65-F5344CB8AC3E}">
        <p14:creationId xmlns:p14="http://schemas.microsoft.com/office/powerpoint/2010/main" val="1071735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E849A-0E7B-40C5-826F-8396F4900785}"/>
              </a:ext>
            </a:extLst>
          </p:cNvPr>
          <p:cNvSpPr>
            <a:spLocks noGrp="1"/>
          </p:cNvSpPr>
          <p:nvPr>
            <p:ph type="title"/>
          </p:nvPr>
        </p:nvSpPr>
        <p:spPr/>
        <p:txBody>
          <a:bodyPr/>
          <a:lstStyle/>
          <a:p>
            <a:r>
              <a:rPr lang="en-US" dirty="0"/>
              <a:t>Situation Analysis (5 'C's)</a:t>
            </a:r>
          </a:p>
        </p:txBody>
      </p:sp>
      <p:sp>
        <p:nvSpPr>
          <p:cNvPr id="3" name="Content Placeholder 2">
            <a:extLst>
              <a:ext uri="{FF2B5EF4-FFF2-40B4-BE49-F238E27FC236}">
                <a16:creationId xmlns:a16="http://schemas.microsoft.com/office/drawing/2014/main" id="{DD755E31-958B-4BD6-A281-CB54105DE735}"/>
              </a:ext>
            </a:extLst>
          </p:cNvPr>
          <p:cNvSpPr>
            <a:spLocks noGrp="1"/>
          </p:cNvSpPr>
          <p:nvPr>
            <p:ph idx="1"/>
          </p:nvPr>
        </p:nvSpPr>
        <p:spPr/>
        <p:txBody>
          <a:bodyPr numCol="2">
            <a:normAutofit/>
          </a:bodyPr>
          <a:lstStyle/>
          <a:p>
            <a:pPr marL="0" indent="0">
              <a:buNone/>
            </a:pPr>
            <a:r>
              <a:rPr lang="en-US" b="1" u="sng" dirty="0"/>
              <a:t>Climate (PESTLE Analysis) (Macro analysis) :</a:t>
            </a:r>
          </a:p>
          <a:p>
            <a:pPr marL="0" indent="0">
              <a:buNone/>
            </a:pPr>
            <a:r>
              <a:rPr lang="en-US" b="1" dirty="0"/>
              <a:t>Macro-environmental Factors:</a:t>
            </a:r>
          </a:p>
          <a:p>
            <a:r>
              <a:rPr lang="en-US" dirty="0"/>
              <a:t>Political stability</a:t>
            </a:r>
          </a:p>
          <a:p>
            <a:r>
              <a:rPr lang="en-US" dirty="0"/>
              <a:t>Economic fluctuations</a:t>
            </a:r>
          </a:p>
          <a:p>
            <a:r>
              <a:rPr lang="en-US" dirty="0"/>
              <a:t>Evolving social norms</a:t>
            </a:r>
          </a:p>
          <a:p>
            <a:r>
              <a:rPr lang="en-US" dirty="0"/>
              <a:t>Technological advancements</a:t>
            </a:r>
          </a:p>
          <a:p>
            <a:r>
              <a:rPr lang="en-US" dirty="0"/>
              <a:t>Legal regulations</a:t>
            </a:r>
          </a:p>
          <a:p>
            <a:r>
              <a:rPr lang="en-US" dirty="0"/>
              <a:t>Environmental considerations</a:t>
            </a:r>
          </a:p>
          <a:p>
            <a:pPr marL="0" indent="0">
              <a:buNone/>
            </a:pPr>
            <a:r>
              <a:rPr lang="en-US" b="1" dirty="0"/>
              <a:t>Insights for Robust Strategy:</a:t>
            </a:r>
            <a:endParaRPr lang="en-US" dirty="0"/>
          </a:p>
          <a:p>
            <a:pPr marL="0" indent="0">
              <a:buNone/>
            </a:pPr>
            <a:r>
              <a:rPr lang="en-US" dirty="0"/>
              <a:t>Understand and adapt to these influencing factors</a:t>
            </a:r>
          </a:p>
        </p:txBody>
      </p:sp>
      <p:pic>
        <p:nvPicPr>
          <p:cNvPr id="4" name="Picture 3">
            <a:extLst>
              <a:ext uri="{FF2B5EF4-FFF2-40B4-BE49-F238E27FC236}">
                <a16:creationId xmlns:a16="http://schemas.microsoft.com/office/drawing/2014/main" id="{9E13CBB2-B7C9-42B1-8F9E-BE3EC427A04F}"/>
              </a:ext>
            </a:extLst>
          </p:cNvPr>
          <p:cNvPicPr>
            <a:picLocks noChangeAspect="1"/>
          </p:cNvPicPr>
          <p:nvPr/>
        </p:nvPicPr>
        <p:blipFill>
          <a:blip r:embed="rId3"/>
          <a:stretch>
            <a:fillRect/>
          </a:stretch>
        </p:blipFill>
        <p:spPr>
          <a:xfrm>
            <a:off x="8312907" y="4062046"/>
            <a:ext cx="3190875" cy="1738312"/>
          </a:xfrm>
          <a:prstGeom prst="rect">
            <a:avLst/>
          </a:prstGeom>
        </p:spPr>
      </p:pic>
    </p:spTree>
    <p:extLst>
      <p:ext uri="{BB962C8B-B14F-4D97-AF65-F5344CB8AC3E}">
        <p14:creationId xmlns:p14="http://schemas.microsoft.com/office/powerpoint/2010/main" val="2184367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EC7A6-A16D-4A82-A31C-D6E88096ECED}"/>
              </a:ext>
            </a:extLst>
          </p:cNvPr>
          <p:cNvSpPr>
            <a:spLocks noGrp="1"/>
          </p:cNvSpPr>
          <p:nvPr>
            <p:ph type="title"/>
          </p:nvPr>
        </p:nvSpPr>
        <p:spPr/>
        <p:txBody>
          <a:bodyPr/>
          <a:lstStyle/>
          <a:p>
            <a:r>
              <a:rPr lang="en-US" dirty="0"/>
              <a:t>Marketing Mix</a:t>
            </a:r>
          </a:p>
        </p:txBody>
      </p:sp>
      <p:sp>
        <p:nvSpPr>
          <p:cNvPr id="3" name="Content Placeholder 2">
            <a:extLst>
              <a:ext uri="{FF2B5EF4-FFF2-40B4-BE49-F238E27FC236}">
                <a16:creationId xmlns:a16="http://schemas.microsoft.com/office/drawing/2014/main" id="{04A1FC03-EA6D-4EA2-8556-8CC9CE355455}"/>
              </a:ext>
            </a:extLst>
          </p:cNvPr>
          <p:cNvSpPr>
            <a:spLocks noGrp="1"/>
          </p:cNvSpPr>
          <p:nvPr>
            <p:ph idx="1"/>
          </p:nvPr>
        </p:nvSpPr>
        <p:spPr/>
        <p:txBody>
          <a:bodyPr>
            <a:normAutofit fontScale="92500" lnSpcReduction="20000"/>
          </a:bodyPr>
          <a:lstStyle/>
          <a:p>
            <a:pPr marL="0" indent="0">
              <a:buNone/>
            </a:pPr>
            <a:r>
              <a:rPr lang="en-US" b="1" dirty="0"/>
              <a:t>Product:</a:t>
            </a:r>
          </a:p>
          <a:p>
            <a:r>
              <a:rPr lang="en-US" dirty="0"/>
              <a:t>Tailor offerings to luxury-seeking clientele</a:t>
            </a:r>
          </a:p>
          <a:p>
            <a:pPr marL="0" indent="0">
              <a:buNone/>
            </a:pPr>
            <a:r>
              <a:rPr lang="en-US" b="1" dirty="0"/>
              <a:t>Price:</a:t>
            </a:r>
            <a:endParaRPr lang="en-US" dirty="0"/>
          </a:p>
          <a:p>
            <a:r>
              <a:rPr lang="en-US" dirty="0"/>
              <a:t>Reflect value and exclusivity</a:t>
            </a:r>
          </a:p>
          <a:p>
            <a:pPr marL="0" indent="0">
              <a:buNone/>
            </a:pPr>
            <a:r>
              <a:rPr lang="en-US" b="1" dirty="0"/>
              <a:t>Place:</a:t>
            </a:r>
            <a:endParaRPr lang="en-US" dirty="0"/>
          </a:p>
          <a:p>
            <a:r>
              <a:rPr lang="en-US" dirty="0" err="1"/>
              <a:t>Optimise</a:t>
            </a:r>
            <a:r>
              <a:rPr lang="en-US" dirty="0"/>
              <a:t> distribution channels</a:t>
            </a:r>
          </a:p>
          <a:p>
            <a:pPr marL="0" indent="0">
              <a:buNone/>
            </a:pPr>
            <a:r>
              <a:rPr lang="en-US" b="1" dirty="0"/>
              <a:t>Promotion:</a:t>
            </a:r>
          </a:p>
          <a:p>
            <a:r>
              <a:rPr lang="en-US" dirty="0"/>
              <a:t>Craft compelling campaigns showcasing uniqueness</a:t>
            </a:r>
          </a:p>
        </p:txBody>
      </p:sp>
      <p:pic>
        <p:nvPicPr>
          <p:cNvPr id="4" name="Picture 3">
            <a:extLst>
              <a:ext uri="{FF2B5EF4-FFF2-40B4-BE49-F238E27FC236}">
                <a16:creationId xmlns:a16="http://schemas.microsoft.com/office/drawing/2014/main" id="{1051232B-BE67-4280-A6F1-2509A07D20C3}"/>
              </a:ext>
            </a:extLst>
          </p:cNvPr>
          <p:cNvPicPr>
            <a:picLocks noChangeAspect="1"/>
          </p:cNvPicPr>
          <p:nvPr/>
        </p:nvPicPr>
        <p:blipFill>
          <a:blip r:embed="rId3"/>
          <a:stretch>
            <a:fillRect/>
          </a:stretch>
        </p:blipFill>
        <p:spPr>
          <a:xfrm>
            <a:off x="7835404" y="1853754"/>
            <a:ext cx="3219450" cy="2867025"/>
          </a:xfrm>
          <a:prstGeom prst="rect">
            <a:avLst/>
          </a:prstGeom>
        </p:spPr>
      </p:pic>
    </p:spTree>
    <p:extLst>
      <p:ext uri="{BB962C8B-B14F-4D97-AF65-F5344CB8AC3E}">
        <p14:creationId xmlns:p14="http://schemas.microsoft.com/office/powerpoint/2010/main" val="3467794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82FCC-EAFF-4E97-9ECD-CCD7A7CFC57B}"/>
              </a:ext>
            </a:extLst>
          </p:cNvPr>
          <p:cNvSpPr>
            <a:spLocks noGrp="1"/>
          </p:cNvSpPr>
          <p:nvPr>
            <p:ph type="title"/>
          </p:nvPr>
        </p:nvSpPr>
        <p:spPr/>
        <p:txBody>
          <a:bodyPr/>
          <a:lstStyle/>
          <a:p>
            <a:r>
              <a:rPr lang="en-US" dirty="0"/>
              <a:t>Objective</a:t>
            </a:r>
          </a:p>
        </p:txBody>
      </p:sp>
      <p:sp>
        <p:nvSpPr>
          <p:cNvPr id="3" name="Content Placeholder 2">
            <a:extLst>
              <a:ext uri="{FF2B5EF4-FFF2-40B4-BE49-F238E27FC236}">
                <a16:creationId xmlns:a16="http://schemas.microsoft.com/office/drawing/2014/main" id="{BF65BB6C-DC81-4155-A762-D077DB7474A1}"/>
              </a:ext>
            </a:extLst>
          </p:cNvPr>
          <p:cNvSpPr>
            <a:spLocks noGrp="1"/>
          </p:cNvSpPr>
          <p:nvPr>
            <p:ph idx="1"/>
          </p:nvPr>
        </p:nvSpPr>
        <p:spPr/>
        <p:txBody>
          <a:bodyPr>
            <a:normAutofit/>
          </a:bodyPr>
          <a:lstStyle/>
          <a:p>
            <a:pPr marL="0" indent="0">
              <a:buNone/>
            </a:pPr>
            <a:r>
              <a:rPr lang="en-US" b="1" dirty="0"/>
              <a:t>Primary Objective:</a:t>
            </a:r>
          </a:p>
          <a:p>
            <a:r>
              <a:rPr lang="en-US" dirty="0"/>
              <a:t>Increase occupancy by 15% in the upcoming year</a:t>
            </a:r>
          </a:p>
          <a:p>
            <a:pPr marL="0" indent="0">
              <a:buNone/>
            </a:pPr>
            <a:r>
              <a:rPr lang="en-US" b="1" dirty="0"/>
              <a:t>Target Audience:</a:t>
            </a:r>
            <a:endParaRPr lang="en-US" dirty="0"/>
          </a:p>
          <a:p>
            <a:r>
              <a:rPr lang="en-US" dirty="0"/>
              <a:t>Affluent leisure tourists</a:t>
            </a:r>
          </a:p>
          <a:p>
            <a:r>
              <a:rPr lang="en-US" dirty="0"/>
              <a:t>Discerning business clients</a:t>
            </a:r>
          </a:p>
          <a:p>
            <a:pPr marL="0" indent="0">
              <a:buNone/>
            </a:pPr>
            <a:r>
              <a:rPr lang="en-US" b="1" dirty="0"/>
              <a:t>Strategic Outcome:</a:t>
            </a:r>
            <a:endParaRPr lang="en-US" dirty="0"/>
          </a:p>
          <a:p>
            <a:r>
              <a:rPr lang="en-US" dirty="0"/>
              <a:t>Establish Grand Hyatt as the pinnacle of opulent hospitality</a:t>
            </a:r>
          </a:p>
        </p:txBody>
      </p:sp>
      <p:pic>
        <p:nvPicPr>
          <p:cNvPr id="4" name="Picture 3">
            <a:extLst>
              <a:ext uri="{FF2B5EF4-FFF2-40B4-BE49-F238E27FC236}">
                <a16:creationId xmlns:a16="http://schemas.microsoft.com/office/drawing/2014/main" id="{2CA29D1D-100B-42A2-9ACE-31C612846FA0}"/>
              </a:ext>
            </a:extLst>
          </p:cNvPr>
          <p:cNvPicPr>
            <a:picLocks noChangeAspect="1"/>
          </p:cNvPicPr>
          <p:nvPr/>
        </p:nvPicPr>
        <p:blipFill>
          <a:blip r:embed="rId3"/>
          <a:stretch>
            <a:fillRect/>
          </a:stretch>
        </p:blipFill>
        <p:spPr>
          <a:xfrm>
            <a:off x="7016254" y="1853754"/>
            <a:ext cx="4038600" cy="2286000"/>
          </a:xfrm>
          <a:prstGeom prst="rect">
            <a:avLst/>
          </a:prstGeom>
        </p:spPr>
      </p:pic>
    </p:spTree>
    <p:extLst>
      <p:ext uri="{BB962C8B-B14F-4D97-AF65-F5344CB8AC3E}">
        <p14:creationId xmlns:p14="http://schemas.microsoft.com/office/powerpoint/2010/main" val="128558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5526F-97AD-4BA4-8FDF-4276274B3AFE}"/>
              </a:ext>
            </a:extLst>
          </p:cNvPr>
          <p:cNvSpPr>
            <a:spLocks noGrp="1"/>
          </p:cNvSpPr>
          <p:nvPr>
            <p:ph type="title"/>
          </p:nvPr>
        </p:nvSpPr>
        <p:spPr/>
        <p:txBody>
          <a:bodyPr/>
          <a:lstStyle/>
          <a:p>
            <a:r>
              <a:rPr lang="en-US" dirty="0"/>
              <a:t>Strategy</a:t>
            </a:r>
          </a:p>
        </p:txBody>
      </p:sp>
      <p:sp>
        <p:nvSpPr>
          <p:cNvPr id="3" name="Content Placeholder 2">
            <a:extLst>
              <a:ext uri="{FF2B5EF4-FFF2-40B4-BE49-F238E27FC236}">
                <a16:creationId xmlns:a16="http://schemas.microsoft.com/office/drawing/2014/main" id="{2D49706E-D726-4FA3-AD51-B4FF67AECF9D}"/>
              </a:ext>
            </a:extLst>
          </p:cNvPr>
          <p:cNvSpPr>
            <a:spLocks noGrp="1"/>
          </p:cNvSpPr>
          <p:nvPr>
            <p:ph idx="1"/>
          </p:nvPr>
        </p:nvSpPr>
        <p:spPr/>
        <p:txBody>
          <a:bodyPr numCol="2">
            <a:normAutofit/>
          </a:bodyPr>
          <a:lstStyle/>
          <a:p>
            <a:pPr marL="0" indent="0">
              <a:buNone/>
            </a:pPr>
            <a:r>
              <a:rPr lang="en-US" b="1" dirty="0"/>
              <a:t>Value Proposition:</a:t>
            </a:r>
            <a:endParaRPr lang="en-US" dirty="0"/>
          </a:p>
          <a:p>
            <a:r>
              <a:rPr lang="en-US" dirty="0"/>
              <a:t>Emphasize transformative and exclusive guest experiences</a:t>
            </a:r>
          </a:p>
          <a:p>
            <a:pPr marL="0" indent="0">
              <a:buNone/>
            </a:pPr>
            <a:r>
              <a:rPr lang="en-US" b="1" dirty="0"/>
              <a:t>Market Development:</a:t>
            </a:r>
          </a:p>
          <a:p>
            <a:r>
              <a:rPr lang="en-US" dirty="0"/>
              <a:t>Expand services into new markets</a:t>
            </a:r>
          </a:p>
          <a:p>
            <a:r>
              <a:rPr lang="en-US" dirty="0" err="1"/>
              <a:t>Utilise</a:t>
            </a:r>
            <a:r>
              <a:rPr lang="en-US" dirty="0"/>
              <a:t> global reach for strategic growth</a:t>
            </a:r>
          </a:p>
          <a:p>
            <a:pPr marL="0" indent="0">
              <a:buNone/>
            </a:pPr>
            <a:r>
              <a:rPr lang="en-US" b="1" dirty="0"/>
              <a:t>Reputation Management:</a:t>
            </a:r>
            <a:endParaRPr lang="en-US" dirty="0"/>
          </a:p>
          <a:p>
            <a:r>
              <a:rPr lang="en-US" dirty="0"/>
              <a:t>Address negative reviews and enhance service</a:t>
            </a:r>
          </a:p>
          <a:p>
            <a:r>
              <a:rPr lang="en-US" dirty="0"/>
              <a:t>Strategies: Product, Price, Place, Promotion</a:t>
            </a:r>
          </a:p>
          <a:p>
            <a:pPr marL="0" indent="0">
              <a:buNone/>
            </a:pPr>
            <a:r>
              <a:rPr lang="en-US" b="1" dirty="0"/>
              <a:t>Ansoff's Matrix Approach:</a:t>
            </a:r>
            <a:endParaRPr lang="en-US" dirty="0"/>
          </a:p>
          <a:p>
            <a:r>
              <a:rPr lang="en-US" dirty="0"/>
              <a:t>Leverage strengths while reducing risk</a:t>
            </a:r>
          </a:p>
        </p:txBody>
      </p:sp>
      <p:pic>
        <p:nvPicPr>
          <p:cNvPr id="4" name="Picture 3">
            <a:extLst>
              <a:ext uri="{FF2B5EF4-FFF2-40B4-BE49-F238E27FC236}">
                <a16:creationId xmlns:a16="http://schemas.microsoft.com/office/drawing/2014/main" id="{1FB354F9-5A1D-484E-9CDF-BDABBA6AAF28}"/>
              </a:ext>
            </a:extLst>
          </p:cNvPr>
          <p:cNvPicPr>
            <a:picLocks noChangeAspect="1"/>
          </p:cNvPicPr>
          <p:nvPr/>
        </p:nvPicPr>
        <p:blipFill>
          <a:blip r:embed="rId3"/>
          <a:stretch>
            <a:fillRect/>
          </a:stretch>
        </p:blipFill>
        <p:spPr>
          <a:xfrm>
            <a:off x="6791282" y="4324591"/>
            <a:ext cx="3949139" cy="1382151"/>
          </a:xfrm>
          <a:prstGeom prst="rect">
            <a:avLst/>
          </a:prstGeom>
        </p:spPr>
      </p:pic>
    </p:spTree>
    <p:extLst>
      <p:ext uri="{BB962C8B-B14F-4D97-AF65-F5344CB8AC3E}">
        <p14:creationId xmlns:p14="http://schemas.microsoft.com/office/powerpoint/2010/main" val="2528772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ABB97-17B1-435E-B8E6-55AE1D226BDD}"/>
              </a:ext>
            </a:extLst>
          </p:cNvPr>
          <p:cNvSpPr>
            <a:spLocks noGrp="1"/>
          </p:cNvSpPr>
          <p:nvPr>
            <p:ph type="title"/>
          </p:nvPr>
        </p:nvSpPr>
        <p:spPr>
          <a:xfrm>
            <a:off x="1294362" y="860790"/>
            <a:ext cx="9603275" cy="1049235"/>
          </a:xfrm>
        </p:spPr>
        <p:txBody>
          <a:bodyPr/>
          <a:lstStyle/>
          <a:p>
            <a:r>
              <a:rPr lang="en-US" dirty="0"/>
              <a:t>Tactics: RACE Model Execution</a:t>
            </a:r>
          </a:p>
        </p:txBody>
      </p:sp>
      <p:sp>
        <p:nvSpPr>
          <p:cNvPr id="3" name="Content Placeholder 2">
            <a:extLst>
              <a:ext uri="{FF2B5EF4-FFF2-40B4-BE49-F238E27FC236}">
                <a16:creationId xmlns:a16="http://schemas.microsoft.com/office/drawing/2014/main" id="{1E563FF8-0DD0-4808-BA7F-D57FFE2987B0}"/>
              </a:ext>
            </a:extLst>
          </p:cNvPr>
          <p:cNvSpPr>
            <a:spLocks noGrp="1"/>
          </p:cNvSpPr>
          <p:nvPr>
            <p:ph idx="1"/>
          </p:nvPr>
        </p:nvSpPr>
        <p:spPr>
          <a:xfrm>
            <a:off x="1451579" y="2015732"/>
            <a:ext cx="9603275" cy="3878631"/>
          </a:xfrm>
        </p:spPr>
        <p:txBody>
          <a:bodyPr numCol="2">
            <a:normAutofit fontScale="92500" lnSpcReduction="10000"/>
          </a:bodyPr>
          <a:lstStyle/>
          <a:p>
            <a:pPr marL="0" indent="0" algn="just">
              <a:spcBef>
                <a:spcPts val="0"/>
              </a:spcBef>
              <a:buNone/>
            </a:pPr>
            <a:r>
              <a:rPr lang="en-US" sz="1600" b="1" dirty="0"/>
              <a:t>Reach: Targeted Social Media Campaigns</a:t>
            </a:r>
          </a:p>
          <a:p>
            <a:pPr algn="just">
              <a:spcBef>
                <a:spcPts val="0"/>
              </a:spcBef>
            </a:pPr>
            <a:r>
              <a:rPr lang="en-US" sz="1600" dirty="0"/>
              <a:t>Instagram, Facebook, Twitter</a:t>
            </a:r>
          </a:p>
          <a:p>
            <a:pPr algn="just">
              <a:spcBef>
                <a:spcPts val="0"/>
              </a:spcBef>
            </a:pPr>
            <a:r>
              <a:rPr lang="en-US" sz="1600" dirty="0"/>
              <a:t>Showcasing lavish facilities, curated experiences</a:t>
            </a:r>
          </a:p>
          <a:p>
            <a:pPr algn="just">
              <a:spcBef>
                <a:spcPts val="0"/>
              </a:spcBef>
            </a:pPr>
            <a:r>
              <a:rPr lang="en-US" sz="1600" dirty="0"/>
              <a:t>Entice potential visitors</a:t>
            </a:r>
          </a:p>
          <a:p>
            <a:pPr marL="0" indent="0" algn="just">
              <a:spcBef>
                <a:spcPts val="0"/>
              </a:spcBef>
              <a:buNone/>
            </a:pPr>
            <a:r>
              <a:rPr lang="en-US" sz="1600" b="1" dirty="0"/>
              <a:t>Act: Personalized Email Marketing</a:t>
            </a:r>
          </a:p>
          <a:p>
            <a:pPr algn="just">
              <a:spcBef>
                <a:spcPts val="0"/>
              </a:spcBef>
            </a:pPr>
            <a:r>
              <a:rPr lang="en-US" sz="1600" dirty="0"/>
              <a:t>Data-driven customization</a:t>
            </a:r>
          </a:p>
          <a:p>
            <a:pPr algn="just">
              <a:spcBef>
                <a:spcPts val="0"/>
              </a:spcBef>
            </a:pPr>
            <a:r>
              <a:rPr lang="en-US" sz="1600" dirty="0"/>
              <a:t>Compelling subject lines, enticing visuals</a:t>
            </a:r>
          </a:p>
          <a:p>
            <a:pPr algn="just">
              <a:spcBef>
                <a:spcPts val="0"/>
              </a:spcBef>
            </a:pPr>
            <a:r>
              <a:rPr lang="en-US" sz="1600" dirty="0"/>
              <a:t>Motivate recipients to explore services</a:t>
            </a:r>
          </a:p>
          <a:p>
            <a:pPr marL="0" indent="0" algn="just">
              <a:spcBef>
                <a:spcPts val="0"/>
              </a:spcBef>
              <a:buNone/>
            </a:pPr>
            <a:r>
              <a:rPr lang="en-US" sz="1600" b="1" dirty="0"/>
              <a:t>Convert: Interactive Content for Bookings</a:t>
            </a:r>
          </a:p>
          <a:p>
            <a:pPr algn="just">
              <a:spcBef>
                <a:spcPts val="0"/>
              </a:spcBef>
            </a:pPr>
            <a:r>
              <a:rPr lang="en-US" sz="1600" dirty="0"/>
              <a:t>Immersive videos of accommodations, dining, spa</a:t>
            </a:r>
          </a:p>
          <a:p>
            <a:pPr algn="just">
              <a:spcBef>
                <a:spcPts val="0"/>
              </a:spcBef>
            </a:pPr>
            <a:r>
              <a:rPr lang="en-US" sz="1600" dirty="0"/>
              <a:t>Strategically placed calls-to-action</a:t>
            </a:r>
          </a:p>
          <a:p>
            <a:pPr marL="0" indent="0" algn="just">
              <a:spcBef>
                <a:spcPts val="0"/>
              </a:spcBef>
              <a:buNone/>
            </a:pPr>
            <a:r>
              <a:rPr lang="en-US" sz="1600" b="1" dirty="0"/>
              <a:t>Engage: Seamlessly Integrated Interactions</a:t>
            </a:r>
          </a:p>
          <a:p>
            <a:pPr algn="just">
              <a:spcBef>
                <a:spcPts val="0"/>
              </a:spcBef>
            </a:pPr>
            <a:r>
              <a:rPr lang="en-US" sz="1600" dirty="0"/>
              <a:t>Social media as a dialogue platform</a:t>
            </a:r>
          </a:p>
          <a:p>
            <a:pPr algn="just">
              <a:spcBef>
                <a:spcPts val="0"/>
              </a:spcBef>
            </a:pPr>
            <a:r>
              <a:rPr lang="en-US" sz="1600" dirty="0"/>
              <a:t>Rapid response, user-generated content</a:t>
            </a:r>
          </a:p>
          <a:p>
            <a:pPr algn="just">
              <a:spcBef>
                <a:spcPts val="0"/>
              </a:spcBef>
            </a:pPr>
            <a:r>
              <a:rPr lang="en-US" sz="1600" dirty="0"/>
              <a:t>Email follow-ups for information and queries</a:t>
            </a:r>
          </a:p>
          <a:p>
            <a:pPr marL="0" indent="0" algn="just">
              <a:spcBef>
                <a:spcPts val="0"/>
              </a:spcBef>
              <a:buNone/>
            </a:pPr>
            <a:r>
              <a:rPr lang="en-US" sz="1600" b="1" dirty="0"/>
              <a:t>Analytics: Assessing Channel Effectiveness</a:t>
            </a:r>
          </a:p>
          <a:p>
            <a:pPr algn="just">
              <a:spcBef>
                <a:spcPts val="0"/>
              </a:spcBef>
            </a:pPr>
            <a:r>
              <a:rPr lang="en-US" sz="1600" dirty="0" err="1"/>
              <a:t>SimilarWeb</a:t>
            </a:r>
            <a:r>
              <a:rPr lang="en-US" sz="1600" dirty="0"/>
              <a:t> evaluation</a:t>
            </a:r>
          </a:p>
          <a:p>
            <a:pPr algn="just">
              <a:spcBef>
                <a:spcPts val="0"/>
              </a:spcBef>
            </a:pPr>
            <a:r>
              <a:rPr lang="en-US" sz="1600" dirty="0"/>
              <a:t>Identify and close engagement gaps</a:t>
            </a:r>
          </a:p>
          <a:p>
            <a:pPr marL="0" indent="0" algn="just">
              <a:spcBef>
                <a:spcPts val="0"/>
              </a:spcBef>
              <a:buNone/>
            </a:pPr>
            <a:r>
              <a:rPr lang="en-US" sz="1600" b="1" dirty="0"/>
              <a:t>Content Strategy: Showcasing Opulent Amenities</a:t>
            </a:r>
          </a:p>
          <a:p>
            <a:pPr algn="just">
              <a:spcBef>
                <a:spcPts val="0"/>
              </a:spcBef>
            </a:pPr>
            <a:r>
              <a:rPr lang="en-US" sz="1600" dirty="0"/>
              <a:t>Visual posts, concise captions</a:t>
            </a:r>
          </a:p>
          <a:p>
            <a:pPr algn="just">
              <a:spcBef>
                <a:spcPts val="0"/>
              </a:spcBef>
            </a:pPr>
            <a:r>
              <a:rPr lang="en-US" sz="1600" dirty="0"/>
              <a:t>Aspirational connection with the audience</a:t>
            </a:r>
          </a:p>
          <a:p>
            <a:pPr marL="0" indent="0" algn="just">
              <a:spcBef>
                <a:spcPts val="0"/>
              </a:spcBef>
              <a:buNone/>
            </a:pPr>
            <a:r>
              <a:rPr lang="en-US" sz="1600" b="1" dirty="0"/>
              <a:t>Email Strategy: Targeted Offers for Return Guests</a:t>
            </a:r>
          </a:p>
          <a:p>
            <a:pPr algn="just">
              <a:spcBef>
                <a:spcPts val="0"/>
              </a:spcBef>
            </a:pPr>
            <a:r>
              <a:rPr lang="en-US" sz="1600" dirty="0" err="1"/>
              <a:t>Utilising</a:t>
            </a:r>
            <a:r>
              <a:rPr lang="en-US" sz="1600" dirty="0"/>
              <a:t> past interactions</a:t>
            </a:r>
          </a:p>
          <a:p>
            <a:pPr algn="just">
              <a:spcBef>
                <a:spcPts val="0"/>
              </a:spcBef>
            </a:pPr>
            <a:r>
              <a:rPr lang="en-US" sz="1600" dirty="0"/>
              <a:t>Fostering familiarity and appreciation</a:t>
            </a:r>
          </a:p>
          <a:p>
            <a:pPr marL="0" indent="0" algn="just">
              <a:spcBef>
                <a:spcPts val="0"/>
              </a:spcBef>
              <a:buNone/>
            </a:pPr>
            <a:r>
              <a:rPr lang="en-US" sz="1600" b="1" dirty="0"/>
              <a:t>Result: Strengthened Audience Connection</a:t>
            </a:r>
          </a:p>
          <a:p>
            <a:pPr algn="just">
              <a:spcBef>
                <a:spcPts val="0"/>
              </a:spcBef>
            </a:pPr>
            <a:r>
              <a:rPr lang="en-US" sz="1600" dirty="0"/>
              <a:t>Unified </a:t>
            </a:r>
            <a:r>
              <a:rPr lang="en-US" sz="1600" dirty="0" err="1"/>
              <a:t>isuals</a:t>
            </a:r>
            <a:r>
              <a:rPr lang="en-US" sz="1600" dirty="0"/>
              <a:t>, content, interaction</a:t>
            </a:r>
          </a:p>
          <a:p>
            <a:pPr algn="just">
              <a:spcBef>
                <a:spcPts val="0"/>
              </a:spcBef>
            </a:pPr>
            <a:r>
              <a:rPr lang="en-US" sz="1600" dirty="0"/>
              <a:t>Encourage engagement with Grand Hyatt's opulent hospitality</a:t>
            </a:r>
          </a:p>
        </p:txBody>
      </p:sp>
      <p:pic>
        <p:nvPicPr>
          <p:cNvPr id="4" name="Picture 3">
            <a:extLst>
              <a:ext uri="{FF2B5EF4-FFF2-40B4-BE49-F238E27FC236}">
                <a16:creationId xmlns:a16="http://schemas.microsoft.com/office/drawing/2014/main" id="{F6889ED6-8B9E-48C3-9F8C-1DB14D8B9DE1}"/>
              </a:ext>
            </a:extLst>
          </p:cNvPr>
          <p:cNvPicPr>
            <a:picLocks noChangeAspect="1"/>
          </p:cNvPicPr>
          <p:nvPr/>
        </p:nvPicPr>
        <p:blipFill>
          <a:blip r:embed="rId3"/>
          <a:stretch>
            <a:fillRect/>
          </a:stretch>
        </p:blipFill>
        <p:spPr>
          <a:xfrm>
            <a:off x="11106569" y="2169109"/>
            <a:ext cx="1085431" cy="3571875"/>
          </a:xfrm>
          <a:prstGeom prst="rect">
            <a:avLst/>
          </a:prstGeom>
        </p:spPr>
      </p:pic>
    </p:spTree>
    <p:extLst>
      <p:ext uri="{BB962C8B-B14F-4D97-AF65-F5344CB8AC3E}">
        <p14:creationId xmlns:p14="http://schemas.microsoft.com/office/powerpoint/2010/main" val="322329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7E0CD-04E2-4C17-917A-AB536C3381C1}"/>
              </a:ext>
            </a:extLst>
          </p:cNvPr>
          <p:cNvSpPr>
            <a:spLocks noGrp="1"/>
          </p:cNvSpPr>
          <p:nvPr>
            <p:ph type="title"/>
          </p:nvPr>
        </p:nvSpPr>
        <p:spPr/>
        <p:txBody>
          <a:bodyPr/>
          <a:lstStyle/>
          <a:p>
            <a:r>
              <a:rPr lang="en-US" dirty="0"/>
              <a:t>Action and Progress</a:t>
            </a:r>
          </a:p>
        </p:txBody>
      </p:sp>
      <p:sp>
        <p:nvSpPr>
          <p:cNvPr id="3" name="Content Placeholder 2">
            <a:extLst>
              <a:ext uri="{FF2B5EF4-FFF2-40B4-BE49-F238E27FC236}">
                <a16:creationId xmlns:a16="http://schemas.microsoft.com/office/drawing/2014/main" id="{5A7E69BA-DED8-4881-939E-A569C39332E3}"/>
              </a:ext>
            </a:extLst>
          </p:cNvPr>
          <p:cNvSpPr>
            <a:spLocks noGrp="1"/>
          </p:cNvSpPr>
          <p:nvPr>
            <p:ph idx="1"/>
          </p:nvPr>
        </p:nvSpPr>
        <p:spPr/>
        <p:txBody>
          <a:bodyPr/>
          <a:lstStyle/>
          <a:p>
            <a:pPr marL="0" indent="0">
              <a:buNone/>
            </a:pPr>
            <a:r>
              <a:rPr lang="en-US" b="1" dirty="0"/>
              <a:t>Gantt Chart: Visual roadmap</a:t>
            </a:r>
          </a:p>
          <a:p>
            <a:pPr marL="0" indent="0">
              <a:buNone/>
            </a:pPr>
            <a:endParaRPr lang="en-US" dirty="0"/>
          </a:p>
          <a:p>
            <a:pPr marL="0" indent="0">
              <a:buNone/>
            </a:pPr>
            <a:endParaRPr lang="en-US" dirty="0"/>
          </a:p>
          <a:p>
            <a:pPr marL="0" indent="0">
              <a:buNone/>
            </a:pPr>
            <a:endParaRPr lang="en-US" dirty="0"/>
          </a:p>
          <a:p>
            <a:r>
              <a:rPr lang="en-US" dirty="0"/>
              <a:t>Planned social media posts, email campaigns, website updates, collaborations</a:t>
            </a:r>
          </a:p>
          <a:p>
            <a:r>
              <a:rPr lang="en-US" dirty="0"/>
              <a:t>Data-driven channel decisions: past performance, market research, target audience understanding</a:t>
            </a:r>
          </a:p>
        </p:txBody>
      </p:sp>
      <p:pic>
        <p:nvPicPr>
          <p:cNvPr id="4" name="Picture 3">
            <a:extLst>
              <a:ext uri="{FF2B5EF4-FFF2-40B4-BE49-F238E27FC236}">
                <a16:creationId xmlns:a16="http://schemas.microsoft.com/office/drawing/2014/main" id="{C238245A-E332-4F5E-B097-808151B9B9BB}"/>
              </a:ext>
            </a:extLst>
          </p:cNvPr>
          <p:cNvPicPr>
            <a:picLocks noChangeAspect="1"/>
          </p:cNvPicPr>
          <p:nvPr/>
        </p:nvPicPr>
        <p:blipFill>
          <a:blip r:embed="rId3"/>
          <a:stretch>
            <a:fillRect/>
          </a:stretch>
        </p:blipFill>
        <p:spPr>
          <a:xfrm>
            <a:off x="1570767" y="2493395"/>
            <a:ext cx="9050465" cy="1403356"/>
          </a:xfrm>
          <a:prstGeom prst="rect">
            <a:avLst/>
          </a:prstGeom>
        </p:spPr>
      </p:pic>
    </p:spTree>
    <p:extLst>
      <p:ext uri="{BB962C8B-B14F-4D97-AF65-F5344CB8AC3E}">
        <p14:creationId xmlns:p14="http://schemas.microsoft.com/office/powerpoint/2010/main" val="27884270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Control</a:t>
            </a:r>
          </a:p>
        </p:txBody>
      </p:sp>
      <p:sp>
        <p:nvSpPr>
          <p:cNvPr id="3" name="Content Placeholder 2"/>
          <p:cNvSpPr>
            <a:spLocks noGrp="1"/>
          </p:cNvSpPr>
          <p:nvPr>
            <p:ph idx="1"/>
          </p:nvPr>
        </p:nvSpPr>
        <p:spPr/>
        <p:txBody>
          <a:bodyPr/>
          <a:lstStyle/>
          <a:p>
            <a:r>
              <a:rPr lang="en-US" dirty="0"/>
              <a:t>Solid KPIs for measuring strategy effectiveness</a:t>
            </a:r>
          </a:p>
          <a:p>
            <a:r>
              <a:rPr lang="en-US" dirty="0"/>
              <a:t>Metrics: Client growth, brand perception enhancement, increased profits</a:t>
            </a:r>
          </a:p>
          <a:p>
            <a:r>
              <a:rPr lang="en-US" dirty="0"/>
              <a:t>New reservations, higher occupancy rates for client base expansion</a:t>
            </a:r>
          </a:p>
          <a:p>
            <a:r>
              <a:rPr lang="en-US" dirty="0"/>
              <a:t>Sentiment analysis, online reviews for brand perception</a:t>
            </a:r>
          </a:p>
          <a:p>
            <a:r>
              <a:rPr lang="en-US" dirty="0"/>
              <a:t>Success indicator: Rise in earnings, showcasing plan effectiveness and financial growth</a:t>
            </a:r>
          </a:p>
        </p:txBody>
      </p:sp>
    </p:spTree>
    <p:extLst>
      <p:ext uri="{BB962C8B-B14F-4D97-AF65-F5344CB8AC3E}">
        <p14:creationId xmlns:p14="http://schemas.microsoft.com/office/powerpoint/2010/main" val="1366838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2F88C-EA4F-45E2-AE3E-5ED7AF3ED9D6}"/>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7C65BFFC-EF39-4FD8-95D8-764B99AE6A89}"/>
              </a:ext>
            </a:extLst>
          </p:cNvPr>
          <p:cNvSpPr>
            <a:spLocks noGrp="1"/>
          </p:cNvSpPr>
          <p:nvPr>
            <p:ph idx="1"/>
          </p:nvPr>
        </p:nvSpPr>
        <p:spPr>
          <a:xfrm>
            <a:off x="1451580" y="2015732"/>
            <a:ext cx="6355990" cy="3450613"/>
          </a:xfrm>
        </p:spPr>
        <p:txBody>
          <a:bodyPr/>
          <a:lstStyle/>
          <a:p>
            <a:r>
              <a:rPr lang="en-US" dirty="0"/>
              <a:t>Comprehensive approach for Grand Hyatt</a:t>
            </a:r>
          </a:p>
          <a:p>
            <a:r>
              <a:rPr lang="en-US" dirty="0"/>
              <a:t>Emphasis on utilizing opportunities, enhancing premium character</a:t>
            </a:r>
          </a:p>
          <a:p>
            <a:r>
              <a:rPr lang="en-US" dirty="0"/>
              <a:t>Skillful communication strategies and enhanced client experiences ensure growth</a:t>
            </a:r>
          </a:p>
          <a:p>
            <a:r>
              <a:rPr lang="en-US" dirty="0"/>
              <a:t>Positioning as leading luxury brand, radiating quality and elegance</a:t>
            </a:r>
          </a:p>
        </p:txBody>
      </p:sp>
      <p:pic>
        <p:nvPicPr>
          <p:cNvPr id="4" name="Picture 3">
            <a:extLst>
              <a:ext uri="{FF2B5EF4-FFF2-40B4-BE49-F238E27FC236}">
                <a16:creationId xmlns:a16="http://schemas.microsoft.com/office/drawing/2014/main" id="{5386399D-40A9-415D-933D-F37A1150392E}"/>
              </a:ext>
            </a:extLst>
          </p:cNvPr>
          <p:cNvPicPr>
            <a:picLocks noChangeAspect="1"/>
          </p:cNvPicPr>
          <p:nvPr/>
        </p:nvPicPr>
        <p:blipFill>
          <a:blip r:embed="rId3"/>
          <a:stretch>
            <a:fillRect/>
          </a:stretch>
        </p:blipFill>
        <p:spPr>
          <a:xfrm>
            <a:off x="7915568" y="1853754"/>
            <a:ext cx="4084174" cy="3600450"/>
          </a:xfrm>
          <a:prstGeom prst="rect">
            <a:avLst/>
          </a:prstGeom>
        </p:spPr>
      </p:pic>
    </p:spTree>
    <p:extLst>
      <p:ext uri="{BB962C8B-B14F-4D97-AF65-F5344CB8AC3E}">
        <p14:creationId xmlns:p14="http://schemas.microsoft.com/office/powerpoint/2010/main" val="4246715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47500" lnSpcReduction="20000"/>
          </a:bodyPr>
          <a:lstStyle/>
          <a:p>
            <a:pPr algn="just">
              <a:spcBef>
                <a:spcPts val="0"/>
              </a:spcBef>
            </a:pPr>
            <a:r>
              <a:rPr lang="en-US" sz="2400" dirty="0"/>
              <a:t>Armstrong, G., Adam, S., </a:t>
            </a:r>
            <a:r>
              <a:rPr lang="en-US" sz="2400" dirty="0" err="1"/>
              <a:t>Denize</a:t>
            </a:r>
            <a:r>
              <a:rPr lang="en-US" sz="2400" dirty="0"/>
              <a:t>, S., &amp; </a:t>
            </a:r>
            <a:r>
              <a:rPr lang="en-US" sz="2400" dirty="0" err="1"/>
              <a:t>Kotler</a:t>
            </a:r>
            <a:r>
              <a:rPr lang="en-US" sz="2400" dirty="0"/>
              <a:t>, P. (2021). </a:t>
            </a:r>
            <a:r>
              <a:rPr lang="en-US" sz="2400" i="1" dirty="0"/>
              <a:t>Principles of Marketing</a:t>
            </a:r>
            <a:r>
              <a:rPr lang="en-US" sz="2400" dirty="0"/>
              <a:t>. Pearson Australia.</a:t>
            </a:r>
          </a:p>
          <a:p>
            <a:pPr algn="just">
              <a:spcBef>
                <a:spcPts val="0"/>
              </a:spcBef>
            </a:pPr>
            <a:r>
              <a:rPr lang="en-US" sz="2400" dirty="0" err="1"/>
              <a:t>Bowie,D</a:t>
            </a:r>
            <a:r>
              <a:rPr lang="en-US" sz="2400" dirty="0"/>
              <a:t>. </a:t>
            </a:r>
            <a:r>
              <a:rPr lang="en-US" sz="2400" dirty="0" err="1"/>
              <a:t>Buttle,F</a:t>
            </a:r>
            <a:r>
              <a:rPr lang="en-US" sz="2400" dirty="0"/>
              <a:t>. </a:t>
            </a:r>
            <a:r>
              <a:rPr lang="en-US" sz="2400" dirty="0" err="1"/>
              <a:t>Brookes,M</a:t>
            </a:r>
            <a:r>
              <a:rPr lang="en-US" sz="2400" dirty="0"/>
              <a:t> &amp; </a:t>
            </a:r>
            <a:r>
              <a:rPr lang="en-US" sz="2400" dirty="0" err="1"/>
              <a:t>Mariussen,A</a:t>
            </a:r>
            <a:r>
              <a:rPr lang="en-US" sz="2400" dirty="0"/>
              <a:t> (2017), </a:t>
            </a:r>
            <a:r>
              <a:rPr lang="en-US" sz="2400" i="1" dirty="0"/>
              <a:t>Hospitality Marketing</a:t>
            </a:r>
            <a:r>
              <a:rPr lang="en-US" sz="2400" dirty="0"/>
              <a:t>. 3rd </a:t>
            </a:r>
            <a:r>
              <a:rPr lang="en-US" sz="2400" dirty="0" err="1"/>
              <a:t>ed</a:t>
            </a:r>
            <a:r>
              <a:rPr lang="en-US" sz="2400" dirty="0"/>
              <a:t>, </a:t>
            </a:r>
            <a:r>
              <a:rPr lang="en-US" sz="2400" dirty="0" err="1"/>
              <a:t>Routledge</a:t>
            </a:r>
            <a:r>
              <a:rPr lang="en-US" sz="2400" dirty="0"/>
              <a:t>, London</a:t>
            </a:r>
          </a:p>
          <a:p>
            <a:pPr algn="just">
              <a:spcBef>
                <a:spcPts val="0"/>
              </a:spcBef>
            </a:pPr>
            <a:r>
              <a:rPr lang="en-US" sz="2400" dirty="0" err="1"/>
              <a:t>Brassington</a:t>
            </a:r>
            <a:r>
              <a:rPr lang="en-US" sz="2400" dirty="0"/>
              <a:t>, F., &amp; </a:t>
            </a:r>
            <a:r>
              <a:rPr lang="en-US" sz="2400" dirty="0" err="1"/>
              <a:t>Pettitt</a:t>
            </a:r>
            <a:r>
              <a:rPr lang="en-US" sz="2400" dirty="0"/>
              <a:t>, S. (2021). </a:t>
            </a:r>
            <a:r>
              <a:rPr lang="en-US" sz="2400" i="1" dirty="0"/>
              <a:t>Principles of Marketing</a:t>
            </a:r>
            <a:r>
              <a:rPr lang="en-US" sz="2400" dirty="0"/>
              <a:t>. Pearson.</a:t>
            </a:r>
          </a:p>
          <a:p>
            <a:pPr algn="just">
              <a:spcBef>
                <a:spcPts val="0"/>
              </a:spcBef>
            </a:pPr>
            <a:r>
              <a:rPr lang="en-US" sz="2400" dirty="0"/>
              <a:t>Chaffey, D and Ellis- Chadwick, F. (2019) </a:t>
            </a:r>
            <a:r>
              <a:rPr lang="en-US" sz="2400" i="1" dirty="0"/>
              <a:t>Digital Marketing</a:t>
            </a:r>
            <a:r>
              <a:rPr lang="en-US" sz="2400" dirty="0"/>
              <a:t>. 7th </a:t>
            </a:r>
            <a:r>
              <a:rPr lang="en-US" sz="2400" dirty="0" err="1"/>
              <a:t>ed</a:t>
            </a:r>
            <a:r>
              <a:rPr lang="en-US" sz="2400" dirty="0"/>
              <a:t>, </a:t>
            </a:r>
            <a:r>
              <a:rPr lang="en-US" sz="2400" dirty="0" err="1"/>
              <a:t>Pearsons</a:t>
            </a:r>
            <a:r>
              <a:rPr lang="en-US" sz="2400" dirty="0"/>
              <a:t>, London.</a:t>
            </a:r>
          </a:p>
          <a:p>
            <a:pPr algn="just">
              <a:spcBef>
                <a:spcPts val="0"/>
              </a:spcBef>
            </a:pPr>
            <a:r>
              <a:rPr lang="en-US" sz="2400" dirty="0" err="1"/>
              <a:t>Clow</a:t>
            </a:r>
            <a:r>
              <a:rPr lang="en-US" sz="2400" dirty="0"/>
              <a:t>, K &amp; </a:t>
            </a:r>
            <a:r>
              <a:rPr lang="en-US" sz="2400" dirty="0" err="1"/>
              <a:t>Baack</a:t>
            </a:r>
            <a:r>
              <a:rPr lang="en-US" sz="2400" dirty="0"/>
              <a:t>, D (2013), Integrated Advertising, Promotion and Marketing Communications. 6th </a:t>
            </a:r>
            <a:r>
              <a:rPr lang="en-US" sz="2400" dirty="0" err="1"/>
              <a:t>ed</a:t>
            </a:r>
            <a:r>
              <a:rPr lang="en-US" sz="2400" dirty="0"/>
              <a:t>, </a:t>
            </a:r>
            <a:r>
              <a:rPr lang="en-US" sz="2400" i="1" dirty="0"/>
              <a:t>Pearson, London </a:t>
            </a:r>
          </a:p>
          <a:p>
            <a:pPr algn="just">
              <a:spcBef>
                <a:spcPts val="0"/>
              </a:spcBef>
            </a:pPr>
            <a:r>
              <a:rPr lang="en-US" sz="2400" dirty="0" err="1"/>
              <a:t>Ghauri</a:t>
            </a:r>
            <a:r>
              <a:rPr lang="en-US" sz="2400" dirty="0"/>
              <a:t>, P N (2014) </a:t>
            </a:r>
            <a:r>
              <a:rPr lang="en-US" sz="2400" i="1" dirty="0"/>
              <a:t>International Marketing</a:t>
            </a:r>
            <a:r>
              <a:rPr lang="en-US" sz="2400" dirty="0"/>
              <a:t>, 4th Ed, McGraw Hill, London</a:t>
            </a:r>
          </a:p>
          <a:p>
            <a:pPr algn="just">
              <a:spcBef>
                <a:spcPts val="0"/>
              </a:spcBef>
            </a:pPr>
            <a:r>
              <a:rPr lang="en-US" sz="2400" dirty="0" err="1"/>
              <a:t>Housden</a:t>
            </a:r>
            <a:r>
              <a:rPr lang="en-US" sz="2400" dirty="0"/>
              <a:t> M (2008), </a:t>
            </a:r>
            <a:r>
              <a:rPr lang="en-US" sz="2400" i="1" dirty="0"/>
              <a:t>Marketing Research &amp; Information, Butterworth Heinemann, Oxford</a:t>
            </a:r>
            <a:r>
              <a:rPr lang="en-US" sz="2400" dirty="0"/>
              <a:t>.</a:t>
            </a:r>
          </a:p>
          <a:p>
            <a:pPr algn="just">
              <a:spcBef>
                <a:spcPts val="0"/>
              </a:spcBef>
            </a:pPr>
            <a:r>
              <a:rPr lang="en-US" sz="2400" dirty="0"/>
              <a:t>Jobber, D. and Ellis-Chadwick, F (2020), </a:t>
            </a:r>
            <a:r>
              <a:rPr lang="en-US" sz="2400" i="1" dirty="0"/>
              <a:t>Principles and practice of marketing</a:t>
            </a:r>
            <a:r>
              <a:rPr lang="en-US" sz="2400" dirty="0"/>
              <a:t>. 9th ed. London: </a:t>
            </a:r>
          </a:p>
          <a:p>
            <a:pPr algn="just">
              <a:spcBef>
                <a:spcPts val="0"/>
              </a:spcBef>
            </a:pPr>
            <a:r>
              <a:rPr lang="en-US" sz="2400" dirty="0" err="1"/>
              <a:t>Kokemuller</a:t>
            </a:r>
            <a:r>
              <a:rPr lang="en-US" sz="2400" dirty="0"/>
              <a:t>, Neil (February 2013). "Purposes of a Marketing Plan". </a:t>
            </a:r>
            <a:r>
              <a:rPr lang="en-US" sz="2400" i="1" dirty="0"/>
              <a:t>Houston Chronicle. Archived from the original on January 15, 2021</a:t>
            </a:r>
            <a:r>
              <a:rPr lang="en-US" sz="2400" dirty="0"/>
              <a:t>. Retrieved May 7, 2021.</a:t>
            </a:r>
          </a:p>
          <a:p>
            <a:pPr algn="just">
              <a:spcBef>
                <a:spcPts val="0"/>
              </a:spcBef>
            </a:pPr>
            <a:r>
              <a:rPr lang="en-US" sz="2400" dirty="0" err="1"/>
              <a:t>Kotler</a:t>
            </a:r>
            <a:r>
              <a:rPr lang="en-US" sz="2400" dirty="0"/>
              <a:t>, P., Armstrong, G., Harris, L. and He, H., 2020. </a:t>
            </a:r>
            <a:r>
              <a:rPr lang="en-US" sz="2400" i="1" dirty="0"/>
              <a:t>Principles of marketing</a:t>
            </a:r>
            <a:r>
              <a:rPr lang="en-US" sz="2400" dirty="0"/>
              <a:t>. 8th European </a:t>
            </a:r>
            <a:r>
              <a:rPr lang="en-US" sz="2400" dirty="0" err="1"/>
              <a:t>ed</a:t>
            </a:r>
            <a:r>
              <a:rPr lang="en-US" sz="2400" dirty="0"/>
              <a:t>, London: Pearson Education Limited.</a:t>
            </a:r>
          </a:p>
          <a:p>
            <a:pPr algn="just">
              <a:spcBef>
                <a:spcPts val="0"/>
              </a:spcBef>
            </a:pPr>
            <a:r>
              <a:rPr lang="en-US" sz="2400" dirty="0" err="1"/>
              <a:t>Kotler,P</a:t>
            </a:r>
            <a:r>
              <a:rPr lang="en-US" sz="2400" dirty="0"/>
              <a:t> and </a:t>
            </a:r>
            <a:r>
              <a:rPr lang="en-US" sz="2400" dirty="0" err="1"/>
              <a:t>Kartajaya</a:t>
            </a:r>
            <a:r>
              <a:rPr lang="en-US" sz="2400" dirty="0"/>
              <a:t>, H. </a:t>
            </a:r>
            <a:r>
              <a:rPr lang="en-US" sz="2400" i="1" dirty="0"/>
              <a:t>Marketing 4.0 Moving from Traditional to Digital </a:t>
            </a:r>
            <a:r>
              <a:rPr lang="en-US" sz="2400" dirty="0"/>
              <a:t>(2017) Wiley. New York.</a:t>
            </a:r>
          </a:p>
          <a:p>
            <a:pPr algn="just">
              <a:spcBef>
                <a:spcPts val="0"/>
              </a:spcBef>
            </a:pPr>
            <a:r>
              <a:rPr lang="en-US" sz="2400" dirty="0"/>
              <a:t>McDonald, Malcolm (2016). </a:t>
            </a:r>
            <a:r>
              <a:rPr lang="en-US" sz="2400" i="1" dirty="0"/>
              <a:t>Marketing plans : how to prepare them, how to profit from them</a:t>
            </a:r>
            <a:r>
              <a:rPr lang="en-US" sz="2400" dirty="0"/>
              <a:t>. Hugh Wilson (Eighth ed.). Hoboken. </a:t>
            </a:r>
          </a:p>
          <a:p>
            <a:pPr algn="just">
              <a:spcBef>
                <a:spcPts val="0"/>
              </a:spcBef>
            </a:pPr>
            <a:r>
              <a:rPr lang="en-US" sz="2400" dirty="0"/>
              <a:t>Ryan, D. (2012) Understanding Digital marketing: Marketing Strategies for Engaging The Digital Generation. </a:t>
            </a:r>
            <a:r>
              <a:rPr lang="en-US" sz="2400" i="1" dirty="0" err="1"/>
              <a:t>Kogan</a:t>
            </a:r>
            <a:r>
              <a:rPr lang="en-US" sz="2400" i="1" dirty="0"/>
              <a:t> Page, London</a:t>
            </a:r>
            <a:r>
              <a:rPr lang="en-US" sz="2400" dirty="0"/>
              <a:t>.</a:t>
            </a:r>
          </a:p>
          <a:p>
            <a:pPr algn="just">
              <a:spcBef>
                <a:spcPts val="0"/>
              </a:spcBef>
            </a:pPr>
            <a:r>
              <a:rPr lang="en-US" sz="2400" dirty="0"/>
              <a:t>Smith PR &amp; </a:t>
            </a:r>
            <a:r>
              <a:rPr lang="en-US" sz="2400" dirty="0" err="1"/>
              <a:t>Zook</a:t>
            </a:r>
            <a:r>
              <a:rPr lang="en-US" sz="2400" dirty="0"/>
              <a:t> ZE (2020) </a:t>
            </a:r>
            <a:r>
              <a:rPr lang="en-US" sz="2400" i="1" dirty="0"/>
              <a:t>Marketing Communications</a:t>
            </a:r>
            <a:r>
              <a:rPr lang="en-US" sz="2400" dirty="0"/>
              <a:t>. 7th </a:t>
            </a:r>
            <a:r>
              <a:rPr lang="en-US" sz="2400" dirty="0" err="1"/>
              <a:t>ed</a:t>
            </a:r>
            <a:r>
              <a:rPr lang="en-US" sz="2400" dirty="0"/>
              <a:t>, </a:t>
            </a:r>
            <a:r>
              <a:rPr lang="en-US" sz="2400" dirty="0" err="1"/>
              <a:t>Kogan</a:t>
            </a:r>
            <a:r>
              <a:rPr lang="en-US" sz="2400" dirty="0"/>
              <a:t> Page, London</a:t>
            </a:r>
          </a:p>
          <a:p>
            <a:pPr algn="just">
              <a:spcBef>
                <a:spcPts val="0"/>
              </a:spcBef>
            </a:pPr>
            <a:r>
              <a:rPr lang="en-US" sz="2400" dirty="0"/>
              <a:t>Spear, Carl H. (March 22, 2018). "Why it's important to have a marketing plan". </a:t>
            </a:r>
            <a:r>
              <a:rPr lang="en-US" sz="2400" i="1" dirty="0"/>
              <a:t>Optometry Times Journal</a:t>
            </a:r>
            <a:r>
              <a:rPr lang="en-US" sz="2400" dirty="0"/>
              <a:t>. 10 (4). Archived from the original on April 12, 2021. Retrieved April 12, 2021.</a:t>
            </a:r>
          </a:p>
          <a:p>
            <a:pPr algn="just">
              <a:spcBef>
                <a:spcPts val="0"/>
              </a:spcBef>
            </a:pPr>
            <a:r>
              <a:rPr lang="en-US" sz="2400" dirty="0" err="1"/>
              <a:t>Trott</a:t>
            </a:r>
            <a:r>
              <a:rPr lang="en-US" sz="2400" dirty="0"/>
              <a:t>, P. (2021). </a:t>
            </a:r>
            <a:r>
              <a:rPr lang="en-US" sz="2400" i="1" dirty="0"/>
              <a:t>Innovation Management and New Product Development</a:t>
            </a:r>
            <a:r>
              <a:rPr lang="en-US" sz="2400" dirty="0"/>
              <a:t>. Pearson.</a:t>
            </a:r>
          </a:p>
          <a:p>
            <a:pPr algn="just">
              <a:spcBef>
                <a:spcPts val="0"/>
              </a:spcBef>
            </a:pPr>
            <a:r>
              <a:rPr lang="en-US" sz="2400" dirty="0"/>
              <a:t>Westwood, John (2002). </a:t>
            </a:r>
            <a:r>
              <a:rPr lang="en-US" sz="2400" i="1" dirty="0"/>
              <a:t>The Marketing Plan: A Step-by-step Guide </a:t>
            </a:r>
            <a:r>
              <a:rPr lang="en-US" sz="2400" dirty="0"/>
              <a:t>(3rd ed.). London: </a:t>
            </a:r>
            <a:r>
              <a:rPr lang="en-US" sz="2400" dirty="0" err="1"/>
              <a:t>Kogan</a:t>
            </a:r>
            <a:r>
              <a:rPr lang="en-US" sz="2400" dirty="0"/>
              <a:t> Page.</a:t>
            </a:r>
          </a:p>
          <a:p>
            <a:endParaRPr lang="en-US" dirty="0"/>
          </a:p>
        </p:txBody>
      </p:sp>
    </p:spTree>
    <p:extLst>
      <p:ext uri="{BB962C8B-B14F-4D97-AF65-F5344CB8AC3E}">
        <p14:creationId xmlns:p14="http://schemas.microsoft.com/office/powerpoint/2010/main" val="1772376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05FAC-097A-48B9-B79B-921C9DD1EF55}"/>
              </a:ext>
            </a:extLst>
          </p:cNvPr>
          <p:cNvSpPr>
            <a:spLocks noGrp="1"/>
          </p:cNvSpPr>
          <p:nvPr>
            <p:ph type="title"/>
          </p:nvPr>
        </p:nvSpPr>
        <p:spPr>
          <a:xfrm>
            <a:off x="1451579" y="2250831"/>
            <a:ext cx="9603275" cy="1744394"/>
          </a:xfrm>
        </p:spPr>
        <p:txBody>
          <a:bodyPr/>
          <a:lstStyle/>
          <a:p>
            <a:pPr algn="ctr"/>
            <a:r>
              <a:rPr lang="en-US" dirty="0"/>
              <a:t>Thank You</a:t>
            </a:r>
          </a:p>
        </p:txBody>
      </p:sp>
    </p:spTree>
    <p:extLst>
      <p:ext uri="{BB962C8B-B14F-4D97-AF65-F5344CB8AC3E}">
        <p14:creationId xmlns:p14="http://schemas.microsoft.com/office/powerpoint/2010/main" val="276711025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229</TotalTime>
  <Words>2688</Words>
  <Application>Microsoft Office PowerPoint</Application>
  <PresentationFormat>Widescreen</PresentationFormat>
  <Paragraphs>191</Paragraphs>
  <Slides>16</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Gill Sans MT</vt:lpstr>
      <vt:lpstr>Times New Roman</vt:lpstr>
      <vt:lpstr>Gallery</vt:lpstr>
      <vt:lpstr>Welcome to the Presentation</vt:lpstr>
      <vt:lpstr>Introduction</vt:lpstr>
      <vt:lpstr>Situation Analysis (5 'C's)</vt:lpstr>
      <vt:lpstr>Situation Analysis (5 'C's)</vt:lpstr>
      <vt:lpstr>Situation Analysis (5 'C's)</vt:lpstr>
      <vt:lpstr>Situation Analysis (5 'C's)</vt:lpstr>
      <vt:lpstr>Situation Analysis (5 'C's)</vt:lpstr>
      <vt:lpstr>Marketing Mix</vt:lpstr>
      <vt:lpstr>Objective</vt:lpstr>
      <vt:lpstr>Strategy</vt:lpstr>
      <vt:lpstr>Tactics: RACE Model Execution</vt:lpstr>
      <vt:lpstr>Action and Progress</vt:lpstr>
      <vt:lpstr>Control</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Presentation</dc:title>
  <dc:creator>Admin</dc:creator>
  <cp:lastModifiedBy>Gabriela Rujala</cp:lastModifiedBy>
  <cp:revision>2</cp:revision>
  <dcterms:created xsi:type="dcterms:W3CDTF">2023-08-26T06:20:01Z</dcterms:created>
  <dcterms:modified xsi:type="dcterms:W3CDTF">2023-11-20T18:57:06Z</dcterms:modified>
</cp:coreProperties>
</file>