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10"/>
  </p:notesMasterIdLst>
  <p:handoutMasterIdLst>
    <p:handoutMasterId r:id="rId111"/>
  </p:handoutMasterIdLst>
  <p:sldIdLst>
    <p:sldId id="260" r:id="rId5"/>
    <p:sldId id="450" r:id="rId6"/>
    <p:sldId id="445" r:id="rId7"/>
    <p:sldId id="451" r:id="rId8"/>
    <p:sldId id="571" r:id="rId9"/>
    <p:sldId id="572" r:id="rId10"/>
    <p:sldId id="600" r:id="rId11"/>
    <p:sldId id="576" r:id="rId12"/>
    <p:sldId id="573" r:id="rId13"/>
    <p:sldId id="643" r:id="rId14"/>
    <p:sldId id="580" r:id="rId15"/>
    <p:sldId id="612" r:id="rId16"/>
    <p:sldId id="644" r:id="rId17"/>
    <p:sldId id="581" r:id="rId18"/>
    <p:sldId id="610" r:id="rId19"/>
    <p:sldId id="611" r:id="rId20"/>
    <p:sldId id="582" r:id="rId21"/>
    <p:sldId id="574" r:id="rId22"/>
    <p:sldId id="613" r:id="rId23"/>
    <p:sldId id="583" r:id="rId24"/>
    <p:sldId id="584" r:id="rId25"/>
    <p:sldId id="577" r:id="rId26"/>
    <p:sldId id="578" r:id="rId27"/>
    <p:sldId id="579" r:id="rId28"/>
    <p:sldId id="615" r:id="rId29"/>
    <p:sldId id="646" r:id="rId30"/>
    <p:sldId id="303" r:id="rId31"/>
    <p:sldId id="304" r:id="rId32"/>
    <p:sldId id="305" r:id="rId33"/>
    <p:sldId id="302" r:id="rId34"/>
    <p:sldId id="306" r:id="rId35"/>
    <p:sldId id="307" r:id="rId36"/>
    <p:sldId id="308" r:id="rId37"/>
    <p:sldId id="297" r:id="rId38"/>
    <p:sldId id="299" r:id="rId39"/>
    <p:sldId id="295" r:id="rId40"/>
    <p:sldId id="296" r:id="rId41"/>
    <p:sldId id="298" r:id="rId42"/>
    <p:sldId id="645" r:id="rId43"/>
    <p:sldId id="647" r:id="rId44"/>
    <p:sldId id="265" r:id="rId45"/>
    <p:sldId id="309" r:id="rId46"/>
    <p:sldId id="595" r:id="rId47"/>
    <p:sldId id="575" r:id="rId48"/>
    <p:sldId id="452" r:id="rId49"/>
    <p:sldId id="592" r:id="rId50"/>
    <p:sldId id="262" r:id="rId51"/>
    <p:sldId id="593" r:id="rId52"/>
    <p:sldId id="586" r:id="rId53"/>
    <p:sldId id="587" r:id="rId54"/>
    <p:sldId id="596" r:id="rId55"/>
    <p:sldId id="597" r:id="rId56"/>
    <p:sldId id="598" r:id="rId57"/>
    <p:sldId id="632" r:id="rId58"/>
    <p:sldId id="633" r:id="rId59"/>
    <p:sldId id="623" r:id="rId60"/>
    <p:sldId id="624" r:id="rId61"/>
    <p:sldId id="588" r:id="rId62"/>
    <p:sldId id="594" r:id="rId63"/>
    <p:sldId id="589" r:id="rId64"/>
    <p:sldId id="590" r:id="rId65"/>
    <p:sldId id="601" r:id="rId66"/>
    <p:sldId id="603" r:id="rId67"/>
    <p:sldId id="604" r:id="rId68"/>
    <p:sldId id="605" r:id="rId69"/>
    <p:sldId id="606" r:id="rId70"/>
    <p:sldId id="602" r:id="rId71"/>
    <p:sldId id="591" r:id="rId72"/>
    <p:sldId id="607" r:id="rId73"/>
    <p:sldId id="608" r:id="rId74"/>
    <p:sldId id="614" r:id="rId75"/>
    <p:sldId id="609" r:id="rId76"/>
    <p:sldId id="618" r:id="rId77"/>
    <p:sldId id="619" r:id="rId78"/>
    <p:sldId id="617" r:id="rId79"/>
    <p:sldId id="622" r:id="rId80"/>
    <p:sldId id="620" r:id="rId81"/>
    <p:sldId id="621" r:id="rId82"/>
    <p:sldId id="634" r:id="rId83"/>
    <p:sldId id="616" r:id="rId84"/>
    <p:sldId id="625" r:id="rId85"/>
    <p:sldId id="626" r:id="rId86"/>
    <p:sldId id="628" r:id="rId87"/>
    <p:sldId id="627" r:id="rId88"/>
    <p:sldId id="629" r:id="rId89"/>
    <p:sldId id="630" r:id="rId90"/>
    <p:sldId id="636" r:id="rId91"/>
    <p:sldId id="641" r:id="rId92"/>
    <p:sldId id="642" r:id="rId93"/>
    <p:sldId id="478" r:id="rId94"/>
    <p:sldId id="648" r:id="rId95"/>
    <p:sldId id="649" r:id="rId96"/>
    <p:sldId id="651" r:id="rId97"/>
    <p:sldId id="650" r:id="rId98"/>
    <p:sldId id="652" r:id="rId99"/>
    <p:sldId id="639" r:id="rId100"/>
    <p:sldId id="453" r:id="rId101"/>
    <p:sldId id="455" r:id="rId102"/>
    <p:sldId id="635" r:id="rId103"/>
    <p:sldId id="637" r:id="rId104"/>
    <p:sldId id="640" r:id="rId105"/>
    <p:sldId id="261" r:id="rId106"/>
    <p:sldId id="456" r:id="rId107"/>
    <p:sldId id="599" r:id="rId108"/>
    <p:sldId id="457" r:id="rId10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2151D8-DE06-43A9-B7E1-25EA107F7075}" v="1" dt="2022-09-21T10:21:24.8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98" autoAdjust="0"/>
    <p:restoredTop sz="95887" autoAdjust="0"/>
  </p:normalViewPr>
  <p:slideViewPr>
    <p:cSldViewPr>
      <p:cViewPr varScale="1">
        <p:scale>
          <a:sx n="109" d="100"/>
          <a:sy n="109" d="100"/>
        </p:scale>
        <p:origin x="1704" y="108"/>
      </p:cViewPr>
      <p:guideLst>
        <p:guide orient="horz" pos="2160"/>
        <p:guide pos="2880"/>
      </p:guideLst>
    </p:cSldViewPr>
  </p:slideViewPr>
  <p:notesTextViewPr>
    <p:cViewPr>
      <p:scale>
        <a:sx n="1" d="1"/>
        <a:sy n="1" d="1"/>
      </p:scale>
      <p:origin x="0" y="-3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microsoft.com/office/2015/10/relationships/revisionInfo" Target="revisionInfo.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presProps" Target="presProps.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viewProps" Target="viewProps.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notesMaster" Target="notesMasters/notesMaster1.xml"/><Relationship Id="rId115" Type="http://schemas.openxmlformats.org/officeDocument/2006/relationships/tableStyles" Target="tableStyle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handoutMaster" Target="handoutMasters/handoutMaster1.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082151D8-DE06-43A9-B7E1-25EA107F7075}"/>
    <pc:docChg chg="undo redo custSel delSld modSld">
      <pc:chgData name="Aishat Bakre" userId="839b68a6-4a2b-45ef-9a5a-14f954bfea5f" providerId="ADAL" clId="{082151D8-DE06-43A9-B7E1-25EA107F7075}" dt="2022-09-21T10:22:00.390" v="19"/>
      <pc:docMkLst>
        <pc:docMk/>
      </pc:docMkLst>
      <pc:sldChg chg="del">
        <pc:chgData name="Aishat Bakre" userId="839b68a6-4a2b-45ef-9a5a-14f954bfea5f" providerId="ADAL" clId="{082151D8-DE06-43A9-B7E1-25EA107F7075}" dt="2022-09-21T10:01:01.662" v="0" actId="2696"/>
        <pc:sldMkLst>
          <pc:docMk/>
          <pc:sldMk cId="2486196569" sldId="454"/>
        </pc:sldMkLst>
      </pc:sldChg>
      <pc:sldChg chg="modSp mod">
        <pc:chgData name="Aishat Bakre" userId="839b68a6-4a2b-45ef-9a5a-14f954bfea5f" providerId="ADAL" clId="{082151D8-DE06-43A9-B7E1-25EA107F7075}" dt="2022-09-21T10:01:46.651" v="5" actId="27636"/>
        <pc:sldMkLst>
          <pc:docMk/>
          <pc:sldMk cId="3648274151" sldId="457"/>
        </pc:sldMkLst>
        <pc:spChg chg="mod">
          <ac:chgData name="Aishat Bakre" userId="839b68a6-4a2b-45ef-9a5a-14f954bfea5f" providerId="ADAL" clId="{082151D8-DE06-43A9-B7E1-25EA107F7075}" dt="2022-09-21T10:01:46.651" v="5" actId="27636"/>
          <ac:spMkLst>
            <pc:docMk/>
            <pc:sldMk cId="3648274151" sldId="457"/>
            <ac:spMk id="3" creationId="{5F8F94AD-BF47-8D18-E7C0-13AECB9454A1}"/>
          </ac:spMkLst>
        </pc:spChg>
      </pc:sldChg>
      <pc:sldChg chg="modSp mod modNotesTx">
        <pc:chgData name="Aishat Bakre" userId="839b68a6-4a2b-45ef-9a5a-14f954bfea5f" providerId="ADAL" clId="{082151D8-DE06-43A9-B7E1-25EA107F7075}" dt="2022-09-21T10:22:00.390" v="19"/>
        <pc:sldMkLst>
          <pc:docMk/>
          <pc:sldMk cId="600039434" sldId="640"/>
        </pc:sldMkLst>
        <pc:spChg chg="mod">
          <ac:chgData name="Aishat Bakre" userId="839b68a6-4a2b-45ef-9a5a-14f954bfea5f" providerId="ADAL" clId="{082151D8-DE06-43A9-B7E1-25EA107F7075}" dt="2022-09-21T10:21:28.675" v="15"/>
          <ac:spMkLst>
            <pc:docMk/>
            <pc:sldMk cId="600039434" sldId="640"/>
            <ac:spMk id="3" creationId="{110C075C-1445-972B-276B-6D0C52B9B109}"/>
          </ac:spMkLst>
        </pc:spChg>
      </pc:sldChg>
      <pc:sldChg chg="modSp mod">
        <pc:chgData name="Aishat Bakre" userId="839b68a6-4a2b-45ef-9a5a-14f954bfea5f" providerId="ADAL" clId="{082151D8-DE06-43A9-B7E1-25EA107F7075}" dt="2022-09-21T10:02:20.742" v="8" actId="20577"/>
        <pc:sldMkLst>
          <pc:docMk/>
          <pc:sldMk cId="3167257461" sldId="645"/>
        </pc:sldMkLst>
        <pc:spChg chg="mod">
          <ac:chgData name="Aishat Bakre" userId="839b68a6-4a2b-45ef-9a5a-14f954bfea5f" providerId="ADAL" clId="{082151D8-DE06-43A9-B7E1-25EA107F7075}" dt="2022-09-21T10:02:20.742" v="8" actId="20577"/>
          <ac:spMkLst>
            <pc:docMk/>
            <pc:sldMk cId="3167257461" sldId="645"/>
            <ac:spMk id="3" creationId="{ACDFB5CE-5B81-0B86-83BB-29A4CD96BB3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21/09/2022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21/09/2022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indeed.com/career-advice/career-development/levels-of-care-primary-secondary-tertiary"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S-029Yf7AYM" TargetMode="External"/><Relationship Id="rId2" Type="http://schemas.openxmlformats.org/officeDocument/2006/relationships/slide" Target="../slides/slide39.xml"/><Relationship Id="rId1" Type="http://schemas.openxmlformats.org/officeDocument/2006/relationships/notesMaster" Target="../notesMasters/notesMaster1.xml"/><Relationship Id="rId4" Type="http://schemas.openxmlformats.org/officeDocument/2006/relationships/hyperlink" Target="https://www.youtube.com/watch?v=3YdlV1DsK54"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england.nhs.uk/ourwork/clinical-policy/ltc/house-of-care/"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england.nhs.uk/ourwork/clinical-policy/ltc/"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aci.health.nsw.gov.au/__data/assets/pdf_file/0009/181935/HS13-034_Framework-DevelopMoC_D7.pdf" TargetMode="External"/><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sciencedirect.com/topics/nursing-and-health-professions/model-of-care" TargetMode="External"/><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sciencedirect.com/topics/nursing-and-health-professions/model-of-care" TargetMode="External"/><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cks.nice.org.uk/topics/cvd-risk-assessment-management/" TargetMode="External"/><Relationship Id="rId2" Type="http://schemas.openxmlformats.org/officeDocument/2006/relationships/slide" Target="../slides/slide98.xml"/><Relationship Id="rId1" Type="http://schemas.openxmlformats.org/officeDocument/2006/relationships/notesMaster" Target="../notesMasters/notesMaster1.xml"/><Relationship Id="rId4" Type="http://schemas.openxmlformats.org/officeDocument/2006/relationships/hyperlink" Target="https://cks.nice.org.uk/topics/multimorbidity/management/management/"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youtube.com/watch?v=eL46wGPNDsg" TargetMode="External"/><Relationship Id="rId2" Type="http://schemas.openxmlformats.org/officeDocument/2006/relationships/slide" Target="../slides/slide101.xml"/><Relationship Id="rId1" Type="http://schemas.openxmlformats.org/officeDocument/2006/relationships/notesMaster" Target="../notesMasters/notesMaster1.xml"/><Relationship Id="rId4" Type="http://schemas.openxmlformats.org/officeDocument/2006/relationships/hyperlink" Target="https://www.youtube.com/watch?v=XIG1ZQFxTvs" TargetMode="Externa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nice.org.uk/about/what-we-do/into-practice/measuring-the-use-of-nice-guidance/impact-of-our-guidance/niceimpact-children-and-young-peoples-healthcare/ch2-managing-long-term-conditions-in-children" TargetMode="External"/><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a:t>
            </a:fld>
            <a:endParaRPr lang="en-GB"/>
          </a:p>
        </p:txBody>
      </p:sp>
    </p:spTree>
    <p:extLst>
      <p:ext uri="{BB962C8B-B14F-4D97-AF65-F5344CB8AC3E}">
        <p14:creationId xmlns:p14="http://schemas.microsoft.com/office/powerpoint/2010/main" val="290601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What Are Primary, Secondary and Tertiary Levels of Care? | Indeed.com</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2463624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2D2D2D"/>
                </a:solidFill>
                <a:effectLst/>
                <a:latin typeface="Noto Sans" panose="020B0502040504020204" pitchFamily="34" charset="0"/>
              </a:rPr>
              <a:t>Allergists:</a:t>
            </a:r>
            <a:r>
              <a:rPr lang="en-GB" b="0" i="0" dirty="0">
                <a:solidFill>
                  <a:srgbClr val="2D2D2D"/>
                </a:solidFill>
                <a:effectLst/>
                <a:latin typeface="Noto Sans" panose="020B0502040504020204" pitchFamily="34" charset="0"/>
              </a:rPr>
              <a:t> Allergists treat allergic diseases and conditions, like hives, asthma or medicinal allergies.</a:t>
            </a:r>
          </a:p>
          <a:p>
            <a:pPr algn="l">
              <a:buFont typeface="Arial" panose="020B0604020202020204" pitchFamily="34" charset="0"/>
              <a:buChar char="•"/>
            </a:pPr>
            <a:r>
              <a:rPr lang="en-GB" b="1" i="0" dirty="0">
                <a:solidFill>
                  <a:srgbClr val="2D2D2D"/>
                </a:solidFill>
                <a:effectLst/>
                <a:latin typeface="Noto Sans" panose="020B0502040504020204" pitchFamily="34" charset="0"/>
              </a:rPr>
              <a:t>Infectious disease doctors:</a:t>
            </a:r>
            <a:r>
              <a:rPr lang="en-GB" b="0" i="0" dirty="0">
                <a:solidFill>
                  <a:srgbClr val="2D2D2D"/>
                </a:solidFill>
                <a:effectLst/>
                <a:latin typeface="Noto Sans" panose="020B0502040504020204" pitchFamily="34" charset="0"/>
              </a:rPr>
              <a:t> Infectious disease doctors specialize in the treatment of contagious diseases like pneumonia, cellulitis, influenza and post-surgery infections.</a:t>
            </a:r>
          </a:p>
          <a:p>
            <a:pPr algn="l">
              <a:buFont typeface="Arial" panose="020B0604020202020204" pitchFamily="34" charset="0"/>
              <a:buChar char="•"/>
            </a:pPr>
            <a:r>
              <a:rPr lang="en-GB" b="1" i="0" dirty="0">
                <a:solidFill>
                  <a:srgbClr val="2D2D2D"/>
                </a:solidFill>
                <a:effectLst/>
                <a:latin typeface="Noto Sans" panose="020B0502040504020204" pitchFamily="34" charset="0"/>
              </a:rPr>
              <a:t>Ophthalmologists:</a:t>
            </a:r>
            <a:r>
              <a:rPr lang="en-GB" b="0" i="0" dirty="0">
                <a:solidFill>
                  <a:srgbClr val="2D2D2D"/>
                </a:solidFill>
                <a:effectLst/>
                <a:latin typeface="Noto Sans" panose="020B0502040504020204" pitchFamily="34" charset="0"/>
              </a:rPr>
              <a:t> Ophthalmologists are doctors who specialize in vision and eye care, including routine eye exams, eye surgeries and eye conditions or diseases.</a:t>
            </a:r>
          </a:p>
          <a:p>
            <a:pPr algn="l">
              <a:buFont typeface="Arial" panose="020B0604020202020204" pitchFamily="34" charset="0"/>
              <a:buChar char="•"/>
            </a:pPr>
            <a:r>
              <a:rPr lang="en-GB" b="1" i="0" dirty="0">
                <a:solidFill>
                  <a:srgbClr val="2D2D2D"/>
                </a:solidFill>
                <a:effectLst/>
                <a:latin typeface="Noto Sans" panose="020B0502040504020204" pitchFamily="34" charset="0"/>
              </a:rPr>
              <a:t>Endocrinologists:</a:t>
            </a:r>
            <a:r>
              <a:rPr lang="en-GB" b="0" i="0" dirty="0">
                <a:solidFill>
                  <a:srgbClr val="2D2D2D"/>
                </a:solidFill>
                <a:effectLst/>
                <a:latin typeface="Noto Sans" panose="020B0502040504020204" pitchFamily="34" charset="0"/>
              </a:rPr>
              <a:t> Endocrinologists focus on the endocrine system of hormones and glands to treat things like thyroid conditions, infertility or hormonal imbalances.</a:t>
            </a:r>
          </a:p>
          <a:p>
            <a:pPr algn="l">
              <a:buFont typeface="Arial" panose="020B0604020202020204" pitchFamily="34" charset="0"/>
              <a:buChar char="•"/>
            </a:pPr>
            <a:r>
              <a:rPr lang="en-GB" b="1" i="0" dirty="0">
                <a:solidFill>
                  <a:srgbClr val="2D2D2D"/>
                </a:solidFill>
                <a:effectLst/>
                <a:latin typeface="Noto Sans" panose="020B0502040504020204" pitchFamily="34" charset="0"/>
              </a:rPr>
              <a:t>Gastroenterologists:</a:t>
            </a:r>
            <a:r>
              <a:rPr lang="en-GB" b="0" i="0" dirty="0">
                <a:solidFill>
                  <a:srgbClr val="2D2D2D"/>
                </a:solidFill>
                <a:effectLst/>
                <a:latin typeface="Noto Sans" panose="020B0502040504020204" pitchFamily="34" charset="0"/>
              </a:rPr>
              <a:t> Gastroenterologists treat the digestive system, including the </a:t>
            </a:r>
            <a:r>
              <a:rPr lang="en-GB" b="0" i="0" dirty="0" err="1">
                <a:solidFill>
                  <a:srgbClr val="2D2D2D"/>
                </a:solidFill>
                <a:effectLst/>
                <a:latin typeface="Noto Sans" panose="020B0502040504020204" pitchFamily="34" charset="0"/>
              </a:rPr>
              <a:t>esophagus</a:t>
            </a:r>
            <a:r>
              <a:rPr lang="en-GB" b="0" i="0" dirty="0">
                <a:solidFill>
                  <a:srgbClr val="2D2D2D"/>
                </a:solidFill>
                <a:effectLst/>
                <a:latin typeface="Noto Sans" panose="020B0502040504020204" pitchFamily="34" charset="0"/>
              </a:rPr>
              <a:t>, pancreas, colon, gallbladder, intestine, stomach and liver.</a:t>
            </a:r>
          </a:p>
          <a:p>
            <a:pPr algn="l">
              <a:buFont typeface="Arial" panose="020B0604020202020204" pitchFamily="34" charset="0"/>
              <a:buChar char="•"/>
            </a:pPr>
            <a:r>
              <a:rPr lang="en-GB" b="1" i="0" dirty="0">
                <a:solidFill>
                  <a:srgbClr val="2D2D2D"/>
                </a:solidFill>
                <a:effectLst/>
                <a:latin typeface="Noto Sans" panose="020B0502040504020204" pitchFamily="34" charset="0"/>
              </a:rPr>
              <a:t>Nephrologists:</a:t>
            </a:r>
            <a:r>
              <a:rPr lang="en-GB" b="0" i="0" dirty="0">
                <a:solidFill>
                  <a:srgbClr val="2D2D2D"/>
                </a:solidFill>
                <a:effectLst/>
                <a:latin typeface="Noto Sans" panose="020B0502040504020204" pitchFamily="34" charset="0"/>
              </a:rPr>
              <a:t> Nephrologists care for kidneys and kidney conditions like renal failure, lupus, kidney stones, hypertension and more. They also perform dialysis and transplants.</a:t>
            </a:r>
          </a:p>
          <a:p>
            <a:pPr algn="l">
              <a:buFont typeface="Arial" panose="020B0604020202020204" pitchFamily="34" charset="0"/>
              <a:buChar char="•"/>
            </a:pPr>
            <a:r>
              <a:rPr lang="en-GB" b="1" i="0" dirty="0">
                <a:solidFill>
                  <a:srgbClr val="2D2D2D"/>
                </a:solidFill>
                <a:effectLst/>
                <a:latin typeface="Noto Sans" panose="020B0502040504020204" pitchFamily="34" charset="0"/>
              </a:rPr>
              <a:t>Neurologists:</a:t>
            </a:r>
            <a:r>
              <a:rPr lang="en-GB" b="0" i="0" dirty="0">
                <a:solidFill>
                  <a:srgbClr val="2D2D2D"/>
                </a:solidFill>
                <a:effectLst/>
                <a:latin typeface="Noto Sans" panose="020B0502040504020204" pitchFamily="34" charset="0"/>
              </a:rPr>
              <a:t> Neurologists are doctors who specialize in conditions of the spine, nerves and brain, often performing surgery and treating conditions like migraines, stroke, epilepsy, multiple sclerosis and Parkinson's and Alzheimer's diseases.</a:t>
            </a:r>
          </a:p>
          <a:p>
            <a:pPr algn="l">
              <a:buFont typeface="Arial" panose="020B0604020202020204" pitchFamily="34" charset="0"/>
              <a:buChar char="•"/>
            </a:pPr>
            <a:r>
              <a:rPr lang="en-GB" b="1" i="0" dirty="0">
                <a:solidFill>
                  <a:srgbClr val="2D2D2D"/>
                </a:solidFill>
                <a:effectLst/>
                <a:latin typeface="Noto Sans" panose="020B0502040504020204" pitchFamily="34" charset="0"/>
              </a:rPr>
              <a:t>Urologists:</a:t>
            </a:r>
            <a:r>
              <a:rPr lang="en-GB" b="0" i="0" dirty="0">
                <a:solidFill>
                  <a:srgbClr val="2D2D2D"/>
                </a:solidFill>
                <a:effectLst/>
                <a:latin typeface="Noto Sans" panose="020B0502040504020204" pitchFamily="34" charset="0"/>
              </a:rPr>
              <a:t> Urologists focus on urinary tract health, including reproductive health and infertility issues.</a:t>
            </a:r>
          </a:p>
          <a:p>
            <a:pPr algn="l">
              <a:buFont typeface="Arial" panose="020B0604020202020204" pitchFamily="34" charset="0"/>
              <a:buChar char="•"/>
            </a:pPr>
            <a:r>
              <a:rPr lang="en-GB" b="1" i="0" dirty="0">
                <a:solidFill>
                  <a:srgbClr val="2D2D2D"/>
                </a:solidFill>
                <a:effectLst/>
                <a:latin typeface="Noto Sans" panose="020B0502040504020204" pitchFamily="34" charset="0"/>
              </a:rPr>
              <a:t>Pulmonologists:</a:t>
            </a:r>
            <a:r>
              <a:rPr lang="en-GB" b="0" i="0" dirty="0">
                <a:solidFill>
                  <a:srgbClr val="2D2D2D"/>
                </a:solidFill>
                <a:effectLst/>
                <a:latin typeface="Noto Sans" panose="020B0502040504020204" pitchFamily="34" charset="0"/>
              </a:rPr>
              <a:t> Pulmonologists care for the lungs and heart as they relate to breathing. They handle ventilation procedures and treat lung conditions and breathing disorders.</a:t>
            </a:r>
          </a:p>
          <a:p>
            <a:pPr algn="l">
              <a:buFont typeface="Arial" panose="020B0604020202020204" pitchFamily="34" charset="0"/>
              <a:buChar char="•"/>
            </a:pPr>
            <a:r>
              <a:rPr lang="en-GB" b="1" i="0" dirty="0">
                <a:solidFill>
                  <a:srgbClr val="2D2D2D"/>
                </a:solidFill>
                <a:effectLst/>
                <a:latin typeface="Noto Sans" panose="020B0502040504020204" pitchFamily="34" charset="0"/>
              </a:rPr>
              <a:t>Otolaryngologists:</a:t>
            </a:r>
            <a:r>
              <a:rPr lang="en-GB" b="0" i="0" dirty="0">
                <a:solidFill>
                  <a:srgbClr val="2D2D2D"/>
                </a:solidFill>
                <a:effectLst/>
                <a:latin typeface="Noto Sans" panose="020B0502040504020204" pitchFamily="34" charset="0"/>
              </a:rPr>
              <a:t> Otolaryngologists are doctors who treat the ear, nose and throat (ENT), including sinus, tonsils and throat.</a:t>
            </a:r>
          </a:p>
          <a:p>
            <a:pPr algn="l">
              <a:buFont typeface="Arial" panose="020B0604020202020204" pitchFamily="34" charset="0"/>
              <a:buChar char="•"/>
            </a:pPr>
            <a:r>
              <a:rPr lang="en-GB" b="1" i="0" dirty="0">
                <a:solidFill>
                  <a:srgbClr val="2D2D2D"/>
                </a:solidFill>
                <a:effectLst/>
                <a:latin typeface="Noto Sans" panose="020B0502040504020204" pitchFamily="34" charset="0"/>
              </a:rPr>
              <a:t>Psychiatrists:</a:t>
            </a:r>
            <a:r>
              <a:rPr lang="en-GB" b="0" i="0" dirty="0">
                <a:solidFill>
                  <a:srgbClr val="2D2D2D"/>
                </a:solidFill>
                <a:effectLst/>
                <a:latin typeface="Noto Sans" panose="020B0502040504020204" pitchFamily="34" charset="0"/>
              </a:rPr>
              <a:t> Psychiatrists are doctors who treat mental health conditions through medication, </a:t>
            </a:r>
            <a:r>
              <a:rPr lang="en-GB" b="0" i="0" dirty="0" err="1">
                <a:solidFill>
                  <a:srgbClr val="2D2D2D"/>
                </a:solidFill>
                <a:effectLst/>
                <a:latin typeface="Noto Sans" panose="020B0502040504020204" pitchFamily="34" charset="0"/>
              </a:rPr>
              <a:t>counseling</a:t>
            </a:r>
            <a:r>
              <a:rPr lang="en-GB" b="0" i="0" dirty="0">
                <a:solidFill>
                  <a:srgbClr val="2D2D2D"/>
                </a:solidFill>
                <a:effectLst/>
                <a:latin typeface="Noto Sans" panose="020B0502040504020204" pitchFamily="34" charset="0"/>
              </a:rPr>
              <a:t> and hospital treatment. Some focus further on specific areas like substance abuse and addiction medicine or adolescent mental health.</a:t>
            </a:r>
          </a:p>
          <a:p>
            <a:pPr algn="l">
              <a:buFont typeface="Arial" panose="020B0604020202020204" pitchFamily="34" charset="0"/>
              <a:buChar char="•"/>
            </a:pPr>
            <a:r>
              <a:rPr lang="en-GB" b="1" i="0" dirty="0">
                <a:solidFill>
                  <a:srgbClr val="2D2D2D"/>
                </a:solidFill>
                <a:effectLst/>
                <a:latin typeface="Noto Sans" panose="020B0502040504020204" pitchFamily="34" charset="0"/>
              </a:rPr>
              <a:t>Radiologists:</a:t>
            </a:r>
            <a:r>
              <a:rPr lang="en-GB" b="0" i="0" dirty="0">
                <a:solidFill>
                  <a:srgbClr val="2D2D2D"/>
                </a:solidFill>
                <a:effectLst/>
                <a:latin typeface="Noto Sans" panose="020B0502040504020204" pitchFamily="34" charset="0"/>
              </a:rPr>
              <a:t> Radiologists diagnose and treat medical conditions through image tests like X-rays, mammograms, ultrasounds, computed tomography (CT) scans and magnetic resonance imaging (MRI).</a:t>
            </a:r>
          </a:p>
          <a:p>
            <a:pPr algn="l">
              <a:buFont typeface="Arial" panose="020B0604020202020204" pitchFamily="34" charset="0"/>
              <a:buChar char="•"/>
            </a:pPr>
            <a:r>
              <a:rPr lang="en-GB" b="1" i="0" dirty="0">
                <a:solidFill>
                  <a:srgbClr val="2D2D2D"/>
                </a:solidFill>
                <a:effectLst/>
                <a:latin typeface="Noto Sans" panose="020B0502040504020204" pitchFamily="34" charset="0"/>
              </a:rPr>
              <a:t>Rheumatologists:</a:t>
            </a:r>
            <a:r>
              <a:rPr lang="en-GB" b="0" i="0" dirty="0">
                <a:solidFill>
                  <a:srgbClr val="2D2D2D"/>
                </a:solidFill>
                <a:effectLst/>
                <a:latin typeface="Noto Sans" panose="020B0502040504020204" pitchFamily="34" charset="0"/>
              </a:rPr>
              <a:t> Rheumatologists diagnose and treat rheumatic diseases and autoimmune conditions of the joints, bones and muscles like gout, psoriatic arthritis, rheumatoid arthritis and scleroderma.</a:t>
            </a:r>
          </a:p>
          <a:p>
            <a:pPr algn="l">
              <a:buFont typeface="Arial" panose="020B0604020202020204" pitchFamily="34" charset="0"/>
              <a:buChar char="•"/>
            </a:pPr>
            <a:r>
              <a:rPr lang="en-GB" b="1" i="0" dirty="0">
                <a:solidFill>
                  <a:srgbClr val="2D2D2D"/>
                </a:solidFill>
                <a:effectLst/>
                <a:latin typeface="Noto Sans" panose="020B0502040504020204" pitchFamily="34" charset="0"/>
              </a:rPr>
              <a:t>General surgeons:</a:t>
            </a:r>
            <a:r>
              <a:rPr lang="en-GB" b="0" i="0" dirty="0">
                <a:solidFill>
                  <a:srgbClr val="2D2D2D"/>
                </a:solidFill>
                <a:effectLst/>
                <a:latin typeface="Noto Sans" panose="020B0502040504020204" pitchFamily="34" charset="0"/>
              </a:rPr>
              <a:t> General surgeons care for a patient before, during and after general surgery, mostly for organs like the stomach, skin, breast and endocrine or gastrointestinal systems.</a:t>
            </a:r>
          </a:p>
          <a:p>
            <a:pPr algn="l">
              <a:buFont typeface="Arial" panose="020B0604020202020204" pitchFamily="34" charset="0"/>
              <a:buChar char="•"/>
            </a:pPr>
            <a:r>
              <a:rPr lang="en-GB" b="1" i="0" dirty="0" err="1">
                <a:solidFill>
                  <a:srgbClr val="2D2D2D"/>
                </a:solidFill>
                <a:effectLst/>
                <a:latin typeface="Noto Sans" panose="020B0502040504020204" pitchFamily="34" charset="0"/>
              </a:rPr>
              <a:t>Orthopedic</a:t>
            </a:r>
            <a:r>
              <a:rPr lang="en-GB" b="1" i="0" dirty="0">
                <a:solidFill>
                  <a:srgbClr val="2D2D2D"/>
                </a:solidFill>
                <a:effectLst/>
                <a:latin typeface="Noto Sans" panose="020B0502040504020204" pitchFamily="34" charset="0"/>
              </a:rPr>
              <a:t> surgeons:</a:t>
            </a:r>
            <a:r>
              <a:rPr lang="en-GB" b="0" i="0" dirty="0">
                <a:solidFill>
                  <a:srgbClr val="2D2D2D"/>
                </a:solidFill>
                <a:effectLst/>
                <a:latin typeface="Noto Sans" panose="020B0502040504020204" pitchFamily="34" charset="0"/>
              </a:rPr>
              <a:t> </a:t>
            </a:r>
            <a:r>
              <a:rPr lang="en-GB" b="0" i="0" dirty="0" err="1">
                <a:solidFill>
                  <a:srgbClr val="2D2D2D"/>
                </a:solidFill>
                <a:effectLst/>
                <a:latin typeface="Noto Sans" panose="020B0502040504020204" pitchFamily="34" charset="0"/>
              </a:rPr>
              <a:t>Orthopedic</a:t>
            </a:r>
            <a:r>
              <a:rPr lang="en-GB" b="0" i="0" dirty="0">
                <a:solidFill>
                  <a:srgbClr val="2D2D2D"/>
                </a:solidFill>
                <a:effectLst/>
                <a:latin typeface="Noto Sans" panose="020B0502040504020204" pitchFamily="34" charset="0"/>
              </a:rPr>
              <a:t> surgeons specialize in performing surgery for bone </a:t>
            </a:r>
            <a:r>
              <a:rPr lang="en-GB" b="0" i="0" dirty="0" err="1">
                <a:solidFill>
                  <a:srgbClr val="2D2D2D"/>
                </a:solidFill>
                <a:effectLst/>
                <a:latin typeface="Noto Sans" panose="020B0502040504020204" pitchFamily="34" charset="0"/>
              </a:rPr>
              <a:t>tumors</a:t>
            </a:r>
            <a:r>
              <a:rPr lang="en-GB" b="0" i="0" dirty="0">
                <a:solidFill>
                  <a:srgbClr val="2D2D2D"/>
                </a:solidFill>
                <a:effectLst/>
                <a:latin typeface="Noto Sans" panose="020B0502040504020204" pitchFamily="34" charset="0"/>
              </a:rPr>
              <a:t>, broken bones, sports injuries, carpal tunnel syndrome or osteoporosis.</a:t>
            </a:r>
          </a:p>
          <a:p>
            <a:pPr algn="l">
              <a:buFont typeface="Arial" panose="020B0604020202020204" pitchFamily="34" charset="0"/>
              <a:buChar char="•"/>
            </a:pPr>
            <a:r>
              <a:rPr lang="en-GB" b="1" i="0" dirty="0">
                <a:solidFill>
                  <a:srgbClr val="2D2D2D"/>
                </a:solidFill>
                <a:effectLst/>
                <a:latin typeface="Noto Sans" panose="020B0502040504020204" pitchFamily="34" charset="0"/>
              </a:rPr>
              <a:t>Cardiac surgeons:</a:t>
            </a:r>
            <a:r>
              <a:rPr lang="en-GB" b="0" i="0" dirty="0">
                <a:solidFill>
                  <a:srgbClr val="2D2D2D"/>
                </a:solidFill>
                <a:effectLst/>
                <a:latin typeface="Noto Sans" panose="020B0502040504020204" pitchFamily="34" charset="0"/>
              </a:rPr>
              <a:t> Cardiac surgeons perform intricate and specialized heart surgeries, like valve repair or replacement, aortic dissections, bypass and stents.</a:t>
            </a:r>
          </a:p>
          <a:p>
            <a:pPr algn="l">
              <a:buFont typeface="Arial" panose="020B0604020202020204" pitchFamily="34" charset="0"/>
              <a:buChar char="•"/>
            </a:pPr>
            <a:r>
              <a:rPr lang="en-GB" b="1" i="0" dirty="0" err="1">
                <a:solidFill>
                  <a:srgbClr val="2D2D2D"/>
                </a:solidFill>
                <a:effectLst/>
                <a:latin typeface="Noto Sans" panose="020B0502040504020204" pitchFamily="34" charset="0"/>
              </a:rPr>
              <a:t>Anesthesiologists</a:t>
            </a:r>
            <a:r>
              <a:rPr lang="en-GB" b="1" i="0" dirty="0">
                <a:solidFill>
                  <a:srgbClr val="2D2D2D"/>
                </a:solidFill>
                <a:effectLst/>
                <a:latin typeface="Noto Sans" panose="020B0502040504020204" pitchFamily="34" charset="0"/>
              </a:rPr>
              <a:t>:</a:t>
            </a:r>
            <a:r>
              <a:rPr lang="en-GB" b="0" i="0" dirty="0">
                <a:solidFill>
                  <a:srgbClr val="2D2D2D"/>
                </a:solidFill>
                <a:effectLst/>
                <a:latin typeface="Noto Sans" panose="020B0502040504020204" pitchFamily="34" charset="0"/>
              </a:rPr>
              <a:t> </a:t>
            </a:r>
            <a:r>
              <a:rPr lang="en-GB" b="0" i="0" dirty="0" err="1">
                <a:solidFill>
                  <a:srgbClr val="2D2D2D"/>
                </a:solidFill>
                <a:effectLst/>
                <a:latin typeface="Noto Sans" panose="020B0502040504020204" pitchFamily="34" charset="0"/>
              </a:rPr>
              <a:t>Anesthesiologists</a:t>
            </a:r>
            <a:r>
              <a:rPr lang="en-GB" b="0" i="0" dirty="0">
                <a:solidFill>
                  <a:srgbClr val="2D2D2D"/>
                </a:solidFill>
                <a:effectLst/>
                <a:latin typeface="Noto Sans" panose="020B0502040504020204" pitchFamily="34" charset="0"/>
              </a:rPr>
              <a:t> assist before, during and after all surgeries, monitoring a person's vital signs and administering </a:t>
            </a:r>
            <a:r>
              <a:rPr lang="en-GB" b="0" i="0" dirty="0" err="1">
                <a:solidFill>
                  <a:srgbClr val="2D2D2D"/>
                </a:solidFill>
                <a:effectLst/>
                <a:latin typeface="Noto Sans" panose="020B0502040504020204" pitchFamily="34" charset="0"/>
              </a:rPr>
              <a:t>anesthesia</a:t>
            </a:r>
            <a:r>
              <a:rPr lang="en-GB" b="0" i="0" dirty="0">
                <a:solidFill>
                  <a:srgbClr val="2D2D2D"/>
                </a:solidFill>
                <a:effectLst/>
                <a:latin typeface="Noto Sans" panose="020B0502040504020204" pitchFamily="34" charset="0"/>
              </a:rPr>
              <a:t> to put a person to sleep for procedures and surgeries. They also assist with pain medication following surgery.</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14</a:t>
            </a:fld>
            <a:endParaRPr lang="en-GB"/>
          </a:p>
        </p:txBody>
      </p:sp>
    </p:spTree>
    <p:extLst>
      <p:ext uri="{BB962C8B-B14F-4D97-AF65-F5344CB8AC3E}">
        <p14:creationId xmlns:p14="http://schemas.microsoft.com/office/powerpoint/2010/main" val="4240985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22</a:t>
            </a:fld>
            <a:endParaRPr lang="en-GB"/>
          </a:p>
        </p:txBody>
      </p:sp>
    </p:spTree>
    <p:extLst>
      <p:ext uri="{BB962C8B-B14F-4D97-AF65-F5344CB8AC3E}">
        <p14:creationId xmlns:p14="http://schemas.microsoft.com/office/powerpoint/2010/main" val="260469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2215125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https://www.england.nhs.uk/commissioning/who-commissions-nhs-services/ccgs/</a:t>
            </a:r>
          </a:p>
        </p:txBody>
      </p:sp>
      <p:sp>
        <p:nvSpPr>
          <p:cNvPr id="4" name="Slide Number Placeholder 3"/>
          <p:cNvSpPr>
            <a:spLocks noGrp="1"/>
          </p:cNvSpPr>
          <p:nvPr>
            <p:ph type="sldNum" sz="quarter" idx="5"/>
          </p:nvPr>
        </p:nvSpPr>
        <p:spPr/>
        <p:txBody>
          <a:bodyPr/>
          <a:lstStyle/>
          <a:p>
            <a:fld id="{F5511A10-96F0-406B-B39B-55B2D7BC6667}" type="slidenum">
              <a:rPr lang="en-GB" smtClean="0"/>
              <a:t>30</a:t>
            </a:fld>
            <a:endParaRPr lang="en-GB"/>
          </a:p>
        </p:txBody>
      </p:sp>
    </p:spTree>
    <p:extLst>
      <p:ext uri="{BB962C8B-B14F-4D97-AF65-F5344CB8AC3E}">
        <p14:creationId xmlns:p14="http://schemas.microsoft.com/office/powerpoint/2010/main" val="1258304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https://www.england.nhs.uk/commissioning/what-is-commissioning/</a:t>
            </a:r>
          </a:p>
        </p:txBody>
      </p:sp>
      <p:sp>
        <p:nvSpPr>
          <p:cNvPr id="4" name="Slide Number Placeholder 3"/>
          <p:cNvSpPr>
            <a:spLocks noGrp="1"/>
          </p:cNvSpPr>
          <p:nvPr>
            <p:ph type="sldNum" sz="quarter" idx="5"/>
          </p:nvPr>
        </p:nvSpPr>
        <p:spPr/>
        <p:txBody>
          <a:bodyPr/>
          <a:lstStyle/>
          <a:p>
            <a:fld id="{F5511A10-96F0-406B-B39B-55B2D7BC6667}" type="slidenum">
              <a:rPr lang="en-GB" smtClean="0"/>
              <a:t>32</a:t>
            </a:fld>
            <a:endParaRPr lang="en-GB"/>
          </a:p>
        </p:txBody>
      </p:sp>
    </p:spTree>
    <p:extLst>
      <p:ext uri="{BB962C8B-B14F-4D97-AF65-F5344CB8AC3E}">
        <p14:creationId xmlns:p14="http://schemas.microsoft.com/office/powerpoint/2010/main" val="40681329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https://www.who.int/healthsystems/service_delivery_techbrief1.pdf</a:t>
            </a:r>
          </a:p>
        </p:txBody>
      </p:sp>
      <p:sp>
        <p:nvSpPr>
          <p:cNvPr id="4" name="Slide Number Placeholder 3"/>
          <p:cNvSpPr>
            <a:spLocks noGrp="1"/>
          </p:cNvSpPr>
          <p:nvPr>
            <p:ph type="sldNum" sz="quarter" idx="5"/>
          </p:nvPr>
        </p:nvSpPr>
        <p:spPr/>
        <p:txBody>
          <a:bodyPr/>
          <a:lstStyle/>
          <a:p>
            <a:fld id="{F5511A10-96F0-406B-B39B-55B2D7BC6667}" type="slidenum">
              <a:rPr lang="en-GB" smtClean="0"/>
              <a:t>35</a:t>
            </a:fld>
            <a:endParaRPr lang="en-GB"/>
          </a:p>
        </p:txBody>
      </p:sp>
    </p:spTree>
    <p:extLst>
      <p:ext uri="{BB962C8B-B14F-4D97-AF65-F5344CB8AC3E}">
        <p14:creationId xmlns:p14="http://schemas.microsoft.com/office/powerpoint/2010/main" val="1518775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https://www.centrallondonccg.nhs.uk/what-we-do/our-plans/integrating-health-and-social-care-services.aspx</a:t>
            </a:r>
          </a:p>
        </p:txBody>
      </p:sp>
      <p:sp>
        <p:nvSpPr>
          <p:cNvPr id="4" name="Slide Number Placeholder 3"/>
          <p:cNvSpPr>
            <a:spLocks noGrp="1"/>
          </p:cNvSpPr>
          <p:nvPr>
            <p:ph type="sldNum" sz="quarter" idx="5"/>
          </p:nvPr>
        </p:nvSpPr>
        <p:spPr/>
        <p:txBody>
          <a:bodyPr/>
          <a:lstStyle/>
          <a:p>
            <a:fld id="{F5511A10-96F0-406B-B39B-55B2D7BC6667}" type="slidenum">
              <a:rPr lang="en-GB" smtClean="0"/>
              <a:t>37</a:t>
            </a:fld>
            <a:endParaRPr lang="en-GB"/>
          </a:p>
        </p:txBody>
      </p:sp>
    </p:spTree>
    <p:extLst>
      <p:ext uri="{BB962C8B-B14F-4D97-AF65-F5344CB8AC3E}">
        <p14:creationId xmlns:p14="http://schemas.microsoft.com/office/powerpoint/2010/main" val="25592040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Integrated Care? – YouTube</a:t>
            </a:r>
            <a:endParaRPr lang="en-GB" dirty="0"/>
          </a:p>
          <a:p>
            <a:r>
              <a:rPr lang="en-GB" dirty="0">
                <a:hlinkClick r:id="rId4"/>
              </a:rPr>
              <a:t>Integrated care in every community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13173242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3137744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NHS England » House of Care – a framework for long term condition care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48</a:t>
            </a:fld>
            <a:endParaRPr lang="en-GB"/>
          </a:p>
        </p:txBody>
      </p:sp>
    </p:spTree>
    <p:extLst>
      <p:ext uri="{BB962C8B-B14F-4D97-AF65-F5344CB8AC3E}">
        <p14:creationId xmlns:p14="http://schemas.microsoft.com/office/powerpoint/2010/main" val="3060694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49</a:t>
            </a:fld>
            <a:endParaRPr lang="en-GB"/>
          </a:p>
        </p:txBody>
      </p:sp>
    </p:spTree>
    <p:extLst>
      <p:ext uri="{BB962C8B-B14F-4D97-AF65-F5344CB8AC3E}">
        <p14:creationId xmlns:p14="http://schemas.microsoft.com/office/powerpoint/2010/main" val="10693121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NHS England » Long term conditions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12014620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54</a:t>
            </a:fld>
            <a:endParaRPr lang="en-GB"/>
          </a:p>
        </p:txBody>
      </p:sp>
    </p:spTree>
    <p:extLst>
      <p:ext uri="{BB962C8B-B14F-4D97-AF65-F5344CB8AC3E}">
        <p14:creationId xmlns:p14="http://schemas.microsoft.com/office/powerpoint/2010/main" val="26506567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‘framework’ as an “overarching approach that describes the different elements needed to care for people with long-term conditions most effectively”.</a:t>
            </a:r>
          </a:p>
          <a:p>
            <a:r>
              <a:rPr lang="en-GB" dirty="0"/>
              <a:t>https://www.sciencedirect.com/topics/nursing-and-health-professions/model-of-care</a:t>
            </a:r>
          </a:p>
        </p:txBody>
      </p:sp>
      <p:sp>
        <p:nvSpPr>
          <p:cNvPr id="4" name="Slide Number Placeholder 3"/>
          <p:cNvSpPr>
            <a:spLocks noGrp="1"/>
          </p:cNvSpPr>
          <p:nvPr>
            <p:ph type="sldNum" sz="quarter" idx="5"/>
          </p:nvPr>
        </p:nvSpPr>
        <p:spPr/>
        <p:txBody>
          <a:bodyPr/>
          <a:lstStyle/>
          <a:p>
            <a:fld id="{17EA8173-6EA7-483C-A1E0-CFB4950086E9}" type="slidenum">
              <a:rPr lang="en-GB" smtClean="0"/>
              <a:t>56</a:t>
            </a:fld>
            <a:endParaRPr lang="en-GB"/>
          </a:p>
        </p:txBody>
      </p:sp>
    </p:spTree>
    <p:extLst>
      <p:ext uri="{BB962C8B-B14F-4D97-AF65-F5344CB8AC3E}">
        <p14:creationId xmlns:p14="http://schemas.microsoft.com/office/powerpoint/2010/main" val="22820238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HS13-034_Framework-DevelopMoC_D7.pdf (nsw.gov.au)</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57</a:t>
            </a:fld>
            <a:endParaRPr lang="en-GB"/>
          </a:p>
        </p:txBody>
      </p:sp>
    </p:spTree>
    <p:extLst>
      <p:ext uri="{BB962C8B-B14F-4D97-AF65-F5344CB8AC3E}">
        <p14:creationId xmlns:p14="http://schemas.microsoft.com/office/powerpoint/2010/main" val="40836996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67</a:t>
            </a:fld>
            <a:endParaRPr lang="en-GB"/>
          </a:p>
        </p:txBody>
      </p:sp>
    </p:spTree>
    <p:extLst>
      <p:ext uri="{BB962C8B-B14F-4D97-AF65-F5344CB8AC3E}">
        <p14:creationId xmlns:p14="http://schemas.microsoft.com/office/powerpoint/2010/main" val="27396426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73</a:t>
            </a:fld>
            <a:endParaRPr lang="en-GB"/>
          </a:p>
        </p:txBody>
      </p:sp>
    </p:spTree>
    <p:extLst>
      <p:ext uri="{BB962C8B-B14F-4D97-AF65-F5344CB8AC3E}">
        <p14:creationId xmlns:p14="http://schemas.microsoft.com/office/powerpoint/2010/main" val="10155994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76</a:t>
            </a:fld>
            <a:endParaRPr lang="en-GB"/>
          </a:p>
        </p:txBody>
      </p:sp>
    </p:spTree>
    <p:extLst>
      <p:ext uri="{BB962C8B-B14F-4D97-AF65-F5344CB8AC3E}">
        <p14:creationId xmlns:p14="http://schemas.microsoft.com/office/powerpoint/2010/main" val="2760922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79</a:t>
            </a:fld>
            <a:endParaRPr lang="en-GB"/>
          </a:p>
        </p:txBody>
      </p:sp>
    </p:spTree>
    <p:extLst>
      <p:ext uri="{BB962C8B-B14F-4D97-AF65-F5344CB8AC3E}">
        <p14:creationId xmlns:p14="http://schemas.microsoft.com/office/powerpoint/2010/main" val="8515930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83</a:t>
            </a:fld>
            <a:endParaRPr lang="en-GB"/>
          </a:p>
        </p:txBody>
      </p:sp>
    </p:spTree>
    <p:extLst>
      <p:ext uri="{BB962C8B-B14F-4D97-AF65-F5344CB8AC3E}">
        <p14:creationId xmlns:p14="http://schemas.microsoft.com/office/powerpoint/2010/main" val="30294083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Model of Care - an overview | ScienceDirect Topics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84</a:t>
            </a:fld>
            <a:endParaRPr lang="en-GB"/>
          </a:p>
        </p:txBody>
      </p:sp>
    </p:spTree>
    <p:extLst>
      <p:ext uri="{BB962C8B-B14F-4D97-AF65-F5344CB8AC3E}">
        <p14:creationId xmlns:p14="http://schemas.microsoft.com/office/powerpoint/2010/main" val="27514470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Model of Care - an overview | ScienceDirect Topics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85</a:t>
            </a:fld>
            <a:endParaRPr lang="en-GB"/>
          </a:p>
        </p:txBody>
      </p:sp>
    </p:spTree>
    <p:extLst>
      <p:ext uri="{BB962C8B-B14F-4D97-AF65-F5344CB8AC3E}">
        <p14:creationId xmlns:p14="http://schemas.microsoft.com/office/powerpoint/2010/main" val="10950799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http://www.improvingchroniccare.org/change/model/expandedmodel.htm </a:t>
            </a:r>
          </a:p>
        </p:txBody>
      </p:sp>
      <p:sp>
        <p:nvSpPr>
          <p:cNvPr id="4" name="Slide Number Placeholder 3"/>
          <p:cNvSpPr>
            <a:spLocks noGrp="1"/>
          </p:cNvSpPr>
          <p:nvPr>
            <p:ph type="sldNum" sz="quarter" idx="5"/>
          </p:nvPr>
        </p:nvSpPr>
        <p:spPr/>
        <p:txBody>
          <a:bodyPr/>
          <a:lstStyle/>
          <a:p>
            <a:fld id="{17EA8173-6EA7-483C-A1E0-CFB4950086E9}" type="slidenum">
              <a:rPr lang="en-GB" smtClean="0"/>
              <a:t>87</a:t>
            </a:fld>
            <a:endParaRPr lang="en-GB"/>
          </a:p>
        </p:txBody>
      </p:sp>
    </p:spTree>
    <p:extLst>
      <p:ext uri="{BB962C8B-B14F-4D97-AF65-F5344CB8AC3E}">
        <p14:creationId xmlns:p14="http://schemas.microsoft.com/office/powerpoint/2010/main" val="28118853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Framework for a Provincial Chronic Disease Prevention Initiative. British Columbia: Population Health </a:t>
            </a:r>
          </a:p>
          <a:p>
            <a:r>
              <a:rPr lang="en-GB" dirty="0"/>
              <a:t>and Wellness, Ministry of Health Planning; 2003</a:t>
            </a:r>
          </a:p>
        </p:txBody>
      </p:sp>
      <p:sp>
        <p:nvSpPr>
          <p:cNvPr id="4" name="Slide Number Placeholder 3"/>
          <p:cNvSpPr>
            <a:spLocks noGrp="1"/>
          </p:cNvSpPr>
          <p:nvPr>
            <p:ph type="sldNum" sz="quarter" idx="5"/>
          </p:nvPr>
        </p:nvSpPr>
        <p:spPr/>
        <p:txBody>
          <a:bodyPr/>
          <a:lstStyle/>
          <a:p>
            <a:fld id="{17EA8173-6EA7-483C-A1E0-CFB4950086E9}" type="slidenum">
              <a:rPr lang="en-GB" smtClean="0"/>
              <a:t>89</a:t>
            </a:fld>
            <a:endParaRPr lang="en-GB"/>
          </a:p>
        </p:txBody>
      </p:sp>
    </p:spTree>
    <p:extLst>
      <p:ext uri="{BB962C8B-B14F-4D97-AF65-F5344CB8AC3E}">
        <p14:creationId xmlns:p14="http://schemas.microsoft.com/office/powerpoint/2010/main" val="24533214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CVD risk assessment and management | Health topics A to Z | CKS | NICE</a:t>
            </a:r>
            <a:endParaRPr lang="en-GB" dirty="0"/>
          </a:p>
          <a:p>
            <a:r>
              <a:rPr lang="en-GB" dirty="0"/>
              <a:t>https://cks.nice.org.uk/topics/multimorbidity/management/management/</a:t>
            </a:r>
          </a:p>
          <a:p>
            <a:r>
              <a:rPr lang="en-GB" dirty="0">
                <a:hlinkClick r:id="rId4"/>
              </a:rPr>
              <a:t>Scenario: Management | Management | Multimorbidity | CKS | NICE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98</a:t>
            </a:fld>
            <a:endParaRPr lang="en-GB"/>
          </a:p>
        </p:txBody>
      </p:sp>
    </p:spTree>
    <p:extLst>
      <p:ext uri="{BB962C8B-B14F-4D97-AF65-F5344CB8AC3E}">
        <p14:creationId xmlns:p14="http://schemas.microsoft.com/office/powerpoint/2010/main" val="2996317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https://cks.nice.org.uk/topics/cvd-risk-assessment-management/</a:t>
            </a:r>
          </a:p>
        </p:txBody>
      </p:sp>
      <p:sp>
        <p:nvSpPr>
          <p:cNvPr id="4" name="Slide Number Placeholder 3"/>
          <p:cNvSpPr>
            <a:spLocks noGrp="1"/>
          </p:cNvSpPr>
          <p:nvPr>
            <p:ph type="sldNum" sz="quarter" idx="5"/>
          </p:nvPr>
        </p:nvSpPr>
        <p:spPr/>
        <p:txBody>
          <a:bodyPr/>
          <a:lstStyle/>
          <a:p>
            <a:fld id="{17EA8173-6EA7-483C-A1E0-CFB4950086E9}" type="slidenum">
              <a:rPr lang="en-GB" smtClean="0"/>
              <a:t>99</a:t>
            </a:fld>
            <a:endParaRPr lang="en-GB"/>
          </a:p>
        </p:txBody>
      </p:sp>
    </p:spTree>
    <p:extLst>
      <p:ext uri="{BB962C8B-B14F-4D97-AF65-F5344CB8AC3E}">
        <p14:creationId xmlns:p14="http://schemas.microsoft.com/office/powerpoint/2010/main" val="22931902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What's the Multimorbidity Care Model? – YouTube</a:t>
            </a:r>
            <a:endParaRPr lang="en-GB" dirty="0"/>
          </a:p>
          <a:p>
            <a:r>
              <a:rPr lang="en-GB">
                <a:hlinkClick r:id="rId4"/>
              </a:rPr>
              <a:t>Multiple Chronic Conditions: A Day in the Life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101</a:t>
            </a:fld>
            <a:endParaRPr lang="en-GB"/>
          </a:p>
        </p:txBody>
      </p:sp>
    </p:spTree>
    <p:extLst>
      <p:ext uri="{BB962C8B-B14F-4D97-AF65-F5344CB8AC3E}">
        <p14:creationId xmlns:p14="http://schemas.microsoft.com/office/powerpoint/2010/main" val="4027636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Managing long-term conditions in the community | </a:t>
            </a:r>
            <a:r>
              <a:rPr lang="en-GB" dirty="0" err="1">
                <a:hlinkClick r:id="rId3"/>
              </a:rPr>
              <a:t>NICEimpact</a:t>
            </a:r>
            <a:r>
              <a:rPr lang="en-GB" dirty="0">
                <a:hlinkClick r:id="rId3"/>
              </a:rPr>
              <a:t> children and young people’s healthcare | Reviewing the impact of our guidance | Measuring the use of NICE guidance | Into practice | What we do | About | NICE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105</a:t>
            </a:fld>
            <a:endParaRPr lang="en-GB"/>
          </a:p>
        </p:txBody>
      </p:sp>
    </p:spTree>
    <p:extLst>
      <p:ext uri="{BB962C8B-B14F-4D97-AF65-F5344CB8AC3E}">
        <p14:creationId xmlns:p14="http://schemas.microsoft.com/office/powerpoint/2010/main" val="229277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21/09/2022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S-029Yf7AYM"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youtube.com/watch?v=3YdlV1DsK54"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hyperlink" Target="https://www.nice.org.uk/"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aci.health.nsw.gov.au/__data/assets/pdf_file/0009/181935/HS13-034_Framework-DevelopMoC_D7.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hyperlink" Target="https://cks.nice.org.uk/topics/cvd-risk-assessment-management/"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hyperlink" Target="https://cks.nice.org.uk/topics/multimorbidity/management/management/" TargetMode="Externa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hyperlink" Target="https://www.youtube.com/watch?v=XIG1ZQFxTvs"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hyperlink" Target="https://www.england.nhs.uk/ourwork/clinical-policy/ltc/house-of-care/" TargetMode="External"/><Relationship Id="rId2" Type="http://schemas.openxmlformats.org/officeDocument/2006/relationships/hyperlink" Target="https://www.cdc.gov/chronicdisease/about/index.htm" TargetMode="External"/><Relationship Id="rId1" Type="http://schemas.openxmlformats.org/officeDocument/2006/relationships/slideLayout" Target="../slideLayouts/slideLayout2.xml"/><Relationship Id="rId6" Type="http://schemas.openxmlformats.org/officeDocument/2006/relationships/hyperlink" Target="https://www.england.nhs.uk/ourwork/clinical-policy/ltc/our-work-on-long-term-conditions/" TargetMode="External"/><Relationship Id="rId5" Type="http://schemas.openxmlformats.org/officeDocument/2006/relationships/hyperlink" Target="https://www.england.nhs.uk/ourwork/clinical-policy/ltc/" TargetMode="External"/><Relationship Id="rId4" Type="http://schemas.openxmlformats.org/officeDocument/2006/relationships/hyperlink" Target="https://www.england.nhs.uk/ourwork/clinical-policy/ltc/declaration/" TargetMode="External"/></Relationships>
</file>

<file path=ppt/slides/_rels/slide103.xml.rels><?xml version="1.0" encoding="UTF-8" standalone="yes"?>
<Relationships xmlns="http://schemas.openxmlformats.org/package/2006/relationships"><Relationship Id="rId8" Type="http://schemas.openxmlformats.org/officeDocument/2006/relationships/hyperlink" Target="http://nice.org.uk/guidance/ng56" TargetMode="External"/><Relationship Id="rId3" Type="http://schemas.openxmlformats.org/officeDocument/2006/relationships/hyperlink" Target="https://www.kingsfund.org.uk/projects/time-think-differently/trends-disease-and-disability-long-term-conditions-multi-morbidity" TargetMode="External"/><Relationship Id="rId7" Type="http://schemas.openxmlformats.org/officeDocument/2006/relationships/hyperlink" Target="http://www.nice.org.uk/" TargetMode="External"/><Relationship Id="rId12" Type="http://schemas.openxmlformats.org/officeDocument/2006/relationships/hyperlink" Target="https://cks.nice.org.uk/topics/multimorbidity/" TargetMode="External"/><Relationship Id="rId2" Type="http://schemas.openxmlformats.org/officeDocument/2006/relationships/hyperlink" Target="https://www.who.int/health-topics/noncommunicable-diseases#tab=tab_1" TargetMode="External"/><Relationship Id="rId1" Type="http://schemas.openxmlformats.org/officeDocument/2006/relationships/slideLayout" Target="../slideLayouts/slideLayout2.xml"/><Relationship Id="rId6" Type="http://schemas.openxmlformats.org/officeDocument/2006/relationships/hyperlink" Target="https://evidence.nihr.ac.uk/collection/making-sense-of-the-evidence-multiple-long-term-conditions-multimorbidity/" TargetMode="External"/><Relationship Id="rId11" Type="http://schemas.openxmlformats.org/officeDocument/2006/relationships/hyperlink" Target="https://cks.nice.org.uk/topics/cvd-risk-assessment-management/background-information/" TargetMode="External"/><Relationship Id="rId5" Type="http://schemas.openxmlformats.org/officeDocument/2006/relationships/hyperlink" Target="https://evidence.nihr.ac.uk/collection/making-sense-of-the-evidence-multiple-long-term-conditions-multimorbidity/#_Toc67472446" TargetMode="External"/><Relationship Id="rId10" Type="http://schemas.openxmlformats.org/officeDocument/2006/relationships/hyperlink" Target="http://nice.org.uk/guidance/ktt18" TargetMode="External"/><Relationship Id="rId4" Type="http://schemas.openxmlformats.org/officeDocument/2006/relationships/hyperlink" Target="http://www.gov.uk/government/uploads/system/uploads/attachment_data/file/216528/dh_134486.pdf" TargetMode="External"/><Relationship Id="rId9" Type="http://schemas.openxmlformats.org/officeDocument/2006/relationships/hyperlink" Target="http://nice.org.uk/" TargetMode="External"/></Relationships>
</file>

<file path=ppt/slides/_rels/slide104.xml.rels><?xml version="1.0" encoding="UTF-8" standalone="yes"?>
<Relationships xmlns="http://schemas.openxmlformats.org/package/2006/relationships"><Relationship Id="rId3" Type="http://schemas.openxmlformats.org/officeDocument/2006/relationships/hyperlink" Target="http://www.kingsfund.org.uk/sites/files/kf/field/field_publication_file/co-ordinated-care-for-people-with-complex-chronic-conditions-kingsfund-oct13.pdf" TargetMode="External"/><Relationship Id="rId2" Type="http://schemas.openxmlformats.org/officeDocument/2006/relationships/hyperlink" Target="http://www.kingsfund.org.uk/publications/articles/how-deliver-high-quality-patient-centred-cost-effective-care" TargetMode="External"/><Relationship Id="rId1" Type="http://schemas.openxmlformats.org/officeDocument/2006/relationships/slideLayout" Target="../slideLayouts/slideLayout2.xml"/><Relationship Id="rId5" Type="http://schemas.openxmlformats.org/officeDocument/2006/relationships/hyperlink" Target="http://www.macmillan.org.uk/Documents/AboutUs/Commissioners/RichmondGroupPatientCare2010.pdf" TargetMode="External"/><Relationship Id="rId4" Type="http://schemas.openxmlformats.org/officeDocument/2006/relationships/hyperlink" Target="http://www.kingsfund.org.uk/sites/files/kf/field/field_publication_file/delivering-better-services-for-people-with-long-term-conditions.pdf" TargetMode="External"/></Relationships>
</file>

<file path=ppt/slides/_rels/slide105.xml.rels><?xml version="1.0" encoding="UTF-8" standalone="yes"?>
<Relationships xmlns="http://schemas.openxmlformats.org/package/2006/relationships"><Relationship Id="rId8" Type="http://schemas.openxmlformats.org/officeDocument/2006/relationships/hyperlink" Target="https://www.nice.org.uk/about/nice-communities/social-care" TargetMode="External"/><Relationship Id="rId3" Type="http://schemas.openxmlformats.org/officeDocument/2006/relationships/hyperlink" Target="https://www.england.nhs.uk/ourwork/clinical-policy/ltc/house-of-care/" TargetMode="External"/><Relationship Id="rId7" Type="http://schemas.openxmlformats.org/officeDocument/2006/relationships/hyperlink" Target="https://www.nice.org.uk/guidance/health-and-social-care-delivery/multiple-long-term-condition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www.nice.org.uk/about/what-we-do/into-practice/measuring-the-use-of-nice-guidance/impact-of-our-guidance/niceimpact-children-and-young-peoples-healthcare/ch2-managing-long-term-conditions-in-children" TargetMode="External"/><Relationship Id="rId5" Type="http://schemas.openxmlformats.org/officeDocument/2006/relationships/hyperlink" Target="https://www.sciencedirect.com/topics/nursing-and-health-professions/model-of-care" TargetMode="External"/><Relationship Id="rId4" Type="http://schemas.openxmlformats.org/officeDocument/2006/relationships/hyperlink" Target="https://www.kingsfund.org.uk/projects/gp-inquiry/management-long-term-conditions" TargetMode="External"/><Relationship Id="rId9" Type="http://schemas.openxmlformats.org/officeDocument/2006/relationships/hyperlink" Target="https://pathways.nic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Community Care and Management of Longer-term Conditions</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latin typeface="Arial" panose="020B0604020202020204" pitchFamily="34" charset="0"/>
                <a:cs typeface="Arial" panose="020B0604020202020204" pitchFamily="34" charset="0"/>
              </a:rPr>
              <a:t>Semester 1       2021/22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3064605"/>
            <a:ext cx="7200800" cy="1077218"/>
          </a:xfrm>
          <a:prstGeom prst="rect">
            <a:avLst/>
          </a:prstGeom>
        </p:spPr>
        <p:txBody>
          <a:bodyPr wrap="square">
            <a:spAutoFit/>
          </a:bodyPr>
          <a:lstStyle/>
          <a:p>
            <a:pPr algn="ctr"/>
            <a:r>
              <a:rPr lang="en-GB" sz="3200" b="1" i="1" dirty="0">
                <a:solidFill>
                  <a:schemeClr val="bg1"/>
                </a:solidFill>
                <a:latin typeface="Arial" panose="020B0604020202020204" pitchFamily="34" charset="0"/>
                <a:cs typeface="Arial" panose="020B0604020202020204" pitchFamily="34" charset="0"/>
              </a:rPr>
              <a:t>Management of Long-term conditions </a:t>
            </a: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3917032"/>
          </a:xfrm>
        </p:spPr>
        <p:txBody>
          <a:bodyPr>
            <a:noAutofit/>
          </a:bodyPr>
          <a:lstStyle/>
          <a:p>
            <a:pPr marL="0" indent="0">
              <a:buNone/>
            </a:pPr>
            <a:r>
              <a:rPr lang="en-GB" sz="18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Critically evaluate the physical, psychological, and social impact on individuals and families living with a long-term condition(s) and its treatment.</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Critically assess the key areas of local and national political, health and social care agendas and initiatives relating to long term conditions.</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Critically evaluate the skills, values and behaviours required to provide co-productive and traditional models of care as appropriate.</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spcAft>
                <a:spcPts val="10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Critically analyse the contribution of empirical evidence and local, national, and international guidelines to informing the delivery of ‘whole person’ care and self-management support for individuals with long term conditions.</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The module aims overall to develop student understanding of the theories, values and policies in managing patients with longer term conditions in different healthcare settings.</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gain an understanding of healthcare work across traditional primary/secondary/social care boundaries and collaborate with patients/carers and other professionals within the NHS, social and private/voluntary sector to continuously improve the information, support, care, and person-centred approaches to treatment of people living with long term conditions.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different levels of patient care</a:t>
            </a:r>
            <a:endParaRPr lang="en-GB" sz="2400" dirty="0">
              <a:latin typeface="Arial" panose="020B0604020202020204" pitchFamily="34" charset="0"/>
              <a:cs typeface="Arial" panose="020B0604020202020204" pitchFamily="34" charset="0"/>
            </a:endParaRPr>
          </a:p>
          <a:p>
            <a:pPr lvl="1" fontAlgn="base">
              <a:spcAft>
                <a:spcPct val="0"/>
              </a:spcAft>
              <a:buFont typeface="Wingdings" panose="05000000000000000000" pitchFamily="2" charset="2"/>
              <a:buChar char="§"/>
            </a:pPr>
            <a:r>
              <a:rPr lang="en-US" altLang="en-US" sz="2400" dirty="0">
                <a:latin typeface="Arial" panose="020B0604020202020204" pitchFamily="34" charset="0"/>
                <a:cs typeface="Arial" panose="020B0604020202020204" pitchFamily="34" charset="0"/>
              </a:rPr>
              <a:t>The  management of Long-term conditions</a:t>
            </a:r>
          </a:p>
          <a:p>
            <a:pPr lvl="1" fontAlgn="base">
              <a:spcAft>
                <a:spcPct val="0"/>
              </a:spcAft>
              <a:buFont typeface="Wingdings" panose="05000000000000000000" pitchFamily="2" charset="2"/>
              <a:buChar char="§"/>
            </a:pPr>
            <a:r>
              <a:rPr lang="en-US" altLang="en-US" sz="2400" dirty="0">
                <a:latin typeface="Arial" panose="020B0604020202020204" pitchFamily="34" charset="0"/>
                <a:cs typeface="Arial" panose="020B0604020202020204" pitchFamily="34" charset="0"/>
              </a:rPr>
              <a:t>Barriers affecting LTC management</a:t>
            </a:r>
          </a:p>
          <a:p>
            <a:pPr lvl="1" fontAlgn="base">
              <a:spcAft>
                <a:spcPct val="0"/>
              </a:spcAft>
              <a:buFont typeface="Wingdings" panose="05000000000000000000" pitchFamily="2" charset="2"/>
              <a:buChar char="§"/>
            </a:pPr>
            <a:r>
              <a:rPr lang="en-US" altLang="en-US" sz="2400" dirty="0">
                <a:latin typeface="Arial" panose="020B0604020202020204" pitchFamily="34" charset="0"/>
                <a:cs typeface="Arial" panose="020B0604020202020204" pitchFamily="34" charset="0"/>
              </a:rPr>
              <a:t>Model of care</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dirty="0">
                <a:solidFill>
                  <a:schemeClr val="bg1"/>
                </a:solidFill>
                <a:latin typeface="Arial" panose="020B0604020202020204" pitchFamily="34" charset="0"/>
                <a:cs typeface="Arial" panose="020B0604020202020204" pitchFamily="34" charset="0"/>
              </a:rPr>
              <a:t>What are the different levels of patient care?</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869019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81F11-AB96-ACD0-F647-E39E9EE5D47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Levels of patient care</a:t>
            </a:r>
          </a:p>
        </p:txBody>
      </p:sp>
      <p:sp>
        <p:nvSpPr>
          <p:cNvPr id="3" name="Content Placeholder 2">
            <a:extLst>
              <a:ext uri="{FF2B5EF4-FFF2-40B4-BE49-F238E27FC236}">
                <a16:creationId xmlns:a16="http://schemas.microsoft.com/office/drawing/2014/main" id="{A6B34312-558E-DC07-8503-2871F5B14254}"/>
              </a:ext>
            </a:extLst>
          </p:cNvPr>
          <p:cNvSpPr>
            <a:spLocks noGrp="1"/>
          </p:cNvSpPr>
          <p:nvPr>
            <p:ph idx="1"/>
          </p:nvPr>
        </p:nvSpPr>
        <p:spPr/>
        <p:txBody>
          <a:bodyPr>
            <a:normAutofit/>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There are four different levels of patient care that is used in clinical medicine.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levels refer to the complexity of the medical cases doctors treat and the skills and specialties of the providers</a:t>
            </a:r>
          </a:p>
          <a:p>
            <a:endParaRPr lang="en-GB" dirty="0"/>
          </a:p>
        </p:txBody>
      </p:sp>
    </p:spTree>
    <p:extLst>
      <p:ext uri="{BB962C8B-B14F-4D97-AF65-F5344CB8AC3E}">
        <p14:creationId xmlns:p14="http://schemas.microsoft.com/office/powerpoint/2010/main" val="4236476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81F11-AB96-ACD0-F647-E39E9EE5D47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Levels of patient care</a:t>
            </a:r>
          </a:p>
        </p:txBody>
      </p:sp>
      <p:sp>
        <p:nvSpPr>
          <p:cNvPr id="3" name="Content Placeholder 2">
            <a:extLst>
              <a:ext uri="{FF2B5EF4-FFF2-40B4-BE49-F238E27FC236}">
                <a16:creationId xmlns:a16="http://schemas.microsoft.com/office/drawing/2014/main" id="{A6B34312-558E-DC07-8503-2871F5B14254}"/>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These levels include</a:t>
            </a:r>
          </a:p>
          <a:p>
            <a:pPr marL="0" indent="0">
              <a:buNone/>
            </a:pPr>
            <a:r>
              <a:rPr lang="en-GB"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Primary care</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Secondary care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Tertiary care</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Quaternary care </a:t>
            </a:r>
          </a:p>
          <a:p>
            <a:endParaRPr lang="en-GB" dirty="0"/>
          </a:p>
        </p:txBody>
      </p:sp>
    </p:spTree>
    <p:extLst>
      <p:ext uri="{BB962C8B-B14F-4D97-AF65-F5344CB8AC3E}">
        <p14:creationId xmlns:p14="http://schemas.microsoft.com/office/powerpoint/2010/main" val="2389175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B737E-95B4-05BE-0ACC-F01A2149A392}"/>
              </a:ext>
            </a:extLst>
          </p:cNvPr>
          <p:cNvSpPr>
            <a:spLocks noGrp="1"/>
          </p:cNvSpPr>
          <p:nvPr>
            <p:ph type="title"/>
          </p:nvPr>
        </p:nvSpPr>
        <p:spPr/>
        <p:txBody>
          <a:bodyPr/>
          <a:lstStyle/>
          <a:p>
            <a:r>
              <a:rPr lang="en-GB" b="1" dirty="0"/>
              <a:t>Levels of patient care</a:t>
            </a:r>
          </a:p>
        </p:txBody>
      </p:sp>
      <p:sp>
        <p:nvSpPr>
          <p:cNvPr id="3" name="Content Placeholder 2">
            <a:extLst>
              <a:ext uri="{FF2B5EF4-FFF2-40B4-BE49-F238E27FC236}">
                <a16:creationId xmlns:a16="http://schemas.microsoft.com/office/drawing/2014/main" id="{F66EB2E4-7731-AD9D-09BC-29CB70F01568}"/>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This categorisation make it easier/help patients and healthcare professionals to navigate the medical system.</a:t>
            </a:r>
          </a:p>
          <a:p>
            <a:r>
              <a:rPr lang="en-GB" dirty="0">
                <a:latin typeface="Arial" panose="020B0604020202020204" pitchFamily="34" charset="0"/>
                <a:cs typeface="Arial" panose="020B0604020202020204" pitchFamily="34" charset="0"/>
              </a:rPr>
              <a:t>Each categorises the seriousness or complexity of the illness or condition and the type of treatment or medical practitioners involved. </a:t>
            </a:r>
          </a:p>
          <a:p>
            <a:pPr marL="0" indent="0">
              <a:buNone/>
            </a:pPr>
            <a:r>
              <a:rPr lang="en-GB" dirty="0">
                <a:latin typeface="Arial" panose="020B0604020202020204" pitchFamily="34" charset="0"/>
                <a:cs typeface="Arial" panose="020B0604020202020204" pitchFamily="34" charset="0"/>
              </a:rPr>
              <a:t>                                                    (Indeed, 2022)</a:t>
            </a:r>
          </a:p>
          <a:p>
            <a:endParaRPr lang="en-GB" dirty="0"/>
          </a:p>
        </p:txBody>
      </p:sp>
    </p:spTree>
    <p:extLst>
      <p:ext uri="{BB962C8B-B14F-4D97-AF65-F5344CB8AC3E}">
        <p14:creationId xmlns:p14="http://schemas.microsoft.com/office/powerpoint/2010/main" val="2115800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5F54A-1335-8375-DE2A-27F2E0C342F9}"/>
              </a:ext>
            </a:extLst>
          </p:cNvPr>
          <p:cNvSpPr>
            <a:spLocks noGrp="1"/>
          </p:cNvSpPr>
          <p:nvPr>
            <p:ph type="title"/>
          </p:nvPr>
        </p:nvSpPr>
        <p:spPr/>
        <p:txBody>
          <a:bodyPr/>
          <a:lstStyle/>
          <a:p>
            <a:r>
              <a:rPr lang="en-GB" b="1" dirty="0"/>
              <a:t>Primary care </a:t>
            </a:r>
            <a:endParaRPr lang="en-GB" dirty="0"/>
          </a:p>
        </p:txBody>
      </p:sp>
      <p:sp>
        <p:nvSpPr>
          <p:cNvPr id="3" name="Content Placeholder 2">
            <a:extLst>
              <a:ext uri="{FF2B5EF4-FFF2-40B4-BE49-F238E27FC236}">
                <a16:creationId xmlns:a16="http://schemas.microsoft.com/office/drawing/2014/main" id="{AB39A829-3706-6B72-A27F-18B24A6D46FB}"/>
              </a:ext>
            </a:extLst>
          </p:cNvPr>
          <p:cNvSpPr>
            <a:spLocks noGrp="1"/>
          </p:cNvSpPr>
          <p:nvPr>
            <p:ph idx="1"/>
          </p:nvPr>
        </p:nvSpPr>
        <p:spPr/>
        <p:txBody>
          <a:bodyPr>
            <a:normAutofit fontScale="92500" lnSpcReduction="20000"/>
          </a:bodyPr>
          <a:lstStyle/>
          <a:p>
            <a:pPr algn="l">
              <a:buFont typeface="Wingdings" panose="05000000000000000000" pitchFamily="2" charset="2"/>
              <a:buChar char="§"/>
            </a:pPr>
            <a:r>
              <a:rPr lang="en-GB" sz="2800" b="0" i="0" dirty="0">
                <a:effectLst/>
                <a:latin typeface="Arial" panose="020B0604020202020204" pitchFamily="34" charset="0"/>
                <a:cs typeface="Arial" panose="020B0604020202020204" pitchFamily="34" charset="0"/>
              </a:rPr>
              <a:t>The primary care level  is the first level of care</a:t>
            </a:r>
          </a:p>
          <a:p>
            <a:pPr algn="l">
              <a:buFont typeface="Wingdings" panose="05000000000000000000" pitchFamily="2" charset="2"/>
              <a:buChar char="§"/>
            </a:pPr>
            <a:r>
              <a:rPr lang="en-GB" sz="2800" dirty="0">
                <a:latin typeface="Arial" panose="020B0604020202020204" pitchFamily="34" charset="0"/>
                <a:cs typeface="Arial" panose="020B0604020202020204" pitchFamily="34" charset="0"/>
              </a:rPr>
              <a:t>This</a:t>
            </a:r>
            <a:r>
              <a:rPr lang="en-GB" sz="2800" b="0" i="0" dirty="0">
                <a:effectLst/>
                <a:latin typeface="Arial" panose="020B0604020202020204" pitchFamily="34" charset="0"/>
                <a:cs typeface="Arial" panose="020B0604020202020204" pitchFamily="34" charset="0"/>
              </a:rPr>
              <a:t> often includes everyday healthcare, given by general practitioners/ family doctors  and nurses at a physician's office who act as the first contact with a patient for non-emergency situations.</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This level of care deals with medical concerns, illnesses, conditions, symptoms or non-life-threatening emergencies like skin rashes, broken bones, colds, flu, allergies, weight control issues, virus or bacteria illnesses</a:t>
            </a:r>
          </a:p>
          <a:p>
            <a:pPr marL="0" indent="0">
              <a:buNone/>
            </a:pPr>
            <a:r>
              <a:rPr lang="en-GB" sz="2800" dirty="0">
                <a:latin typeface="Arial" panose="020B0604020202020204" pitchFamily="34" charset="0"/>
                <a:cs typeface="Arial" panose="020B0604020202020204" pitchFamily="34" charset="0"/>
              </a:rPr>
              <a:t>                                                       (Indeed, 2022)</a:t>
            </a:r>
          </a:p>
        </p:txBody>
      </p:sp>
    </p:spTree>
    <p:extLst>
      <p:ext uri="{BB962C8B-B14F-4D97-AF65-F5344CB8AC3E}">
        <p14:creationId xmlns:p14="http://schemas.microsoft.com/office/powerpoint/2010/main" val="2798198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B50BC-A4B0-2D0C-BC72-137565291E25}"/>
              </a:ext>
            </a:extLst>
          </p:cNvPr>
          <p:cNvSpPr>
            <a:spLocks noGrp="1"/>
          </p:cNvSpPr>
          <p:nvPr>
            <p:ph type="title"/>
          </p:nvPr>
        </p:nvSpPr>
        <p:spPr/>
        <p:txBody>
          <a:bodyPr/>
          <a:lstStyle/>
          <a:p>
            <a:r>
              <a:rPr lang="en-GB" b="1" dirty="0"/>
              <a:t>Importance of PHC</a:t>
            </a:r>
          </a:p>
        </p:txBody>
      </p:sp>
      <p:sp>
        <p:nvSpPr>
          <p:cNvPr id="3" name="Content Placeholder 2">
            <a:extLst>
              <a:ext uri="{FF2B5EF4-FFF2-40B4-BE49-F238E27FC236}">
                <a16:creationId xmlns:a16="http://schemas.microsoft.com/office/drawing/2014/main" id="{74114EF5-AC47-ECAE-97F7-F37205C721E8}"/>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Primary health care providers are important because they often offer improved access to healthcare services, increased education about well-being and often decrease the number of emergency room visits or hospitalizations in a community. </a:t>
            </a:r>
          </a:p>
          <a:p>
            <a:pPr>
              <a:buFont typeface="Wingdings" panose="05000000000000000000" pitchFamily="2" charset="2"/>
              <a:buChar char="§"/>
            </a:pPr>
            <a:r>
              <a:rPr lang="en-GB" dirty="0"/>
              <a:t>They also help coordinate care with specialists or higher levels of care when needed, typically through referrals. </a:t>
            </a:r>
          </a:p>
          <a:p>
            <a:pPr>
              <a:buFont typeface="Wingdings" panose="05000000000000000000" pitchFamily="2" charset="2"/>
              <a:buChar char="§"/>
            </a:pPr>
            <a:r>
              <a:rPr lang="en-GB" dirty="0"/>
              <a:t>Primary care physicians treat minor illnesses, perform health check-ups and routine tests, answer your medical questions and keep records related to your overall health and wellness.</a:t>
            </a:r>
          </a:p>
        </p:txBody>
      </p:sp>
    </p:spTree>
    <p:extLst>
      <p:ext uri="{BB962C8B-B14F-4D97-AF65-F5344CB8AC3E}">
        <p14:creationId xmlns:p14="http://schemas.microsoft.com/office/powerpoint/2010/main" val="1320471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69A0C-D2B1-E1E2-8F20-CC3545962C46}"/>
              </a:ext>
            </a:extLst>
          </p:cNvPr>
          <p:cNvSpPr>
            <a:spLocks noGrp="1"/>
          </p:cNvSpPr>
          <p:nvPr>
            <p:ph type="title"/>
          </p:nvPr>
        </p:nvSpPr>
        <p:spPr/>
        <p:txBody>
          <a:bodyPr/>
          <a:lstStyle/>
          <a:p>
            <a:r>
              <a:rPr lang="en-GB" sz="4400" b="1" i="0" dirty="0">
                <a:solidFill>
                  <a:srgbClr val="2D2D2D"/>
                </a:solidFill>
                <a:effectLst/>
                <a:latin typeface="Arial" panose="020B0604020202020204" pitchFamily="34" charset="0"/>
                <a:cs typeface="Arial" panose="020B0604020202020204" pitchFamily="34" charset="0"/>
              </a:rPr>
              <a:t>Secondary care</a:t>
            </a:r>
            <a:endParaRPr lang="en-GB" dirty="0"/>
          </a:p>
        </p:txBody>
      </p:sp>
      <p:sp>
        <p:nvSpPr>
          <p:cNvPr id="3" name="Content Placeholder 2">
            <a:extLst>
              <a:ext uri="{FF2B5EF4-FFF2-40B4-BE49-F238E27FC236}">
                <a16:creationId xmlns:a16="http://schemas.microsoft.com/office/drawing/2014/main" id="{48E1F165-ED59-9D47-D675-A9EAA1995D7B}"/>
              </a:ext>
            </a:extLst>
          </p:cNvPr>
          <p:cNvSpPr>
            <a:spLocks noGrp="1"/>
          </p:cNvSpPr>
          <p:nvPr>
            <p:ph idx="1"/>
          </p:nvPr>
        </p:nvSpPr>
        <p:spPr/>
        <p:txBody>
          <a:bodyPr>
            <a:normAutofit/>
          </a:bodyPr>
          <a:lstStyle/>
          <a:p>
            <a:pPr>
              <a:buFont typeface="Wingdings" panose="05000000000000000000" pitchFamily="2" charset="2"/>
              <a:buChar char="§"/>
            </a:pPr>
            <a:r>
              <a:rPr lang="en-GB" sz="2800" b="0" i="0" dirty="0">
                <a:effectLst/>
                <a:latin typeface="Arial" panose="020B0604020202020204" pitchFamily="34" charset="0"/>
                <a:cs typeface="Arial" panose="020B0604020202020204" pitchFamily="34" charset="0"/>
              </a:rPr>
              <a:t>The secondary care level refers to “health services given by specialised medical professionals who are typically the second contact with a patient, often referred from the primary care provider”.</a:t>
            </a:r>
          </a:p>
          <a:p>
            <a:pPr>
              <a:buFont typeface="Wingdings" panose="05000000000000000000" pitchFamily="2" charset="2"/>
              <a:buChar char="§"/>
            </a:pPr>
            <a:r>
              <a:rPr lang="en-GB" sz="2800" b="0" i="0" dirty="0">
                <a:effectLst/>
                <a:latin typeface="Arial" panose="020B0604020202020204" pitchFamily="34" charset="0"/>
                <a:cs typeface="Arial" panose="020B0604020202020204" pitchFamily="34" charset="0"/>
              </a:rPr>
              <a:t>This can be for a “specific part or system of the body or a specific disease, illness or condition”. </a:t>
            </a:r>
          </a:p>
          <a:p>
            <a:pPr marL="0" indent="0">
              <a:buNone/>
            </a:pPr>
            <a:r>
              <a:rPr lang="en-GB" sz="2800" dirty="0">
                <a:latin typeface="Arial" panose="020B0604020202020204" pitchFamily="34" charset="0"/>
                <a:cs typeface="Arial" panose="020B0604020202020204" pitchFamily="34" charset="0"/>
              </a:rPr>
              <a:t>                                                     (Indeed, 2022)</a:t>
            </a:r>
          </a:p>
        </p:txBody>
      </p:sp>
    </p:spTree>
    <p:extLst>
      <p:ext uri="{BB962C8B-B14F-4D97-AF65-F5344CB8AC3E}">
        <p14:creationId xmlns:p14="http://schemas.microsoft.com/office/powerpoint/2010/main" val="1871079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F8957-57AA-EF37-27D3-8F117885425F}"/>
              </a:ext>
            </a:extLst>
          </p:cNvPr>
          <p:cNvSpPr>
            <a:spLocks noGrp="1"/>
          </p:cNvSpPr>
          <p:nvPr>
            <p:ph type="title"/>
          </p:nvPr>
        </p:nvSpPr>
        <p:spPr/>
        <p:txBody>
          <a:bodyPr/>
          <a:lstStyle/>
          <a:p>
            <a:r>
              <a:rPr lang="en-GB" sz="4400" b="1" i="0" dirty="0">
                <a:solidFill>
                  <a:srgbClr val="2D2D2D"/>
                </a:solidFill>
                <a:effectLst/>
                <a:latin typeface="Arial" panose="020B0604020202020204" pitchFamily="34" charset="0"/>
                <a:cs typeface="Arial" panose="020B0604020202020204" pitchFamily="34" charset="0"/>
              </a:rPr>
              <a:t>Secondary care</a:t>
            </a:r>
            <a:endParaRPr lang="en-GB" dirty="0"/>
          </a:p>
        </p:txBody>
      </p:sp>
      <p:sp>
        <p:nvSpPr>
          <p:cNvPr id="3" name="Content Placeholder 2">
            <a:extLst>
              <a:ext uri="{FF2B5EF4-FFF2-40B4-BE49-F238E27FC236}">
                <a16:creationId xmlns:a16="http://schemas.microsoft.com/office/drawing/2014/main" id="{B77353AE-E820-9CEF-7221-9AAAD0F64F35}"/>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sz="3200" b="0" i="0" dirty="0">
                <a:solidFill>
                  <a:srgbClr val="2D2D2D"/>
                </a:solidFill>
                <a:effectLst/>
                <a:latin typeface="Arial" panose="020B0604020202020204" pitchFamily="34" charset="0"/>
                <a:cs typeface="Arial" panose="020B0604020202020204" pitchFamily="34" charset="0"/>
              </a:rPr>
              <a:t>For example, </a:t>
            </a:r>
            <a:r>
              <a:rPr lang="en-GB" sz="3200" b="1" i="0" dirty="0">
                <a:solidFill>
                  <a:srgbClr val="2D2D2D"/>
                </a:solidFill>
                <a:effectLst/>
                <a:latin typeface="Arial" panose="020B0604020202020204" pitchFamily="34" charset="0"/>
                <a:cs typeface="Arial" panose="020B0604020202020204" pitchFamily="34" charset="0"/>
              </a:rPr>
              <a:t>oncologists</a:t>
            </a:r>
            <a:r>
              <a:rPr lang="en-GB" sz="3200" b="0" i="0" dirty="0">
                <a:solidFill>
                  <a:srgbClr val="2D2D2D"/>
                </a:solidFill>
                <a:effectLst/>
                <a:latin typeface="Arial" panose="020B0604020202020204" pitchFamily="34" charset="0"/>
                <a:cs typeface="Arial" panose="020B0604020202020204" pitchFamily="34" charset="0"/>
              </a:rPr>
              <a:t> are doctors with a trained specialty in treating cancers, and many have further specialties in a specific type of cancer, like breast cancer, lung cancer or skin cancer. </a:t>
            </a:r>
          </a:p>
          <a:p>
            <a:pPr>
              <a:buFont typeface="Wingdings" panose="05000000000000000000" pitchFamily="2" charset="2"/>
              <a:buChar char="§"/>
            </a:pPr>
            <a:r>
              <a:rPr lang="en-GB" sz="3200" b="1" i="0" dirty="0">
                <a:solidFill>
                  <a:srgbClr val="2D2D2D"/>
                </a:solidFill>
                <a:effectLst/>
                <a:latin typeface="Arial" panose="020B0604020202020204" pitchFamily="34" charset="0"/>
                <a:cs typeface="Arial" panose="020B0604020202020204" pitchFamily="34" charset="0"/>
              </a:rPr>
              <a:t>Cardiologists</a:t>
            </a:r>
            <a:r>
              <a:rPr lang="en-GB" sz="3200" b="0" i="0" dirty="0">
                <a:solidFill>
                  <a:srgbClr val="2D2D2D"/>
                </a:solidFill>
                <a:effectLst/>
                <a:latin typeface="Arial" panose="020B0604020202020204" pitchFamily="34" charset="0"/>
                <a:cs typeface="Arial" panose="020B0604020202020204" pitchFamily="34" charset="0"/>
              </a:rPr>
              <a:t> practice exclusively on heart conditions and abnormalities. </a:t>
            </a:r>
          </a:p>
          <a:p>
            <a:pPr>
              <a:buFont typeface="Wingdings" panose="05000000000000000000" pitchFamily="2" charset="2"/>
              <a:buChar char="§"/>
            </a:pPr>
            <a:r>
              <a:rPr lang="en-GB" b="1" dirty="0">
                <a:solidFill>
                  <a:srgbClr val="2D2D2D"/>
                </a:solidFill>
                <a:latin typeface="Arial" panose="020B0604020202020204" pitchFamily="34" charset="0"/>
                <a:cs typeface="Arial" panose="020B0604020202020204" pitchFamily="34" charset="0"/>
              </a:rPr>
              <a:t>D</a:t>
            </a:r>
            <a:r>
              <a:rPr lang="en-GB" sz="3200" b="1" i="0" dirty="0">
                <a:solidFill>
                  <a:srgbClr val="2D2D2D"/>
                </a:solidFill>
                <a:effectLst/>
                <a:latin typeface="Arial" panose="020B0604020202020204" pitchFamily="34" charset="0"/>
                <a:cs typeface="Arial" panose="020B0604020202020204" pitchFamily="34" charset="0"/>
              </a:rPr>
              <a:t>ermatologists</a:t>
            </a:r>
            <a:r>
              <a:rPr lang="en-GB" sz="3200" b="0" i="0" dirty="0">
                <a:solidFill>
                  <a:srgbClr val="2D2D2D"/>
                </a:solidFill>
                <a:effectLst/>
                <a:latin typeface="Arial" panose="020B0604020202020204" pitchFamily="34" charset="0"/>
                <a:cs typeface="Arial" panose="020B0604020202020204" pitchFamily="34" charset="0"/>
              </a:rPr>
              <a:t> work with various skin issues, like acne, psoriasis, eczema and other conditions.</a:t>
            </a:r>
          </a:p>
          <a:p>
            <a:pPr marL="0" indent="0">
              <a:buNone/>
            </a:pPr>
            <a:r>
              <a:rPr lang="en-GB" dirty="0">
                <a:solidFill>
                  <a:srgbClr val="2D2D2D"/>
                </a:solidFill>
                <a:latin typeface="Arial" panose="020B0604020202020204" pitchFamily="34" charset="0"/>
                <a:cs typeface="Arial" panose="020B0604020202020204" pitchFamily="34" charset="0"/>
              </a:rPr>
              <a:t>                                                        (Indeed, 2022)</a:t>
            </a:r>
            <a:endParaRPr lang="en-GB" sz="3200" b="0" i="0" dirty="0">
              <a:solidFill>
                <a:srgbClr val="2D2D2D"/>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33456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5170B-179B-B982-03DD-B785FB8D022C}"/>
              </a:ext>
            </a:extLst>
          </p:cNvPr>
          <p:cNvSpPr>
            <a:spLocks noGrp="1"/>
          </p:cNvSpPr>
          <p:nvPr>
            <p:ph type="title"/>
          </p:nvPr>
        </p:nvSpPr>
        <p:spPr/>
        <p:txBody>
          <a:bodyPr/>
          <a:lstStyle/>
          <a:p>
            <a:r>
              <a:rPr lang="en-GB" b="1" dirty="0"/>
              <a:t>Secondary care</a:t>
            </a:r>
          </a:p>
        </p:txBody>
      </p:sp>
      <p:sp>
        <p:nvSpPr>
          <p:cNvPr id="3" name="Content Placeholder 2">
            <a:extLst>
              <a:ext uri="{FF2B5EF4-FFF2-40B4-BE49-F238E27FC236}">
                <a16:creationId xmlns:a16="http://schemas.microsoft.com/office/drawing/2014/main" id="{4C6399B6-F2C3-55CE-48D7-BCD3D255870B}"/>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dirty="0"/>
              <a:t>Doctors at both primary and secondary levels of care can prescribe medication and suggest treatment plans. </a:t>
            </a:r>
          </a:p>
          <a:p>
            <a:pPr>
              <a:buFont typeface="Wingdings" panose="05000000000000000000" pitchFamily="2" charset="2"/>
              <a:buChar char="§"/>
            </a:pPr>
            <a:r>
              <a:rPr lang="en-GB" dirty="0"/>
              <a:t>People often have a secondary care review when a medical condition requires more attention than a primary care provider can give. </a:t>
            </a:r>
          </a:p>
          <a:p>
            <a:pPr>
              <a:buFont typeface="Wingdings" panose="05000000000000000000" pitchFamily="2" charset="2"/>
              <a:buChar char="§"/>
            </a:pPr>
            <a:r>
              <a:rPr lang="en-GB" dirty="0"/>
              <a:t>To see a specialist, patients often need a recommendation, or referral, from their primary care provider.</a:t>
            </a:r>
          </a:p>
        </p:txBody>
      </p:sp>
    </p:spTree>
    <p:extLst>
      <p:ext uri="{BB962C8B-B14F-4D97-AF65-F5344CB8AC3E}">
        <p14:creationId xmlns:p14="http://schemas.microsoft.com/office/powerpoint/2010/main" val="3759385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971-B36B-AE06-A99D-9A44BF8B4A0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07B87B7-D5FB-1407-F629-7949F7B34CFF}"/>
              </a:ext>
            </a:extLst>
          </p:cNvPr>
          <p:cNvSpPr>
            <a:spLocks noGrp="1"/>
          </p:cNvSpPr>
          <p:nvPr>
            <p:ph idx="1"/>
          </p:nvPr>
        </p:nvSpPr>
        <p:spPr/>
        <p:txBody>
          <a:bodyPr>
            <a:normAutofit/>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Working independently research other examples of secondary care doctors that helps in the management of patient.</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pPr marL="0" indent="0" algn="ctr">
              <a:buNone/>
            </a:pPr>
            <a:r>
              <a:rPr lang="en-GB" sz="2800" b="1" dirty="0">
                <a:latin typeface="Arial" panose="020B0604020202020204" pitchFamily="34" charset="0"/>
                <a:cs typeface="Arial" panose="020B0604020202020204" pitchFamily="34" charset="0"/>
              </a:rPr>
              <a:t>15mins</a:t>
            </a:r>
          </a:p>
        </p:txBody>
      </p:sp>
    </p:spTree>
    <p:extLst>
      <p:ext uri="{BB962C8B-B14F-4D97-AF65-F5344CB8AC3E}">
        <p14:creationId xmlns:p14="http://schemas.microsoft.com/office/powerpoint/2010/main" val="3510764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20B54-B072-EB84-A4E4-F6346EF8C380}"/>
              </a:ext>
            </a:extLst>
          </p:cNvPr>
          <p:cNvSpPr>
            <a:spLocks noGrp="1"/>
          </p:cNvSpPr>
          <p:nvPr>
            <p:ph type="title"/>
          </p:nvPr>
        </p:nvSpPr>
        <p:spPr/>
        <p:txBody>
          <a:bodyPr>
            <a:normAutofit fontScale="90000"/>
          </a:bodyPr>
          <a:lstStyle/>
          <a:p>
            <a:r>
              <a:rPr lang="en-GB" b="1" dirty="0"/>
              <a:t>Examples of secondary care Doctors</a:t>
            </a:r>
          </a:p>
        </p:txBody>
      </p:sp>
      <p:sp>
        <p:nvSpPr>
          <p:cNvPr id="3" name="Content Placeholder 2">
            <a:extLst>
              <a:ext uri="{FF2B5EF4-FFF2-40B4-BE49-F238E27FC236}">
                <a16:creationId xmlns:a16="http://schemas.microsoft.com/office/drawing/2014/main" id="{97E22E2C-E373-8F8F-1250-2A007A91B709}"/>
              </a:ext>
            </a:extLst>
          </p:cNvPr>
          <p:cNvSpPr>
            <a:spLocks noGrp="1"/>
          </p:cNvSpPr>
          <p:nvPr>
            <p:ph idx="1"/>
          </p:nvPr>
        </p:nvSpPr>
        <p:spPr/>
        <p:txBody>
          <a:bodyPr>
            <a:normAutofit fontScale="40000" lnSpcReduction="20000"/>
          </a:bodyPr>
          <a:lstStyle/>
          <a:p>
            <a:pPr algn="l">
              <a:buFont typeface="Wingdings" panose="05000000000000000000" pitchFamily="2" charset="2"/>
              <a:buChar char="§"/>
            </a:pPr>
            <a:r>
              <a:rPr lang="en-GB" b="1" i="0" dirty="0">
                <a:solidFill>
                  <a:srgbClr val="2D2D2D"/>
                </a:solidFill>
                <a:effectLst/>
                <a:latin typeface="Noto Sans" panose="020B0502040504020204" pitchFamily="34" charset="0"/>
              </a:rPr>
              <a:t>Allergists:</a:t>
            </a:r>
            <a:r>
              <a:rPr lang="en-GB" b="0" i="0" dirty="0">
                <a:solidFill>
                  <a:srgbClr val="2D2D2D"/>
                </a:solidFill>
                <a:effectLst/>
                <a:latin typeface="Noto Sans" panose="020B0502040504020204" pitchFamily="34" charset="0"/>
              </a:rPr>
              <a:t> Allergists treat allergic diseases and conditions, like hives, asthma or medicinal allergies.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Infectious disease doctors:</a:t>
            </a:r>
            <a:r>
              <a:rPr lang="en-GB" b="0" i="0" dirty="0">
                <a:solidFill>
                  <a:srgbClr val="2D2D2D"/>
                </a:solidFill>
                <a:effectLst/>
                <a:latin typeface="Noto Sans" panose="020B0502040504020204" pitchFamily="34" charset="0"/>
              </a:rPr>
              <a:t> Infectious disease doctors specialise in the treatment of contagious diseases like pneumonia, cellulitis, influenza and post-surgery infections.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Ophthalmologists:</a:t>
            </a:r>
            <a:r>
              <a:rPr lang="en-GB" b="0" i="0" dirty="0">
                <a:solidFill>
                  <a:srgbClr val="2D2D2D"/>
                </a:solidFill>
                <a:effectLst/>
                <a:latin typeface="Noto Sans" panose="020B0502040504020204" pitchFamily="34" charset="0"/>
              </a:rPr>
              <a:t> Ophthalmologists are doctors who specialise in vision and eye care, including routine eye exams, eye surgeries and eye conditions or diseases.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Endocrinologists:</a:t>
            </a:r>
            <a:r>
              <a:rPr lang="en-GB" b="0" i="0" dirty="0">
                <a:solidFill>
                  <a:srgbClr val="2D2D2D"/>
                </a:solidFill>
                <a:effectLst/>
                <a:latin typeface="Noto Sans" panose="020B0502040504020204" pitchFamily="34" charset="0"/>
              </a:rPr>
              <a:t> Endocrinologists focus on the endocrine system of hormones and glands to treat things like thyroid conditions, infertility or hormonal imbalances.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Gastroenterologists:</a:t>
            </a:r>
            <a:r>
              <a:rPr lang="en-GB" b="0" i="0" dirty="0">
                <a:solidFill>
                  <a:srgbClr val="2D2D2D"/>
                </a:solidFill>
                <a:effectLst/>
                <a:latin typeface="Noto Sans" panose="020B0502040504020204" pitchFamily="34" charset="0"/>
              </a:rPr>
              <a:t> Gastroenterologists treat the digestive system, including the oesophagus, pancreas, colon, gallbladder, intestine, stomach and liver.</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Nephrologists:</a:t>
            </a:r>
            <a:r>
              <a:rPr lang="en-GB" b="0" i="0" dirty="0">
                <a:solidFill>
                  <a:srgbClr val="2D2D2D"/>
                </a:solidFill>
                <a:effectLst/>
                <a:latin typeface="Noto Sans" panose="020B0502040504020204" pitchFamily="34" charset="0"/>
              </a:rPr>
              <a:t> Nephrologists care for kidneys and kidney conditions like renal failure, lupus, kidney stones, hypertension and more. They also perform dialysis and transplants.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Neurologists:</a:t>
            </a:r>
            <a:r>
              <a:rPr lang="en-GB" b="0" i="0" dirty="0">
                <a:solidFill>
                  <a:srgbClr val="2D2D2D"/>
                </a:solidFill>
                <a:effectLst/>
                <a:latin typeface="Noto Sans" panose="020B0502040504020204" pitchFamily="34" charset="0"/>
              </a:rPr>
              <a:t> Neurologists are doctors who specialize in conditions of the spine, nerves and brain, often performing surgery and treating conditions like migraines, stroke, epilepsy, multiple sclerosis and Parkinson's and Alzheimer's diseases.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Urologists:</a:t>
            </a:r>
            <a:r>
              <a:rPr lang="en-GB" b="0" i="0" dirty="0">
                <a:solidFill>
                  <a:srgbClr val="2D2D2D"/>
                </a:solidFill>
                <a:effectLst/>
                <a:latin typeface="Noto Sans" panose="020B0502040504020204" pitchFamily="34" charset="0"/>
              </a:rPr>
              <a:t> Urologists focus on urinary tract health, including reproductive health and infertility issues.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Pulmonologists:</a:t>
            </a:r>
            <a:r>
              <a:rPr lang="en-GB" b="0" i="0" dirty="0">
                <a:solidFill>
                  <a:srgbClr val="2D2D2D"/>
                </a:solidFill>
                <a:effectLst/>
                <a:latin typeface="Noto Sans" panose="020B0502040504020204" pitchFamily="34" charset="0"/>
              </a:rPr>
              <a:t> Pulmonologists care for the lungs and heart as they relate to breathing. They handle ventilation procedures and treat lung conditions and breathing disorders.</a:t>
            </a:r>
          </a:p>
          <a:p>
            <a:endParaRPr lang="en-GB" dirty="0"/>
          </a:p>
        </p:txBody>
      </p:sp>
    </p:spTree>
    <p:extLst>
      <p:ext uri="{BB962C8B-B14F-4D97-AF65-F5344CB8AC3E}">
        <p14:creationId xmlns:p14="http://schemas.microsoft.com/office/powerpoint/2010/main" val="10480752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9EFC8-E58F-946B-1C8C-0498821E32B9}"/>
              </a:ext>
            </a:extLst>
          </p:cNvPr>
          <p:cNvSpPr>
            <a:spLocks noGrp="1"/>
          </p:cNvSpPr>
          <p:nvPr>
            <p:ph type="title"/>
          </p:nvPr>
        </p:nvSpPr>
        <p:spPr/>
        <p:txBody>
          <a:bodyPr>
            <a:normAutofit fontScale="90000"/>
          </a:bodyPr>
          <a:lstStyle/>
          <a:p>
            <a:r>
              <a:rPr lang="en-GB" b="1" dirty="0"/>
              <a:t>Examples of secondary care Doctors</a:t>
            </a:r>
            <a:endParaRPr lang="en-GB" dirty="0"/>
          </a:p>
        </p:txBody>
      </p:sp>
      <p:sp>
        <p:nvSpPr>
          <p:cNvPr id="3" name="Content Placeholder 2">
            <a:extLst>
              <a:ext uri="{FF2B5EF4-FFF2-40B4-BE49-F238E27FC236}">
                <a16:creationId xmlns:a16="http://schemas.microsoft.com/office/drawing/2014/main" id="{117C41B2-0367-2669-149B-E05737FE4EC2}"/>
              </a:ext>
            </a:extLst>
          </p:cNvPr>
          <p:cNvSpPr>
            <a:spLocks noGrp="1"/>
          </p:cNvSpPr>
          <p:nvPr>
            <p:ph idx="1"/>
          </p:nvPr>
        </p:nvSpPr>
        <p:spPr/>
        <p:txBody>
          <a:bodyPr>
            <a:normAutofit fontScale="40000" lnSpcReduction="20000"/>
          </a:bodyPr>
          <a:lstStyle/>
          <a:p>
            <a:pPr algn="l">
              <a:buFont typeface="Wingdings" panose="05000000000000000000" pitchFamily="2" charset="2"/>
              <a:buChar char="§"/>
            </a:pPr>
            <a:r>
              <a:rPr lang="en-GB" b="1" i="0" dirty="0">
                <a:solidFill>
                  <a:srgbClr val="2D2D2D"/>
                </a:solidFill>
                <a:effectLst/>
                <a:latin typeface="Noto Sans" panose="020B0502040504020204" pitchFamily="34" charset="0"/>
              </a:rPr>
              <a:t>Otolaryngologists:</a:t>
            </a:r>
            <a:r>
              <a:rPr lang="en-GB" b="0" i="0" dirty="0">
                <a:solidFill>
                  <a:srgbClr val="2D2D2D"/>
                </a:solidFill>
                <a:effectLst/>
                <a:latin typeface="Noto Sans" panose="020B0502040504020204" pitchFamily="34" charset="0"/>
              </a:rPr>
              <a:t> Otolaryngologists are doctors who treat the ear, nose and throat (ENT), including sinus, tonsils and throat.</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Psychiatrists:</a:t>
            </a:r>
            <a:r>
              <a:rPr lang="en-GB" b="0" i="0" dirty="0">
                <a:solidFill>
                  <a:srgbClr val="2D2D2D"/>
                </a:solidFill>
                <a:effectLst/>
                <a:latin typeface="Noto Sans" panose="020B0502040504020204" pitchFamily="34" charset="0"/>
              </a:rPr>
              <a:t> Psychiatrists are doctors who treat mental health conditions through medication, </a:t>
            </a:r>
            <a:r>
              <a:rPr lang="en-GB" b="0" i="0" dirty="0" err="1">
                <a:solidFill>
                  <a:srgbClr val="2D2D2D"/>
                </a:solidFill>
                <a:effectLst/>
                <a:latin typeface="Noto Sans" panose="020B0502040504020204" pitchFamily="34" charset="0"/>
              </a:rPr>
              <a:t>counseling</a:t>
            </a:r>
            <a:r>
              <a:rPr lang="en-GB" b="0" i="0" dirty="0">
                <a:solidFill>
                  <a:srgbClr val="2D2D2D"/>
                </a:solidFill>
                <a:effectLst/>
                <a:latin typeface="Noto Sans" panose="020B0502040504020204" pitchFamily="34" charset="0"/>
              </a:rPr>
              <a:t> and hospital treatment. Some focus further on specific areas like substance abuse and addiction medicine or adolescent mental health.</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Radiologists:</a:t>
            </a:r>
            <a:r>
              <a:rPr lang="en-GB" b="0" i="0" dirty="0">
                <a:solidFill>
                  <a:srgbClr val="2D2D2D"/>
                </a:solidFill>
                <a:effectLst/>
                <a:latin typeface="Noto Sans" panose="020B0502040504020204" pitchFamily="34" charset="0"/>
              </a:rPr>
              <a:t> Radiologists diagnose and treat medical conditions through image tests like X-rays, mammograms, ultrasounds, computed tomography (CT) scans and magnetic resonance imaging (MRI).</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Rheumatologists:</a:t>
            </a:r>
            <a:r>
              <a:rPr lang="en-GB" b="0" i="0" dirty="0">
                <a:solidFill>
                  <a:srgbClr val="2D2D2D"/>
                </a:solidFill>
                <a:effectLst/>
                <a:latin typeface="Noto Sans" panose="020B0502040504020204" pitchFamily="34" charset="0"/>
              </a:rPr>
              <a:t> Rheumatologists diagnose and treat rheumatic diseases and autoimmune conditions of the joints, bones and muscles like gout, psoriatic arthritis, rheumatoid arthritis and scleroderma.</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General surgeons:</a:t>
            </a:r>
            <a:r>
              <a:rPr lang="en-GB" b="0" i="0" dirty="0">
                <a:solidFill>
                  <a:srgbClr val="2D2D2D"/>
                </a:solidFill>
                <a:effectLst/>
                <a:latin typeface="Noto Sans" panose="020B0502040504020204" pitchFamily="34" charset="0"/>
              </a:rPr>
              <a:t> General surgeons care for a patient before, during and after general surgery, mostly for organs like the stomach, skin, breast and endocrine or gastrointestinal systems.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Orthopaedic surgeons:</a:t>
            </a:r>
            <a:r>
              <a:rPr lang="en-GB" b="0" i="0" dirty="0">
                <a:solidFill>
                  <a:srgbClr val="2D2D2D"/>
                </a:solidFill>
                <a:effectLst/>
                <a:latin typeface="Noto Sans" panose="020B0502040504020204" pitchFamily="34" charset="0"/>
              </a:rPr>
              <a:t> Orthopaedic surgeons specialize in performing surgery for bone </a:t>
            </a:r>
            <a:r>
              <a:rPr lang="en-GB" b="0" i="0" dirty="0" err="1">
                <a:solidFill>
                  <a:srgbClr val="2D2D2D"/>
                </a:solidFill>
                <a:effectLst/>
                <a:latin typeface="Noto Sans" panose="020B0502040504020204" pitchFamily="34" charset="0"/>
              </a:rPr>
              <a:t>tumors</a:t>
            </a:r>
            <a:r>
              <a:rPr lang="en-GB" b="0" i="0" dirty="0">
                <a:solidFill>
                  <a:srgbClr val="2D2D2D"/>
                </a:solidFill>
                <a:effectLst/>
                <a:latin typeface="Noto Sans" panose="020B0502040504020204" pitchFamily="34" charset="0"/>
              </a:rPr>
              <a:t>, broken bones, sports injuries, carpal tunnel syndrome or osteoporosis.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Cardiac surgeons:</a:t>
            </a:r>
            <a:r>
              <a:rPr lang="en-GB" b="0" i="0" dirty="0">
                <a:solidFill>
                  <a:srgbClr val="2D2D2D"/>
                </a:solidFill>
                <a:effectLst/>
                <a:latin typeface="Noto Sans" panose="020B0502040504020204" pitchFamily="34" charset="0"/>
              </a:rPr>
              <a:t> Cardiac surgeons perform intricate and specialized heart surgeries, like valve repair or replacement, aortic dissections, bypass and stents.</a:t>
            </a:r>
          </a:p>
          <a:p>
            <a:pPr algn="l">
              <a:buFont typeface="Wingdings" panose="05000000000000000000" pitchFamily="2" charset="2"/>
              <a:buChar char="§"/>
            </a:pPr>
            <a:r>
              <a:rPr lang="en-GB" b="1" i="0" dirty="0">
                <a:solidFill>
                  <a:srgbClr val="2D2D2D"/>
                </a:solidFill>
                <a:effectLst/>
                <a:latin typeface="Noto Sans" panose="020B0502040504020204" pitchFamily="34" charset="0"/>
              </a:rPr>
              <a:t>Anaesthesiologists:</a:t>
            </a:r>
            <a:r>
              <a:rPr lang="en-GB" b="0" i="0" dirty="0">
                <a:solidFill>
                  <a:srgbClr val="2D2D2D"/>
                </a:solidFill>
                <a:effectLst/>
                <a:latin typeface="Noto Sans" panose="020B0502040504020204" pitchFamily="34" charset="0"/>
              </a:rPr>
              <a:t> Anaesthesiologists assist before, during and after all surgeries, monitoring a person's vital signs and administering anaesthesia to put a person to sleep for procedures and surgeries. They also assist with pain medication following surgery.</a:t>
            </a:r>
          </a:p>
          <a:p>
            <a:endParaRPr lang="en-GB" dirty="0"/>
          </a:p>
        </p:txBody>
      </p:sp>
    </p:spTree>
    <p:extLst>
      <p:ext uri="{BB962C8B-B14F-4D97-AF65-F5344CB8AC3E}">
        <p14:creationId xmlns:p14="http://schemas.microsoft.com/office/powerpoint/2010/main" val="10393800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3F866-D798-2CBF-BE0D-F8CAE01862F5}"/>
              </a:ext>
            </a:extLst>
          </p:cNvPr>
          <p:cNvSpPr>
            <a:spLocks noGrp="1"/>
          </p:cNvSpPr>
          <p:nvPr>
            <p:ph type="title"/>
          </p:nvPr>
        </p:nvSpPr>
        <p:spPr/>
        <p:txBody>
          <a:bodyPr/>
          <a:lstStyle/>
          <a:p>
            <a:r>
              <a:rPr lang="en-GB" b="1" dirty="0"/>
              <a:t>Tertiary care </a:t>
            </a:r>
          </a:p>
        </p:txBody>
      </p:sp>
      <p:sp>
        <p:nvSpPr>
          <p:cNvPr id="3" name="Content Placeholder 2">
            <a:extLst>
              <a:ext uri="{FF2B5EF4-FFF2-40B4-BE49-F238E27FC236}">
                <a16:creationId xmlns:a16="http://schemas.microsoft.com/office/drawing/2014/main" id="{FD3A6AEB-3BB1-3CE4-DF3B-B49A9268BEEA}"/>
              </a:ext>
            </a:extLst>
          </p:cNvPr>
          <p:cNvSpPr>
            <a:spLocks noGrp="1"/>
          </p:cNvSpPr>
          <p:nvPr>
            <p:ph idx="1"/>
          </p:nvPr>
        </p:nvSpPr>
        <p:spPr/>
        <p:txBody>
          <a:bodyPr>
            <a:normAutofit/>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Tertiary care is the third point of contact for some patients, after first seeing a primary care provider then a secondary care specialist. </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Sometimes tertiary care requires transferring a patient to larger metropolitan medical centres or those that specialise in emergent or advanced treatment and care.</a:t>
            </a:r>
          </a:p>
          <a:p>
            <a:pPr marL="0" indent="0">
              <a:buNone/>
            </a:pPr>
            <a:r>
              <a:rPr lang="en-GB" sz="2800" dirty="0">
                <a:latin typeface="Arial" panose="020B0604020202020204" pitchFamily="34" charset="0"/>
                <a:cs typeface="Arial" panose="020B0604020202020204" pitchFamily="34" charset="0"/>
              </a:rPr>
              <a:t>                                                          (Indeed, 2022)</a:t>
            </a:r>
          </a:p>
        </p:txBody>
      </p:sp>
    </p:spTree>
    <p:extLst>
      <p:ext uri="{BB962C8B-B14F-4D97-AF65-F5344CB8AC3E}">
        <p14:creationId xmlns:p14="http://schemas.microsoft.com/office/powerpoint/2010/main" val="462095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127D1-D87E-6EC4-4CAA-B2808BAD0DFA}"/>
              </a:ext>
            </a:extLst>
          </p:cNvPr>
          <p:cNvSpPr>
            <a:spLocks noGrp="1"/>
          </p:cNvSpPr>
          <p:nvPr>
            <p:ph type="title"/>
          </p:nvPr>
        </p:nvSpPr>
        <p:spPr/>
        <p:txBody>
          <a:bodyPr/>
          <a:lstStyle/>
          <a:p>
            <a:r>
              <a:rPr lang="en-GB" sz="4400" b="1" i="0" dirty="0">
                <a:solidFill>
                  <a:srgbClr val="2D2D2D"/>
                </a:solidFill>
                <a:effectLst/>
                <a:latin typeface="Arial" panose="020B0604020202020204" pitchFamily="34" charset="0"/>
                <a:cs typeface="Arial" panose="020B0604020202020204" pitchFamily="34" charset="0"/>
              </a:rPr>
              <a:t>Tertiary care</a:t>
            </a:r>
            <a:r>
              <a:rPr lang="en-GB" sz="4400" b="0" i="0" dirty="0">
                <a:solidFill>
                  <a:srgbClr val="2D2D2D"/>
                </a:solidFill>
                <a:effectLst/>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BB482BC-A46F-2F3D-55DF-35692BABC8AE}"/>
              </a:ext>
            </a:extLst>
          </p:cNvPr>
          <p:cNvSpPr>
            <a:spLocks noGrp="1"/>
          </p:cNvSpPr>
          <p:nvPr>
            <p:ph idx="1"/>
          </p:nvPr>
        </p:nvSpPr>
        <p:spPr/>
        <p:txBody>
          <a:bodyPr>
            <a:normAutofit/>
          </a:bodyPr>
          <a:lstStyle/>
          <a:p>
            <a:pPr>
              <a:buFont typeface="Wingdings" panose="05000000000000000000" pitchFamily="2" charset="2"/>
              <a:buChar char="§"/>
            </a:pPr>
            <a:r>
              <a:rPr lang="en-GB" sz="2800" b="0" i="0" dirty="0">
                <a:solidFill>
                  <a:srgbClr val="2D2D2D"/>
                </a:solidFill>
                <a:effectLst/>
                <a:latin typeface="Arial" panose="020B0604020202020204" pitchFamily="34" charset="0"/>
                <a:cs typeface="Arial" panose="020B0604020202020204" pitchFamily="34" charset="0"/>
              </a:rPr>
              <a:t>The tertiary care level is for extremely specialised care over a short or extended period involving complex and advanced equipment, treatment or procedures, often for severe or life-threatening conditions.</a:t>
            </a:r>
          </a:p>
          <a:p>
            <a:pPr marL="0" indent="0">
              <a:buNone/>
            </a:pPr>
            <a:r>
              <a:rPr lang="en-GB" sz="2800" dirty="0">
                <a:solidFill>
                  <a:srgbClr val="2D2D2D"/>
                </a:solidFill>
                <a:latin typeface="Arial" panose="020B0604020202020204" pitchFamily="34" charset="0"/>
                <a:cs typeface="Arial" panose="020B0604020202020204" pitchFamily="34" charset="0"/>
              </a:rPr>
              <a:t>                                                         (Indeed, 2022)</a:t>
            </a:r>
            <a:endParaRPr lang="en-GB" sz="2800" b="0" i="0" dirty="0">
              <a:solidFill>
                <a:srgbClr val="2D2D2D"/>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630469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E0011-77E5-F9F2-2F43-E4FDE5A1DC1F}"/>
              </a:ext>
            </a:extLst>
          </p:cNvPr>
          <p:cNvSpPr>
            <a:spLocks noGrp="1"/>
          </p:cNvSpPr>
          <p:nvPr>
            <p:ph type="title"/>
          </p:nvPr>
        </p:nvSpPr>
        <p:spPr/>
        <p:txBody>
          <a:bodyPr/>
          <a:lstStyle/>
          <a:p>
            <a:r>
              <a:rPr lang="en-GB" b="1" dirty="0"/>
              <a:t>Tertiary care </a:t>
            </a:r>
            <a:endParaRPr lang="en-GB" dirty="0"/>
          </a:p>
        </p:txBody>
      </p:sp>
      <p:sp>
        <p:nvSpPr>
          <p:cNvPr id="3" name="Content Placeholder 2">
            <a:extLst>
              <a:ext uri="{FF2B5EF4-FFF2-40B4-BE49-F238E27FC236}">
                <a16:creationId xmlns:a16="http://schemas.microsoft.com/office/drawing/2014/main" id="{FAC3B56C-51EA-E0CE-970C-F50EDDC25685}"/>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Renal or </a:t>
            </a:r>
            <a:r>
              <a:rPr lang="en-GB" dirty="0" err="1">
                <a:latin typeface="Arial" panose="020B0604020202020204" pitchFamily="34" charset="0"/>
                <a:cs typeface="Arial" panose="020B0604020202020204" pitchFamily="34" charset="0"/>
              </a:rPr>
              <a:t>hemodialysis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Coronary artery bypass</a:t>
            </a:r>
          </a:p>
          <a:p>
            <a:r>
              <a:rPr lang="en-GB" dirty="0">
                <a:latin typeface="Arial" panose="020B0604020202020204" pitchFamily="34" charset="0"/>
                <a:cs typeface="Arial" panose="020B0604020202020204" pitchFamily="34" charset="0"/>
              </a:rPr>
              <a:t>Neurosurgery</a:t>
            </a:r>
          </a:p>
          <a:p>
            <a:r>
              <a:rPr lang="en-GB" dirty="0">
                <a:latin typeface="Arial" panose="020B0604020202020204" pitchFamily="34" charset="0"/>
                <a:cs typeface="Arial" panose="020B0604020202020204" pitchFamily="34" charset="0"/>
              </a:rPr>
              <a:t>Severe burn treatments</a:t>
            </a:r>
          </a:p>
          <a:p>
            <a:r>
              <a:rPr lang="en-GB" dirty="0">
                <a:latin typeface="Arial" panose="020B0604020202020204" pitchFamily="34" charset="0"/>
                <a:cs typeface="Arial" panose="020B0604020202020204" pitchFamily="34" charset="0"/>
              </a:rPr>
              <a:t>Some plastic surgeries</a:t>
            </a:r>
          </a:p>
          <a:p>
            <a:r>
              <a:rPr lang="en-GB" dirty="0">
                <a:latin typeface="Arial" panose="020B0604020202020204" pitchFamily="34" charset="0"/>
                <a:cs typeface="Arial" panose="020B0604020202020204" pitchFamily="34" charset="0"/>
              </a:rPr>
              <a:t>Dialysis</a:t>
            </a:r>
          </a:p>
          <a:p>
            <a:pPr marL="0" indent="0">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3241161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3EA77-6BC2-23EC-D1C5-15CBDA09214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Quaternary care</a:t>
            </a:r>
          </a:p>
        </p:txBody>
      </p:sp>
      <p:sp>
        <p:nvSpPr>
          <p:cNvPr id="3" name="Content Placeholder 2">
            <a:extLst>
              <a:ext uri="{FF2B5EF4-FFF2-40B4-BE49-F238E27FC236}">
                <a16:creationId xmlns:a16="http://schemas.microsoft.com/office/drawing/2014/main" id="{B36A910B-5D6C-85D2-B3BC-0EA2EF706E82}"/>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Quaternary care is considered an extension of tertiary care.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However, it is even more specialised and highly unusual.</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Because it is so specific, not every hospital or medical centre offers quaternary care.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Some may only provide quaternary care for particular medical conditions or systems of the body.</a:t>
            </a:r>
          </a:p>
        </p:txBody>
      </p:sp>
    </p:spTree>
    <p:extLst>
      <p:ext uri="{BB962C8B-B14F-4D97-AF65-F5344CB8AC3E}">
        <p14:creationId xmlns:p14="http://schemas.microsoft.com/office/powerpoint/2010/main" val="3952679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35B26-880A-19F1-2ABF-F6122185DE7F}"/>
              </a:ext>
            </a:extLst>
          </p:cNvPr>
          <p:cNvSpPr>
            <a:spLocks noGrp="1"/>
          </p:cNvSpPr>
          <p:nvPr>
            <p:ph type="title"/>
          </p:nvPr>
        </p:nvSpPr>
        <p:spPr/>
        <p:txBody>
          <a:bodyPr/>
          <a:lstStyle/>
          <a:p>
            <a:r>
              <a:rPr lang="en-GB" b="1" dirty="0"/>
              <a:t>Quaternary care</a:t>
            </a:r>
          </a:p>
        </p:txBody>
      </p:sp>
      <p:sp>
        <p:nvSpPr>
          <p:cNvPr id="3" name="Content Placeholder 2">
            <a:extLst>
              <a:ext uri="{FF2B5EF4-FFF2-40B4-BE49-F238E27FC236}">
                <a16:creationId xmlns:a16="http://schemas.microsoft.com/office/drawing/2014/main" id="{C5B36D11-4AB2-BB6A-927F-659D13A56C64}"/>
              </a:ext>
            </a:extLst>
          </p:cNvPr>
          <p:cNvSpPr>
            <a:spLocks noGrp="1"/>
          </p:cNvSpPr>
          <p:nvPr>
            <p:ph idx="1"/>
          </p:nvPr>
        </p:nvSpPr>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The types of quaternary care include: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Experimental medicine and procedures</a:t>
            </a:r>
          </a:p>
          <a:p>
            <a:r>
              <a:rPr lang="en-GB" dirty="0">
                <a:latin typeface="Arial" panose="020B0604020202020204" pitchFamily="34" charset="0"/>
                <a:cs typeface="Arial" panose="020B0604020202020204" pitchFamily="34" charset="0"/>
              </a:rPr>
              <a:t>Uncommon and specialized surgeries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primary, secondary and tertiary levels of care categorise most medical needs within the healthcare system, though within those categorisations are other common elements of care.</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08806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dirty="0">
                <a:solidFill>
                  <a:schemeClr val="bg1"/>
                </a:solidFill>
                <a:latin typeface="Arial" panose="020B0604020202020204" pitchFamily="34" charset="0"/>
                <a:cs typeface="Arial" panose="020B0604020202020204" pitchFamily="34" charset="0"/>
              </a:rPr>
              <a:t>What are the other elements of patient care?</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42601784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B5742-ECE3-88FA-6411-4D6F2376433D}"/>
              </a:ext>
            </a:extLst>
          </p:cNvPr>
          <p:cNvSpPr>
            <a:spLocks noGrp="1"/>
          </p:cNvSpPr>
          <p:nvPr>
            <p:ph type="title"/>
          </p:nvPr>
        </p:nvSpPr>
        <p:spPr/>
        <p:txBody>
          <a:bodyPr/>
          <a:lstStyle/>
          <a:p>
            <a:r>
              <a:rPr lang="en-GB" b="1" dirty="0"/>
              <a:t>Elements of Care</a:t>
            </a:r>
            <a:endParaRPr lang="en-GB" dirty="0"/>
          </a:p>
        </p:txBody>
      </p:sp>
      <p:sp>
        <p:nvSpPr>
          <p:cNvPr id="3" name="Content Placeholder 2">
            <a:extLst>
              <a:ext uri="{FF2B5EF4-FFF2-40B4-BE49-F238E27FC236}">
                <a16:creationId xmlns:a16="http://schemas.microsoft.com/office/drawing/2014/main" id="{954868A8-3E1B-B5BA-5F8B-3B88F5B91802}"/>
              </a:ext>
            </a:extLst>
          </p:cNvPr>
          <p:cNvSpPr>
            <a:spLocks noGrp="1"/>
          </p:cNvSpPr>
          <p:nvPr>
            <p:ph idx="1"/>
          </p:nvPr>
        </p:nvSpPr>
        <p:spPr>
          <a:xfrm>
            <a:off x="539552" y="1470484"/>
            <a:ext cx="8229600" cy="3917032"/>
          </a:xfrm>
        </p:spPr>
        <p:txBody>
          <a:bodyPr>
            <a:noAutofit/>
          </a:bodyPr>
          <a:lstStyle/>
          <a:p>
            <a:pPr algn="l">
              <a:buFont typeface="Wingdings" panose="05000000000000000000" pitchFamily="2" charset="2"/>
              <a:buChar char="§"/>
            </a:pPr>
            <a:r>
              <a:rPr lang="en-GB" sz="2400" b="1" i="0" dirty="0">
                <a:solidFill>
                  <a:srgbClr val="2D2D2D"/>
                </a:solidFill>
                <a:effectLst/>
                <a:latin typeface="Arial" panose="020B0604020202020204" pitchFamily="34" charset="0"/>
                <a:cs typeface="Arial" panose="020B0604020202020204" pitchFamily="34" charset="0"/>
              </a:rPr>
              <a:t>Emergency care:</a:t>
            </a:r>
            <a:r>
              <a:rPr lang="en-GB" sz="2400" b="0" i="0" dirty="0">
                <a:solidFill>
                  <a:srgbClr val="2D2D2D"/>
                </a:solidFill>
                <a:effectLst/>
                <a:latin typeface="Arial" panose="020B0604020202020204" pitchFamily="34" charset="0"/>
                <a:cs typeface="Arial" panose="020B0604020202020204" pitchFamily="34" charset="0"/>
              </a:rPr>
              <a:t> Treats injuries and illnesses that need immediate and acute attention, frequently in a hospital's emergency room.</a:t>
            </a:r>
          </a:p>
          <a:p>
            <a:pPr algn="l">
              <a:buFont typeface="Wingdings" panose="05000000000000000000" pitchFamily="2" charset="2"/>
              <a:buChar char="§"/>
            </a:pPr>
            <a:r>
              <a:rPr lang="en-GB" sz="2400" b="1" i="0" dirty="0">
                <a:solidFill>
                  <a:srgbClr val="2D2D2D"/>
                </a:solidFill>
                <a:effectLst/>
                <a:latin typeface="Arial" panose="020B0604020202020204" pitchFamily="34" charset="0"/>
                <a:cs typeface="Arial" panose="020B0604020202020204" pitchFamily="34" charset="0"/>
              </a:rPr>
              <a:t>Urgent care:</a:t>
            </a:r>
            <a:r>
              <a:rPr lang="en-GB" sz="2400" b="0" i="0" dirty="0">
                <a:solidFill>
                  <a:srgbClr val="2D2D2D"/>
                </a:solidFill>
                <a:effectLst/>
                <a:latin typeface="Arial" panose="020B0604020202020204" pitchFamily="34" charset="0"/>
                <a:cs typeface="Arial" panose="020B0604020202020204" pitchFamily="34" charset="0"/>
              </a:rPr>
              <a:t> Focuses on ambulatory care in a walk-in clinic setting for non-life-threatening emergencies.</a:t>
            </a:r>
          </a:p>
          <a:p>
            <a:pPr algn="l">
              <a:buFont typeface="Wingdings" panose="05000000000000000000" pitchFamily="2" charset="2"/>
              <a:buChar char="§"/>
            </a:pPr>
            <a:r>
              <a:rPr lang="en-GB" sz="2400" b="1" i="0" dirty="0">
                <a:solidFill>
                  <a:srgbClr val="2D2D2D"/>
                </a:solidFill>
                <a:effectLst/>
                <a:latin typeface="Arial" panose="020B0604020202020204" pitchFamily="34" charset="0"/>
                <a:cs typeface="Arial" panose="020B0604020202020204" pitchFamily="34" charset="0"/>
              </a:rPr>
              <a:t>Long-term care:</a:t>
            </a:r>
            <a:r>
              <a:rPr lang="en-GB" sz="2400" b="0" i="0" dirty="0">
                <a:solidFill>
                  <a:srgbClr val="2D2D2D"/>
                </a:solidFill>
                <a:effectLst/>
                <a:latin typeface="Arial" panose="020B0604020202020204" pitchFamily="34" charset="0"/>
                <a:cs typeface="Arial" panose="020B0604020202020204" pitchFamily="34" charset="0"/>
              </a:rPr>
              <a:t> Handles the care for those with disabilities or chronic conditions who cannot take care of themselves effectively or for long periods.</a:t>
            </a:r>
          </a:p>
          <a:p>
            <a:pPr marL="0" indent="0" algn="l">
              <a:buNone/>
            </a:pPr>
            <a:endParaRPr lang="en-GB" sz="2400" dirty="0">
              <a:solidFill>
                <a:srgbClr val="2D2D2D"/>
              </a:solidFill>
              <a:latin typeface="Arial" panose="020B0604020202020204" pitchFamily="34" charset="0"/>
              <a:cs typeface="Arial" panose="020B0604020202020204" pitchFamily="34" charset="0"/>
            </a:endParaRPr>
          </a:p>
          <a:p>
            <a:pPr marL="0" indent="0" algn="l">
              <a:buNone/>
            </a:pPr>
            <a:r>
              <a:rPr lang="en-GB" sz="2400" dirty="0">
                <a:solidFill>
                  <a:srgbClr val="2D2D2D"/>
                </a:solidFill>
                <a:latin typeface="Arial" panose="020B0604020202020204" pitchFamily="34" charset="0"/>
                <a:cs typeface="Arial" panose="020B0604020202020204" pitchFamily="34" charset="0"/>
              </a:rPr>
              <a:t>                                                                (Indeed,2022)</a:t>
            </a:r>
            <a:endParaRPr lang="en-GB" sz="2400" b="0" i="0" dirty="0">
              <a:solidFill>
                <a:srgbClr val="2D2D2D"/>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64853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CBDC8-D55A-2629-AAE4-64D9DE432FAE}"/>
              </a:ext>
            </a:extLst>
          </p:cNvPr>
          <p:cNvSpPr>
            <a:spLocks noGrp="1"/>
          </p:cNvSpPr>
          <p:nvPr>
            <p:ph type="title"/>
          </p:nvPr>
        </p:nvSpPr>
        <p:spPr/>
        <p:txBody>
          <a:bodyPr/>
          <a:lstStyle/>
          <a:p>
            <a:r>
              <a:rPr lang="en-GB" b="1" dirty="0"/>
              <a:t>Elements of Care</a:t>
            </a:r>
          </a:p>
        </p:txBody>
      </p:sp>
      <p:sp>
        <p:nvSpPr>
          <p:cNvPr id="3" name="Content Placeholder 2">
            <a:extLst>
              <a:ext uri="{FF2B5EF4-FFF2-40B4-BE49-F238E27FC236}">
                <a16:creationId xmlns:a16="http://schemas.microsoft.com/office/drawing/2014/main" id="{C24677CF-39C1-509C-884B-57B58AD2B39F}"/>
              </a:ext>
            </a:extLst>
          </p:cNvPr>
          <p:cNvSpPr>
            <a:spLocks noGrp="1"/>
          </p:cNvSpPr>
          <p:nvPr>
            <p:ph idx="1"/>
          </p:nvPr>
        </p:nvSpPr>
        <p:spPr/>
        <p:txBody>
          <a:bodyPr/>
          <a:lstStyle/>
          <a:p>
            <a:pPr algn="l">
              <a:buFont typeface="Arial" panose="020B0604020202020204" pitchFamily="34" charset="0"/>
              <a:buChar char="•"/>
            </a:pPr>
            <a:r>
              <a:rPr lang="en-GB" b="1" i="0" dirty="0">
                <a:solidFill>
                  <a:srgbClr val="2D2D2D"/>
                </a:solidFill>
                <a:effectLst/>
                <a:latin typeface="Arial" panose="020B0604020202020204" pitchFamily="34" charset="0"/>
                <a:cs typeface="Arial" panose="020B0604020202020204" pitchFamily="34" charset="0"/>
              </a:rPr>
              <a:t>Mental health care:</a:t>
            </a:r>
            <a:r>
              <a:rPr lang="en-GB" b="0" i="0" dirty="0">
                <a:solidFill>
                  <a:srgbClr val="2D2D2D"/>
                </a:solidFill>
                <a:effectLst/>
                <a:latin typeface="Arial" panose="020B0604020202020204" pitchFamily="34" charset="0"/>
                <a:cs typeface="Arial" panose="020B0604020202020204" pitchFamily="34" charset="0"/>
              </a:rPr>
              <a:t> Concentrates on the mental well-being of patients with mental disorders in an ambulatory setting.</a:t>
            </a:r>
          </a:p>
          <a:p>
            <a:pPr algn="l">
              <a:buFont typeface="Arial" panose="020B0604020202020204" pitchFamily="34" charset="0"/>
              <a:buChar char="•"/>
            </a:pPr>
            <a:r>
              <a:rPr lang="en-GB" b="1" i="0" dirty="0">
                <a:solidFill>
                  <a:srgbClr val="2D2D2D"/>
                </a:solidFill>
                <a:effectLst/>
                <a:latin typeface="Arial" panose="020B0604020202020204" pitchFamily="34" charset="0"/>
                <a:cs typeface="Arial" panose="020B0604020202020204" pitchFamily="34" charset="0"/>
              </a:rPr>
              <a:t>Hospice care:</a:t>
            </a:r>
            <a:r>
              <a:rPr lang="en-GB" b="0" i="0" dirty="0">
                <a:solidFill>
                  <a:srgbClr val="2D2D2D"/>
                </a:solidFill>
                <a:effectLst/>
                <a:latin typeface="Arial" panose="020B0604020202020204" pitchFamily="34" charset="0"/>
                <a:cs typeface="Arial" panose="020B0604020202020204" pitchFamily="34" charset="0"/>
              </a:rPr>
              <a:t> Centres on keeping terminally ill patients comfortable during the end of life.</a:t>
            </a:r>
          </a:p>
          <a:p>
            <a:endParaRPr lang="en-GB" dirty="0"/>
          </a:p>
        </p:txBody>
      </p:sp>
    </p:spTree>
    <p:extLst>
      <p:ext uri="{BB962C8B-B14F-4D97-AF65-F5344CB8AC3E}">
        <p14:creationId xmlns:p14="http://schemas.microsoft.com/office/powerpoint/2010/main" val="32361561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71A5A-356A-DF7B-4E79-37D445C3372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8898519B-96D8-CE1B-3F03-922FFDA36EA8}"/>
              </a:ext>
            </a:extLst>
          </p:cNvPr>
          <p:cNvSpPr>
            <a:spLocks noGrp="1"/>
          </p:cNvSpPr>
          <p:nvPr>
            <p:ph idx="1"/>
          </p:nvPr>
        </p:nvSpPr>
        <p:spPr/>
        <p:txBody>
          <a:bodyPr>
            <a:normAutofit fontScale="92500" lnSpcReduction="20000"/>
          </a:bodyPr>
          <a:lstStyle/>
          <a:p>
            <a:pPr marL="0" indent="0">
              <a:buNone/>
            </a:pPr>
            <a:r>
              <a:rPr lang="en-GB" sz="2800" dirty="0">
                <a:latin typeface="Arial" panose="020B0604020202020204" pitchFamily="34" charset="0"/>
                <a:cs typeface="Arial" panose="020B0604020202020204" pitchFamily="34" charset="0"/>
              </a:rPr>
              <a:t>Working in group research the term</a:t>
            </a:r>
          </a:p>
          <a:p>
            <a:pPr marL="0" indent="0">
              <a:buNone/>
            </a:pP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Commissioning groups</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Integrative care</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NICE</a:t>
            </a:r>
          </a:p>
          <a:p>
            <a:pPr>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dirty="0"/>
          </a:p>
        </p:txBody>
      </p:sp>
    </p:spTree>
    <p:extLst>
      <p:ext uri="{BB962C8B-B14F-4D97-AF65-F5344CB8AC3E}">
        <p14:creationId xmlns:p14="http://schemas.microsoft.com/office/powerpoint/2010/main" val="13339014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a:bodyPr>
          <a:lstStyle/>
          <a:p>
            <a:r>
              <a:rPr lang="en-GB" b="1" i="1" dirty="0">
                <a:solidFill>
                  <a:schemeClr val="bg1"/>
                </a:solidFill>
                <a:latin typeface="Arial" panose="020B0604020202020204" pitchFamily="34" charset="0"/>
                <a:cs typeface="Arial" panose="020B0604020202020204" pitchFamily="34" charset="0"/>
              </a:rPr>
              <a:t>Who are the Clinical Commissioning Groups?</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7591159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3D4B5-2E8C-42CA-8CF3-EF28186D3EDB}"/>
              </a:ext>
            </a:extLst>
          </p:cNvPr>
          <p:cNvSpPr>
            <a:spLocks noGrp="1"/>
          </p:cNvSpPr>
          <p:nvPr>
            <p:ph type="title"/>
          </p:nvPr>
        </p:nvSpPr>
        <p:spPr/>
        <p:txBody>
          <a:bodyPr>
            <a:normAutofit fontScale="90000"/>
          </a:bodyPr>
          <a:lstStyle/>
          <a:p>
            <a:r>
              <a:rPr lang="en-GB" b="1" dirty="0"/>
              <a:t>Clinical Commissioning Groups</a:t>
            </a:r>
          </a:p>
        </p:txBody>
      </p:sp>
      <p:sp>
        <p:nvSpPr>
          <p:cNvPr id="3" name="Content Placeholder 2">
            <a:extLst>
              <a:ext uri="{FF2B5EF4-FFF2-40B4-BE49-F238E27FC236}">
                <a16:creationId xmlns:a16="http://schemas.microsoft.com/office/drawing/2014/main" id="{470773C7-C337-4129-B0C2-845D7C42B173}"/>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Clinical commissioning groups (CCGs) were established as part of the Health and Social Care Act in 2012, and replaced Primary Care Trusts on 1 April 2013.</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Clinical Commissioning Groups (CCGs)have been set up with joint health and social care budgets to deliver integrated services.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CCGs are groups of general practices (GPs) which come together in each area to commission the best services for their patients and population.</a:t>
            </a:r>
          </a:p>
        </p:txBody>
      </p:sp>
    </p:spTree>
    <p:extLst>
      <p:ext uri="{BB962C8B-B14F-4D97-AF65-F5344CB8AC3E}">
        <p14:creationId xmlns:p14="http://schemas.microsoft.com/office/powerpoint/2010/main" val="26711377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6C17E-C16F-459B-ABA3-8623DEB4DE50}"/>
              </a:ext>
            </a:extLst>
          </p:cNvPr>
          <p:cNvSpPr>
            <a:spLocks noGrp="1"/>
          </p:cNvSpPr>
          <p:nvPr>
            <p:ph type="title"/>
          </p:nvPr>
        </p:nvSpPr>
        <p:spPr>
          <a:xfrm>
            <a:off x="482885" y="116632"/>
            <a:ext cx="8229600" cy="1143000"/>
          </a:xfrm>
        </p:spPr>
        <p:txBody>
          <a:bodyPr>
            <a:normAutofit fontScale="90000"/>
          </a:bodyPr>
          <a:lstStyle/>
          <a:p>
            <a:r>
              <a:rPr lang="en-GB" b="1" dirty="0"/>
              <a:t>Clinical Commissioning Groups</a:t>
            </a:r>
          </a:p>
        </p:txBody>
      </p:sp>
      <p:sp>
        <p:nvSpPr>
          <p:cNvPr id="3" name="Content Placeholder 2">
            <a:extLst>
              <a:ext uri="{FF2B5EF4-FFF2-40B4-BE49-F238E27FC236}">
                <a16:creationId xmlns:a16="http://schemas.microsoft.com/office/drawing/2014/main" id="{A11F9C8F-01D7-48A6-873B-E96B7E47ACAF}"/>
              </a:ext>
            </a:extLst>
          </p:cNvPr>
          <p:cNvSpPr>
            <a:spLocks noGrp="1"/>
          </p:cNvSpPr>
          <p:nvPr>
            <p:ph idx="1"/>
          </p:nvPr>
        </p:nvSpPr>
        <p:spPr>
          <a:xfrm>
            <a:off x="482885" y="1196752"/>
            <a:ext cx="8229600" cy="4853136"/>
          </a:xfrm>
        </p:spPr>
        <p:txBody>
          <a:bodyPr>
            <a:normAutofit/>
          </a:bodyPr>
          <a:lstStyle/>
          <a:p>
            <a:pPr>
              <a:buFont typeface="Wingdings" panose="05000000000000000000" pitchFamily="2" charset="2"/>
              <a:buChar char="§"/>
            </a:pPr>
            <a:r>
              <a:rPr lang="en-GB" sz="2800" dirty="0"/>
              <a:t>CCGs buy services for their local community from any service provider that meets NHS standards and costs –</a:t>
            </a:r>
          </a:p>
          <a:p>
            <a:pPr>
              <a:buFont typeface="Wingdings" panose="05000000000000000000" pitchFamily="2" charset="2"/>
              <a:buChar char="§"/>
            </a:pPr>
            <a:r>
              <a:rPr lang="en-GB" sz="2800" dirty="0"/>
              <a:t>These could be NHS hospitals, social enterprises, voluntary organisations or private sector providers. </a:t>
            </a:r>
          </a:p>
          <a:p>
            <a:pPr>
              <a:buFont typeface="Wingdings" panose="05000000000000000000" pitchFamily="2" charset="2"/>
              <a:buChar char="§"/>
            </a:pPr>
            <a:r>
              <a:rPr lang="en-GB" sz="2800" dirty="0"/>
              <a:t>This means better care for patients, designed with knowledge of local services and commissioned in response to their needs.</a:t>
            </a:r>
          </a:p>
        </p:txBody>
      </p:sp>
    </p:spTree>
    <p:extLst>
      <p:ext uri="{BB962C8B-B14F-4D97-AF65-F5344CB8AC3E}">
        <p14:creationId xmlns:p14="http://schemas.microsoft.com/office/powerpoint/2010/main" val="2843786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483D0-42AD-4B05-8C0D-F4B73DC0F0A8}"/>
              </a:ext>
            </a:extLst>
          </p:cNvPr>
          <p:cNvSpPr>
            <a:spLocks noGrp="1"/>
          </p:cNvSpPr>
          <p:nvPr>
            <p:ph type="title"/>
          </p:nvPr>
        </p:nvSpPr>
        <p:spPr/>
        <p:txBody>
          <a:bodyPr>
            <a:normAutofit fontScale="90000"/>
          </a:bodyPr>
          <a:lstStyle/>
          <a:p>
            <a:r>
              <a:rPr lang="en-GB" b="1" dirty="0"/>
              <a:t>Clinical Commissioning Groups</a:t>
            </a:r>
          </a:p>
        </p:txBody>
      </p:sp>
      <p:sp>
        <p:nvSpPr>
          <p:cNvPr id="3" name="Content Placeholder 2">
            <a:extLst>
              <a:ext uri="{FF2B5EF4-FFF2-40B4-BE49-F238E27FC236}">
                <a16:creationId xmlns:a16="http://schemas.microsoft.com/office/drawing/2014/main" id="{7C29DD9D-1255-4848-AB3B-8BD22E01F165}"/>
              </a:ext>
            </a:extLst>
          </p:cNvPr>
          <p:cNvSpPr>
            <a:spLocks noGrp="1"/>
          </p:cNvSpPr>
          <p:nvPr>
            <p:ph idx="1"/>
          </p:nvPr>
        </p:nvSpPr>
        <p:spPr/>
        <p:txBody>
          <a:bodyPr>
            <a:normAutofit lnSpcReduction="10000"/>
          </a:bodyPr>
          <a:lstStyle/>
          <a:p>
            <a:pPr marL="0" indent="0">
              <a:buNone/>
            </a:pPr>
            <a:r>
              <a:rPr lang="en-GB" dirty="0"/>
              <a:t>CCGs commission a wide range of services including</a:t>
            </a:r>
          </a:p>
          <a:p>
            <a:pPr marL="0" indent="0">
              <a:buNone/>
            </a:pPr>
            <a:r>
              <a:rPr lang="en-GB" dirty="0"/>
              <a:t> </a:t>
            </a:r>
          </a:p>
          <a:p>
            <a:r>
              <a:rPr lang="en-GB" dirty="0"/>
              <a:t>Mental health services,</a:t>
            </a:r>
          </a:p>
          <a:p>
            <a:r>
              <a:rPr lang="en-GB" dirty="0"/>
              <a:t>Urgent and emergency care, </a:t>
            </a:r>
          </a:p>
          <a:p>
            <a:r>
              <a:rPr lang="en-GB" dirty="0"/>
              <a:t>Elective hospital services, and </a:t>
            </a:r>
          </a:p>
          <a:p>
            <a:r>
              <a:rPr lang="en-GB" dirty="0"/>
              <a:t>Community care.</a:t>
            </a:r>
          </a:p>
        </p:txBody>
      </p:sp>
    </p:spTree>
    <p:extLst>
      <p:ext uri="{BB962C8B-B14F-4D97-AF65-F5344CB8AC3E}">
        <p14:creationId xmlns:p14="http://schemas.microsoft.com/office/powerpoint/2010/main" val="22980305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39C43-3134-459F-BF1A-EAB8515E0BD7}"/>
              </a:ext>
            </a:extLst>
          </p:cNvPr>
          <p:cNvSpPr>
            <a:spLocks noGrp="1"/>
          </p:cNvSpPr>
          <p:nvPr>
            <p:ph type="title"/>
          </p:nvPr>
        </p:nvSpPr>
        <p:spPr/>
        <p:txBody>
          <a:bodyPr>
            <a:normAutofit fontScale="90000"/>
          </a:bodyPr>
          <a:lstStyle/>
          <a:p>
            <a:r>
              <a:rPr lang="en-GB" b="1" dirty="0"/>
              <a:t>Clinical Commissioning Groups</a:t>
            </a:r>
          </a:p>
        </p:txBody>
      </p:sp>
      <p:sp>
        <p:nvSpPr>
          <p:cNvPr id="3" name="Content Placeholder 2">
            <a:extLst>
              <a:ext uri="{FF2B5EF4-FFF2-40B4-BE49-F238E27FC236}">
                <a16:creationId xmlns:a16="http://schemas.microsoft.com/office/drawing/2014/main" id="{12073C05-C1E1-4F17-9A1E-E5B15655BED5}"/>
              </a:ext>
            </a:extLst>
          </p:cNvPr>
          <p:cNvSpPr>
            <a:spLocks noGrp="1"/>
          </p:cNvSpPr>
          <p:nvPr>
            <p:ph idx="1"/>
          </p:nvPr>
        </p:nvSpPr>
        <p:spPr/>
        <p:txBody>
          <a:bodyPr>
            <a:normAutofit/>
          </a:bodyPr>
          <a:lstStyle/>
          <a:p>
            <a:r>
              <a:rPr lang="en-GB" dirty="0"/>
              <a:t>CCGs are responsible for about 60% of the NHS budget, they commission most secondary care services, </a:t>
            </a:r>
          </a:p>
          <a:p>
            <a:r>
              <a:rPr lang="en-GB" dirty="0"/>
              <a:t>And play a part in the commissioning of GP services (co-commissioning). </a:t>
            </a:r>
          </a:p>
        </p:txBody>
      </p:sp>
    </p:spTree>
    <p:extLst>
      <p:ext uri="{BB962C8B-B14F-4D97-AF65-F5344CB8AC3E}">
        <p14:creationId xmlns:p14="http://schemas.microsoft.com/office/powerpoint/2010/main" val="39317883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89B-144E-4208-BAA3-DB0E7C74695D}"/>
              </a:ext>
            </a:extLst>
          </p:cNvPr>
          <p:cNvSpPr>
            <a:spLocks noGrp="1"/>
          </p:cNvSpPr>
          <p:nvPr>
            <p:ph type="title"/>
          </p:nvPr>
        </p:nvSpPr>
        <p:spPr/>
        <p:txBody>
          <a:bodyPr>
            <a:normAutofit fontScale="90000"/>
          </a:bodyPr>
          <a:lstStyle/>
          <a:p>
            <a:r>
              <a:rPr lang="en-GB" b="1" dirty="0"/>
              <a:t>Types of services CCGs commissioned </a:t>
            </a:r>
          </a:p>
        </p:txBody>
      </p:sp>
      <p:sp>
        <p:nvSpPr>
          <p:cNvPr id="3" name="Content Placeholder 2">
            <a:extLst>
              <a:ext uri="{FF2B5EF4-FFF2-40B4-BE49-F238E27FC236}">
                <a16:creationId xmlns:a16="http://schemas.microsoft.com/office/drawing/2014/main" id="{3FA85FC1-2E51-44A7-A995-B6B2E31591D7}"/>
              </a:ext>
            </a:extLst>
          </p:cNvPr>
          <p:cNvSpPr>
            <a:spLocks noGrp="1"/>
          </p:cNvSpPr>
          <p:nvPr>
            <p:ph idx="1"/>
          </p:nvPr>
        </p:nvSpPr>
        <p:spPr/>
        <p:txBody>
          <a:bodyPr>
            <a:normAutofit fontScale="92500" lnSpcReduction="20000"/>
          </a:bodyPr>
          <a:lstStyle/>
          <a:p>
            <a:pPr marL="0" indent="0">
              <a:buNone/>
            </a:pPr>
            <a:r>
              <a:rPr lang="en-GB" dirty="0"/>
              <a:t>Include: </a:t>
            </a:r>
          </a:p>
          <a:p>
            <a:r>
              <a:rPr lang="en-GB" dirty="0"/>
              <a:t>Planned hospital care</a:t>
            </a:r>
          </a:p>
          <a:p>
            <a:r>
              <a:rPr lang="en-GB" dirty="0"/>
              <a:t>Rehabilitative care</a:t>
            </a:r>
          </a:p>
          <a:p>
            <a:r>
              <a:rPr lang="en-GB" dirty="0"/>
              <a:t>Urgent and emergency care (including out-of-hours and NHS 111)</a:t>
            </a:r>
          </a:p>
          <a:p>
            <a:r>
              <a:rPr lang="en-GB" dirty="0"/>
              <a:t>Most community health services</a:t>
            </a:r>
          </a:p>
          <a:p>
            <a:r>
              <a:rPr lang="en-GB" dirty="0"/>
              <a:t>Mental health services</a:t>
            </a:r>
          </a:p>
          <a:p>
            <a:r>
              <a:rPr lang="en-GB" dirty="0"/>
              <a:t>Learning disability and/or autism services</a:t>
            </a:r>
          </a:p>
        </p:txBody>
      </p:sp>
    </p:spTree>
    <p:extLst>
      <p:ext uri="{BB962C8B-B14F-4D97-AF65-F5344CB8AC3E}">
        <p14:creationId xmlns:p14="http://schemas.microsoft.com/office/powerpoint/2010/main" val="5096953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020E2-0E31-4D07-8099-F18A4D49489A}"/>
              </a:ext>
            </a:extLst>
          </p:cNvPr>
          <p:cNvSpPr>
            <a:spLocks noGrp="1"/>
          </p:cNvSpPr>
          <p:nvPr>
            <p:ph type="ctrTitle"/>
          </p:nvPr>
        </p:nvSpPr>
        <p:spPr/>
        <p:txBody>
          <a:bodyPr/>
          <a:lstStyle/>
          <a:p>
            <a:r>
              <a:rPr lang="en-GB" b="1" i="1" dirty="0">
                <a:solidFill>
                  <a:schemeClr val="bg1"/>
                </a:solidFill>
              </a:rPr>
              <a:t>What is commissioning?</a:t>
            </a:r>
          </a:p>
        </p:txBody>
      </p:sp>
    </p:spTree>
    <p:extLst>
      <p:ext uri="{BB962C8B-B14F-4D97-AF65-F5344CB8AC3E}">
        <p14:creationId xmlns:p14="http://schemas.microsoft.com/office/powerpoint/2010/main" val="42708888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B025F-1A38-4B40-B022-F2C8274DE961}"/>
              </a:ext>
            </a:extLst>
          </p:cNvPr>
          <p:cNvSpPr>
            <a:spLocks noGrp="1"/>
          </p:cNvSpPr>
          <p:nvPr>
            <p:ph type="title"/>
          </p:nvPr>
        </p:nvSpPr>
        <p:spPr>
          <a:xfrm>
            <a:off x="539552" y="33472"/>
            <a:ext cx="8229600" cy="1143000"/>
          </a:xfrm>
        </p:spPr>
        <p:txBody>
          <a:bodyPr/>
          <a:lstStyle/>
          <a:p>
            <a:r>
              <a:rPr lang="en-GB" b="1" dirty="0"/>
              <a:t>Commissioning</a:t>
            </a:r>
          </a:p>
        </p:txBody>
      </p:sp>
      <p:sp>
        <p:nvSpPr>
          <p:cNvPr id="3" name="Content Placeholder 2">
            <a:extLst>
              <a:ext uri="{FF2B5EF4-FFF2-40B4-BE49-F238E27FC236}">
                <a16:creationId xmlns:a16="http://schemas.microsoft.com/office/drawing/2014/main" id="{77665A1E-380E-4583-8599-0DBED8CDB299}"/>
              </a:ext>
            </a:extLst>
          </p:cNvPr>
          <p:cNvSpPr>
            <a:spLocks noGrp="1"/>
          </p:cNvSpPr>
          <p:nvPr>
            <p:ph idx="1"/>
          </p:nvPr>
        </p:nvSpPr>
        <p:spPr>
          <a:xfrm>
            <a:off x="611560" y="1074440"/>
            <a:ext cx="8435280" cy="4709120"/>
          </a:xfrm>
        </p:spPr>
        <p:txBody>
          <a:bodyPr>
            <a:normAutofit fontScale="92500" lnSpcReduction="10000"/>
          </a:bodyPr>
          <a:lstStyle/>
          <a:p>
            <a:pPr>
              <a:buFont typeface="Wingdings" panose="05000000000000000000" pitchFamily="2" charset="2"/>
              <a:buChar char="§"/>
            </a:pPr>
            <a:r>
              <a:rPr lang="en-GB" sz="3500" dirty="0"/>
              <a:t>Commissioning is the continual process of planning, agreeing and monitoring services.</a:t>
            </a:r>
          </a:p>
          <a:p>
            <a:pPr>
              <a:buFont typeface="Wingdings" panose="05000000000000000000" pitchFamily="2" charset="2"/>
              <a:buChar char="§"/>
            </a:pPr>
            <a:endParaRPr lang="en-GB" sz="3500" dirty="0"/>
          </a:p>
          <a:p>
            <a:pPr>
              <a:buFont typeface="Wingdings" panose="05000000000000000000" pitchFamily="2" charset="2"/>
              <a:buChar char="§"/>
            </a:pPr>
            <a:r>
              <a:rPr lang="en-GB" sz="3500" dirty="0"/>
              <a:t>Commissioning is not one action but many, ranging from the health-needs assessment for a population, through the clinically based design of patient pathways, to service specification and contract negotiation or procurement, with continuous quality assessment</a:t>
            </a:r>
            <a:r>
              <a:rPr lang="en-GB" dirty="0"/>
              <a:t>.</a:t>
            </a:r>
          </a:p>
        </p:txBody>
      </p:sp>
    </p:spTree>
    <p:extLst>
      <p:ext uri="{BB962C8B-B14F-4D97-AF65-F5344CB8AC3E}">
        <p14:creationId xmlns:p14="http://schemas.microsoft.com/office/powerpoint/2010/main" val="18703616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020E2-0E31-4D07-8099-F18A4D49489A}"/>
              </a:ext>
            </a:extLst>
          </p:cNvPr>
          <p:cNvSpPr>
            <a:spLocks noGrp="1"/>
          </p:cNvSpPr>
          <p:nvPr>
            <p:ph type="ctrTitle"/>
          </p:nvPr>
        </p:nvSpPr>
        <p:spPr>
          <a:xfrm>
            <a:off x="827584" y="2348880"/>
            <a:ext cx="7772400" cy="1470025"/>
          </a:xfrm>
        </p:spPr>
        <p:txBody>
          <a:bodyPr/>
          <a:lstStyle/>
          <a:p>
            <a:r>
              <a:rPr lang="en-GB" b="1" i="1" dirty="0">
                <a:solidFill>
                  <a:schemeClr val="bg1"/>
                </a:solidFill>
              </a:rPr>
              <a:t>What are integrated Service?</a:t>
            </a:r>
          </a:p>
        </p:txBody>
      </p:sp>
    </p:spTree>
    <p:extLst>
      <p:ext uri="{BB962C8B-B14F-4D97-AF65-F5344CB8AC3E}">
        <p14:creationId xmlns:p14="http://schemas.microsoft.com/office/powerpoint/2010/main" val="17851492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701AD-A0D6-492A-BABF-25D47852F642}"/>
              </a:ext>
            </a:extLst>
          </p:cNvPr>
          <p:cNvSpPr>
            <a:spLocks noGrp="1"/>
          </p:cNvSpPr>
          <p:nvPr>
            <p:ph type="title"/>
          </p:nvPr>
        </p:nvSpPr>
        <p:spPr/>
        <p:txBody>
          <a:bodyPr/>
          <a:lstStyle/>
          <a:p>
            <a:r>
              <a:rPr lang="en-GB" b="1" dirty="0"/>
              <a:t>Integrated Services</a:t>
            </a:r>
            <a:endParaRPr lang="en-GB" dirty="0"/>
          </a:p>
        </p:txBody>
      </p:sp>
      <p:sp>
        <p:nvSpPr>
          <p:cNvPr id="3" name="Content Placeholder 2">
            <a:extLst>
              <a:ext uri="{FF2B5EF4-FFF2-40B4-BE49-F238E27FC236}">
                <a16:creationId xmlns:a16="http://schemas.microsoft.com/office/drawing/2014/main" id="{5DE7FF04-3BAA-4189-BBA6-8427C1C69A02}"/>
              </a:ext>
            </a:extLst>
          </p:cNvPr>
          <p:cNvSpPr>
            <a:spLocks noGrp="1"/>
          </p:cNvSpPr>
          <p:nvPr>
            <p:ph idx="1"/>
          </p:nvPr>
        </p:nvSpPr>
        <p:spPr>
          <a:xfrm>
            <a:off x="457200" y="1600200"/>
            <a:ext cx="8075240" cy="4925144"/>
          </a:xfrm>
        </p:spPr>
        <p:txBody>
          <a:bodyPr>
            <a:normAutofit fontScale="62500" lnSpcReduction="20000"/>
          </a:bodyPr>
          <a:lstStyle/>
          <a:p>
            <a:endParaRPr lang="en-GB" dirty="0"/>
          </a:p>
          <a:p>
            <a:endParaRPr lang="en-GB" dirty="0"/>
          </a:p>
          <a:p>
            <a:pPr>
              <a:buFont typeface="Wingdings" panose="05000000000000000000" pitchFamily="2" charset="2"/>
              <a:buChar char="§"/>
            </a:pPr>
            <a:r>
              <a:rPr lang="en-GB" sz="4600" dirty="0"/>
              <a:t>According to WHO (2008) integrated service delivery is “The management and delivery of health services so that clients receive a continuum of preventive and curative services, according to their needs over time and across different levels of the health system”.</a:t>
            </a:r>
          </a:p>
          <a:p>
            <a:endParaRPr lang="en-GB" sz="4600" dirty="0"/>
          </a:p>
          <a:p>
            <a:endParaRPr lang="en-GB" dirty="0"/>
          </a:p>
          <a:p>
            <a:endParaRPr lang="en-GB" dirty="0"/>
          </a:p>
          <a:p>
            <a:endParaRPr lang="en-GB" dirty="0"/>
          </a:p>
          <a:p>
            <a:pPr marL="0" indent="0">
              <a:buNone/>
            </a:pPr>
            <a:endParaRPr lang="en-GB" sz="2600" dirty="0">
              <a:hlinkClick r:id="" action="ppaction://noaction"/>
            </a:endParaRPr>
          </a:p>
          <a:p>
            <a:pPr marL="0" indent="0">
              <a:buNone/>
            </a:pPr>
            <a:r>
              <a:rPr lang="en-GB" sz="2600" dirty="0">
                <a:hlinkClick r:id="" action="ppaction://noaction"/>
              </a:rPr>
              <a:t>          https://www.who.int/healthsystems/service_delivery_techbrief1.pdf</a:t>
            </a:r>
            <a:endParaRPr lang="en-GB" sz="2600" dirty="0"/>
          </a:p>
          <a:p>
            <a:pPr marL="0" indent="0">
              <a:buNone/>
            </a:pPr>
            <a:endParaRPr lang="en-GB" dirty="0"/>
          </a:p>
        </p:txBody>
      </p:sp>
    </p:spTree>
    <p:extLst>
      <p:ext uri="{BB962C8B-B14F-4D97-AF65-F5344CB8AC3E}">
        <p14:creationId xmlns:p14="http://schemas.microsoft.com/office/powerpoint/2010/main" val="29036043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84098-A7B0-444B-9DFB-72A923E86622}"/>
              </a:ext>
            </a:extLst>
          </p:cNvPr>
          <p:cNvSpPr>
            <a:spLocks noGrp="1"/>
          </p:cNvSpPr>
          <p:nvPr>
            <p:ph type="title"/>
          </p:nvPr>
        </p:nvSpPr>
        <p:spPr>
          <a:xfrm>
            <a:off x="457200" y="125760"/>
            <a:ext cx="8229600" cy="1143000"/>
          </a:xfrm>
        </p:spPr>
        <p:txBody>
          <a:bodyPr/>
          <a:lstStyle/>
          <a:p>
            <a:r>
              <a:rPr lang="en-GB" b="1" dirty="0"/>
              <a:t>Integrated Services</a:t>
            </a:r>
          </a:p>
        </p:txBody>
      </p:sp>
      <p:sp>
        <p:nvSpPr>
          <p:cNvPr id="3" name="Content Placeholder 2">
            <a:extLst>
              <a:ext uri="{FF2B5EF4-FFF2-40B4-BE49-F238E27FC236}">
                <a16:creationId xmlns:a16="http://schemas.microsoft.com/office/drawing/2014/main" id="{25D54EE8-0396-4FAA-8BC1-7CC05288F39B}"/>
              </a:ext>
            </a:extLst>
          </p:cNvPr>
          <p:cNvSpPr>
            <a:spLocks noGrp="1"/>
          </p:cNvSpPr>
          <p:nvPr>
            <p:ph idx="1"/>
          </p:nvPr>
        </p:nvSpPr>
        <p:spPr>
          <a:xfrm>
            <a:off x="539552" y="1242455"/>
            <a:ext cx="8229600" cy="4781128"/>
          </a:xfrm>
        </p:spPr>
        <p:txBody>
          <a:bodyPr>
            <a:normAutofit/>
          </a:bodyPr>
          <a:lstStyle/>
          <a:p>
            <a:pPr>
              <a:buFont typeface="Wingdings" panose="05000000000000000000" pitchFamily="2" charset="2"/>
              <a:buChar char="§"/>
            </a:pPr>
            <a:r>
              <a:rPr lang="en-GB" sz="2800" dirty="0"/>
              <a:t>Integrated care is about joining up the range of different health and social care services patients may receive to ensure they experience it as one seamless service, with their needs placed at the centre.</a:t>
            </a:r>
          </a:p>
          <a:p>
            <a:pPr>
              <a:buFont typeface="Wingdings" panose="05000000000000000000" pitchFamily="2" charset="2"/>
              <a:buChar char="§"/>
            </a:pPr>
            <a:r>
              <a:rPr lang="en-GB" sz="2800" dirty="0"/>
              <a:t>People with long term conditions require regular support and treatment and we want services to be easier to access, and to help people to better manage their conditions themselves, so they are less likely to require emergency care.</a:t>
            </a:r>
          </a:p>
        </p:txBody>
      </p:sp>
    </p:spTree>
    <p:extLst>
      <p:ext uri="{BB962C8B-B14F-4D97-AF65-F5344CB8AC3E}">
        <p14:creationId xmlns:p14="http://schemas.microsoft.com/office/powerpoint/2010/main" val="42478731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5D0A3-B8D5-49EB-98E2-917BDA22E5DE}"/>
              </a:ext>
            </a:extLst>
          </p:cNvPr>
          <p:cNvSpPr>
            <a:spLocks noGrp="1"/>
          </p:cNvSpPr>
          <p:nvPr>
            <p:ph type="title"/>
          </p:nvPr>
        </p:nvSpPr>
        <p:spPr/>
        <p:txBody>
          <a:bodyPr/>
          <a:lstStyle/>
          <a:p>
            <a:r>
              <a:rPr lang="en-GB" b="1"/>
              <a:t>Integrated Services</a:t>
            </a:r>
            <a:endParaRPr lang="en-GB" b="1" dirty="0"/>
          </a:p>
        </p:txBody>
      </p:sp>
      <p:sp>
        <p:nvSpPr>
          <p:cNvPr id="3" name="Content Placeholder 2">
            <a:extLst>
              <a:ext uri="{FF2B5EF4-FFF2-40B4-BE49-F238E27FC236}">
                <a16:creationId xmlns:a16="http://schemas.microsoft.com/office/drawing/2014/main" id="{C5E950C0-F719-4CAC-A801-FE5664148320}"/>
              </a:ext>
            </a:extLst>
          </p:cNvPr>
          <p:cNvSpPr>
            <a:spLocks noGrp="1"/>
          </p:cNvSpPr>
          <p:nvPr>
            <p:ph idx="1"/>
          </p:nvPr>
        </p:nvSpPr>
        <p:spPr/>
        <p:txBody>
          <a:bodyPr>
            <a:normAutofit fontScale="92500" lnSpcReduction="20000"/>
          </a:bodyPr>
          <a:lstStyle/>
          <a:p>
            <a:r>
              <a:rPr lang="en-GB" dirty="0"/>
              <a:t>Bringing together all the different parts of the health and social care system will provide better communication and sharing of relevant information to reduce duplication and confusion for individuals, carers and staff. </a:t>
            </a:r>
          </a:p>
          <a:p>
            <a:endParaRPr lang="en-GB" dirty="0"/>
          </a:p>
          <a:p>
            <a:r>
              <a:rPr lang="en-GB" dirty="0"/>
              <a:t>This will mean one set of goals agreed by the individual, supported by one team with one approach.</a:t>
            </a:r>
          </a:p>
        </p:txBody>
      </p:sp>
    </p:spTree>
    <p:extLst>
      <p:ext uri="{BB962C8B-B14F-4D97-AF65-F5344CB8AC3E}">
        <p14:creationId xmlns:p14="http://schemas.microsoft.com/office/powerpoint/2010/main" val="16949435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4C2B0C65-B663-4C39-9750-3F0E29E410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260648"/>
            <a:ext cx="7776864" cy="5400600"/>
          </a:xfrm>
          <a:prstGeom prst="rect">
            <a:avLst/>
          </a:prstGeom>
        </p:spPr>
      </p:pic>
    </p:spTree>
    <p:extLst>
      <p:ext uri="{BB962C8B-B14F-4D97-AF65-F5344CB8AC3E}">
        <p14:creationId xmlns:p14="http://schemas.microsoft.com/office/powerpoint/2010/main" val="25979315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F86E0-B6A8-5B29-869D-5A190A7F96AC}"/>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ACDFB5CE-5B81-0B86-83BB-29A4CD96BB36}"/>
              </a:ext>
            </a:extLst>
          </p:cNvPr>
          <p:cNvSpPr>
            <a:spLocks noGrp="1"/>
          </p:cNvSpPr>
          <p:nvPr>
            <p:ph idx="1"/>
          </p:nvPr>
        </p:nvSpPr>
        <p:spPr/>
        <p:txBody>
          <a:bodyPr>
            <a:normAutofit/>
          </a:bodyPr>
          <a:lstStyle/>
          <a:p>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Watch the video below </a:t>
            </a:r>
            <a:endParaRPr lang="en-GB" sz="3200" dirty="0">
              <a:solidFill>
                <a:prstClr val="black"/>
              </a:solidFill>
              <a:latin typeface="Arial" panose="020B0604020202020204" pitchFamily="34" charset="0"/>
              <a:cs typeface="Arial" panose="020B0604020202020204" pitchFamily="34" charset="0"/>
            </a:endParaRPr>
          </a:p>
          <a:p>
            <a:pPr marL="0" indent="0">
              <a:buNone/>
            </a:pPr>
            <a:endParaRPr lang="en-GB" dirty="0"/>
          </a:p>
          <a:p>
            <a:r>
              <a:rPr lang="en-GB" sz="2600" dirty="0">
                <a:hlinkClick r:id="rId3"/>
              </a:rPr>
              <a:t>https://www.youtube.com/watch?v=S-029Yf7AYM</a:t>
            </a:r>
            <a:endParaRPr lang="en-GB" sz="2600" dirty="0"/>
          </a:p>
          <a:p>
            <a:r>
              <a:rPr lang="en-GB" sz="2600" dirty="0">
                <a:hlinkClick r:id="rId4"/>
              </a:rPr>
              <a:t>https://www.youtube.com/watch?v=3YdlV1DsK54</a:t>
            </a:r>
            <a:endParaRPr lang="en-GB" sz="2600" dirty="0"/>
          </a:p>
          <a:p>
            <a:pPr marL="0" indent="0" algn="ctr">
              <a:buNone/>
            </a:pPr>
            <a:endParaRPr lang="en-GB" sz="2800" b="1" dirty="0"/>
          </a:p>
          <a:p>
            <a:pPr marL="0" indent="0" algn="ctr">
              <a:buNone/>
            </a:pPr>
            <a:endParaRPr lang="en-GB" sz="2800" b="1" dirty="0"/>
          </a:p>
          <a:p>
            <a:pPr marL="0" indent="0" algn="ctr">
              <a:buNone/>
            </a:pPr>
            <a:r>
              <a:rPr lang="en-GB" sz="2800" b="1" dirty="0"/>
              <a:t>Feedback your findings to the whole class</a:t>
            </a:r>
          </a:p>
          <a:p>
            <a:endParaRPr lang="en-GB" dirty="0"/>
          </a:p>
        </p:txBody>
      </p:sp>
    </p:spTree>
    <p:extLst>
      <p:ext uri="{BB962C8B-B14F-4D97-AF65-F5344CB8AC3E}">
        <p14:creationId xmlns:p14="http://schemas.microsoft.com/office/powerpoint/2010/main" val="31672574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020E2-0E31-4D07-8099-F18A4D49489A}"/>
              </a:ext>
            </a:extLst>
          </p:cNvPr>
          <p:cNvSpPr>
            <a:spLocks noGrp="1"/>
          </p:cNvSpPr>
          <p:nvPr>
            <p:ph type="ctrTitle"/>
          </p:nvPr>
        </p:nvSpPr>
        <p:spPr>
          <a:xfrm>
            <a:off x="827584" y="2348880"/>
            <a:ext cx="7772400" cy="1470025"/>
          </a:xfrm>
        </p:spPr>
        <p:txBody>
          <a:bodyPr/>
          <a:lstStyle/>
          <a:p>
            <a:r>
              <a:rPr lang="en-GB" b="1" i="1" dirty="0">
                <a:solidFill>
                  <a:schemeClr val="bg1"/>
                </a:solidFill>
              </a:rPr>
              <a:t>What is NICE?</a:t>
            </a:r>
          </a:p>
        </p:txBody>
      </p:sp>
    </p:spTree>
    <p:extLst>
      <p:ext uri="{BB962C8B-B14F-4D97-AF65-F5344CB8AC3E}">
        <p14:creationId xmlns:p14="http://schemas.microsoft.com/office/powerpoint/2010/main" val="9382203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31737"/>
            <a:ext cx="8229600" cy="1143000"/>
          </a:xfrm>
        </p:spPr>
        <p:txBody>
          <a:bodyPr/>
          <a:lstStyle/>
          <a:p>
            <a:r>
              <a:rPr lang="en-GB" b="1" dirty="0">
                <a:latin typeface="Arial" panose="020B0604020202020204" pitchFamily="34" charset="0"/>
                <a:cs typeface="Arial" panose="020B0604020202020204" pitchFamily="34" charset="0"/>
              </a:rPr>
              <a:t>NICE</a:t>
            </a:r>
          </a:p>
        </p:txBody>
      </p:sp>
      <p:sp>
        <p:nvSpPr>
          <p:cNvPr id="3" name="Content Placeholder 2"/>
          <p:cNvSpPr>
            <a:spLocks noGrp="1"/>
          </p:cNvSpPr>
          <p:nvPr>
            <p:ph idx="1"/>
          </p:nvPr>
        </p:nvSpPr>
        <p:spPr>
          <a:xfrm>
            <a:off x="554003" y="1052736"/>
            <a:ext cx="7787208" cy="4597971"/>
          </a:xfrm>
          <a:solidFill>
            <a:schemeClr val="bg1"/>
          </a:solidFill>
        </p:spPr>
        <p:txBody>
          <a:bodyPr>
            <a:normAutofit/>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National Institute for Health and Care Excellence (NICE)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Set up to advice on best use of clinical resources in the treatment of patients and users </a:t>
            </a:r>
          </a:p>
          <a:p>
            <a:pPr algn="ctr"/>
            <a:r>
              <a:rPr lang="en-GB" dirty="0">
                <a:latin typeface="Arial" panose="020B0604020202020204" pitchFamily="34" charset="0"/>
                <a:cs typeface="Arial" panose="020B0604020202020204" pitchFamily="34" charset="0"/>
                <a:hlinkClick r:id="rId2"/>
              </a:rPr>
              <a:t>https://www.nice.org.uk/</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85BCB-B2B8-408C-A65D-975BABAE5F8E}"/>
              </a:ext>
            </a:extLst>
          </p:cNvPr>
          <p:cNvSpPr>
            <a:spLocks noGrp="1"/>
          </p:cNvSpPr>
          <p:nvPr>
            <p:ph type="title"/>
          </p:nvPr>
        </p:nvSpPr>
        <p:spPr>
          <a:xfrm>
            <a:off x="457200" y="116632"/>
            <a:ext cx="8229600" cy="1143000"/>
          </a:xfrm>
        </p:spPr>
        <p:txBody>
          <a:bodyPr/>
          <a:lstStyle/>
          <a:p>
            <a:r>
              <a:rPr lang="en-GB" b="1" dirty="0"/>
              <a:t>NICE</a:t>
            </a:r>
          </a:p>
        </p:txBody>
      </p:sp>
      <p:sp>
        <p:nvSpPr>
          <p:cNvPr id="3" name="Content Placeholder 2">
            <a:extLst>
              <a:ext uri="{FF2B5EF4-FFF2-40B4-BE49-F238E27FC236}">
                <a16:creationId xmlns:a16="http://schemas.microsoft.com/office/drawing/2014/main" id="{B04782A6-8BA1-4F72-96A9-5F514D3B1B72}"/>
              </a:ext>
            </a:extLst>
          </p:cNvPr>
          <p:cNvSpPr>
            <a:spLocks noGrp="1"/>
          </p:cNvSpPr>
          <p:nvPr>
            <p:ph idx="1"/>
          </p:nvPr>
        </p:nvSpPr>
        <p:spPr>
          <a:xfrm>
            <a:off x="457200" y="1259632"/>
            <a:ext cx="8229600" cy="5337720"/>
          </a:xfrm>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NICE's role is to improve outcomes for people using the NHS and other public health and social care services.</a:t>
            </a:r>
          </a:p>
          <a:p>
            <a:pPr marL="0" indent="0">
              <a:buNone/>
            </a:pPr>
            <a:r>
              <a:rPr lang="en-GB" sz="2400" dirty="0">
                <a:latin typeface="Arial" panose="020B0604020202020204" pitchFamily="34" charset="0"/>
                <a:cs typeface="Arial" panose="020B0604020202020204" pitchFamily="34" charset="0"/>
              </a:rPr>
              <a:t>This is achieved by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Producing evidence-based guidance and advice for health, public health and social care practitioners.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Developing quality standards and performance metrics for those providing and commissioning health, public health and social care services.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Providing a range of information services for commissioners, practitioners and managers across health and social care</a:t>
            </a:r>
          </a:p>
        </p:txBody>
      </p:sp>
    </p:spTree>
    <p:extLst>
      <p:ext uri="{BB962C8B-B14F-4D97-AF65-F5344CB8AC3E}">
        <p14:creationId xmlns:p14="http://schemas.microsoft.com/office/powerpoint/2010/main" val="20714186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dirty="0">
                <a:solidFill>
                  <a:schemeClr val="bg1"/>
                </a:solidFill>
                <a:latin typeface="Arial" panose="020B0604020202020204" pitchFamily="34" charset="0"/>
                <a:cs typeface="Arial" panose="020B0604020202020204" pitchFamily="34" charset="0"/>
              </a:rPr>
              <a:t>How can Long term conditions be Managed </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2055380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51F75-0459-DFB0-10EE-0F8EE86632E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a:t>
            </a:r>
            <a:r>
              <a:rPr lang="en-GB" sz="4400" b="1" dirty="0">
                <a:latin typeface="Arial" panose="020B0604020202020204" pitchFamily="34" charset="0"/>
                <a:cs typeface="Arial" panose="020B0604020202020204" pitchFamily="34" charset="0"/>
              </a:rPr>
              <a:t>ong-term conditions</a:t>
            </a:r>
            <a:endParaRPr lang="en-GB" b="1" dirty="0"/>
          </a:p>
        </p:txBody>
      </p:sp>
      <p:sp>
        <p:nvSpPr>
          <p:cNvPr id="3" name="Content Placeholder 2">
            <a:extLst>
              <a:ext uri="{FF2B5EF4-FFF2-40B4-BE49-F238E27FC236}">
                <a16:creationId xmlns:a16="http://schemas.microsoft.com/office/drawing/2014/main" id="{B21B0C71-83BD-6960-D548-021EC6A9E0A9}"/>
              </a:ext>
            </a:extLst>
          </p:cNvPr>
          <p:cNvSpPr>
            <a:spLocks noGrp="1"/>
          </p:cNvSpPr>
          <p:nvPr>
            <p:ph idx="1"/>
          </p:nvPr>
        </p:nvSpPr>
        <p:spPr/>
        <p:txBody>
          <a:bodyPr>
            <a:normAutofit/>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Managing people with long-term conditions, assesses the scope for significant quality improvements in this aspect of general practice care</a:t>
            </a:r>
          </a:p>
          <a:p>
            <a:pPr marL="0" indent="0">
              <a:buNone/>
            </a:pP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Kings’Fund</a:t>
            </a:r>
            <a:r>
              <a:rPr lang="en-GB" sz="2800" dirty="0">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15420617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C0BD3-289B-CF33-BEFC-31E46D9B3C1F}"/>
              </a:ext>
            </a:extLst>
          </p:cNvPr>
          <p:cNvSpPr>
            <a:spLocks noGrp="1"/>
          </p:cNvSpPr>
          <p:nvPr>
            <p:ph type="title"/>
          </p:nvPr>
        </p:nvSpPr>
        <p:spPr/>
        <p:txBody>
          <a:bodyPr/>
          <a:lstStyle/>
          <a:p>
            <a:r>
              <a:rPr lang="en-GB" b="1" dirty="0"/>
              <a:t>Multimorbidity</a:t>
            </a:r>
          </a:p>
        </p:txBody>
      </p:sp>
      <p:sp>
        <p:nvSpPr>
          <p:cNvPr id="3" name="Content Placeholder 2">
            <a:extLst>
              <a:ext uri="{FF2B5EF4-FFF2-40B4-BE49-F238E27FC236}">
                <a16:creationId xmlns:a16="http://schemas.microsoft.com/office/drawing/2014/main" id="{A1ED4E57-8758-9908-AF58-C166125BA5E1}"/>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“Multimorbidity has emerged as one of the greatest challenges facing health services, both presently and in the coming decades”.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(Pearson-</a:t>
            </a:r>
            <a:r>
              <a:rPr lang="en-GB" dirty="0" err="1">
                <a:latin typeface="Arial" panose="020B0604020202020204" pitchFamily="34" charset="0"/>
                <a:cs typeface="Arial" panose="020B0604020202020204" pitchFamily="34" charset="0"/>
              </a:rPr>
              <a:t>Stuttard</a:t>
            </a:r>
            <a:r>
              <a:rPr lang="en-GB" dirty="0">
                <a:latin typeface="Arial" panose="020B0604020202020204" pitchFamily="34" charset="0"/>
                <a:cs typeface="Arial" panose="020B0604020202020204" pitchFamily="34" charset="0"/>
              </a:rPr>
              <a:t> et al., 2019)</a:t>
            </a:r>
          </a:p>
        </p:txBody>
      </p:sp>
    </p:spTree>
    <p:extLst>
      <p:ext uri="{BB962C8B-B14F-4D97-AF65-F5344CB8AC3E}">
        <p14:creationId xmlns:p14="http://schemas.microsoft.com/office/powerpoint/2010/main" val="34533144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F53B6-15B6-1C1E-FB82-66137ACAE8A6}"/>
              </a:ext>
            </a:extLst>
          </p:cNvPr>
          <p:cNvSpPr>
            <a:spLocks noGrp="1"/>
          </p:cNvSpPr>
          <p:nvPr>
            <p:ph type="title"/>
          </p:nvPr>
        </p:nvSpPr>
        <p:spPr/>
        <p:txBody>
          <a:bodyPr/>
          <a:lstStyle/>
          <a:p>
            <a:r>
              <a:rPr lang="en-GB" b="1" dirty="0"/>
              <a:t>Multimorbidity</a:t>
            </a:r>
          </a:p>
        </p:txBody>
      </p:sp>
      <p:sp>
        <p:nvSpPr>
          <p:cNvPr id="3" name="Content Placeholder 2">
            <a:extLst>
              <a:ext uri="{FF2B5EF4-FFF2-40B4-BE49-F238E27FC236}">
                <a16:creationId xmlns:a16="http://schemas.microsoft.com/office/drawing/2014/main" id="{44425E22-28E6-D21A-2D80-32A7264FE684}"/>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presence of multiple chronic conditions increases the complexity of therapeutic management for both health professionals and patients, and impacts negatively on health outcomes.</a:t>
            </a:r>
          </a:p>
          <a:p>
            <a:pPr marL="0" indent="0">
              <a:buNone/>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Masnoon</a:t>
            </a:r>
            <a:r>
              <a:rPr lang="en-GB" dirty="0">
                <a:latin typeface="Arial" panose="020B0604020202020204" pitchFamily="34" charset="0"/>
                <a:cs typeface="Arial" panose="020B0604020202020204" pitchFamily="34" charset="0"/>
              </a:rPr>
              <a:t> et al., 2017)</a:t>
            </a:r>
          </a:p>
        </p:txBody>
      </p:sp>
    </p:spTree>
    <p:extLst>
      <p:ext uri="{BB962C8B-B14F-4D97-AF65-F5344CB8AC3E}">
        <p14:creationId xmlns:p14="http://schemas.microsoft.com/office/powerpoint/2010/main" val="27017706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0D6A6-BD4B-EBE9-33DC-2E33FB56FCF0}"/>
              </a:ext>
            </a:extLst>
          </p:cNvPr>
          <p:cNvSpPr>
            <a:spLocks noGrp="1"/>
          </p:cNvSpPr>
          <p:nvPr>
            <p:ph type="title"/>
          </p:nvPr>
        </p:nvSpPr>
        <p:spPr/>
        <p:txBody>
          <a:bodyPr/>
          <a:lstStyle/>
          <a:p>
            <a:r>
              <a:rPr lang="en-GB" b="1" dirty="0"/>
              <a:t>Management of MLTC</a:t>
            </a:r>
          </a:p>
        </p:txBody>
      </p:sp>
      <p:sp>
        <p:nvSpPr>
          <p:cNvPr id="3" name="Content Placeholder 2">
            <a:extLst>
              <a:ext uri="{FF2B5EF4-FFF2-40B4-BE49-F238E27FC236}">
                <a16:creationId xmlns:a16="http://schemas.microsoft.com/office/drawing/2014/main" id="{7AE78F1E-5782-92EE-6924-8C7777C2242C}"/>
              </a:ext>
            </a:extLst>
          </p:cNvPr>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“Chronic disease represents a significant and exciting challenge for the NHS. </a:t>
            </a:r>
          </a:p>
          <a:p>
            <a:r>
              <a:rPr lang="en-GB" dirty="0">
                <a:latin typeface="Arial" panose="020B0604020202020204" pitchFamily="34" charset="0"/>
                <a:cs typeface="Arial" panose="020B0604020202020204" pitchFamily="34" charset="0"/>
              </a:rPr>
              <a:t>Good chronic disease management offers real opportunities for improvements in patient care and service quality, and reductions in costs.”</a:t>
            </a:r>
          </a:p>
          <a:p>
            <a:r>
              <a:rPr lang="en-GB" dirty="0">
                <a:latin typeface="Arial" panose="020B0604020202020204" pitchFamily="34" charset="0"/>
                <a:cs typeface="Arial" panose="020B0604020202020204" pitchFamily="34" charset="0"/>
              </a:rPr>
              <a:t>This management of “care for people with long-term conditions should be proactive, holistic, preventive and patient-centred”.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(Department of Health, 2004) </a:t>
            </a:r>
          </a:p>
        </p:txBody>
      </p:sp>
    </p:spTree>
    <p:extLst>
      <p:ext uri="{BB962C8B-B14F-4D97-AF65-F5344CB8AC3E}">
        <p14:creationId xmlns:p14="http://schemas.microsoft.com/office/powerpoint/2010/main" val="310098107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CBCC7-F444-E78F-3BA1-7D1E4E4EB193}"/>
              </a:ext>
            </a:extLst>
          </p:cNvPr>
          <p:cNvSpPr>
            <a:spLocks noGrp="1"/>
          </p:cNvSpPr>
          <p:nvPr>
            <p:ph type="title"/>
          </p:nvPr>
        </p:nvSpPr>
        <p:spPr/>
        <p:txBody>
          <a:bodyPr/>
          <a:lstStyle/>
          <a:p>
            <a:r>
              <a:rPr lang="en-GB" b="1" dirty="0"/>
              <a:t>Management of LTC</a:t>
            </a:r>
          </a:p>
        </p:txBody>
      </p:sp>
      <p:sp>
        <p:nvSpPr>
          <p:cNvPr id="3" name="Content Placeholder 2">
            <a:extLst>
              <a:ext uri="{FF2B5EF4-FFF2-40B4-BE49-F238E27FC236}">
                <a16:creationId xmlns:a16="http://schemas.microsoft.com/office/drawing/2014/main" id="{A9537F25-D258-5B1F-8A1D-16A48AB292C7}"/>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Therefore to achieve a good management of LTC there must be a “drift from the medical model of ill health towards a model of care which takes into consideration the expertise and resources of the people with LTCs and their communities”.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model of care will help to provide a holistic approach to the care of people with LTC.</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19299143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fontScale="90000"/>
          </a:bodyPr>
          <a:lstStyle/>
          <a:p>
            <a:r>
              <a:rPr lang="en-GB" b="1" i="1" dirty="0">
                <a:solidFill>
                  <a:schemeClr val="bg1"/>
                </a:solidFill>
                <a:latin typeface="Arial" panose="020B0604020202020204" pitchFamily="34" charset="0"/>
                <a:cs typeface="Arial" panose="020B0604020202020204" pitchFamily="34" charset="0"/>
              </a:rPr>
              <a:t>What are the issues/barriers related to management of long-term conditions?</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7036600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BF18D-F414-B8B8-0415-3FF007113098}"/>
              </a:ext>
            </a:extLst>
          </p:cNvPr>
          <p:cNvSpPr>
            <a:spLocks noGrp="1"/>
          </p:cNvSpPr>
          <p:nvPr>
            <p:ph type="title"/>
          </p:nvPr>
        </p:nvSpPr>
        <p:spPr/>
        <p:txBody>
          <a:bodyPr>
            <a:normAutofit fontScale="90000"/>
          </a:bodyPr>
          <a:lstStyle/>
          <a:p>
            <a:r>
              <a:rPr lang="en-GB" b="1" dirty="0"/>
              <a:t>Barriers affecting management of LTC</a:t>
            </a:r>
          </a:p>
        </p:txBody>
      </p:sp>
      <p:sp>
        <p:nvSpPr>
          <p:cNvPr id="3" name="Content Placeholder 2">
            <a:extLst>
              <a:ext uri="{FF2B5EF4-FFF2-40B4-BE49-F238E27FC236}">
                <a16:creationId xmlns:a16="http://schemas.microsoft.com/office/drawing/2014/main" id="{D48F6F32-36AD-523D-EFA2-FC8E3802C399}"/>
              </a:ext>
            </a:extLst>
          </p:cNvPr>
          <p:cNvSpPr>
            <a:spLocks noGrp="1"/>
          </p:cNvSpPr>
          <p:nvPr>
            <p:ph idx="1"/>
          </p:nvPr>
        </p:nvSpPr>
        <p:spPr/>
        <p:txBody>
          <a:bodyPr>
            <a:normAutofit fontScale="85000" lnSpcReduction="20000"/>
          </a:bodyPr>
          <a:lstStyle/>
          <a:p>
            <a:r>
              <a:rPr lang="en-GB" dirty="0"/>
              <a:t>Single condition services</a:t>
            </a:r>
          </a:p>
          <a:p>
            <a:r>
              <a:rPr lang="en-GB" dirty="0"/>
              <a:t>Lack of care coordination</a:t>
            </a:r>
          </a:p>
          <a:p>
            <a:r>
              <a:rPr lang="en-GB" dirty="0"/>
              <a:t>Emotional and psychological support not integrated</a:t>
            </a:r>
          </a:p>
          <a:p>
            <a:r>
              <a:rPr lang="en-GB" dirty="0"/>
              <a:t>Fragmented care</a:t>
            </a:r>
          </a:p>
          <a:p>
            <a:r>
              <a:rPr lang="en-GB" dirty="0"/>
              <a:t>Reactive services, less proactive services</a:t>
            </a:r>
          </a:p>
          <a:p>
            <a:r>
              <a:rPr lang="en-GB" dirty="0"/>
              <a:t>Lack of care planning and encouragement of self care</a:t>
            </a:r>
          </a:p>
          <a:p>
            <a:pPr marL="0" indent="0">
              <a:buNone/>
            </a:pPr>
            <a:r>
              <a:rPr lang="en-GB" dirty="0"/>
              <a:t>                                                     (NHS, 2022)</a:t>
            </a:r>
          </a:p>
        </p:txBody>
      </p:sp>
    </p:spTree>
    <p:extLst>
      <p:ext uri="{BB962C8B-B14F-4D97-AF65-F5344CB8AC3E}">
        <p14:creationId xmlns:p14="http://schemas.microsoft.com/office/powerpoint/2010/main" val="7485004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B1FBA-B609-FA98-0142-885AB2C99839}"/>
              </a:ext>
            </a:extLst>
          </p:cNvPr>
          <p:cNvSpPr>
            <a:spLocks noGrp="1"/>
          </p:cNvSpPr>
          <p:nvPr>
            <p:ph type="title"/>
          </p:nvPr>
        </p:nvSpPr>
        <p:spPr/>
        <p:txBody>
          <a:bodyPr>
            <a:normAutofit fontScale="90000"/>
          </a:bodyPr>
          <a:lstStyle/>
          <a:p>
            <a:r>
              <a:rPr lang="en-GB" b="1" dirty="0"/>
              <a:t>Barriers affecting LTC management</a:t>
            </a:r>
          </a:p>
        </p:txBody>
      </p:sp>
      <p:sp>
        <p:nvSpPr>
          <p:cNvPr id="3" name="Content Placeholder 2">
            <a:extLst>
              <a:ext uri="{FF2B5EF4-FFF2-40B4-BE49-F238E27FC236}">
                <a16:creationId xmlns:a16="http://schemas.microsoft.com/office/drawing/2014/main" id="{36E05987-1289-8166-E4AD-0858A11BDEBF}"/>
              </a:ext>
            </a:extLst>
          </p:cNvPr>
          <p:cNvSpPr>
            <a:spLocks noGrp="1"/>
          </p:cNvSpPr>
          <p:nvPr>
            <p:ph idx="1"/>
          </p:nvPr>
        </p:nvSpPr>
        <p:spPr/>
        <p:txBody>
          <a:bodyPr>
            <a:normAutofit fontScale="85000" lnSpcReduction="20000"/>
          </a:bodyPr>
          <a:lstStyle/>
          <a:p>
            <a:pPr algn="l" fontAlgn="base">
              <a:buFont typeface="Wingdings" panose="05000000000000000000" pitchFamily="2" charset="2"/>
              <a:buChar char="§"/>
            </a:pPr>
            <a:r>
              <a:rPr lang="en-GB" b="1" i="0" dirty="0">
                <a:solidFill>
                  <a:srgbClr val="202A30"/>
                </a:solidFill>
                <a:effectLst/>
                <a:latin typeface="Arial" panose="020B0604020202020204" pitchFamily="34" charset="0"/>
                <a:cs typeface="Arial" panose="020B0604020202020204" pitchFamily="34" charset="0"/>
              </a:rPr>
              <a:t>Single condition services:</a:t>
            </a:r>
            <a:r>
              <a:rPr lang="en-GB" b="0" i="0" dirty="0">
                <a:solidFill>
                  <a:srgbClr val="202A30"/>
                </a:solidFill>
                <a:effectLst/>
                <a:latin typeface="Arial" panose="020B0604020202020204" pitchFamily="34" charset="0"/>
                <a:cs typeface="Arial" panose="020B0604020202020204" pitchFamily="34" charset="0"/>
              </a:rPr>
              <a:t> This include “services dealing with single conditions only and adopting single condition guidelines (with attendant dangers of polypharmacy, and excluding a holistic approach to service users)”.</a:t>
            </a:r>
          </a:p>
          <a:p>
            <a:pPr algn="l" fontAlgn="base">
              <a:buFont typeface="Wingdings" panose="05000000000000000000" pitchFamily="2" charset="2"/>
              <a:buChar char="§"/>
            </a:pPr>
            <a:r>
              <a:rPr lang="en-GB" b="1" i="0" dirty="0">
                <a:solidFill>
                  <a:srgbClr val="202A30"/>
                </a:solidFill>
                <a:effectLst/>
                <a:latin typeface="Arial" panose="020B0604020202020204" pitchFamily="34" charset="0"/>
                <a:cs typeface="Arial" panose="020B0604020202020204" pitchFamily="34" charset="0"/>
              </a:rPr>
              <a:t>Lack of care coordination:</a:t>
            </a:r>
            <a:r>
              <a:rPr lang="en-GB" b="0" i="0" dirty="0">
                <a:solidFill>
                  <a:srgbClr val="202A30"/>
                </a:solidFill>
                <a:effectLst/>
                <a:latin typeface="Arial" panose="020B0604020202020204" pitchFamily="34" charset="0"/>
                <a:cs typeface="Arial" panose="020B0604020202020204" pitchFamily="34" charset="0"/>
              </a:rPr>
              <a:t> This entail “people unaware of whom to approach when they have a problem, and nobody having a generalist’s ‘bird’s eye’ view of the total care and support needs of an individual”.</a:t>
            </a:r>
          </a:p>
          <a:p>
            <a:pPr marL="0" indent="0" algn="l" fontAlgn="base">
              <a:buNone/>
            </a:pPr>
            <a:r>
              <a:rPr lang="en-GB" dirty="0">
                <a:solidFill>
                  <a:srgbClr val="202A30"/>
                </a:solidFill>
                <a:latin typeface="Arial" panose="020B0604020202020204" pitchFamily="34" charset="0"/>
                <a:cs typeface="Arial" panose="020B0604020202020204" pitchFamily="34" charset="0"/>
              </a:rPr>
              <a:t>                                                                (NHS, 2022)</a:t>
            </a:r>
            <a:endParaRPr lang="en-GB" b="0" i="0" dirty="0">
              <a:solidFill>
                <a:srgbClr val="202A3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7812415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F8C57-8DEE-0803-61FD-99749A7C5A3E}"/>
              </a:ext>
            </a:extLst>
          </p:cNvPr>
          <p:cNvSpPr>
            <a:spLocks noGrp="1"/>
          </p:cNvSpPr>
          <p:nvPr>
            <p:ph type="title"/>
          </p:nvPr>
        </p:nvSpPr>
        <p:spPr/>
        <p:txBody>
          <a:bodyPr>
            <a:normAutofit fontScale="90000"/>
          </a:bodyPr>
          <a:lstStyle/>
          <a:p>
            <a:r>
              <a:rPr lang="en-GB" b="1" dirty="0"/>
              <a:t>Barriers affecting LTC management</a:t>
            </a:r>
            <a:endParaRPr lang="en-GB" dirty="0"/>
          </a:p>
        </p:txBody>
      </p:sp>
      <p:sp>
        <p:nvSpPr>
          <p:cNvPr id="3" name="Content Placeholder 2">
            <a:extLst>
              <a:ext uri="{FF2B5EF4-FFF2-40B4-BE49-F238E27FC236}">
                <a16:creationId xmlns:a16="http://schemas.microsoft.com/office/drawing/2014/main" id="{7CDB4D49-585D-6E96-D228-46FDD4B3F2C2}"/>
              </a:ext>
            </a:extLst>
          </p:cNvPr>
          <p:cNvSpPr>
            <a:spLocks noGrp="1"/>
          </p:cNvSpPr>
          <p:nvPr>
            <p:ph idx="1"/>
          </p:nvPr>
        </p:nvSpPr>
        <p:spPr/>
        <p:txBody>
          <a:bodyPr>
            <a:normAutofit fontScale="55000" lnSpcReduction="20000"/>
          </a:bodyPr>
          <a:lstStyle/>
          <a:p>
            <a:pPr algn="l" fontAlgn="base">
              <a:buFont typeface="Wingdings" panose="05000000000000000000" pitchFamily="2" charset="2"/>
              <a:buChar char="§"/>
            </a:pPr>
            <a:r>
              <a:rPr lang="en-GB" sz="3800" b="1" i="0" dirty="0">
                <a:solidFill>
                  <a:srgbClr val="202A30"/>
                </a:solidFill>
                <a:effectLst/>
                <a:latin typeface="Arial" panose="020B0604020202020204" pitchFamily="34" charset="0"/>
                <a:cs typeface="Arial" panose="020B0604020202020204" pitchFamily="34" charset="0"/>
              </a:rPr>
              <a:t>Emotional and psychological support:</a:t>
            </a:r>
            <a:r>
              <a:rPr lang="en-GB" sz="3800" b="0" i="0" dirty="0">
                <a:solidFill>
                  <a:srgbClr val="202A30"/>
                </a:solidFill>
                <a:effectLst/>
                <a:latin typeface="Arial" panose="020B0604020202020204" pitchFamily="34" charset="0"/>
                <a:cs typeface="Arial" panose="020B0604020202020204" pitchFamily="34" charset="0"/>
              </a:rPr>
              <a:t> This involve “a lack of attention to the mental health and wellbeing of people with ‘physical’ health problems (as well as failure to deal with the physical health of people with mental disorder as their primary long term condition)”.</a:t>
            </a:r>
          </a:p>
          <a:p>
            <a:pPr algn="l" fontAlgn="base">
              <a:buFont typeface="Wingdings" panose="05000000000000000000" pitchFamily="2" charset="2"/>
              <a:buChar char="§"/>
            </a:pPr>
            <a:r>
              <a:rPr lang="en-GB" sz="3800" b="1" i="0" dirty="0">
                <a:solidFill>
                  <a:srgbClr val="202A30"/>
                </a:solidFill>
                <a:effectLst/>
                <a:latin typeface="Arial" panose="020B0604020202020204" pitchFamily="34" charset="0"/>
                <a:cs typeface="Arial" panose="020B0604020202020204" pitchFamily="34" charset="0"/>
              </a:rPr>
              <a:t>Fragmented care:</a:t>
            </a:r>
            <a:r>
              <a:rPr lang="en-GB" sz="3800" b="0" i="0" dirty="0">
                <a:solidFill>
                  <a:srgbClr val="202A30"/>
                </a:solidFill>
                <a:effectLst/>
                <a:latin typeface="Arial" panose="020B0604020202020204" pitchFamily="34" charset="0"/>
                <a:cs typeface="Arial" panose="020B0604020202020204" pitchFamily="34" charset="0"/>
              </a:rPr>
              <a:t> ”the healthcare system remaining within its own economy, and not being considered in a whole system approach with social care or other services important to people with long term conditions (e.g. transport, employment, benefits, housing)”. </a:t>
            </a:r>
          </a:p>
          <a:p>
            <a:pPr algn="l" fontAlgn="base">
              <a:buFont typeface="Wingdings" panose="05000000000000000000" pitchFamily="2" charset="2"/>
              <a:buChar char="§"/>
            </a:pPr>
            <a:r>
              <a:rPr lang="en-GB" sz="3800" b="0" i="0" dirty="0">
                <a:solidFill>
                  <a:srgbClr val="202A30"/>
                </a:solidFill>
                <a:effectLst/>
                <a:latin typeface="Arial" panose="020B0604020202020204" pitchFamily="34" charset="0"/>
                <a:cs typeface="Arial" panose="020B0604020202020204" pitchFamily="34" charset="0"/>
              </a:rPr>
              <a:t>Failure to support people with ‘more than medicine’ offers as provided by, for example, third and voluntary sectors.</a:t>
            </a:r>
          </a:p>
          <a:p>
            <a:pPr marL="0" indent="0">
              <a:buNone/>
            </a:pPr>
            <a:r>
              <a:rPr lang="en-GB" sz="3800" dirty="0">
                <a:latin typeface="Arial" panose="020B0604020202020204" pitchFamily="34" charset="0"/>
                <a:cs typeface="Arial" panose="020B0604020202020204" pitchFamily="34" charset="0"/>
              </a:rPr>
              <a:t>                                                                                    (NHS, 2022)</a:t>
            </a:r>
          </a:p>
          <a:p>
            <a:endParaRPr lang="en-GB" dirty="0"/>
          </a:p>
        </p:txBody>
      </p:sp>
    </p:spTree>
    <p:extLst>
      <p:ext uri="{BB962C8B-B14F-4D97-AF65-F5344CB8AC3E}">
        <p14:creationId xmlns:p14="http://schemas.microsoft.com/office/powerpoint/2010/main" val="7896191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EC459-7103-25D9-F95C-A7264B848CC0}"/>
              </a:ext>
            </a:extLst>
          </p:cNvPr>
          <p:cNvSpPr>
            <a:spLocks noGrp="1"/>
          </p:cNvSpPr>
          <p:nvPr>
            <p:ph type="title"/>
          </p:nvPr>
        </p:nvSpPr>
        <p:spPr/>
        <p:txBody>
          <a:bodyPr>
            <a:normAutofit fontScale="90000"/>
          </a:bodyPr>
          <a:lstStyle/>
          <a:p>
            <a:r>
              <a:rPr lang="en-GB" b="1" dirty="0"/>
              <a:t>Barriers affecting management of LTC</a:t>
            </a:r>
            <a:endParaRPr lang="en-GB" dirty="0"/>
          </a:p>
        </p:txBody>
      </p:sp>
      <p:sp>
        <p:nvSpPr>
          <p:cNvPr id="3" name="Content Placeholder 2">
            <a:extLst>
              <a:ext uri="{FF2B5EF4-FFF2-40B4-BE49-F238E27FC236}">
                <a16:creationId xmlns:a16="http://schemas.microsoft.com/office/drawing/2014/main" id="{48A856A6-58D4-0E71-3763-28758B234790}"/>
              </a:ext>
            </a:extLst>
          </p:cNvPr>
          <p:cNvSpPr>
            <a:spLocks noGrp="1"/>
          </p:cNvSpPr>
          <p:nvPr>
            <p:ph idx="1"/>
          </p:nvPr>
        </p:nvSpPr>
        <p:spPr/>
        <p:txBody>
          <a:bodyPr>
            <a:normAutofit fontScale="70000" lnSpcReduction="20000"/>
          </a:bodyPr>
          <a:lstStyle/>
          <a:p>
            <a:pPr algn="l" fontAlgn="base">
              <a:buFont typeface="Wingdings" panose="05000000000000000000" pitchFamily="2" charset="2"/>
              <a:buChar char="§"/>
            </a:pPr>
            <a:r>
              <a:rPr lang="en-GB" b="1" i="0" dirty="0">
                <a:solidFill>
                  <a:srgbClr val="202A30"/>
                </a:solidFill>
                <a:effectLst/>
                <a:latin typeface="Arial" panose="020B0604020202020204" pitchFamily="34" charset="0"/>
                <a:cs typeface="Arial" panose="020B0604020202020204" pitchFamily="34" charset="0"/>
              </a:rPr>
              <a:t>Lack of informational continuity:</a:t>
            </a:r>
            <a:r>
              <a:rPr lang="en-GB" b="0" i="0" dirty="0">
                <a:solidFill>
                  <a:srgbClr val="202A30"/>
                </a:solidFill>
                <a:effectLst/>
                <a:latin typeface="Arial" panose="020B0604020202020204" pitchFamily="34" charset="0"/>
                <a:cs typeface="Arial" panose="020B0604020202020204" pitchFamily="34" charset="0"/>
              </a:rPr>
              <a:t> This involve “care records which cannot be accessed between settings, or to which patients themselves do not have access.</a:t>
            </a:r>
          </a:p>
          <a:p>
            <a:pPr algn="l" fontAlgn="base">
              <a:buFont typeface="Wingdings" panose="05000000000000000000" pitchFamily="2" charset="2"/>
              <a:buChar char="§"/>
            </a:pPr>
            <a:r>
              <a:rPr lang="en-GB" b="1" i="0" dirty="0">
                <a:solidFill>
                  <a:srgbClr val="202A30"/>
                </a:solidFill>
                <a:effectLst/>
                <a:latin typeface="Arial" panose="020B0604020202020204" pitchFamily="34" charset="0"/>
                <a:cs typeface="Arial" panose="020B0604020202020204" pitchFamily="34" charset="0"/>
              </a:rPr>
              <a:t>Reactive services, not predictive services:</a:t>
            </a:r>
            <a:r>
              <a:rPr lang="en-GB" b="0" i="0" dirty="0">
                <a:solidFill>
                  <a:srgbClr val="202A30"/>
                </a:solidFill>
                <a:effectLst/>
                <a:latin typeface="Arial" panose="020B0604020202020204" pitchFamily="34" charset="0"/>
                <a:cs typeface="Arial" panose="020B0604020202020204" pitchFamily="34" charset="0"/>
              </a:rPr>
              <a:t> This involve “failure to identify vulnerable people who might then be given extra help to avoid hospital admission or deterioration/complications of their condition(s)”.</a:t>
            </a:r>
          </a:p>
          <a:p>
            <a:pPr algn="l" fontAlgn="base">
              <a:buFont typeface="Wingdings" panose="05000000000000000000" pitchFamily="2" charset="2"/>
              <a:buChar char="§"/>
            </a:pPr>
            <a:r>
              <a:rPr lang="en-GB" b="1" i="0" dirty="0">
                <a:solidFill>
                  <a:srgbClr val="202A30"/>
                </a:solidFill>
                <a:effectLst/>
                <a:latin typeface="Arial" panose="020B0604020202020204" pitchFamily="34" charset="0"/>
                <a:cs typeface="Arial" panose="020B0604020202020204" pitchFamily="34" charset="0"/>
              </a:rPr>
              <a:t>Lack of care planning consultation:</a:t>
            </a:r>
            <a:r>
              <a:rPr lang="en-GB" b="0" i="0" dirty="0">
                <a:solidFill>
                  <a:srgbClr val="202A30"/>
                </a:solidFill>
                <a:effectLst/>
                <a:latin typeface="Arial" panose="020B0604020202020204" pitchFamily="34" charset="0"/>
                <a:cs typeface="Arial" panose="020B0604020202020204" pitchFamily="34" charset="0"/>
              </a:rPr>
              <a:t> This involve services which treat people as passive recipients of care rather than encouraging self-care and recognising the person as the expert on how his/her condition affects their life.</a:t>
            </a:r>
          </a:p>
          <a:p>
            <a:pPr marL="0" indent="0" fontAlgn="base">
              <a:buNone/>
            </a:pPr>
            <a:r>
              <a:rPr lang="en-GB" dirty="0">
                <a:solidFill>
                  <a:srgbClr val="202A30"/>
                </a:solidFill>
                <a:latin typeface="Arial" panose="020B0604020202020204" pitchFamily="34" charset="0"/>
                <a:cs typeface="Arial" panose="020B0604020202020204" pitchFamily="34" charset="0"/>
              </a:rPr>
              <a:t>                                                                          </a:t>
            </a:r>
          </a:p>
          <a:p>
            <a:pPr marL="0" indent="0" fontAlgn="base">
              <a:buNone/>
            </a:pPr>
            <a:r>
              <a:rPr lang="en-GB" dirty="0">
                <a:solidFill>
                  <a:srgbClr val="202A30"/>
                </a:solidFill>
                <a:latin typeface="Arial" panose="020B0604020202020204" pitchFamily="34" charset="0"/>
                <a:cs typeface="Arial" panose="020B0604020202020204" pitchFamily="34" charset="0"/>
              </a:rPr>
              <a:t>                                                                      (NHS, 2022)                                                                                                   </a:t>
            </a:r>
          </a:p>
          <a:p>
            <a:pPr algn="l" fontAlgn="base">
              <a:buFont typeface="Arial" panose="020B0604020202020204" pitchFamily="34" charset="0"/>
              <a:buChar char="•"/>
            </a:pPr>
            <a:endParaRPr lang="en-GB" b="0" i="0" dirty="0">
              <a:solidFill>
                <a:srgbClr val="202A30"/>
              </a:solidFill>
              <a:effectLst/>
              <a:latin typeface="-apple-system"/>
            </a:endParaRPr>
          </a:p>
          <a:p>
            <a:endParaRPr lang="en-GB" dirty="0"/>
          </a:p>
        </p:txBody>
      </p:sp>
    </p:spTree>
    <p:extLst>
      <p:ext uri="{BB962C8B-B14F-4D97-AF65-F5344CB8AC3E}">
        <p14:creationId xmlns:p14="http://schemas.microsoft.com/office/powerpoint/2010/main" val="287608758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fontScale="90000"/>
          </a:bodyPr>
          <a:lstStyle/>
          <a:p>
            <a:r>
              <a:rPr lang="en-GB" b="1" i="1" dirty="0">
                <a:solidFill>
                  <a:schemeClr val="bg1"/>
                </a:solidFill>
                <a:latin typeface="Arial" panose="020B0604020202020204" pitchFamily="34" charset="0"/>
                <a:cs typeface="Arial" panose="020B0604020202020204" pitchFamily="34" charset="0"/>
              </a:rPr>
              <a:t>What are the UK model of care in the management of long-term conditions?</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388292366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D80C6-80E9-67C6-A762-3327BC6A80DB}"/>
              </a:ext>
            </a:extLst>
          </p:cNvPr>
          <p:cNvSpPr>
            <a:spLocks noGrp="1"/>
          </p:cNvSpPr>
          <p:nvPr>
            <p:ph type="title"/>
          </p:nvPr>
        </p:nvSpPr>
        <p:spPr/>
        <p:txBody>
          <a:bodyPr/>
          <a:lstStyle/>
          <a:p>
            <a:r>
              <a:rPr lang="en-GB" b="1" dirty="0"/>
              <a:t>Models of care for LTC</a:t>
            </a:r>
          </a:p>
        </p:txBody>
      </p:sp>
      <p:sp>
        <p:nvSpPr>
          <p:cNvPr id="3" name="Content Placeholder 2">
            <a:extLst>
              <a:ext uri="{FF2B5EF4-FFF2-40B4-BE49-F238E27FC236}">
                <a16:creationId xmlns:a16="http://schemas.microsoft.com/office/drawing/2014/main" id="{791BA3ED-CA69-F242-3CD4-18D1F3B19082}"/>
              </a:ext>
            </a:extLst>
          </p:cNvPr>
          <p:cNvSpPr>
            <a:spLocks noGrp="1"/>
          </p:cNvSpPr>
          <p:nvPr>
            <p:ph idx="1"/>
          </p:nvPr>
        </p:nvSpPr>
        <p:spPr/>
        <p:txBody>
          <a:bodyPr>
            <a:normAutofit/>
          </a:bodyPr>
          <a:lstStyle/>
          <a:p>
            <a:pPr marL="0" indent="0">
              <a:buNone/>
            </a:pPr>
            <a:r>
              <a:rPr lang="en-GB" dirty="0"/>
              <a:t>There are different models of care for managing people with LTC in the UK. These  include</a:t>
            </a:r>
          </a:p>
          <a:p>
            <a:pPr>
              <a:buFont typeface="Wingdings" panose="05000000000000000000" pitchFamily="2" charset="2"/>
              <a:buChar char="§"/>
            </a:pPr>
            <a:r>
              <a:rPr lang="en-GB" dirty="0"/>
              <a:t> House of Care Model </a:t>
            </a:r>
          </a:p>
          <a:p>
            <a:pPr>
              <a:buFont typeface="Wingdings" panose="05000000000000000000" pitchFamily="2" charset="2"/>
              <a:buChar char="§"/>
            </a:pPr>
            <a:r>
              <a:rPr lang="en-GB" dirty="0"/>
              <a:t>The NHS and Social Care Model</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35309059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971-B36B-AE06-A99D-9A44BF8B4A0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307B87B7-D5FB-1407-F629-7949F7B34CFF}"/>
              </a:ext>
            </a:extLst>
          </p:cNvPr>
          <p:cNvSpPr>
            <a:spLocks noGrp="1"/>
          </p:cNvSpPr>
          <p:nvPr>
            <p:ph idx="1"/>
          </p:nvPr>
        </p:nvSpPr>
        <p:spPr/>
        <p:txBody>
          <a:bodyPr>
            <a:normAutofit/>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Working independently research the term </a:t>
            </a:r>
            <a:r>
              <a:rPr lang="en-GB" sz="2800" b="1" dirty="0">
                <a:latin typeface="Arial" panose="020B0604020202020204" pitchFamily="34" charset="0"/>
                <a:cs typeface="Arial" panose="020B0604020202020204" pitchFamily="34" charset="0"/>
              </a:rPr>
              <a:t>framework and “model of care”</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p:txBody>
      </p:sp>
    </p:spTree>
    <p:extLst>
      <p:ext uri="{BB962C8B-B14F-4D97-AF65-F5344CB8AC3E}">
        <p14:creationId xmlns:p14="http://schemas.microsoft.com/office/powerpoint/2010/main" val="296166245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0BC92-660F-2DBE-D734-927A76B9C6EB}"/>
              </a:ext>
            </a:extLst>
          </p:cNvPr>
          <p:cNvSpPr>
            <a:spLocks noGrp="1"/>
          </p:cNvSpPr>
          <p:nvPr>
            <p:ph type="title"/>
          </p:nvPr>
        </p:nvSpPr>
        <p:spPr/>
        <p:txBody>
          <a:bodyPr/>
          <a:lstStyle/>
          <a:p>
            <a:r>
              <a:rPr lang="en-GB" b="1" dirty="0"/>
              <a:t>Activity: Answer</a:t>
            </a:r>
          </a:p>
        </p:txBody>
      </p:sp>
      <p:sp>
        <p:nvSpPr>
          <p:cNvPr id="3" name="Content Placeholder 2">
            <a:extLst>
              <a:ext uri="{FF2B5EF4-FFF2-40B4-BE49-F238E27FC236}">
                <a16:creationId xmlns:a16="http://schemas.microsoft.com/office/drawing/2014/main" id="{1FC9FE27-6567-D13B-6BBC-9F440AE4BFD5}"/>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Framework as an “overarching approach that describes the different elements needed to care for people with long-term conditions most effectively”.</a:t>
            </a:r>
          </a:p>
          <a:p>
            <a:pPr>
              <a:buFont typeface="Wingdings" panose="05000000000000000000" pitchFamily="2" charset="2"/>
              <a:buChar char="§"/>
            </a:pPr>
            <a:endParaRPr lang="en-GB" dirty="0"/>
          </a:p>
          <a:p>
            <a:pPr>
              <a:buFont typeface="Wingdings" panose="05000000000000000000" pitchFamily="2" charset="2"/>
              <a:buChar char="§"/>
            </a:pPr>
            <a:r>
              <a:rPr lang="en-GB" dirty="0"/>
              <a:t>A “Model of Care” broadly defines “the way health services are delivered”. </a:t>
            </a:r>
          </a:p>
          <a:p>
            <a:pPr>
              <a:buFont typeface="Wingdings" panose="05000000000000000000" pitchFamily="2" charset="2"/>
              <a:buChar char="§"/>
            </a:pPr>
            <a:r>
              <a:rPr lang="en-GB" dirty="0"/>
              <a:t>It outlines “best practice care and services for a person, population group or patient cohort as they progress through the stages of a condition, injury or event”.</a:t>
            </a:r>
          </a:p>
          <a:p>
            <a:pPr marL="0" indent="0" algn="ctr">
              <a:buNone/>
            </a:pPr>
            <a:r>
              <a:rPr lang="en-GB" sz="2200" dirty="0">
                <a:hlinkClick r:id="rId3"/>
              </a:rPr>
              <a:t>https://aci.health.nsw.gov.au/__data/assets/pdf_file/0009/181935/HS13-034_Framework-DevelopMoC_D7.pdf</a:t>
            </a:r>
            <a:endParaRPr lang="en-GB" sz="2200"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245734761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78928-487E-29C1-F3F7-6D656B086FF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House of Care Model </a:t>
            </a:r>
          </a:p>
        </p:txBody>
      </p:sp>
      <p:sp>
        <p:nvSpPr>
          <p:cNvPr id="3" name="Content Placeholder 2">
            <a:extLst>
              <a:ext uri="{FF2B5EF4-FFF2-40B4-BE49-F238E27FC236}">
                <a16:creationId xmlns:a16="http://schemas.microsoft.com/office/drawing/2014/main" id="{D8FB09AB-3C2D-CF50-7E32-D222611B0D59}"/>
              </a:ext>
            </a:extLst>
          </p:cNvPr>
          <p:cNvSpPr>
            <a:spLocks noGrp="1"/>
          </p:cNvSpPr>
          <p:nvPr>
            <p:ph idx="1"/>
          </p:nvPr>
        </p:nvSpPr>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Due to the highlighted barriers/issues above the NHS launched a new strategy since the already existing model of care have not been very effective/sustainable.</a:t>
            </a:r>
          </a:p>
          <a:p>
            <a:r>
              <a:rPr lang="en-GB" dirty="0">
                <a:latin typeface="Arial" panose="020B0604020202020204" pitchFamily="34" charset="0"/>
                <a:cs typeface="Arial" panose="020B0604020202020204" pitchFamily="34" charset="0"/>
              </a:rPr>
              <a:t>The House of Care - a framework for Long Term Condition care</a:t>
            </a:r>
          </a:p>
          <a:p>
            <a:r>
              <a:rPr lang="en-GB" dirty="0">
                <a:latin typeface="Arial" panose="020B0604020202020204" pitchFamily="34" charset="0"/>
                <a:cs typeface="Arial" panose="020B0604020202020204" pitchFamily="34" charset="0"/>
              </a:rPr>
              <a:t>The House of Care has been created out of a need to change the way long term conditions (LTCs) are addressed.</a:t>
            </a:r>
          </a:p>
          <a:p>
            <a:pPr marL="0" indent="0">
              <a:buNone/>
            </a:pPr>
            <a:r>
              <a:rPr lang="en-GB" dirty="0">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2968777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47342-8330-05F5-19BE-3CB0ECDD18AF}"/>
              </a:ext>
            </a:extLst>
          </p:cNvPr>
          <p:cNvSpPr>
            <a:spLocks noGrp="1"/>
          </p:cNvSpPr>
          <p:nvPr>
            <p:ph type="title"/>
          </p:nvPr>
        </p:nvSpPr>
        <p:spPr/>
        <p:txBody>
          <a:bodyPr/>
          <a:lstStyle/>
          <a:p>
            <a:r>
              <a:rPr lang="en-GB" b="1" dirty="0"/>
              <a:t>House of Care model</a:t>
            </a:r>
            <a:endParaRPr lang="en-GB" dirty="0"/>
          </a:p>
        </p:txBody>
      </p:sp>
      <p:pic>
        <p:nvPicPr>
          <p:cNvPr id="1026" name="Picture 2">
            <a:extLst>
              <a:ext uri="{FF2B5EF4-FFF2-40B4-BE49-F238E27FC236}">
                <a16:creationId xmlns:a16="http://schemas.microsoft.com/office/drawing/2014/main" id="{7A512577-D6AA-6E4B-FF94-D9A2EA03546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1641" y="1484784"/>
            <a:ext cx="6336704"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284510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5E1DC-C018-F361-BDC1-117C41469665}"/>
              </a:ext>
            </a:extLst>
          </p:cNvPr>
          <p:cNvSpPr>
            <a:spLocks noGrp="1"/>
          </p:cNvSpPr>
          <p:nvPr>
            <p:ph type="title"/>
          </p:nvPr>
        </p:nvSpPr>
        <p:spPr/>
        <p:txBody>
          <a:bodyPr/>
          <a:lstStyle/>
          <a:p>
            <a:r>
              <a:rPr lang="en-GB" b="1" dirty="0"/>
              <a:t>House of Care model</a:t>
            </a:r>
          </a:p>
        </p:txBody>
      </p:sp>
      <p:sp>
        <p:nvSpPr>
          <p:cNvPr id="3" name="Content Placeholder 2">
            <a:extLst>
              <a:ext uri="{FF2B5EF4-FFF2-40B4-BE49-F238E27FC236}">
                <a16:creationId xmlns:a16="http://schemas.microsoft.com/office/drawing/2014/main" id="{F68D514D-E602-0678-715A-24C96AE2EBFF}"/>
              </a:ext>
            </a:extLst>
          </p:cNvPr>
          <p:cNvSpPr>
            <a:spLocks noGrp="1"/>
          </p:cNvSpPr>
          <p:nvPr>
            <p:ph idx="1"/>
          </p:nvPr>
        </p:nvSpPr>
        <p:spPr>
          <a:xfrm>
            <a:off x="457200" y="1403946"/>
            <a:ext cx="8229600" cy="3917032"/>
          </a:xfrm>
        </p:spPr>
        <p:txBody>
          <a:bodyPr>
            <a:normAutofit fontScale="92500" lnSpcReduction="2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The House of Care model is suitable for all people with long term conditions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model was required because it takes into cognisant the expertise and resources of the people with LTCs and their communities.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It can be used by frontline staff and volunteers supported by local and national policy and strategy</a:t>
            </a:r>
          </a:p>
          <a:p>
            <a:pPr marL="0" indent="0">
              <a:buNone/>
            </a:pPr>
            <a:r>
              <a:rPr lang="en-GB" dirty="0">
                <a:latin typeface="Arial" panose="020B0604020202020204" pitchFamily="34" charset="0"/>
                <a:cs typeface="Arial" panose="020B0604020202020204" pitchFamily="34" charset="0"/>
              </a:rPr>
              <a:t>                                                    (NHS, 2022)   </a:t>
            </a:r>
          </a:p>
        </p:txBody>
      </p:sp>
    </p:spTree>
    <p:extLst>
      <p:ext uri="{BB962C8B-B14F-4D97-AF65-F5344CB8AC3E}">
        <p14:creationId xmlns:p14="http://schemas.microsoft.com/office/powerpoint/2010/main" val="167101192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3A7E6-53E6-BFFE-03B8-209E6EF7836C}"/>
              </a:ext>
            </a:extLst>
          </p:cNvPr>
          <p:cNvSpPr>
            <a:spLocks noGrp="1"/>
          </p:cNvSpPr>
          <p:nvPr>
            <p:ph type="title"/>
          </p:nvPr>
        </p:nvSpPr>
        <p:spPr>
          <a:xfrm>
            <a:off x="457200" y="0"/>
            <a:ext cx="8229600" cy="1143000"/>
          </a:xfrm>
        </p:spPr>
        <p:txBody>
          <a:bodyPr/>
          <a:lstStyle/>
          <a:p>
            <a:r>
              <a:rPr lang="en-GB" b="1" dirty="0"/>
              <a:t>House of Care model</a:t>
            </a:r>
            <a:endParaRPr lang="en-GB" dirty="0"/>
          </a:p>
        </p:txBody>
      </p:sp>
      <p:sp>
        <p:nvSpPr>
          <p:cNvPr id="3" name="Content Placeholder 2">
            <a:extLst>
              <a:ext uri="{FF2B5EF4-FFF2-40B4-BE49-F238E27FC236}">
                <a16:creationId xmlns:a16="http://schemas.microsoft.com/office/drawing/2014/main" id="{1FB7D5DB-4068-3DF7-98E4-8D0E811F4FEB}"/>
              </a:ext>
            </a:extLst>
          </p:cNvPr>
          <p:cNvSpPr>
            <a:spLocks noGrp="1"/>
          </p:cNvSpPr>
          <p:nvPr>
            <p:ph idx="1"/>
          </p:nvPr>
        </p:nvSpPr>
        <p:spPr>
          <a:xfrm>
            <a:off x="611560" y="1196752"/>
            <a:ext cx="8229600" cy="4608512"/>
          </a:xfrm>
        </p:spPr>
        <p:txBody>
          <a:bodyPr>
            <a:noAutofit/>
          </a:bodyPr>
          <a:lstStyle/>
          <a:p>
            <a:r>
              <a:rPr lang="en-GB" sz="2000" dirty="0">
                <a:latin typeface="Arial" panose="020B0604020202020204" pitchFamily="34" charset="0"/>
                <a:cs typeface="Arial" panose="020B0604020202020204" pitchFamily="34" charset="0"/>
              </a:rPr>
              <a:t>This model will help to provide a holistic approach to their care and lives, and help them achieve the best outcomes possible.</a:t>
            </a:r>
          </a:p>
          <a:p>
            <a:r>
              <a:rPr lang="en-GB" sz="2000" dirty="0">
                <a:latin typeface="Arial" panose="020B0604020202020204" pitchFamily="34" charset="0"/>
                <a:cs typeface="Arial" panose="020B0604020202020204" pitchFamily="34" charset="0"/>
              </a:rPr>
              <a:t>This model “differs from other approaches in that it allows  </a:t>
            </a:r>
          </a:p>
          <a:p>
            <a:r>
              <a:rPr lang="en-GB" sz="2000" dirty="0">
                <a:latin typeface="Arial" panose="020B0604020202020204" pitchFamily="34" charset="0"/>
                <a:cs typeface="Arial" panose="020B0604020202020204" pitchFamily="34" charset="0"/>
              </a:rPr>
              <a:t>The active involvement of patients in developing their own care plans through a shared decision-making process with clinicians. </a:t>
            </a:r>
          </a:p>
          <a:p>
            <a:r>
              <a:rPr lang="en-GB" sz="2000" dirty="0">
                <a:latin typeface="Arial" panose="020B0604020202020204" pitchFamily="34" charset="0"/>
                <a:cs typeface="Arial" panose="020B0604020202020204" pitchFamily="34" charset="0"/>
              </a:rPr>
              <a:t>It is rooted in primary care but addresses the whole system of care, including community resources. </a:t>
            </a:r>
          </a:p>
          <a:p>
            <a:r>
              <a:rPr lang="en-GB" sz="2000" dirty="0">
                <a:latin typeface="Arial" panose="020B0604020202020204" pitchFamily="34" charset="0"/>
                <a:cs typeface="Arial" panose="020B0604020202020204" pitchFamily="34" charset="0"/>
              </a:rPr>
              <a:t>It also provides commissioning groups with a roadmap for developing a responsive, whole-person delivery system. </a:t>
            </a:r>
          </a:p>
          <a:p>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(The King’s Fund, 2013)</a:t>
            </a:r>
          </a:p>
        </p:txBody>
      </p:sp>
    </p:spTree>
    <p:extLst>
      <p:ext uri="{BB962C8B-B14F-4D97-AF65-F5344CB8AC3E}">
        <p14:creationId xmlns:p14="http://schemas.microsoft.com/office/powerpoint/2010/main" val="411811286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028DF-902A-BA0D-DE1C-2813004E1DC0}"/>
              </a:ext>
            </a:extLst>
          </p:cNvPr>
          <p:cNvSpPr>
            <a:spLocks noGrp="1"/>
          </p:cNvSpPr>
          <p:nvPr>
            <p:ph type="title"/>
          </p:nvPr>
        </p:nvSpPr>
        <p:spPr/>
        <p:txBody>
          <a:bodyPr/>
          <a:lstStyle/>
          <a:p>
            <a:r>
              <a:rPr lang="en-GB" b="1" dirty="0"/>
              <a:t>House of Care model</a:t>
            </a:r>
          </a:p>
        </p:txBody>
      </p:sp>
      <p:sp>
        <p:nvSpPr>
          <p:cNvPr id="3" name="Content Placeholder 2">
            <a:extLst>
              <a:ext uri="{FF2B5EF4-FFF2-40B4-BE49-F238E27FC236}">
                <a16:creationId xmlns:a16="http://schemas.microsoft.com/office/drawing/2014/main" id="{BE6C215E-BD66-3E70-1EBA-B2EDB4FA8C86}"/>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The House of Care model is used as a checklist by the NHS to achieve a high quality coordinated care.</a:t>
            </a:r>
          </a:p>
          <a:p>
            <a:r>
              <a:rPr lang="en-GB" dirty="0">
                <a:latin typeface="Arial" panose="020B0604020202020204" pitchFamily="34" charset="0"/>
                <a:cs typeface="Arial" panose="020B0604020202020204" pitchFamily="34" charset="0"/>
              </a:rPr>
              <a:t>This is based on four key components that are interdependent and must be present to be able to achieve a good quality coordinated care through the use of the model.</a:t>
            </a:r>
          </a:p>
          <a:p>
            <a:pPr marL="0" indent="0">
              <a:buNone/>
            </a:pPr>
            <a:r>
              <a:rPr lang="en-GB" dirty="0">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342914239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AA63B-286E-DF9E-4B93-20C2CA8B86C3}"/>
              </a:ext>
            </a:extLst>
          </p:cNvPr>
          <p:cNvSpPr>
            <a:spLocks noGrp="1"/>
          </p:cNvSpPr>
          <p:nvPr>
            <p:ph type="title"/>
          </p:nvPr>
        </p:nvSpPr>
        <p:spPr/>
        <p:txBody>
          <a:bodyPr>
            <a:normAutofit fontScale="90000"/>
          </a:bodyPr>
          <a:lstStyle/>
          <a:p>
            <a:r>
              <a:rPr lang="en-GB" b="1" dirty="0"/>
              <a:t>House of Care model Key components</a:t>
            </a:r>
          </a:p>
        </p:txBody>
      </p:sp>
      <p:sp>
        <p:nvSpPr>
          <p:cNvPr id="3" name="Content Placeholder 2">
            <a:extLst>
              <a:ext uri="{FF2B5EF4-FFF2-40B4-BE49-F238E27FC236}">
                <a16:creationId xmlns:a16="http://schemas.microsoft.com/office/drawing/2014/main" id="{CC3C60C7-A56B-9BE3-8BEA-4ACF1C4B8457}"/>
              </a:ext>
            </a:extLst>
          </p:cNvPr>
          <p:cNvSpPr>
            <a:spLocks noGrp="1"/>
          </p:cNvSpPr>
          <p:nvPr>
            <p:ph idx="1"/>
          </p:nvPr>
        </p:nvSpPr>
        <p:spPr/>
        <p:txBody>
          <a:bodyPr>
            <a:normAutofit fontScale="85000" lnSpcReduction="10000"/>
          </a:bodyPr>
          <a:lstStyle/>
          <a:p>
            <a:pPr algn="l" fontAlgn="base">
              <a:buFont typeface="Wingdings" panose="05000000000000000000" pitchFamily="2" charset="2"/>
              <a:buChar char="§"/>
            </a:pPr>
            <a:r>
              <a:rPr lang="en-GB" sz="3300" b="1" i="0" dirty="0">
                <a:solidFill>
                  <a:srgbClr val="202A30"/>
                </a:solidFill>
                <a:effectLst/>
                <a:latin typeface="Arial" panose="020B0604020202020204" pitchFamily="34" charset="0"/>
                <a:cs typeface="Arial" panose="020B0604020202020204" pitchFamily="34" charset="0"/>
              </a:rPr>
              <a:t>Commissioning</a:t>
            </a:r>
            <a:r>
              <a:rPr lang="en-GB" sz="3300" dirty="0">
                <a:solidFill>
                  <a:srgbClr val="202A30"/>
                </a:solidFill>
                <a:latin typeface="Arial" panose="020B0604020202020204" pitchFamily="34" charset="0"/>
                <a:cs typeface="Arial" panose="020B0604020202020204" pitchFamily="34" charset="0"/>
              </a:rPr>
              <a:t>:</a:t>
            </a:r>
            <a:r>
              <a:rPr lang="en-GB" sz="3300" b="0" i="0" dirty="0">
                <a:solidFill>
                  <a:srgbClr val="202A30"/>
                </a:solidFill>
                <a:effectLst/>
                <a:latin typeface="Arial" panose="020B0604020202020204" pitchFamily="34" charset="0"/>
                <a:cs typeface="Arial" panose="020B0604020202020204" pitchFamily="34" charset="0"/>
              </a:rPr>
              <a:t> This is not simply procurement but a system improvement process, the outcomes of each cycle informing the next one.</a:t>
            </a:r>
          </a:p>
          <a:p>
            <a:pPr algn="l" fontAlgn="base">
              <a:buFont typeface="Wingdings" panose="05000000000000000000" pitchFamily="2" charset="2"/>
              <a:buChar char="§"/>
            </a:pPr>
            <a:r>
              <a:rPr lang="en-GB" sz="3300" b="1" i="0" dirty="0">
                <a:solidFill>
                  <a:srgbClr val="202A30"/>
                </a:solidFill>
                <a:effectLst/>
                <a:latin typeface="Arial" panose="020B0604020202020204" pitchFamily="34" charset="0"/>
                <a:cs typeface="Arial" panose="020B0604020202020204" pitchFamily="34" charset="0"/>
              </a:rPr>
              <a:t>Engaged, informed individuals and carers</a:t>
            </a:r>
            <a:r>
              <a:rPr lang="en-GB" sz="3300" dirty="0">
                <a:solidFill>
                  <a:srgbClr val="202A30"/>
                </a:solidFill>
                <a:latin typeface="Arial" panose="020B0604020202020204" pitchFamily="34" charset="0"/>
                <a:cs typeface="Arial" panose="020B0604020202020204" pitchFamily="34" charset="0"/>
              </a:rPr>
              <a:t>: </a:t>
            </a:r>
            <a:r>
              <a:rPr lang="en-GB" sz="3300" b="0" i="0" dirty="0">
                <a:solidFill>
                  <a:srgbClr val="202A30"/>
                </a:solidFill>
                <a:effectLst/>
                <a:latin typeface="Arial" panose="020B0604020202020204" pitchFamily="34" charset="0"/>
                <a:cs typeface="Arial" panose="020B0604020202020204" pitchFamily="34" charset="0"/>
              </a:rPr>
              <a:t>This involve “enabling individuals to self-manage and know how to access the services they need when and where they need them.</a:t>
            </a:r>
          </a:p>
          <a:p>
            <a:pPr marL="0" indent="0" algn="l" fontAlgn="base">
              <a:buNone/>
            </a:pPr>
            <a:r>
              <a:rPr lang="en-GB" sz="3300" dirty="0">
                <a:solidFill>
                  <a:srgbClr val="202A30"/>
                </a:solidFill>
                <a:latin typeface="Arial" panose="020B0604020202020204" pitchFamily="34" charset="0"/>
                <a:cs typeface="Arial" panose="020B0604020202020204" pitchFamily="34" charset="0"/>
              </a:rPr>
              <a:t>                                                            (NHS, 2022)</a:t>
            </a:r>
            <a:endParaRPr lang="en-GB" sz="3300" b="0" i="0" dirty="0">
              <a:solidFill>
                <a:srgbClr val="202A3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1614372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EFD52-5AAB-7E11-0050-3AAA26441289}"/>
              </a:ext>
            </a:extLst>
          </p:cNvPr>
          <p:cNvSpPr>
            <a:spLocks noGrp="1"/>
          </p:cNvSpPr>
          <p:nvPr>
            <p:ph type="title"/>
          </p:nvPr>
        </p:nvSpPr>
        <p:spPr/>
        <p:txBody>
          <a:bodyPr>
            <a:normAutofit fontScale="90000"/>
          </a:bodyPr>
          <a:lstStyle/>
          <a:p>
            <a:r>
              <a:rPr lang="en-GB" b="1" dirty="0"/>
              <a:t>House of Care model key components</a:t>
            </a:r>
          </a:p>
        </p:txBody>
      </p:sp>
      <p:sp>
        <p:nvSpPr>
          <p:cNvPr id="3" name="Content Placeholder 2">
            <a:extLst>
              <a:ext uri="{FF2B5EF4-FFF2-40B4-BE49-F238E27FC236}">
                <a16:creationId xmlns:a16="http://schemas.microsoft.com/office/drawing/2014/main" id="{F6BA8C86-C811-6173-282D-116AE994B51D}"/>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b="1" dirty="0">
                <a:latin typeface="Arial" panose="020B0604020202020204" pitchFamily="34" charset="0"/>
                <a:cs typeface="Arial" panose="020B0604020202020204" pitchFamily="34" charset="0"/>
              </a:rPr>
              <a:t>Organisational and clinical processes </a:t>
            </a:r>
            <a:r>
              <a:rPr lang="en-GB" dirty="0">
                <a:latin typeface="Arial" panose="020B0604020202020204" pitchFamily="34" charset="0"/>
                <a:cs typeface="Arial" panose="020B0604020202020204" pitchFamily="34" charset="0"/>
              </a:rPr>
              <a:t>– structured around the needs of patients and carers using the best evidence available, co-designed with service users where possible.</a:t>
            </a:r>
          </a:p>
          <a:p>
            <a:pPr>
              <a:buFont typeface="Wingdings" panose="05000000000000000000" pitchFamily="2" charset="2"/>
              <a:buChar char="§"/>
            </a:pPr>
            <a:r>
              <a:rPr lang="en-GB" b="1" dirty="0">
                <a:latin typeface="Arial" panose="020B0604020202020204" pitchFamily="34" charset="0"/>
                <a:cs typeface="Arial" panose="020B0604020202020204" pitchFamily="34" charset="0"/>
              </a:rPr>
              <a:t>Health and care professionals working in partnership</a:t>
            </a:r>
            <a:r>
              <a:rPr lang="en-GB" dirty="0">
                <a:latin typeface="Arial" panose="020B0604020202020204" pitchFamily="34" charset="0"/>
                <a:cs typeface="Arial" panose="020B0604020202020204" pitchFamily="34" charset="0"/>
              </a:rPr>
              <a:t> – listening, supporting, and collaborating for continuity of care.</a:t>
            </a:r>
          </a:p>
          <a:p>
            <a:pPr marL="0" indent="0">
              <a:buNone/>
            </a:pPr>
            <a:r>
              <a:rPr lang="en-GB" dirty="0">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152259496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B3DBF-CAC9-D7E0-EE6A-03DEAFC3E204}"/>
              </a:ext>
            </a:extLst>
          </p:cNvPr>
          <p:cNvSpPr>
            <a:spLocks noGrp="1"/>
          </p:cNvSpPr>
          <p:nvPr>
            <p:ph type="title"/>
          </p:nvPr>
        </p:nvSpPr>
        <p:spPr/>
        <p:txBody>
          <a:bodyPr/>
          <a:lstStyle/>
          <a:p>
            <a:r>
              <a:rPr lang="en-GB" b="1" dirty="0"/>
              <a:t>House of Care model</a:t>
            </a:r>
            <a:endParaRPr lang="en-GB" dirty="0"/>
          </a:p>
        </p:txBody>
      </p:sp>
      <p:sp>
        <p:nvSpPr>
          <p:cNvPr id="3" name="Content Placeholder 2">
            <a:extLst>
              <a:ext uri="{FF2B5EF4-FFF2-40B4-BE49-F238E27FC236}">
                <a16:creationId xmlns:a16="http://schemas.microsoft.com/office/drawing/2014/main" id="{DA8C2204-9F3B-9A18-91FE-E255B4543112}"/>
              </a:ext>
            </a:extLst>
          </p:cNvPr>
          <p:cNvSpPr>
            <a:spLocks noGrp="1"/>
          </p:cNvSpPr>
          <p:nvPr>
            <p:ph idx="1"/>
          </p:nvPr>
        </p:nvSpPr>
        <p:spPr/>
        <p:txBody>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The House of Care model is a valuable model that encourage coming together of “the building blocks of integrated care that include the essential elements of continuity” </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159689993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F5943-C598-BC4B-20E7-3D543BE55897}"/>
              </a:ext>
            </a:extLst>
          </p:cNvPr>
          <p:cNvSpPr>
            <a:spLocks noGrp="1"/>
          </p:cNvSpPr>
          <p:nvPr>
            <p:ph type="title"/>
          </p:nvPr>
        </p:nvSpPr>
        <p:spPr/>
        <p:txBody>
          <a:bodyPr>
            <a:normAutofit/>
          </a:bodyPr>
          <a:lstStyle/>
          <a:p>
            <a:r>
              <a:rPr lang="en-GB" b="1" dirty="0"/>
              <a:t>Essential continuity elements</a:t>
            </a:r>
          </a:p>
        </p:txBody>
      </p:sp>
      <p:sp>
        <p:nvSpPr>
          <p:cNvPr id="3" name="Content Placeholder 2">
            <a:extLst>
              <a:ext uri="{FF2B5EF4-FFF2-40B4-BE49-F238E27FC236}">
                <a16:creationId xmlns:a16="http://schemas.microsoft.com/office/drawing/2014/main" id="{F368D457-CD58-7A5A-53ED-98FCB16132E0}"/>
              </a:ext>
            </a:extLst>
          </p:cNvPr>
          <p:cNvSpPr>
            <a:spLocks noGrp="1"/>
          </p:cNvSpPr>
          <p:nvPr>
            <p:ph idx="1"/>
          </p:nvPr>
        </p:nvSpPr>
        <p:spPr/>
        <p:txBody>
          <a:bodyPr>
            <a:normAutofit fontScale="62500" lnSpcReduction="20000"/>
          </a:bodyPr>
          <a:lstStyle/>
          <a:p>
            <a:r>
              <a:rPr lang="en-GB" b="1" dirty="0"/>
              <a:t>Informational continuity</a:t>
            </a:r>
            <a:r>
              <a:rPr lang="en-GB" dirty="0"/>
              <a:t>: by which people and their families/carers have access to information about their conditions and how to access services; health and social care professionals will have the right information and records needed to provide the right care at the right time.</a:t>
            </a:r>
          </a:p>
          <a:p>
            <a:r>
              <a:rPr lang="en-GB" b="1" dirty="0"/>
              <a:t>Management continuity</a:t>
            </a:r>
            <a:r>
              <a:rPr lang="en-GB" dirty="0"/>
              <a:t>: a coherent approach to the management of a person’s condition(s) and care which spans different services, achieved through people and providers drawing up collaborative care plans.</a:t>
            </a:r>
          </a:p>
          <a:p>
            <a:r>
              <a:rPr lang="en-GB" b="1" dirty="0"/>
              <a:t>Relational continuity</a:t>
            </a:r>
            <a:r>
              <a:rPr lang="en-GB" dirty="0"/>
              <a:t>: having a consistent relationship between a person, family, and carers and one or more providers over time (and providers having consistent relationships with each other), so that people are able to turn to known individuals to coordinate their care.</a:t>
            </a:r>
          </a:p>
        </p:txBody>
      </p:sp>
    </p:spTree>
    <p:extLst>
      <p:ext uri="{BB962C8B-B14F-4D97-AF65-F5344CB8AC3E}">
        <p14:creationId xmlns:p14="http://schemas.microsoft.com/office/powerpoint/2010/main" val="164120157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fontScale="90000"/>
          </a:bodyPr>
          <a:lstStyle/>
          <a:p>
            <a:r>
              <a:rPr lang="en-GB" b="1" i="1" dirty="0">
                <a:solidFill>
                  <a:schemeClr val="bg1"/>
                </a:solidFill>
                <a:latin typeface="Arial" panose="020B0604020202020204" pitchFamily="34" charset="0"/>
                <a:cs typeface="Arial" panose="020B0604020202020204" pitchFamily="34" charset="0"/>
              </a:rPr>
              <a:t>What are the mode of application of the house of care model in the management of long-term conditions?</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165540882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00540-7D86-6592-372C-711051622CDA}"/>
              </a:ext>
            </a:extLst>
          </p:cNvPr>
          <p:cNvSpPr>
            <a:spLocks noGrp="1"/>
          </p:cNvSpPr>
          <p:nvPr>
            <p:ph type="title"/>
          </p:nvPr>
        </p:nvSpPr>
        <p:spPr/>
        <p:txBody>
          <a:bodyPr/>
          <a:lstStyle/>
          <a:p>
            <a:r>
              <a:rPr lang="en-GB" b="1" dirty="0"/>
              <a:t>Applying the House of Care</a:t>
            </a:r>
          </a:p>
        </p:txBody>
      </p:sp>
      <p:sp>
        <p:nvSpPr>
          <p:cNvPr id="3" name="Content Placeholder 2">
            <a:extLst>
              <a:ext uri="{FF2B5EF4-FFF2-40B4-BE49-F238E27FC236}">
                <a16:creationId xmlns:a16="http://schemas.microsoft.com/office/drawing/2014/main" id="{79384679-2ED4-CA44-F36F-6EE4B2B3C17F}"/>
              </a:ext>
            </a:extLst>
          </p:cNvPr>
          <p:cNvSpPr>
            <a:spLocks noGrp="1"/>
          </p:cNvSpPr>
          <p:nvPr>
            <p:ph idx="1"/>
          </p:nvPr>
        </p:nvSpPr>
        <p:spPr/>
        <p:txBody>
          <a:bodyPr>
            <a:normAutofit lnSpcReduction="10000"/>
          </a:bodyPr>
          <a:lstStyle/>
          <a:p>
            <a:pPr marL="0" indent="0">
              <a:buNone/>
            </a:pPr>
            <a:r>
              <a:rPr lang="en-GB" dirty="0"/>
              <a:t>There are at least three levels at which the House of Care model can be used:</a:t>
            </a:r>
          </a:p>
          <a:p>
            <a:pPr marL="0" indent="0">
              <a:buNone/>
            </a:pPr>
            <a:endParaRPr lang="en-GB" dirty="0"/>
          </a:p>
          <a:p>
            <a:pPr>
              <a:buFont typeface="Wingdings" panose="05000000000000000000" pitchFamily="2" charset="2"/>
              <a:buChar char="§"/>
            </a:pPr>
            <a:r>
              <a:rPr lang="en-GB" dirty="0"/>
              <a:t>Personal level</a:t>
            </a:r>
          </a:p>
          <a:p>
            <a:pPr>
              <a:buFont typeface="Wingdings" panose="05000000000000000000" pitchFamily="2" charset="2"/>
              <a:buChar char="§"/>
            </a:pPr>
            <a:r>
              <a:rPr lang="en-GB" dirty="0"/>
              <a:t>Local/community level</a:t>
            </a:r>
          </a:p>
          <a:p>
            <a:pPr>
              <a:buFont typeface="Wingdings" panose="05000000000000000000" pitchFamily="2" charset="2"/>
              <a:buChar char="§"/>
            </a:pPr>
            <a:r>
              <a:rPr lang="en-GB" dirty="0"/>
              <a:t>National level</a:t>
            </a:r>
          </a:p>
          <a:p>
            <a:pPr marL="0" indent="0">
              <a:buNone/>
            </a:pPr>
            <a:r>
              <a:rPr lang="en-GB" dirty="0"/>
              <a:t>                                               (NHS, 2022)</a:t>
            </a:r>
          </a:p>
        </p:txBody>
      </p:sp>
    </p:spTree>
    <p:extLst>
      <p:ext uri="{BB962C8B-B14F-4D97-AF65-F5344CB8AC3E}">
        <p14:creationId xmlns:p14="http://schemas.microsoft.com/office/powerpoint/2010/main" val="226951241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48CFA-709A-2EC8-466D-FA75D35EFB43}"/>
              </a:ext>
            </a:extLst>
          </p:cNvPr>
          <p:cNvSpPr>
            <a:spLocks noGrp="1"/>
          </p:cNvSpPr>
          <p:nvPr>
            <p:ph type="title"/>
          </p:nvPr>
        </p:nvSpPr>
        <p:spPr/>
        <p:txBody>
          <a:bodyPr>
            <a:normAutofit/>
          </a:bodyPr>
          <a:lstStyle/>
          <a:p>
            <a:r>
              <a:rPr lang="en-GB" b="1" dirty="0"/>
              <a:t>Personal level</a:t>
            </a:r>
          </a:p>
        </p:txBody>
      </p:sp>
      <p:sp>
        <p:nvSpPr>
          <p:cNvPr id="3" name="Content Placeholder 2">
            <a:extLst>
              <a:ext uri="{FF2B5EF4-FFF2-40B4-BE49-F238E27FC236}">
                <a16:creationId xmlns:a16="http://schemas.microsoft.com/office/drawing/2014/main" id="{2EE25E10-C640-EF86-7745-855AD32732C7}"/>
              </a:ext>
            </a:extLst>
          </p:cNvPr>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This level involves how the “House of Care” gives professionals on the front line a framework of what they are required to do along with the people for whom they provide care and other providers, </a:t>
            </a:r>
          </a:p>
          <a:p>
            <a:r>
              <a:rPr lang="en-GB" dirty="0">
                <a:latin typeface="Arial" panose="020B0604020202020204" pitchFamily="34" charset="0"/>
                <a:cs typeface="Arial" panose="020B0604020202020204" pitchFamily="34" charset="0"/>
              </a:rPr>
              <a:t>Also, “they ask local commissioners to secure for them (i.e. based around care planning discussions to jointly select the particular services which will help a particular person achieve their goals)”.</a:t>
            </a:r>
          </a:p>
          <a:p>
            <a:pPr marL="0" indent="0">
              <a:buNone/>
            </a:pPr>
            <a:r>
              <a:rPr lang="en-GB" dirty="0">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62245481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ACF6A-364D-3A53-4D98-494BBB8F94F7}"/>
              </a:ext>
            </a:extLst>
          </p:cNvPr>
          <p:cNvSpPr>
            <a:spLocks noGrp="1"/>
          </p:cNvSpPr>
          <p:nvPr>
            <p:ph type="title"/>
          </p:nvPr>
        </p:nvSpPr>
        <p:spPr/>
        <p:txBody>
          <a:bodyPr/>
          <a:lstStyle/>
          <a:p>
            <a:r>
              <a:rPr lang="en-GB" b="1" dirty="0"/>
              <a:t>Local/community level</a:t>
            </a:r>
          </a:p>
        </p:txBody>
      </p:sp>
      <p:sp>
        <p:nvSpPr>
          <p:cNvPr id="3" name="Content Placeholder 2">
            <a:extLst>
              <a:ext uri="{FF2B5EF4-FFF2-40B4-BE49-F238E27FC236}">
                <a16:creationId xmlns:a16="http://schemas.microsoft.com/office/drawing/2014/main" id="{0DCC96F0-E723-F65E-2FFE-08E8231E2C22}"/>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This involves “how to make sure that the House of Care involves a ‘whole system’ approach to provision of services, including ‘more than medicine’ offers (community links with social care, housing, transport, and employment)”.</a:t>
            </a:r>
          </a:p>
          <a:p>
            <a:r>
              <a:rPr lang="en-GB" dirty="0">
                <a:latin typeface="Arial" panose="020B0604020202020204" pitchFamily="34" charset="0"/>
                <a:cs typeface="Arial" panose="020B0604020202020204" pitchFamily="34" charset="0"/>
              </a:rPr>
              <a:t>To achieve this commissioners must provide answers to the following questions.</a:t>
            </a:r>
          </a:p>
          <a:p>
            <a:pPr marL="0" indent="0">
              <a:buNone/>
            </a:pPr>
            <a:r>
              <a:rPr lang="en-GB" dirty="0">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260268590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9EEE0-649C-5533-30EE-6E3F324C445F}"/>
              </a:ext>
            </a:extLst>
          </p:cNvPr>
          <p:cNvSpPr>
            <a:spLocks noGrp="1"/>
          </p:cNvSpPr>
          <p:nvPr>
            <p:ph type="title"/>
          </p:nvPr>
        </p:nvSpPr>
        <p:spPr/>
        <p:txBody>
          <a:bodyPr/>
          <a:lstStyle/>
          <a:p>
            <a:r>
              <a:rPr lang="en-GB" b="1" dirty="0"/>
              <a:t>Local/community level</a:t>
            </a:r>
            <a:endParaRPr lang="en-GB" dirty="0"/>
          </a:p>
        </p:txBody>
      </p:sp>
      <p:sp>
        <p:nvSpPr>
          <p:cNvPr id="3" name="Content Placeholder 2">
            <a:extLst>
              <a:ext uri="{FF2B5EF4-FFF2-40B4-BE49-F238E27FC236}">
                <a16:creationId xmlns:a16="http://schemas.microsoft.com/office/drawing/2014/main" id="{FEEA5126-6B6D-C608-5880-264152AAF680}"/>
              </a:ext>
            </a:extLst>
          </p:cNvPr>
          <p:cNvSpPr>
            <a:spLocks noGrp="1"/>
          </p:cNvSpPr>
          <p:nvPr>
            <p:ph idx="1"/>
          </p:nvPr>
        </p:nvSpPr>
        <p:spPr/>
        <p:txBody>
          <a:bodyPr>
            <a:normAutofit fontScale="47500" lnSpcReduction="20000"/>
          </a:bodyPr>
          <a:lstStyle/>
          <a:p>
            <a:pPr algn="l" fontAlgn="base">
              <a:buFont typeface="Arial" panose="020B0604020202020204" pitchFamily="34" charset="0"/>
              <a:buChar char="•"/>
            </a:pPr>
            <a:r>
              <a:rPr lang="en-GB" sz="3800" b="1" i="0" dirty="0">
                <a:solidFill>
                  <a:srgbClr val="202A30"/>
                </a:solidFill>
                <a:effectLst/>
                <a:latin typeface="Arial" panose="020B0604020202020204" pitchFamily="34" charset="0"/>
                <a:cs typeface="Arial" panose="020B0604020202020204" pitchFamily="34" charset="0"/>
              </a:rPr>
              <a:t>What:</a:t>
            </a:r>
            <a:r>
              <a:rPr lang="en-GB" sz="3800" b="0" i="0" dirty="0">
                <a:solidFill>
                  <a:srgbClr val="202A30"/>
                </a:solidFill>
                <a:effectLst/>
                <a:latin typeface="Arial" panose="020B0604020202020204" pitchFamily="34" charset="0"/>
                <a:cs typeface="Arial" panose="020B0604020202020204" pitchFamily="34" charset="0"/>
              </a:rPr>
              <a:t> What are the principles and philosophy behind the care which commissioners wish to provide e.g. National Voices ‘I’ statements?</a:t>
            </a:r>
          </a:p>
          <a:p>
            <a:pPr algn="l" fontAlgn="base">
              <a:buFont typeface="Arial" panose="020B0604020202020204" pitchFamily="34" charset="0"/>
              <a:buChar char="•"/>
            </a:pPr>
            <a:r>
              <a:rPr lang="en-GB" sz="3800" b="1" i="0" dirty="0">
                <a:solidFill>
                  <a:srgbClr val="202A30"/>
                </a:solidFill>
                <a:effectLst/>
                <a:latin typeface="Arial" panose="020B0604020202020204" pitchFamily="34" charset="0"/>
                <a:cs typeface="Arial" panose="020B0604020202020204" pitchFamily="34" charset="0"/>
              </a:rPr>
              <a:t>Which:</a:t>
            </a:r>
            <a:r>
              <a:rPr lang="en-GB" sz="3800" b="0" i="0" dirty="0">
                <a:solidFill>
                  <a:srgbClr val="202A30"/>
                </a:solidFill>
                <a:effectLst/>
                <a:latin typeface="Arial" panose="020B0604020202020204" pitchFamily="34" charset="0"/>
                <a:cs typeface="Arial" panose="020B0604020202020204" pitchFamily="34" charset="0"/>
              </a:rPr>
              <a:t> Which populations of people with LTCs require a customised House of Care approach due to their particular care needs, and how will they be identified (e.g. risk stratification approaches, GP disease register, frailty index etc).</a:t>
            </a:r>
          </a:p>
          <a:p>
            <a:pPr algn="l" fontAlgn="base">
              <a:buFont typeface="Arial" panose="020B0604020202020204" pitchFamily="34" charset="0"/>
              <a:buChar char="•"/>
            </a:pPr>
            <a:r>
              <a:rPr lang="en-GB" sz="3800" b="1" i="0" dirty="0">
                <a:solidFill>
                  <a:srgbClr val="202A30"/>
                </a:solidFill>
                <a:effectLst/>
                <a:latin typeface="Arial" panose="020B0604020202020204" pitchFamily="34" charset="0"/>
                <a:cs typeface="Arial" panose="020B0604020202020204" pitchFamily="34" charset="0"/>
              </a:rPr>
              <a:t>Where, When, and Whom:</a:t>
            </a:r>
            <a:r>
              <a:rPr lang="en-GB" sz="3800" b="0" i="0" dirty="0">
                <a:solidFill>
                  <a:srgbClr val="202A30"/>
                </a:solidFill>
                <a:effectLst/>
                <a:latin typeface="Arial" panose="020B0604020202020204" pitchFamily="34" charset="0"/>
                <a:cs typeface="Arial" panose="020B0604020202020204" pitchFamily="34" charset="0"/>
              </a:rPr>
              <a:t> Decide the local model of care i.e. where and when will all the components of the House be delivered for each group of people, and by whom.</a:t>
            </a:r>
          </a:p>
          <a:p>
            <a:pPr algn="l" fontAlgn="base">
              <a:buFont typeface="Arial" panose="020B0604020202020204" pitchFamily="34" charset="0"/>
              <a:buChar char="•"/>
            </a:pPr>
            <a:r>
              <a:rPr lang="en-GB" sz="3800" b="1" i="0" dirty="0">
                <a:solidFill>
                  <a:srgbClr val="202A30"/>
                </a:solidFill>
                <a:effectLst/>
                <a:latin typeface="Arial" panose="020B0604020202020204" pitchFamily="34" charset="0"/>
                <a:cs typeface="Arial" panose="020B0604020202020204" pitchFamily="34" charset="0"/>
              </a:rPr>
              <a:t>How: </a:t>
            </a:r>
            <a:r>
              <a:rPr lang="en-GB" sz="3800" b="0" i="0" dirty="0">
                <a:solidFill>
                  <a:srgbClr val="202A30"/>
                </a:solidFill>
                <a:effectLst/>
                <a:latin typeface="Arial" panose="020B0604020202020204" pitchFamily="34" charset="0"/>
                <a:cs typeface="Arial" panose="020B0604020202020204" pitchFamily="34" charset="0"/>
              </a:rPr>
              <a:t>Write the specification of how to achieve this including the financial model that will support what needs to be done (tariffs, contracts, incentives etc that match the model of care).</a:t>
            </a:r>
          </a:p>
          <a:p>
            <a:pPr algn="l" fontAlgn="base">
              <a:buFont typeface="Arial" panose="020B0604020202020204" pitchFamily="34" charset="0"/>
              <a:buChar char="•"/>
            </a:pPr>
            <a:r>
              <a:rPr lang="en-GB" sz="3800" dirty="0">
                <a:solidFill>
                  <a:srgbClr val="202A30"/>
                </a:solidFill>
                <a:latin typeface="Arial" panose="020B0604020202020204" pitchFamily="34" charset="0"/>
                <a:cs typeface="Arial" panose="020B0604020202020204" pitchFamily="34" charset="0"/>
              </a:rPr>
              <a:t>                                                                               (NHS, 2022)</a:t>
            </a:r>
            <a:endParaRPr lang="en-GB" sz="3800" b="0" i="0" dirty="0">
              <a:solidFill>
                <a:srgbClr val="202A3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7260119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8DAA0-3EA2-0111-F84E-2A36B0EDEAB4}"/>
              </a:ext>
            </a:extLst>
          </p:cNvPr>
          <p:cNvSpPr>
            <a:spLocks noGrp="1"/>
          </p:cNvSpPr>
          <p:nvPr>
            <p:ph type="title"/>
          </p:nvPr>
        </p:nvSpPr>
        <p:spPr/>
        <p:txBody>
          <a:bodyPr/>
          <a:lstStyle/>
          <a:p>
            <a:r>
              <a:rPr lang="en-GB" b="1" i="0" dirty="0">
                <a:solidFill>
                  <a:srgbClr val="202A30"/>
                </a:solidFill>
                <a:effectLst/>
              </a:rPr>
              <a:t>National level</a:t>
            </a:r>
            <a:r>
              <a:rPr lang="en-GB" b="0" i="0" dirty="0">
                <a:solidFill>
                  <a:srgbClr val="202A30"/>
                </a:solidFill>
                <a:effectLst/>
              </a:rPr>
              <a:t> </a:t>
            </a:r>
            <a:endParaRPr lang="en-GB" dirty="0"/>
          </a:p>
        </p:txBody>
      </p:sp>
      <p:sp>
        <p:nvSpPr>
          <p:cNvPr id="3" name="Content Placeholder 2">
            <a:extLst>
              <a:ext uri="{FF2B5EF4-FFF2-40B4-BE49-F238E27FC236}">
                <a16:creationId xmlns:a16="http://schemas.microsoft.com/office/drawing/2014/main" id="{BE38669C-43D9-EC58-1DBA-246EB82C49EF}"/>
              </a:ext>
            </a:extLst>
          </p:cNvPr>
          <p:cNvSpPr>
            <a:spLocks noGrp="1"/>
          </p:cNvSpPr>
          <p:nvPr>
            <p:ph idx="1"/>
          </p:nvPr>
        </p:nvSpPr>
        <p:spPr/>
        <p:txBody>
          <a:bodyPr/>
          <a:lstStyle/>
          <a:p>
            <a:r>
              <a:rPr lang="en-GB" b="0" i="0" dirty="0">
                <a:solidFill>
                  <a:srgbClr val="202A30"/>
                </a:solidFill>
                <a:effectLst/>
              </a:rPr>
              <a:t>This </a:t>
            </a:r>
            <a:r>
              <a:rPr lang="en-GB" dirty="0">
                <a:solidFill>
                  <a:srgbClr val="202A30"/>
                </a:solidFill>
              </a:rPr>
              <a:t>entails </a:t>
            </a:r>
            <a:r>
              <a:rPr lang="en-GB" b="0" i="0" dirty="0">
                <a:solidFill>
                  <a:srgbClr val="202A30"/>
                </a:solidFill>
                <a:effectLst/>
              </a:rPr>
              <a:t>what the national organisations such as NHS England and its partners do to enable construction of the House of Care (at the community and personal levels).</a:t>
            </a:r>
          </a:p>
          <a:p>
            <a:pPr marL="0" indent="0">
              <a:buNone/>
            </a:pPr>
            <a:r>
              <a:rPr lang="en-GB" dirty="0">
                <a:solidFill>
                  <a:srgbClr val="202A30"/>
                </a:solidFill>
              </a:rPr>
              <a:t>                                              (NHS, 2022)</a:t>
            </a:r>
            <a:endParaRPr lang="en-GB" dirty="0"/>
          </a:p>
        </p:txBody>
      </p:sp>
    </p:spTree>
    <p:extLst>
      <p:ext uri="{BB962C8B-B14F-4D97-AF65-F5344CB8AC3E}">
        <p14:creationId xmlns:p14="http://schemas.microsoft.com/office/powerpoint/2010/main" val="36388536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a:bodyPr>
          <a:lstStyle/>
          <a:p>
            <a:r>
              <a:rPr lang="en-GB" sz="4400" b="1" i="1" dirty="0">
                <a:solidFill>
                  <a:schemeClr val="bg1"/>
                </a:solidFill>
                <a:latin typeface="Arial" panose="020B0604020202020204" pitchFamily="34" charset="0"/>
                <a:cs typeface="Arial" panose="020B0604020202020204" pitchFamily="34" charset="0"/>
              </a:rPr>
              <a:t>What is the NHS and Social Care Model?</a:t>
            </a:r>
            <a:endParaRPr lang="en-GB" b="1" i="1" dirty="0">
              <a:solidFill>
                <a:schemeClr val="bg1"/>
              </a:solidFill>
              <a:latin typeface="Arial" panose="020B0604020202020204" pitchFamily="34" charset="0"/>
              <a:cs typeface="Arial" panose="020B0604020202020204" pitchFamily="34" charset="0"/>
            </a:endParaRP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427691404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0B4B2-9CEC-1413-1A17-A132436182EC}"/>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NHS and Social Care Model</a:t>
            </a:r>
          </a:p>
        </p:txBody>
      </p:sp>
      <p:pic>
        <p:nvPicPr>
          <p:cNvPr id="7" name="Content Placeholder 6">
            <a:extLst>
              <a:ext uri="{FF2B5EF4-FFF2-40B4-BE49-F238E27FC236}">
                <a16:creationId xmlns:a16="http://schemas.microsoft.com/office/drawing/2014/main" id="{E288DE0F-E94A-E8F3-73DA-5CF9A4F909AC}"/>
              </a:ext>
            </a:extLst>
          </p:cNvPr>
          <p:cNvPicPr>
            <a:picLocks noGrp="1" noChangeAspect="1"/>
          </p:cNvPicPr>
          <p:nvPr>
            <p:ph idx="1"/>
          </p:nvPr>
        </p:nvPicPr>
        <p:blipFill>
          <a:blip r:embed="rId2"/>
          <a:stretch>
            <a:fillRect/>
          </a:stretch>
        </p:blipFill>
        <p:spPr>
          <a:xfrm>
            <a:off x="1331640" y="1434803"/>
            <a:ext cx="6338243" cy="4032448"/>
          </a:xfrm>
        </p:spPr>
      </p:pic>
    </p:spTree>
    <p:extLst>
      <p:ext uri="{BB962C8B-B14F-4D97-AF65-F5344CB8AC3E}">
        <p14:creationId xmlns:p14="http://schemas.microsoft.com/office/powerpoint/2010/main" val="396855453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8DB4B-C3A8-44C7-2435-E2D7B8C31786}"/>
              </a:ext>
            </a:extLst>
          </p:cNvPr>
          <p:cNvSpPr>
            <a:spLocks noGrp="1"/>
          </p:cNvSpPr>
          <p:nvPr>
            <p:ph type="title"/>
          </p:nvPr>
        </p:nvSpPr>
        <p:spPr/>
        <p:txBody>
          <a:bodyPr/>
          <a:lstStyle/>
          <a:p>
            <a:r>
              <a:rPr lang="en-GB" b="1" dirty="0"/>
              <a:t>NHS and Social Care Model</a:t>
            </a:r>
          </a:p>
        </p:txBody>
      </p:sp>
      <p:sp>
        <p:nvSpPr>
          <p:cNvPr id="3" name="Content Placeholder 2">
            <a:extLst>
              <a:ext uri="{FF2B5EF4-FFF2-40B4-BE49-F238E27FC236}">
                <a16:creationId xmlns:a16="http://schemas.microsoft.com/office/drawing/2014/main" id="{A0BF0C4A-8BAD-CA00-26BE-F0F8C06FBA18}"/>
              </a:ext>
            </a:extLst>
          </p:cNvPr>
          <p:cNvSpPr>
            <a:spLocks noGrp="1"/>
          </p:cNvSpPr>
          <p:nvPr>
            <p:ph idx="1"/>
          </p:nvPr>
        </p:nvSpPr>
        <p:spPr/>
        <p:txBody>
          <a:bodyPr>
            <a:normAutofit fontScale="77500" lnSpcReduction="20000"/>
          </a:bodyPr>
          <a:lstStyle/>
          <a:p>
            <a:r>
              <a:rPr lang="en-GB" dirty="0"/>
              <a:t>This model outlines how people with long-term conditions can be identified and receive care according to their needs;</a:t>
            </a:r>
          </a:p>
          <a:p>
            <a:r>
              <a:rPr lang="en-GB" dirty="0"/>
              <a:t>How the Expert Patients Programme will be expanded throughout England to promote self-management; </a:t>
            </a:r>
          </a:p>
          <a:p>
            <a:r>
              <a:rPr lang="en-GB" dirty="0"/>
              <a:t>How specialist nurses (community matrons) will support people with complex conditions; and</a:t>
            </a:r>
          </a:p>
          <a:p>
            <a:r>
              <a:rPr lang="en-GB" dirty="0"/>
              <a:t>How teams of staff will be encouraged to work together with people with long-term conditions and their families. </a:t>
            </a:r>
          </a:p>
          <a:p>
            <a:pPr marL="0" indent="0">
              <a:buNone/>
            </a:pPr>
            <a:r>
              <a:rPr lang="en-GB" dirty="0"/>
              <a:t>                                         (The Stationery Office, 2005)</a:t>
            </a:r>
          </a:p>
        </p:txBody>
      </p:sp>
    </p:spTree>
    <p:extLst>
      <p:ext uri="{BB962C8B-B14F-4D97-AF65-F5344CB8AC3E}">
        <p14:creationId xmlns:p14="http://schemas.microsoft.com/office/powerpoint/2010/main" val="215471842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fontScale="90000"/>
          </a:bodyPr>
          <a:lstStyle/>
          <a:p>
            <a:r>
              <a:rPr lang="en-GB" b="1" i="1" dirty="0">
                <a:solidFill>
                  <a:schemeClr val="bg1"/>
                </a:solidFill>
                <a:latin typeface="Arial" panose="020B0604020202020204" pitchFamily="34" charset="0"/>
                <a:cs typeface="Arial" panose="020B0604020202020204" pitchFamily="34" charset="0"/>
              </a:rPr>
              <a:t>What are the key features in the NHS and Social Care Model?</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73895129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22924-5BF8-FC7D-01FC-734C76C308CC}"/>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key features of the NHS and Social Care Model</a:t>
            </a:r>
          </a:p>
        </p:txBody>
      </p:sp>
      <p:sp>
        <p:nvSpPr>
          <p:cNvPr id="3" name="Content Placeholder 2">
            <a:extLst>
              <a:ext uri="{FF2B5EF4-FFF2-40B4-BE49-F238E27FC236}">
                <a16:creationId xmlns:a16="http://schemas.microsoft.com/office/drawing/2014/main" id="{6888E30D-F5A8-2F38-9D05-22A50E25FBBB}"/>
              </a:ext>
            </a:extLst>
          </p:cNvPr>
          <p:cNvSpPr>
            <a:spLocks noGrp="1"/>
          </p:cNvSpPr>
          <p:nvPr>
            <p:ph idx="1"/>
          </p:nvPr>
        </p:nvSpPr>
        <p:spPr/>
        <p:txBody>
          <a:bodyPr>
            <a:no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This model is “a systematic approach that links health, social care, patients and carers,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Helps to identify everyone with a long-term condition,</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Help to stratify people so they can receive care according to their needs,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Help to focus on frequent users of secondary care services,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Help to use community matrons to provide case management,</a:t>
            </a:r>
          </a:p>
          <a:p>
            <a:pPr marL="0" indent="0">
              <a:buNone/>
            </a:pPr>
            <a:r>
              <a:rPr lang="en-GB" sz="2400" dirty="0">
                <a:latin typeface="Arial" panose="020B0604020202020204" pitchFamily="34" charset="0"/>
                <a:cs typeface="Arial" panose="020B0604020202020204" pitchFamily="34" charset="0"/>
              </a:rPr>
              <a:t>                                            (The Stationery Office, 2005)</a:t>
            </a:r>
          </a:p>
        </p:txBody>
      </p:sp>
    </p:spTree>
    <p:extLst>
      <p:ext uri="{BB962C8B-B14F-4D97-AF65-F5344CB8AC3E}">
        <p14:creationId xmlns:p14="http://schemas.microsoft.com/office/powerpoint/2010/main" val="310627915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36F20-B19E-74B2-36D9-CAE3F05ABE5F}"/>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Key features of the NHS and Social Care Model</a:t>
            </a:r>
          </a:p>
        </p:txBody>
      </p:sp>
      <p:sp>
        <p:nvSpPr>
          <p:cNvPr id="3" name="Content Placeholder 2">
            <a:extLst>
              <a:ext uri="{FF2B5EF4-FFF2-40B4-BE49-F238E27FC236}">
                <a16:creationId xmlns:a16="http://schemas.microsoft.com/office/drawing/2014/main" id="{26CF25A6-E1A9-7C6B-A4B3-3983A4157B75}"/>
              </a:ext>
            </a:extLst>
          </p:cNvPr>
          <p:cNvSpPr>
            <a:spLocks noGrp="1"/>
          </p:cNvSpPr>
          <p:nvPr>
            <p:ph idx="1"/>
          </p:nvPr>
        </p:nvSpPr>
        <p:spPr>
          <a:xfrm>
            <a:off x="457200" y="1484784"/>
            <a:ext cx="8229600" cy="4032449"/>
          </a:xfrm>
        </p:spPr>
        <p:txBody>
          <a:bodyPr>
            <a:normAutofit fontScale="62500" lnSpcReduction="20000"/>
          </a:bodyPr>
          <a:lstStyle/>
          <a:p>
            <a:pPr>
              <a:buFont typeface="Wingdings" panose="05000000000000000000" pitchFamily="2" charset="2"/>
              <a:buChar char="§"/>
            </a:pPr>
            <a:r>
              <a:rPr lang="en-GB" sz="3800" dirty="0">
                <a:latin typeface="Arial" panose="020B0604020202020204" pitchFamily="34" charset="0"/>
                <a:cs typeface="Arial" panose="020B0604020202020204" pitchFamily="34" charset="0"/>
              </a:rPr>
              <a:t>It also help in developing ways to identify people who may become very high intensity service users, </a:t>
            </a:r>
          </a:p>
          <a:p>
            <a:pPr>
              <a:buFont typeface="Wingdings" panose="05000000000000000000" pitchFamily="2" charset="2"/>
              <a:buChar char="§"/>
            </a:pPr>
            <a:r>
              <a:rPr lang="en-GB" sz="3800" dirty="0">
                <a:latin typeface="Arial" panose="020B0604020202020204" pitchFamily="34" charset="0"/>
                <a:cs typeface="Arial" panose="020B0604020202020204" pitchFamily="34" charset="0"/>
              </a:rPr>
              <a:t>establishing multi-disciplinary teams in primary care, supported by specialist advice, </a:t>
            </a:r>
          </a:p>
          <a:p>
            <a:pPr>
              <a:buFont typeface="Wingdings" panose="05000000000000000000" pitchFamily="2" charset="2"/>
              <a:buChar char="§"/>
            </a:pPr>
            <a:r>
              <a:rPr lang="en-GB" sz="3800" dirty="0">
                <a:latin typeface="Arial" panose="020B0604020202020204" pitchFamily="34" charset="0"/>
                <a:cs typeface="Arial" panose="020B0604020202020204" pitchFamily="34" charset="0"/>
              </a:rPr>
              <a:t>developing local ways to support self care, </a:t>
            </a:r>
          </a:p>
          <a:p>
            <a:pPr>
              <a:buFont typeface="Wingdings" panose="05000000000000000000" pitchFamily="2" charset="2"/>
              <a:buChar char="§"/>
            </a:pPr>
            <a:r>
              <a:rPr lang="en-GB" sz="3800" dirty="0">
                <a:latin typeface="Arial" panose="020B0604020202020204" pitchFamily="34" charset="0"/>
                <a:cs typeface="Arial" panose="020B0604020202020204" pitchFamily="34" charset="0"/>
              </a:rPr>
              <a:t>expanding the Expert Patient Programme and other self-management programmes, </a:t>
            </a:r>
          </a:p>
          <a:p>
            <a:pPr>
              <a:buFont typeface="Wingdings" panose="05000000000000000000" pitchFamily="2" charset="2"/>
              <a:buChar char="§"/>
            </a:pPr>
            <a:r>
              <a:rPr lang="en-GB" sz="3800" dirty="0">
                <a:latin typeface="Arial" panose="020B0604020202020204" pitchFamily="34" charset="0"/>
                <a:cs typeface="Arial" panose="020B0604020202020204" pitchFamily="34" charset="0"/>
              </a:rPr>
              <a:t>and using tools and techniques already available to make an impact.</a:t>
            </a:r>
          </a:p>
          <a:p>
            <a:pPr marL="0" indent="0">
              <a:buNone/>
            </a:pPr>
            <a:r>
              <a:rPr lang="en-GB" sz="3800" dirty="0">
                <a:latin typeface="Arial" panose="020B0604020202020204" pitchFamily="34" charset="0"/>
                <a:cs typeface="Arial" panose="020B0604020202020204" pitchFamily="34" charset="0"/>
              </a:rPr>
              <a:t>                                                      </a:t>
            </a:r>
            <a:r>
              <a:rPr lang="en-GB" sz="3400" dirty="0">
                <a:latin typeface="Arial" panose="020B0604020202020204" pitchFamily="34" charset="0"/>
                <a:cs typeface="Arial" panose="020B0604020202020204" pitchFamily="34" charset="0"/>
              </a:rPr>
              <a:t>(The Stationery Office, 2005)</a:t>
            </a:r>
          </a:p>
          <a:p>
            <a:pPr>
              <a:buFont typeface="Wingdings" panose="05000000000000000000" pitchFamily="2" charset="2"/>
              <a:buChar char="§"/>
            </a:pPr>
            <a:endParaRPr lang="en-GB" sz="32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                                                                                                        </a:t>
            </a:r>
            <a:endParaRPr lang="en-GB" dirty="0"/>
          </a:p>
        </p:txBody>
      </p:sp>
    </p:spTree>
    <p:extLst>
      <p:ext uri="{BB962C8B-B14F-4D97-AF65-F5344CB8AC3E}">
        <p14:creationId xmlns:p14="http://schemas.microsoft.com/office/powerpoint/2010/main" val="428287936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fontScale="90000"/>
          </a:bodyPr>
          <a:lstStyle/>
          <a:p>
            <a:r>
              <a:rPr lang="en-GB" b="1" i="1" dirty="0">
                <a:solidFill>
                  <a:schemeClr val="bg1"/>
                </a:solidFill>
                <a:latin typeface="Arial" panose="020B0604020202020204" pitchFamily="34" charset="0"/>
                <a:cs typeface="Arial" panose="020B0604020202020204" pitchFamily="34" charset="0"/>
              </a:rPr>
              <a:t>What are the other existing model of care in the management of long-term conditions?</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194241721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D80C6-80E9-67C6-A762-3327BC6A80DB}"/>
              </a:ext>
            </a:extLst>
          </p:cNvPr>
          <p:cNvSpPr>
            <a:spLocks noGrp="1"/>
          </p:cNvSpPr>
          <p:nvPr>
            <p:ph type="title"/>
          </p:nvPr>
        </p:nvSpPr>
        <p:spPr/>
        <p:txBody>
          <a:bodyPr/>
          <a:lstStyle/>
          <a:p>
            <a:r>
              <a:rPr lang="en-GB" b="1" dirty="0"/>
              <a:t>Models of care for LTC</a:t>
            </a:r>
          </a:p>
        </p:txBody>
      </p:sp>
      <p:sp>
        <p:nvSpPr>
          <p:cNvPr id="3" name="Content Placeholder 2">
            <a:extLst>
              <a:ext uri="{FF2B5EF4-FFF2-40B4-BE49-F238E27FC236}">
                <a16:creationId xmlns:a16="http://schemas.microsoft.com/office/drawing/2014/main" id="{791BA3ED-CA69-F242-3CD4-18D1F3B19082}"/>
              </a:ext>
            </a:extLst>
          </p:cNvPr>
          <p:cNvSpPr>
            <a:spLocks noGrp="1"/>
          </p:cNvSpPr>
          <p:nvPr>
            <p:ph idx="1"/>
          </p:nvPr>
        </p:nvSpPr>
        <p:spPr/>
        <p:txBody>
          <a:bodyPr>
            <a:normAutofit/>
          </a:bodyPr>
          <a:lstStyle/>
          <a:p>
            <a:pPr marL="0" indent="0">
              <a:buNone/>
            </a:pPr>
            <a:r>
              <a:rPr lang="en-GB" dirty="0"/>
              <a:t>There are different other model of care for managing people with LTC. These  include </a:t>
            </a:r>
          </a:p>
          <a:p>
            <a:pPr>
              <a:buFont typeface="Wingdings" panose="05000000000000000000" pitchFamily="2" charset="2"/>
              <a:buChar char="§"/>
            </a:pPr>
            <a:r>
              <a:rPr lang="en-GB" dirty="0"/>
              <a:t>The Chronic Care Model  </a:t>
            </a:r>
          </a:p>
          <a:p>
            <a:pPr>
              <a:buFont typeface="Wingdings" panose="05000000000000000000" pitchFamily="2" charset="2"/>
              <a:buChar char="§"/>
            </a:pPr>
            <a:r>
              <a:rPr lang="en-GB" dirty="0"/>
              <a:t>Innovative Care for Chronic Conditions Model </a:t>
            </a:r>
          </a:p>
          <a:p>
            <a:pPr>
              <a:buFont typeface="Wingdings" panose="05000000000000000000" pitchFamily="2" charset="2"/>
              <a:buChar char="§"/>
            </a:pPr>
            <a:r>
              <a:rPr lang="en-GB" dirty="0"/>
              <a:t>The Public Health Model  </a:t>
            </a:r>
          </a:p>
          <a:p>
            <a:pPr>
              <a:buFont typeface="Wingdings" panose="05000000000000000000" pitchFamily="2" charset="2"/>
              <a:buChar char="§"/>
            </a:pPr>
            <a:r>
              <a:rPr lang="en-GB" dirty="0"/>
              <a:t>The Continuity of Care Model </a:t>
            </a:r>
          </a:p>
        </p:txBody>
      </p:sp>
    </p:spTree>
    <p:extLst>
      <p:ext uri="{BB962C8B-B14F-4D97-AF65-F5344CB8AC3E}">
        <p14:creationId xmlns:p14="http://schemas.microsoft.com/office/powerpoint/2010/main" val="305840409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C4BEC-0A6B-C2C8-F14E-7F345D8940B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Chronic Care Model </a:t>
            </a:r>
          </a:p>
        </p:txBody>
      </p:sp>
      <p:sp>
        <p:nvSpPr>
          <p:cNvPr id="3" name="Content Placeholder 2">
            <a:extLst>
              <a:ext uri="{FF2B5EF4-FFF2-40B4-BE49-F238E27FC236}">
                <a16:creationId xmlns:a16="http://schemas.microsoft.com/office/drawing/2014/main" id="{43988467-9585-C8D8-2DDA-F5AD805DD5E4}"/>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The original Chronic Care Model originated from trying to identify needs of patients with chronic conditions.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It was developed in the US in 1998 by Wagner and colleagues,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It is the best known framework for caring for people with long-term conditions.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The model focuses on linking informed, active people with long-term conditions with pro-active teams of professionals.</a:t>
            </a:r>
          </a:p>
        </p:txBody>
      </p:sp>
    </p:spTree>
    <p:extLst>
      <p:ext uri="{BB962C8B-B14F-4D97-AF65-F5344CB8AC3E}">
        <p14:creationId xmlns:p14="http://schemas.microsoft.com/office/powerpoint/2010/main" val="107234334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9DC81-9A39-37F2-897C-B21A66A3857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Chronic Care Model </a:t>
            </a:r>
            <a:endParaRPr lang="en-GB" dirty="0"/>
          </a:p>
        </p:txBody>
      </p:sp>
      <p:sp>
        <p:nvSpPr>
          <p:cNvPr id="3" name="Content Placeholder 2">
            <a:extLst>
              <a:ext uri="{FF2B5EF4-FFF2-40B4-BE49-F238E27FC236}">
                <a16:creationId xmlns:a16="http://schemas.microsoft.com/office/drawing/2014/main" id="{4C23650A-2C10-27E4-5AF5-4AA0AD2DCADA}"/>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It recognises that a substantial portion of chronic care takes place outside formal healthcare settings.</a:t>
            </a:r>
          </a:p>
          <a:p>
            <a:r>
              <a:rPr lang="en-GB" dirty="0">
                <a:latin typeface="Arial" panose="020B0604020202020204" pitchFamily="34" charset="0"/>
                <a:cs typeface="Arial" panose="020B0604020202020204" pitchFamily="34" charset="0"/>
              </a:rPr>
              <a:t>It suggest that to achieve a good health outcome for people living with LTC six elements must be considered. These include</a:t>
            </a:r>
          </a:p>
        </p:txBody>
      </p:sp>
    </p:spTree>
    <p:extLst>
      <p:ext uri="{BB962C8B-B14F-4D97-AF65-F5344CB8AC3E}">
        <p14:creationId xmlns:p14="http://schemas.microsoft.com/office/powerpoint/2010/main" val="316990007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993280"/>
            <a:ext cx="7772400" cy="1470025"/>
          </a:xfrm>
        </p:spPr>
        <p:txBody>
          <a:bodyPr>
            <a:normAutofit fontScale="90000"/>
          </a:bodyPr>
          <a:lstStyle/>
          <a:p>
            <a:r>
              <a:rPr lang="en-GB" b="1" i="1" dirty="0">
                <a:solidFill>
                  <a:schemeClr val="bg1"/>
                </a:solidFill>
                <a:latin typeface="Arial" panose="020B0604020202020204" pitchFamily="34" charset="0"/>
                <a:cs typeface="Arial" panose="020B0604020202020204" pitchFamily="34" charset="0"/>
              </a:rPr>
              <a:t>What are the key elements/pillars of Chronic Care Model?</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423046580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70307-39BB-82EE-6C5B-1BF5BCD709A7}"/>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Six elements of Chronic Care Model </a:t>
            </a:r>
            <a:endParaRPr lang="en-GB" dirty="0"/>
          </a:p>
        </p:txBody>
      </p:sp>
      <p:sp>
        <p:nvSpPr>
          <p:cNvPr id="3" name="Content Placeholder 2">
            <a:extLst>
              <a:ext uri="{FF2B5EF4-FFF2-40B4-BE49-F238E27FC236}">
                <a16:creationId xmlns:a16="http://schemas.microsoft.com/office/drawing/2014/main" id="{6308900F-8EE5-78B8-A0F3-D8D7DD8B0912}"/>
              </a:ext>
            </a:extLst>
          </p:cNvPr>
          <p:cNvSpPr>
            <a:spLocks noGrp="1"/>
          </p:cNvSpPr>
          <p:nvPr>
            <p:ph idx="1"/>
          </p:nvPr>
        </p:nvSpPr>
        <p:spPr/>
        <p:txBody>
          <a:bodyPr>
            <a:normAutofit fontScale="925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Community resources,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Healthcare organization,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Self-management support,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Decision support,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Delivery system redesign, and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clinical information systems.</a:t>
            </a:r>
          </a:p>
          <a:p>
            <a:pPr marL="0" indent="0">
              <a:buNone/>
            </a:pPr>
            <a:r>
              <a:rPr lang="en-GB" dirty="0">
                <a:latin typeface="Arial" panose="020B0604020202020204" pitchFamily="34" charset="0"/>
                <a:cs typeface="Arial" panose="020B0604020202020204" pitchFamily="34" charset="0"/>
              </a:rPr>
              <a:t>          (</a:t>
            </a:r>
            <a:r>
              <a:rPr lang="de-DE" sz="3000" dirty="0">
                <a:latin typeface="Arial" panose="020B0604020202020204" pitchFamily="34" charset="0"/>
                <a:cs typeface="Arial" panose="020B0604020202020204" pitchFamily="34" charset="0"/>
              </a:rPr>
              <a:t>Bodenheimer, Wagner, Grumbach, 2022)</a:t>
            </a:r>
            <a:endParaRPr lang="en-GB" sz="3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380783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2F2A8-B5C8-C2BD-028C-0489AEF0DE50}"/>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A8C26C20-65C3-F7D2-7943-57175E9326A9}"/>
              </a:ext>
            </a:extLst>
          </p:cNvPr>
          <p:cNvPicPr>
            <a:picLocks noGrp="1" noChangeAspect="1"/>
          </p:cNvPicPr>
          <p:nvPr>
            <p:ph idx="1"/>
          </p:nvPr>
        </p:nvPicPr>
        <p:blipFill>
          <a:blip r:embed="rId3"/>
          <a:stretch>
            <a:fillRect/>
          </a:stretch>
        </p:blipFill>
        <p:spPr>
          <a:xfrm>
            <a:off x="287524" y="188640"/>
            <a:ext cx="8568952" cy="4968552"/>
          </a:xfrm>
        </p:spPr>
      </p:pic>
      <p:sp>
        <p:nvSpPr>
          <p:cNvPr id="8" name="TextBox 7">
            <a:extLst>
              <a:ext uri="{FF2B5EF4-FFF2-40B4-BE49-F238E27FC236}">
                <a16:creationId xmlns:a16="http://schemas.microsoft.com/office/drawing/2014/main" id="{9CDBB482-C2E9-B242-6361-F0D0A365963A}"/>
              </a:ext>
            </a:extLst>
          </p:cNvPr>
          <p:cNvSpPr txBox="1"/>
          <p:nvPr/>
        </p:nvSpPr>
        <p:spPr>
          <a:xfrm>
            <a:off x="6300192" y="5159449"/>
            <a:ext cx="2232248" cy="369332"/>
          </a:xfrm>
          <a:prstGeom prst="rect">
            <a:avLst/>
          </a:prstGeom>
          <a:noFill/>
        </p:spPr>
        <p:txBody>
          <a:bodyPr wrap="square">
            <a:spAutoFit/>
          </a:bodyPr>
          <a:lstStyle/>
          <a:p>
            <a:r>
              <a:rPr lang="en-GB" dirty="0"/>
              <a:t>(Wagner, 1998)</a:t>
            </a:r>
          </a:p>
        </p:txBody>
      </p:sp>
    </p:spTree>
    <p:extLst>
      <p:ext uri="{BB962C8B-B14F-4D97-AF65-F5344CB8AC3E}">
        <p14:creationId xmlns:p14="http://schemas.microsoft.com/office/powerpoint/2010/main" val="63673575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D8181-2B76-D777-0DA9-D876B2BA3EB6}"/>
              </a:ext>
            </a:extLst>
          </p:cNvPr>
          <p:cNvSpPr>
            <a:spLocks noGrp="1"/>
          </p:cNvSpPr>
          <p:nvPr>
            <p:ph type="title"/>
          </p:nvPr>
        </p:nvSpPr>
        <p:spPr/>
        <p:txBody>
          <a:bodyPr>
            <a:normAutofit/>
          </a:bodyPr>
          <a:lstStyle/>
          <a:p>
            <a:r>
              <a:rPr lang="en-GB" b="1" dirty="0"/>
              <a:t>Key Principles of CC model</a:t>
            </a:r>
          </a:p>
        </p:txBody>
      </p:sp>
      <p:sp>
        <p:nvSpPr>
          <p:cNvPr id="3" name="Content Placeholder 2">
            <a:extLst>
              <a:ext uri="{FF2B5EF4-FFF2-40B4-BE49-F238E27FC236}">
                <a16:creationId xmlns:a16="http://schemas.microsoft.com/office/drawing/2014/main" id="{DA67EBFB-C3F4-F790-BBBB-1BF4A8B1FD85}"/>
              </a:ext>
            </a:extLst>
          </p:cNvPr>
          <p:cNvSpPr>
            <a:spLocks noGrp="1"/>
          </p:cNvSpPr>
          <p:nvPr>
            <p:ph idx="1"/>
          </p:nvPr>
        </p:nvSpPr>
        <p:spPr/>
        <p:txBody>
          <a:bodyPr>
            <a:normAutofit fontScale="55000" lnSpcReduction="20000"/>
          </a:bodyPr>
          <a:lstStyle/>
          <a:p>
            <a:pPr>
              <a:buFont typeface="Wingdings" panose="05000000000000000000" pitchFamily="2" charset="2"/>
              <a:buChar char="§"/>
            </a:pPr>
            <a:r>
              <a:rPr lang="en-GB" sz="3800" dirty="0"/>
              <a:t>Mobilising community resources to meet the needs of people with long-term conditions, </a:t>
            </a:r>
          </a:p>
          <a:p>
            <a:pPr>
              <a:buFont typeface="Wingdings" panose="05000000000000000000" pitchFamily="2" charset="2"/>
              <a:buChar char="§"/>
            </a:pPr>
            <a:r>
              <a:rPr lang="en-GB" sz="3800" dirty="0"/>
              <a:t>Creating a culture, organisation, and mechanisms that promote safe, high quality care, </a:t>
            </a:r>
          </a:p>
          <a:p>
            <a:pPr>
              <a:buFont typeface="Wingdings" panose="05000000000000000000" pitchFamily="2" charset="2"/>
              <a:buChar char="§"/>
            </a:pPr>
            <a:r>
              <a:rPr lang="en-GB" sz="3800" dirty="0"/>
              <a:t>Empowering and preparing people to manage their health and healthcare, </a:t>
            </a:r>
          </a:p>
          <a:p>
            <a:pPr>
              <a:buFont typeface="Wingdings" panose="05000000000000000000" pitchFamily="2" charset="2"/>
              <a:buChar char="§"/>
            </a:pPr>
            <a:r>
              <a:rPr lang="en-GB" sz="3800" dirty="0"/>
              <a:t>Delivering effective, efficient care and self-management support, </a:t>
            </a:r>
          </a:p>
          <a:p>
            <a:pPr>
              <a:buFont typeface="Wingdings" panose="05000000000000000000" pitchFamily="2" charset="2"/>
              <a:buChar char="§"/>
            </a:pPr>
            <a:r>
              <a:rPr lang="en-GB" sz="3800" dirty="0"/>
              <a:t>Promoting care that is consistent with research evidence and patient preferences, and</a:t>
            </a:r>
          </a:p>
          <a:p>
            <a:pPr>
              <a:buFont typeface="Wingdings" panose="05000000000000000000" pitchFamily="2" charset="2"/>
              <a:buChar char="§"/>
            </a:pPr>
            <a:r>
              <a:rPr lang="en-GB" sz="3800" dirty="0"/>
              <a:t>Organising patient and population data to facilitate efficient and effective care. </a:t>
            </a:r>
          </a:p>
          <a:p>
            <a:pPr marL="0" indent="0">
              <a:buNone/>
            </a:pPr>
            <a:r>
              <a:rPr lang="en-GB" sz="3800" dirty="0"/>
              <a:t>                                                                   (Wagner, 1998)</a:t>
            </a:r>
          </a:p>
          <a:p>
            <a:endParaRPr lang="en-GB" dirty="0"/>
          </a:p>
        </p:txBody>
      </p:sp>
    </p:spTree>
    <p:extLst>
      <p:ext uri="{BB962C8B-B14F-4D97-AF65-F5344CB8AC3E}">
        <p14:creationId xmlns:p14="http://schemas.microsoft.com/office/powerpoint/2010/main" val="370815290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8BA60-DE0E-F4B5-6F7D-101B8784D52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Revised chronic care model</a:t>
            </a:r>
          </a:p>
        </p:txBody>
      </p:sp>
      <p:sp>
        <p:nvSpPr>
          <p:cNvPr id="3" name="Content Placeholder 2">
            <a:extLst>
              <a:ext uri="{FF2B5EF4-FFF2-40B4-BE49-F238E27FC236}">
                <a16:creationId xmlns:a16="http://schemas.microsoft.com/office/drawing/2014/main" id="{4C861286-3476-3627-5234-E60AECAFD8AC}"/>
              </a:ext>
            </a:extLst>
          </p:cNvPr>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In 2003, the chronic care model was revised to include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cultural competency,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patient safety,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care coordination,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community policies, and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case management. </a:t>
            </a:r>
          </a:p>
        </p:txBody>
      </p:sp>
    </p:spTree>
    <p:extLst>
      <p:ext uri="{BB962C8B-B14F-4D97-AF65-F5344CB8AC3E}">
        <p14:creationId xmlns:p14="http://schemas.microsoft.com/office/powerpoint/2010/main" val="411575774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7F3A2-B710-9AB9-2287-6395A52913DF}"/>
              </a:ext>
            </a:extLst>
          </p:cNvPr>
          <p:cNvSpPr>
            <a:spLocks noGrp="1"/>
          </p:cNvSpPr>
          <p:nvPr>
            <p:ph type="title"/>
          </p:nvPr>
        </p:nvSpPr>
        <p:spPr/>
        <p:txBody>
          <a:bodyPr>
            <a:normAutofit fontScale="90000"/>
          </a:bodyPr>
          <a:lstStyle/>
          <a:p>
            <a:r>
              <a:rPr lang="en-GB" b="1" dirty="0"/>
              <a:t>The Expanded Chronic Care Model</a:t>
            </a:r>
          </a:p>
        </p:txBody>
      </p:sp>
      <p:sp>
        <p:nvSpPr>
          <p:cNvPr id="3" name="Content Placeholder 2">
            <a:extLst>
              <a:ext uri="{FF2B5EF4-FFF2-40B4-BE49-F238E27FC236}">
                <a16:creationId xmlns:a16="http://schemas.microsoft.com/office/drawing/2014/main" id="{8C952BBC-3802-C697-9CDA-7A950E0789AD}"/>
              </a:ext>
            </a:extLst>
          </p:cNvPr>
          <p:cNvSpPr>
            <a:spLocks noGrp="1"/>
          </p:cNvSpPr>
          <p:nvPr>
            <p:ph idx="1"/>
          </p:nvPr>
        </p:nvSpPr>
        <p:spPr/>
        <p:txBody>
          <a:bodyPr>
            <a:normAutofit fontScale="92500" lnSpcReduction="10000"/>
          </a:bodyPr>
          <a:lstStyle/>
          <a:p>
            <a:r>
              <a:rPr lang="en-GB" dirty="0"/>
              <a:t>Some countries like Canada have adapted or added to the Chronic Care Model because they felt that the original model focused on clinically oriented systems, making it challenging to be applied to prevention and health promotion activities.</a:t>
            </a:r>
          </a:p>
          <a:p>
            <a:r>
              <a:rPr lang="en-GB" dirty="0"/>
              <a:t>This brought into limelight the </a:t>
            </a:r>
          </a:p>
          <a:p>
            <a:pPr marL="0" indent="0" algn="ctr">
              <a:buNone/>
            </a:pPr>
            <a:r>
              <a:rPr lang="en-GB" b="1" i="1" dirty="0"/>
              <a:t>“The Expanded Chronic Care Model”</a:t>
            </a:r>
          </a:p>
        </p:txBody>
      </p:sp>
    </p:spTree>
    <p:extLst>
      <p:ext uri="{BB962C8B-B14F-4D97-AF65-F5344CB8AC3E}">
        <p14:creationId xmlns:p14="http://schemas.microsoft.com/office/powerpoint/2010/main" val="241999402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DC85C-0A8E-8C52-30DA-58C052B2310B}"/>
              </a:ext>
            </a:extLst>
          </p:cNvPr>
          <p:cNvSpPr>
            <a:spLocks noGrp="1"/>
          </p:cNvSpPr>
          <p:nvPr>
            <p:ph type="title"/>
          </p:nvPr>
        </p:nvSpPr>
        <p:spPr/>
        <p:txBody>
          <a:bodyPr>
            <a:normAutofit/>
          </a:bodyPr>
          <a:lstStyle/>
          <a:p>
            <a:r>
              <a:rPr lang="en-GB" sz="3600" b="1" dirty="0"/>
              <a:t>The Expanded Chronic Care Model</a:t>
            </a:r>
            <a:endParaRPr lang="en-GB" sz="3600" dirty="0"/>
          </a:p>
        </p:txBody>
      </p:sp>
      <p:pic>
        <p:nvPicPr>
          <p:cNvPr id="5" name="Content Placeholder 4">
            <a:extLst>
              <a:ext uri="{FF2B5EF4-FFF2-40B4-BE49-F238E27FC236}">
                <a16:creationId xmlns:a16="http://schemas.microsoft.com/office/drawing/2014/main" id="{6E16844C-FC61-9B41-9766-880CE2EAE745}"/>
              </a:ext>
            </a:extLst>
          </p:cNvPr>
          <p:cNvPicPr>
            <a:picLocks noGrp="1" noChangeAspect="1"/>
          </p:cNvPicPr>
          <p:nvPr>
            <p:ph idx="1"/>
          </p:nvPr>
        </p:nvPicPr>
        <p:blipFill>
          <a:blip r:embed="rId3"/>
          <a:stretch>
            <a:fillRect/>
          </a:stretch>
        </p:blipFill>
        <p:spPr>
          <a:xfrm>
            <a:off x="1511660" y="1124744"/>
            <a:ext cx="6120680" cy="4392488"/>
          </a:xfrm>
        </p:spPr>
      </p:pic>
      <p:sp>
        <p:nvSpPr>
          <p:cNvPr id="7" name="TextBox 6">
            <a:extLst>
              <a:ext uri="{FF2B5EF4-FFF2-40B4-BE49-F238E27FC236}">
                <a16:creationId xmlns:a16="http://schemas.microsoft.com/office/drawing/2014/main" id="{0A44823B-29A0-732D-AA6A-C3031F70FEB0}"/>
              </a:ext>
            </a:extLst>
          </p:cNvPr>
          <p:cNvSpPr txBox="1"/>
          <p:nvPr/>
        </p:nvSpPr>
        <p:spPr>
          <a:xfrm>
            <a:off x="5705872" y="5366181"/>
            <a:ext cx="3438128" cy="369332"/>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Ministry of Health Planning (2003</a:t>
            </a:r>
            <a:r>
              <a:rPr lang="en-GB" sz="1800" dirty="0">
                <a:latin typeface="Arial" panose="020B0604020202020204" pitchFamily="34" charset="0"/>
                <a:cs typeface="Arial" panose="020B0604020202020204" pitchFamily="34" charset="0"/>
              </a:rPr>
              <a:t>) </a:t>
            </a:r>
            <a:endParaRPr lang="en-GB" dirty="0"/>
          </a:p>
        </p:txBody>
      </p:sp>
    </p:spTree>
    <p:extLst>
      <p:ext uri="{BB962C8B-B14F-4D97-AF65-F5344CB8AC3E}">
        <p14:creationId xmlns:p14="http://schemas.microsoft.com/office/powerpoint/2010/main" val="257297398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971-B36B-AE06-A99D-9A44BF8B4A0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07B87B7-D5FB-1407-F629-7949F7B34CFF}"/>
              </a:ext>
            </a:extLst>
          </p:cNvPr>
          <p:cNvSpPr>
            <a:spLocks noGrp="1"/>
          </p:cNvSpPr>
          <p:nvPr>
            <p:ph idx="1"/>
          </p:nvPr>
        </p:nvSpPr>
        <p:spPr/>
        <p:txBody>
          <a:bodyPr>
            <a:normAutofit/>
          </a:bodyPr>
          <a:lstStyle/>
          <a:p>
            <a:pPr>
              <a:buFont typeface="Wingdings" panose="05000000000000000000" pitchFamily="2" charset="2"/>
              <a:buChar char="§"/>
            </a:pPr>
            <a:r>
              <a:rPr lang="en-GB" sz="2800" dirty="0"/>
              <a:t>Working in group/independently research other model of care and there key elements</a:t>
            </a:r>
          </a:p>
          <a:p>
            <a:endParaRPr lang="en-GB" sz="2800" dirty="0"/>
          </a:p>
          <a:p>
            <a:pPr marL="0" indent="0" algn="ctr">
              <a:buNone/>
            </a:pPr>
            <a:r>
              <a:rPr lang="en-GB" sz="2800" b="1" dirty="0"/>
              <a:t>Feedback your findings to the whole class</a:t>
            </a:r>
          </a:p>
        </p:txBody>
      </p:sp>
    </p:spTree>
    <p:extLst>
      <p:ext uri="{BB962C8B-B14F-4D97-AF65-F5344CB8AC3E}">
        <p14:creationId xmlns:p14="http://schemas.microsoft.com/office/powerpoint/2010/main" val="354017010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0AFB0-178D-A142-6092-42B1603857A7}"/>
              </a:ext>
            </a:extLst>
          </p:cNvPr>
          <p:cNvSpPr>
            <a:spLocks noGrp="1"/>
          </p:cNvSpPr>
          <p:nvPr>
            <p:ph type="title"/>
          </p:nvPr>
        </p:nvSpPr>
        <p:spPr/>
        <p:txBody>
          <a:bodyPr>
            <a:normAutofit fontScale="90000"/>
          </a:bodyPr>
          <a:lstStyle/>
          <a:p>
            <a:r>
              <a:rPr lang="en-GB" b="1" dirty="0"/>
              <a:t>Innovative Care for Chronic Conditions Model</a:t>
            </a:r>
          </a:p>
        </p:txBody>
      </p:sp>
      <p:sp>
        <p:nvSpPr>
          <p:cNvPr id="3" name="Content Placeholder 2">
            <a:extLst>
              <a:ext uri="{FF2B5EF4-FFF2-40B4-BE49-F238E27FC236}">
                <a16:creationId xmlns:a16="http://schemas.microsoft.com/office/drawing/2014/main" id="{40617A8E-8F20-2666-171B-ADA2ED7AA80B}"/>
              </a:ext>
            </a:extLst>
          </p:cNvPr>
          <p:cNvSpPr>
            <a:spLocks noGrp="1"/>
          </p:cNvSpPr>
          <p:nvPr>
            <p:ph idx="1"/>
          </p:nvPr>
        </p:nvSpPr>
        <p:spPr/>
        <p:txBody>
          <a:bodyPr>
            <a:normAutofit fontScale="92500" lnSpcReduction="10000"/>
          </a:bodyPr>
          <a:lstStyle/>
          <a:p>
            <a:r>
              <a:rPr lang="en-GB" dirty="0"/>
              <a:t>In 2002, WHO adapted the chronic care model to focus more on community and policy aspects of improving chronic care. </a:t>
            </a:r>
          </a:p>
          <a:p>
            <a:r>
              <a:rPr lang="en-GB" dirty="0"/>
              <a:t>The Innovative Care for Chronic Conditions Model focuses on improving care at three </a:t>
            </a:r>
          </a:p>
          <a:p>
            <a:r>
              <a:rPr lang="en-GB" dirty="0"/>
              <a:t>different levels: micro level (individual and family), </a:t>
            </a:r>
            <a:r>
              <a:rPr lang="en-GB" dirty="0" err="1"/>
              <a:t>meso</a:t>
            </a:r>
            <a:r>
              <a:rPr lang="en-GB" dirty="0"/>
              <a:t> level (healthcare organisation and community), and macro level (policy)</a:t>
            </a:r>
          </a:p>
        </p:txBody>
      </p:sp>
    </p:spTree>
    <p:extLst>
      <p:ext uri="{BB962C8B-B14F-4D97-AF65-F5344CB8AC3E}">
        <p14:creationId xmlns:p14="http://schemas.microsoft.com/office/powerpoint/2010/main" val="155982941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94AB5-5154-701A-A587-5BECA221628C}"/>
              </a:ext>
            </a:extLst>
          </p:cNvPr>
          <p:cNvSpPr>
            <a:spLocks noGrp="1"/>
          </p:cNvSpPr>
          <p:nvPr>
            <p:ph type="title"/>
          </p:nvPr>
        </p:nvSpPr>
        <p:spPr/>
        <p:txBody>
          <a:bodyPr>
            <a:normAutofit fontScale="90000"/>
          </a:bodyPr>
          <a:lstStyle/>
          <a:p>
            <a:r>
              <a:rPr lang="en-GB" b="1" dirty="0"/>
              <a:t>Innovative Care for Chronic Conditions Model</a:t>
            </a:r>
            <a:endParaRPr lang="en-GB" dirty="0"/>
          </a:p>
        </p:txBody>
      </p:sp>
      <p:sp>
        <p:nvSpPr>
          <p:cNvPr id="3" name="Content Placeholder 2">
            <a:extLst>
              <a:ext uri="{FF2B5EF4-FFF2-40B4-BE49-F238E27FC236}">
                <a16:creationId xmlns:a16="http://schemas.microsoft.com/office/drawing/2014/main" id="{525B14D2-8AE4-4A9C-963A-6D04D16CF681}"/>
              </a:ext>
            </a:extLst>
          </p:cNvPr>
          <p:cNvSpPr>
            <a:spLocks noGrp="1"/>
          </p:cNvSpPr>
          <p:nvPr>
            <p:ph idx="1"/>
          </p:nvPr>
        </p:nvSpPr>
        <p:spPr/>
        <p:txBody>
          <a:bodyPr>
            <a:normAutofit fontScale="70000" lnSpcReduction="20000"/>
          </a:bodyPr>
          <a:lstStyle/>
          <a:p>
            <a:r>
              <a:rPr lang="en-GB" dirty="0"/>
              <a:t>At the centre of the Innovative Care for Chronic Conditions Framework is the micro level, consisting of people with long-term conditions, families, community partners, and the healthcare team. </a:t>
            </a:r>
          </a:p>
          <a:p>
            <a:r>
              <a:rPr lang="en-GB" dirty="0"/>
              <a:t>The model suggests that positive outcomes for people with long-term conditions occur only when people and their families, community partners, and health professionals are informed, motivated, and working together. </a:t>
            </a:r>
          </a:p>
          <a:p>
            <a:r>
              <a:rPr lang="en-GB" dirty="0"/>
              <a:t>The micro level is supported by healthcare organisations and the broader community, which in turn influence and are impacted on by the broader policy environment.</a:t>
            </a:r>
          </a:p>
        </p:txBody>
      </p:sp>
    </p:spTree>
    <p:extLst>
      <p:ext uri="{BB962C8B-B14F-4D97-AF65-F5344CB8AC3E}">
        <p14:creationId xmlns:p14="http://schemas.microsoft.com/office/powerpoint/2010/main" val="94985543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F9D0E-1426-E575-5EF2-9FFD37E7CE40}"/>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0D15D5E9-83E4-8AEE-10C8-7865BC8A9FDC}"/>
              </a:ext>
            </a:extLst>
          </p:cNvPr>
          <p:cNvPicPr>
            <a:picLocks noGrp="1" noChangeAspect="1"/>
          </p:cNvPicPr>
          <p:nvPr>
            <p:ph idx="1"/>
          </p:nvPr>
        </p:nvPicPr>
        <p:blipFill>
          <a:blip r:embed="rId2"/>
          <a:stretch>
            <a:fillRect/>
          </a:stretch>
        </p:blipFill>
        <p:spPr>
          <a:xfrm>
            <a:off x="374848" y="44624"/>
            <a:ext cx="8373616" cy="5688632"/>
          </a:xfrm>
        </p:spPr>
      </p:pic>
    </p:spTree>
    <p:extLst>
      <p:ext uri="{BB962C8B-B14F-4D97-AF65-F5344CB8AC3E}">
        <p14:creationId xmlns:p14="http://schemas.microsoft.com/office/powerpoint/2010/main" val="149046075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C4672-C0C5-93DE-ED47-5946F4336C23}"/>
              </a:ext>
            </a:extLst>
          </p:cNvPr>
          <p:cNvSpPr>
            <a:spLocks noGrp="1"/>
          </p:cNvSpPr>
          <p:nvPr>
            <p:ph type="title"/>
          </p:nvPr>
        </p:nvSpPr>
        <p:spPr/>
        <p:txBody>
          <a:bodyPr/>
          <a:lstStyle/>
          <a:p>
            <a:r>
              <a:rPr lang="en-GB" b="1" dirty="0"/>
              <a:t>Public Health Model</a:t>
            </a:r>
          </a:p>
        </p:txBody>
      </p:sp>
      <p:sp>
        <p:nvSpPr>
          <p:cNvPr id="3" name="Content Placeholder 2">
            <a:extLst>
              <a:ext uri="{FF2B5EF4-FFF2-40B4-BE49-F238E27FC236}">
                <a16:creationId xmlns:a16="http://schemas.microsoft.com/office/drawing/2014/main" id="{45881AD6-E094-9196-95EA-CAAC0E4016D5}"/>
              </a:ext>
            </a:extLst>
          </p:cNvPr>
          <p:cNvSpPr>
            <a:spLocks noGrp="1"/>
          </p:cNvSpPr>
          <p:nvPr>
            <p:ph idx="1"/>
          </p:nvPr>
        </p:nvSpPr>
        <p:spPr/>
        <p:txBody>
          <a:bodyPr>
            <a:normAutofit fontScale="85000" lnSpcReduction="20000"/>
          </a:bodyPr>
          <a:lstStyle/>
          <a:p>
            <a:r>
              <a:rPr lang="en-GB" dirty="0"/>
              <a:t>The underlying principle of the Public Health Model is that in order to impact on the burden of chronic conditions, there must be three levels of intervention: </a:t>
            </a:r>
          </a:p>
          <a:p>
            <a:r>
              <a:rPr lang="en-GB" dirty="0"/>
              <a:t>Population-wide policies, </a:t>
            </a:r>
          </a:p>
          <a:p>
            <a:r>
              <a:rPr lang="en-GB" dirty="0"/>
              <a:t>Community activities, </a:t>
            </a:r>
          </a:p>
          <a:p>
            <a:r>
              <a:rPr lang="en-GB" dirty="0"/>
              <a:t>and health services.</a:t>
            </a:r>
          </a:p>
          <a:p>
            <a:pPr marL="0" indent="0">
              <a:buNone/>
            </a:pPr>
            <a:r>
              <a:rPr lang="en-GB" dirty="0"/>
              <a:t>The model suggests that it is important to identify and address interactions between and among the three levels of action. </a:t>
            </a:r>
          </a:p>
        </p:txBody>
      </p:sp>
    </p:spTree>
    <p:extLst>
      <p:ext uri="{BB962C8B-B14F-4D97-AF65-F5344CB8AC3E}">
        <p14:creationId xmlns:p14="http://schemas.microsoft.com/office/powerpoint/2010/main" val="37054280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F5C5B-F11E-9664-B30D-30A4F9CB8F2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9813394E-343F-E911-0363-FEE7F58EEB42}"/>
              </a:ext>
            </a:extLst>
          </p:cNvPr>
          <p:cNvPicPr>
            <a:picLocks noGrp="1" noChangeAspect="1"/>
          </p:cNvPicPr>
          <p:nvPr>
            <p:ph idx="1"/>
          </p:nvPr>
        </p:nvPicPr>
        <p:blipFill>
          <a:blip r:embed="rId2"/>
          <a:stretch>
            <a:fillRect/>
          </a:stretch>
        </p:blipFill>
        <p:spPr>
          <a:xfrm>
            <a:off x="457200" y="188640"/>
            <a:ext cx="8363272" cy="5472608"/>
          </a:xfrm>
        </p:spPr>
      </p:pic>
    </p:spTree>
    <p:extLst>
      <p:ext uri="{BB962C8B-B14F-4D97-AF65-F5344CB8AC3E}">
        <p14:creationId xmlns:p14="http://schemas.microsoft.com/office/powerpoint/2010/main" val="225605758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13059-0E62-E08B-1CA0-5641F3E6C92A}"/>
              </a:ext>
            </a:extLst>
          </p:cNvPr>
          <p:cNvSpPr>
            <a:spLocks noGrp="1"/>
          </p:cNvSpPr>
          <p:nvPr>
            <p:ph type="title"/>
          </p:nvPr>
        </p:nvSpPr>
        <p:spPr>
          <a:xfrm>
            <a:off x="457200" y="53752"/>
            <a:ext cx="8229600" cy="1143000"/>
          </a:xfrm>
        </p:spPr>
        <p:txBody>
          <a:bodyPr/>
          <a:lstStyle/>
          <a:p>
            <a:r>
              <a:rPr lang="en-GB" b="1" dirty="0"/>
              <a:t>Models of LTC care</a:t>
            </a:r>
          </a:p>
        </p:txBody>
      </p:sp>
      <p:pic>
        <p:nvPicPr>
          <p:cNvPr id="5" name="Content Placeholder 4">
            <a:extLst>
              <a:ext uri="{FF2B5EF4-FFF2-40B4-BE49-F238E27FC236}">
                <a16:creationId xmlns:a16="http://schemas.microsoft.com/office/drawing/2014/main" id="{48FD403A-B3E5-4BD4-E819-AE7EB039E502}"/>
              </a:ext>
            </a:extLst>
          </p:cNvPr>
          <p:cNvPicPr>
            <a:picLocks noGrp="1" noChangeAspect="1"/>
          </p:cNvPicPr>
          <p:nvPr>
            <p:ph idx="1"/>
          </p:nvPr>
        </p:nvPicPr>
        <p:blipFill>
          <a:blip r:embed="rId2"/>
          <a:stretch>
            <a:fillRect/>
          </a:stretch>
        </p:blipFill>
        <p:spPr>
          <a:xfrm>
            <a:off x="683568" y="1124744"/>
            <a:ext cx="7596844" cy="4536504"/>
          </a:xfrm>
        </p:spPr>
      </p:pic>
    </p:spTree>
    <p:extLst>
      <p:ext uri="{BB962C8B-B14F-4D97-AF65-F5344CB8AC3E}">
        <p14:creationId xmlns:p14="http://schemas.microsoft.com/office/powerpoint/2010/main" val="2851086096"/>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B1746-38D6-7C66-089F-8DB61069CA78}"/>
              </a:ext>
            </a:extLst>
          </p:cNvPr>
          <p:cNvSpPr>
            <a:spLocks noGrp="1"/>
          </p:cNvSpPr>
          <p:nvPr>
            <p:ph type="title"/>
          </p:nvPr>
        </p:nvSpPr>
        <p:spPr/>
        <p:txBody>
          <a:bodyPr/>
          <a:lstStyle/>
          <a:p>
            <a:r>
              <a:rPr lang="en-GB" b="1" dirty="0"/>
              <a:t>Management of MLTC</a:t>
            </a:r>
          </a:p>
        </p:txBody>
      </p:sp>
      <p:sp>
        <p:nvSpPr>
          <p:cNvPr id="3" name="Content Placeholder 2">
            <a:extLst>
              <a:ext uri="{FF2B5EF4-FFF2-40B4-BE49-F238E27FC236}">
                <a16:creationId xmlns:a16="http://schemas.microsoft.com/office/drawing/2014/main" id="{CD1516C0-C811-B45A-7EF0-5D7C9677397B}"/>
              </a:ext>
            </a:extLst>
          </p:cNvPr>
          <p:cNvSpPr>
            <a:spLocks noGrp="1"/>
          </p:cNvSpPr>
          <p:nvPr>
            <p:ph idx="1"/>
          </p:nvPr>
        </p:nvSpPr>
        <p:spPr>
          <a:xfrm>
            <a:off x="457200" y="1417638"/>
            <a:ext cx="8229600" cy="4171602"/>
          </a:xfrm>
        </p:spPr>
        <p:txBody>
          <a:bodyPr>
            <a:normAutofit fontScale="55000" lnSpcReduction="20000"/>
          </a:bodyPr>
          <a:lstStyle/>
          <a:p>
            <a:pPr marL="0" indent="0">
              <a:buNone/>
            </a:pPr>
            <a:r>
              <a:rPr lang="en-GB" sz="4400" dirty="0">
                <a:latin typeface="Arial" panose="020B0604020202020204" pitchFamily="34" charset="0"/>
                <a:cs typeface="Arial" panose="020B0604020202020204" pitchFamily="34" charset="0"/>
              </a:rPr>
              <a:t>Management of people with multimorbidity should focus on:</a:t>
            </a:r>
          </a:p>
          <a:p>
            <a:pPr>
              <a:buFont typeface="Wingdings" panose="05000000000000000000" pitchFamily="2" charset="2"/>
              <a:buChar char="§"/>
            </a:pPr>
            <a:r>
              <a:rPr lang="en-GB" sz="4400" dirty="0">
                <a:latin typeface="Arial" panose="020B0604020202020204" pitchFamily="34" charset="0"/>
                <a:cs typeface="Arial" panose="020B0604020202020204" pitchFamily="34" charset="0"/>
              </a:rPr>
              <a:t>How the person's health conditions and their treatments interact and how this affects quality of life.</a:t>
            </a:r>
          </a:p>
          <a:p>
            <a:pPr>
              <a:buFont typeface="Wingdings" panose="05000000000000000000" pitchFamily="2" charset="2"/>
              <a:buChar char="§"/>
            </a:pPr>
            <a:r>
              <a:rPr lang="en-GB" sz="4400" dirty="0">
                <a:latin typeface="Arial" panose="020B0604020202020204" pitchFamily="34" charset="0"/>
                <a:cs typeface="Arial" panose="020B0604020202020204" pitchFamily="34" charset="0"/>
              </a:rPr>
              <a:t>The person's individual needs, preferences for treatments, health priorities, lifestyle and goals.</a:t>
            </a:r>
          </a:p>
          <a:p>
            <a:pPr>
              <a:buFont typeface="Wingdings" panose="05000000000000000000" pitchFamily="2" charset="2"/>
              <a:buChar char="§"/>
            </a:pPr>
            <a:r>
              <a:rPr lang="en-GB" sz="4400" dirty="0">
                <a:latin typeface="Arial" panose="020B0604020202020204" pitchFamily="34" charset="0"/>
                <a:cs typeface="Arial" panose="020B0604020202020204" pitchFamily="34" charset="0"/>
              </a:rPr>
              <a:t>The benefits and risks of following recommendations from guidance on single health conditions.</a:t>
            </a:r>
          </a:p>
          <a:p>
            <a:pPr>
              <a:buFont typeface="Wingdings" panose="05000000000000000000" pitchFamily="2" charset="2"/>
              <a:buChar char="§"/>
            </a:pPr>
            <a:r>
              <a:rPr lang="en-GB" sz="4400" dirty="0">
                <a:latin typeface="Arial" panose="020B0604020202020204" pitchFamily="34" charset="0"/>
                <a:cs typeface="Arial" panose="020B0604020202020204" pitchFamily="34" charset="0"/>
              </a:rPr>
              <a:t>Improving quality of life by reducing treatment burden, adverse events, and unplanned care.</a:t>
            </a:r>
          </a:p>
          <a:p>
            <a:pPr>
              <a:buFont typeface="Wingdings" panose="05000000000000000000" pitchFamily="2" charset="2"/>
              <a:buChar char="§"/>
            </a:pPr>
            <a:r>
              <a:rPr lang="en-GB" sz="4400" dirty="0">
                <a:latin typeface="Arial" panose="020B0604020202020204" pitchFamily="34" charset="0"/>
                <a:cs typeface="Arial" panose="020B0604020202020204" pitchFamily="34" charset="0"/>
              </a:rPr>
              <a:t>Improving coordination of care across services.</a:t>
            </a:r>
          </a:p>
          <a:p>
            <a:pPr marL="0" indent="0">
              <a:buNone/>
            </a:pPr>
            <a:r>
              <a:rPr lang="en-GB" sz="4400" dirty="0">
                <a:latin typeface="Arial" panose="020B0604020202020204" pitchFamily="34" charset="0"/>
                <a:cs typeface="Arial" panose="020B0604020202020204" pitchFamily="34" charset="0"/>
              </a:rPr>
              <a:t>                                                                          (Nice, 2022)</a:t>
            </a:r>
          </a:p>
          <a:p>
            <a:endParaRPr lang="en-GB" dirty="0"/>
          </a:p>
        </p:txBody>
      </p:sp>
    </p:spTree>
    <p:extLst>
      <p:ext uri="{BB962C8B-B14F-4D97-AF65-F5344CB8AC3E}">
        <p14:creationId xmlns:p14="http://schemas.microsoft.com/office/powerpoint/2010/main" val="395977222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34238-91D1-5F59-758D-3CFA80D0D254}"/>
              </a:ext>
            </a:extLst>
          </p:cNvPr>
          <p:cNvSpPr>
            <a:spLocks noGrp="1"/>
          </p:cNvSpPr>
          <p:nvPr>
            <p:ph type="title"/>
          </p:nvPr>
        </p:nvSpPr>
        <p:spPr/>
        <p:txBody>
          <a:bodyPr/>
          <a:lstStyle/>
          <a:p>
            <a:r>
              <a:rPr lang="en-GB" b="1" dirty="0"/>
              <a:t>Management of MLTC</a:t>
            </a:r>
          </a:p>
        </p:txBody>
      </p:sp>
      <p:sp>
        <p:nvSpPr>
          <p:cNvPr id="3" name="Content Placeholder 2">
            <a:extLst>
              <a:ext uri="{FF2B5EF4-FFF2-40B4-BE49-F238E27FC236}">
                <a16:creationId xmlns:a16="http://schemas.microsoft.com/office/drawing/2014/main" id="{77E0B9B3-2A49-D517-D774-14BBA2743E02}"/>
              </a:ext>
            </a:extLst>
          </p:cNvPr>
          <p:cNvSpPr>
            <a:spLocks noGrp="1"/>
          </p:cNvSpPr>
          <p:nvPr>
            <p:ph idx="1"/>
          </p:nvPr>
        </p:nvSpPr>
        <p:spPr/>
        <p:txBody>
          <a:bodyPr>
            <a:normAutofit fontScale="85000" lnSpcReduction="20000"/>
          </a:bodyPr>
          <a:lstStyle/>
          <a:p>
            <a:pPr marL="0" indent="0">
              <a:buNone/>
            </a:pPr>
            <a:r>
              <a:rPr lang="en-GB" dirty="0"/>
              <a:t>Management should also include:</a:t>
            </a:r>
          </a:p>
          <a:p>
            <a:r>
              <a:rPr lang="en-GB" dirty="0"/>
              <a:t>Discussing the purpose of a multimorbidity approach.</a:t>
            </a:r>
          </a:p>
          <a:p>
            <a:r>
              <a:rPr lang="en-GB" dirty="0"/>
              <a:t>Reviewing medicines and other treatments and taking into account evidence of likely benefits and harms for the individual patient and outcomes important to the person.</a:t>
            </a:r>
          </a:p>
          <a:p>
            <a:r>
              <a:rPr lang="en-GB" dirty="0"/>
              <a:t>Developing and agreeing an individualised management plan</a:t>
            </a:r>
          </a:p>
          <a:p>
            <a:pPr marL="0" indent="0">
              <a:buNone/>
            </a:pPr>
            <a:r>
              <a:rPr lang="en-GB" dirty="0"/>
              <a:t>                                                    (Nice, 2022)</a:t>
            </a:r>
          </a:p>
        </p:txBody>
      </p:sp>
    </p:spTree>
    <p:extLst>
      <p:ext uri="{BB962C8B-B14F-4D97-AF65-F5344CB8AC3E}">
        <p14:creationId xmlns:p14="http://schemas.microsoft.com/office/powerpoint/2010/main" val="79454439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4F7B2-3D02-0668-81FE-E9566B3431D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E5CFD78-B7C2-2543-F08C-60954F04336A}"/>
              </a:ext>
            </a:extLst>
          </p:cNvPr>
          <p:cNvSpPr>
            <a:spLocks noGrp="1"/>
          </p:cNvSpPr>
          <p:nvPr>
            <p:ph idx="1"/>
          </p:nvPr>
        </p:nvSpPr>
        <p:spPr>
          <a:xfrm>
            <a:off x="457200" y="1470484"/>
            <a:ext cx="8229600" cy="3917032"/>
          </a:xfrm>
        </p:spPr>
        <p:txBody>
          <a:bodyPr>
            <a:normAutofit fontScale="92500" lnSpcReduction="10000"/>
          </a:bodyPr>
          <a:lstStyle/>
          <a:p>
            <a:pPr marL="0" indent="0">
              <a:buNone/>
            </a:pPr>
            <a:r>
              <a:rPr lang="en-GB" sz="3200" dirty="0"/>
              <a:t>Working in group/independently check/study the link below about CVD</a:t>
            </a:r>
            <a:endParaRPr lang="en-GB" dirty="0">
              <a:hlinkClick r:id="rId3"/>
            </a:endParaRPr>
          </a:p>
          <a:p>
            <a:r>
              <a:rPr lang="en-GB" dirty="0">
                <a:hlinkClick r:id="rId3"/>
              </a:rPr>
              <a:t>CVD risk assessment and management | Health topics A to Z | CKS | NICE</a:t>
            </a:r>
            <a:endParaRPr lang="en-GB" dirty="0"/>
          </a:p>
          <a:p>
            <a:endParaRPr lang="en-GB" dirty="0"/>
          </a:p>
          <a:p>
            <a:pPr marL="0" indent="0" algn="ctr">
              <a:buNone/>
            </a:pPr>
            <a:r>
              <a:rPr lang="en-GB" b="1" dirty="0"/>
              <a:t>Feedback what you have learnt to the whole class </a:t>
            </a:r>
          </a:p>
          <a:p>
            <a:pPr marL="0" indent="0" algn="ctr">
              <a:buNone/>
            </a:pPr>
            <a:r>
              <a:rPr lang="en-GB" b="1" dirty="0"/>
              <a:t>20mins</a:t>
            </a:r>
          </a:p>
          <a:p>
            <a:endParaRPr lang="en-GB" dirty="0"/>
          </a:p>
        </p:txBody>
      </p:sp>
    </p:spTree>
    <p:extLst>
      <p:ext uri="{BB962C8B-B14F-4D97-AF65-F5344CB8AC3E}">
        <p14:creationId xmlns:p14="http://schemas.microsoft.com/office/powerpoint/2010/main" val="379866240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93FDF-5096-2FAA-0040-5F221C691676}"/>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AE915B7-D8FF-627B-4A4E-71D7FF6578D2}"/>
              </a:ext>
            </a:extLst>
          </p:cNvPr>
          <p:cNvSpPr>
            <a:spLocks noGrp="1"/>
          </p:cNvSpPr>
          <p:nvPr>
            <p:ph idx="1"/>
          </p:nvPr>
        </p:nvSpPr>
        <p:spPr>
          <a:xfrm>
            <a:off x="457200" y="1470484"/>
            <a:ext cx="8229600" cy="3917032"/>
          </a:xfrm>
        </p:spPr>
        <p:txBody>
          <a:bodyPr>
            <a:normAutofit fontScale="85000" lnSpcReduction="20000"/>
          </a:bodyPr>
          <a:lstStyle/>
          <a:p>
            <a:r>
              <a:rPr lang="en-GB" sz="3200" dirty="0"/>
              <a:t>Working in group/independently check/study the link below</a:t>
            </a:r>
          </a:p>
          <a:p>
            <a:pPr marL="0" indent="0">
              <a:buNone/>
            </a:pPr>
            <a:endParaRPr lang="en-GB" dirty="0">
              <a:hlinkClick r:id="rId2"/>
            </a:endParaRPr>
          </a:p>
          <a:p>
            <a:r>
              <a:rPr lang="en-GB" dirty="0">
                <a:hlinkClick r:id="rId2"/>
              </a:rPr>
              <a:t>Scenario: Management | Management | Multimorbidity | CKS | NICE</a:t>
            </a:r>
            <a:endParaRPr lang="en-GB" dirty="0"/>
          </a:p>
          <a:p>
            <a:r>
              <a:rPr lang="en-GB" dirty="0">
                <a:hlinkClick r:id="rId2"/>
              </a:rPr>
              <a:t>https://cks.nice.org.uk/topics/multimorbidity/management/management/</a:t>
            </a:r>
            <a:endParaRPr lang="en-GB" dirty="0"/>
          </a:p>
          <a:p>
            <a:endParaRPr lang="en-GB" dirty="0"/>
          </a:p>
          <a:p>
            <a:pPr marL="0" indent="0" algn="ctr">
              <a:buNone/>
            </a:pPr>
            <a:r>
              <a:rPr lang="en-GB" b="1" dirty="0"/>
              <a:t>Feedback what you have learnt to the whole class</a:t>
            </a:r>
          </a:p>
          <a:p>
            <a:pPr marL="0" indent="0" algn="ctr">
              <a:buNone/>
            </a:pPr>
            <a:r>
              <a:rPr lang="en-GB" b="1" dirty="0"/>
              <a:t>20mins</a:t>
            </a:r>
          </a:p>
          <a:p>
            <a:endParaRPr lang="en-GB" b="1"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31926663"/>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338D7-7298-0551-C3B5-755FDA33898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Summary: Activity</a:t>
            </a:r>
          </a:p>
        </p:txBody>
      </p:sp>
      <p:sp>
        <p:nvSpPr>
          <p:cNvPr id="3" name="Content Placeholder 2">
            <a:extLst>
              <a:ext uri="{FF2B5EF4-FFF2-40B4-BE49-F238E27FC236}">
                <a16:creationId xmlns:a16="http://schemas.microsoft.com/office/drawing/2014/main" id="{110C075C-1445-972B-276B-6D0C52B9B109}"/>
              </a:ext>
            </a:extLst>
          </p:cNvPr>
          <p:cNvSpPr>
            <a:spLocks noGrp="1"/>
          </p:cNvSpPr>
          <p:nvPr>
            <p:ph idx="1"/>
          </p:nvPr>
        </p:nvSpPr>
        <p:spPr/>
        <p:txBody>
          <a:bodyPr>
            <a:normAutofit fontScale="92500" lnSpcReduction="20000"/>
          </a:bodyPr>
          <a:lstStyle/>
          <a:p>
            <a:pPr marL="0" marR="0" lvl="0" indent="0" algn="l" defTabSz="914400" rtl="0" eaLnBrk="1" fontAlgn="auto" latinLnBrk="0" hangingPunct="1">
              <a:lnSpc>
                <a:spcPct val="100000"/>
              </a:lnSpc>
              <a:spcBef>
                <a:spcPct val="20000"/>
              </a:spcBef>
              <a:spcAft>
                <a:spcPts val="0"/>
              </a:spcAft>
              <a:buClrTx/>
              <a:buSzTx/>
              <a:buNone/>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Watch the video below </a:t>
            </a:r>
            <a:endParaRPr lang="en-GB" sz="2800" dirty="0">
              <a:solidFill>
                <a:prstClr val="black"/>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lang="en-GB" sz="2800" dirty="0">
              <a:solidFill>
                <a:prstClr val="black"/>
              </a:solidFill>
              <a:latin typeface="Arial" panose="020B0604020202020204" pitchFamily="34" charset="0"/>
              <a:cs typeface="Arial" panose="020B0604020202020204" pitchFamily="34" charset="0"/>
            </a:endParaRPr>
          </a:p>
          <a:p>
            <a:r>
              <a:rPr lang="en-GB" sz="2800" dirty="0">
                <a:hlinkClick r:id="rId3"/>
              </a:rPr>
              <a:t>https://www.youtube.com/watch?v=XIG1ZQFxTvs</a:t>
            </a:r>
            <a:endParaRPr lang="en-GB" sz="2800" dirty="0"/>
          </a:p>
          <a:p>
            <a:r>
              <a:rPr lang="en-GB" sz="2800" dirty="0"/>
              <a:t>https://www.youtube.com/watch?v=eL46wGPNDsg</a:t>
            </a:r>
          </a:p>
          <a:p>
            <a:endParaRPr lang="en-GB" sz="2800" dirty="0"/>
          </a:p>
          <a:p>
            <a:endParaRPr lang="en-GB" sz="2800" dirty="0">
              <a:latin typeface="Arial" panose="020B0604020202020204" pitchFamily="34" charset="0"/>
              <a:cs typeface="Arial" panose="020B0604020202020204" pitchFamily="34" charset="0"/>
            </a:endParaRPr>
          </a:p>
          <a:p>
            <a:pPr marL="0" indent="0" algn="ctr">
              <a:buNone/>
            </a:pPr>
            <a:endParaRPr lang="en-GB" sz="2800" b="1" dirty="0">
              <a:latin typeface="Arial" panose="020B0604020202020204" pitchFamily="34" charset="0"/>
              <a:cs typeface="Arial" panose="020B0604020202020204" pitchFamily="34" charset="0"/>
            </a:endParaRPr>
          </a:p>
          <a:p>
            <a:pPr marL="0" indent="0" algn="ctr">
              <a:buNone/>
            </a:pPr>
            <a:endParaRPr lang="en-GB" sz="2800" b="1"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dirty="0"/>
          </a:p>
        </p:txBody>
      </p:sp>
    </p:spTree>
    <p:extLst>
      <p:ext uri="{BB962C8B-B14F-4D97-AF65-F5344CB8AC3E}">
        <p14:creationId xmlns:p14="http://schemas.microsoft.com/office/powerpoint/2010/main" val="60003943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742A6-5363-A4C9-51EB-E92A68B2B4E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376A827-A469-31BB-3B30-2D333392367E}"/>
              </a:ext>
            </a:extLst>
          </p:cNvPr>
          <p:cNvSpPr>
            <a:spLocks noGrp="1"/>
          </p:cNvSpPr>
          <p:nvPr>
            <p:ph idx="1"/>
          </p:nvPr>
        </p:nvSpPr>
        <p:spPr>
          <a:xfrm>
            <a:off x="485775" y="1340768"/>
            <a:ext cx="8229600" cy="3917032"/>
          </a:xfrm>
        </p:spPr>
        <p:txBody>
          <a:bodyPr>
            <a:normAutofit fontScale="25000" lnSpcReduction="20000"/>
          </a:bodyPr>
          <a:lstStyle/>
          <a:p>
            <a:r>
              <a:rPr lang="en-GB" sz="4800" dirty="0">
                <a:latin typeface="Arial" panose="020B0604020202020204" pitchFamily="34" charset="0"/>
                <a:cs typeface="Arial" panose="020B0604020202020204" pitchFamily="34" charset="0"/>
              </a:rPr>
              <a:t>Department of Health (2004) Improving Chronic Disease Management. London: </a:t>
            </a:r>
          </a:p>
          <a:p>
            <a:r>
              <a:rPr lang="en-GB" sz="4800" dirty="0">
                <a:latin typeface="Arial" panose="020B0604020202020204" pitchFamily="34" charset="0"/>
                <a:cs typeface="Arial" panose="020B0604020202020204" pitchFamily="34" charset="0"/>
              </a:rPr>
              <a:t>The Stationery Office (2005) Supporting People with Long Term Conditions. An NHS and Social Care Model to Support Local Innovation and Integration. London:</a:t>
            </a:r>
          </a:p>
          <a:p>
            <a:r>
              <a:rPr lang="en-GB" sz="4800" dirty="0">
                <a:latin typeface="Arial" panose="020B0604020202020204" pitchFamily="34" charset="0"/>
                <a:cs typeface="Arial" panose="020B0604020202020204" pitchFamily="34" charset="0"/>
              </a:rPr>
              <a:t>The Stationery Office, (2005) Supporting People with Long Term Conditions. An NHS and Social Care Model to Support Local Innovation and Integration. London:</a:t>
            </a:r>
          </a:p>
          <a:p>
            <a:r>
              <a:rPr lang="en-GB" sz="4800" dirty="0">
                <a:latin typeface="Arial" panose="020B0604020202020204" pitchFamily="34" charset="0"/>
                <a:cs typeface="Arial" panose="020B0604020202020204" pitchFamily="34" charset="0"/>
              </a:rPr>
              <a:t>Bodenheimer T, Wagner EH, </a:t>
            </a:r>
            <a:r>
              <a:rPr lang="en-GB" sz="4800" dirty="0" err="1">
                <a:latin typeface="Arial" panose="020B0604020202020204" pitchFamily="34" charset="0"/>
                <a:cs typeface="Arial" panose="020B0604020202020204" pitchFamily="34" charset="0"/>
              </a:rPr>
              <a:t>Grumbach</a:t>
            </a:r>
            <a:r>
              <a:rPr lang="en-GB" sz="4800" dirty="0">
                <a:latin typeface="Arial" panose="020B0604020202020204" pitchFamily="34" charset="0"/>
                <a:cs typeface="Arial" panose="020B0604020202020204" pitchFamily="34" charset="0"/>
              </a:rPr>
              <a:t> K. (2002) Improving primary care for patients with chronic illness: the chronic care model, Part 2. JAMA 2002; 288(15): 1909-1914. </a:t>
            </a:r>
          </a:p>
          <a:p>
            <a:r>
              <a:rPr lang="en-GB" sz="4800" dirty="0">
                <a:latin typeface="Arial" panose="020B0604020202020204" pitchFamily="34" charset="0"/>
                <a:cs typeface="Arial" panose="020B0604020202020204" pitchFamily="34" charset="0"/>
              </a:rPr>
              <a:t>Smith, J., Swallow, V. and Coyne, I., (2015) Involving parents in managing their child's long-term condition—a concept synthesis of family-centred care and partnership-in-care. Journal of </a:t>
            </a:r>
            <a:r>
              <a:rPr lang="en-GB" sz="4800" dirty="0" err="1">
                <a:latin typeface="Arial" panose="020B0604020202020204" pitchFamily="34" charset="0"/>
                <a:cs typeface="Arial" panose="020B0604020202020204" pitchFamily="34" charset="0"/>
              </a:rPr>
              <a:t>pediatric</a:t>
            </a:r>
            <a:r>
              <a:rPr lang="en-GB" sz="4800" dirty="0">
                <a:latin typeface="Arial" panose="020B0604020202020204" pitchFamily="34" charset="0"/>
                <a:cs typeface="Arial" panose="020B0604020202020204" pitchFamily="34" charset="0"/>
              </a:rPr>
              <a:t> nursing, 30(1), pp.143-159.</a:t>
            </a:r>
          </a:p>
          <a:p>
            <a:endParaRPr lang="en-GB" sz="48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Wagner EH. (1998) Chronic disease management: what will it take to improve care for chronic illness? Effective Clinical Practice; 1: pp. 2-4. </a:t>
            </a:r>
          </a:p>
          <a:p>
            <a:r>
              <a:rPr lang="en-GB" sz="4800" dirty="0">
                <a:solidFill>
                  <a:prstClr val="black"/>
                </a:solidFill>
                <a:latin typeface="Arial" panose="020B0604020202020204" pitchFamily="34" charset="0"/>
                <a:cs typeface="Arial" panose="020B0604020202020204" pitchFamily="34" charset="0"/>
              </a:rPr>
              <a:t>Centre for Disease Control and Prevention </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(2022)  Chronic diseases Available at:</a:t>
            </a:r>
            <a:r>
              <a:rPr lang="en-GB" sz="4800" dirty="0">
                <a:solidFill>
                  <a:prstClr val="black"/>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2"/>
              </a:rPr>
              <a:t>About Chronic Diseases | CDC</a:t>
            </a:r>
            <a:endParaRPr lang="en-GB" sz="48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hlinkClick r:id="rId2"/>
              </a:rPr>
              <a:t>https://www.cdc.gov/chronicdisease/about/index.htm</a:t>
            </a:r>
            <a:r>
              <a:rPr lang="en-GB" sz="4800" dirty="0">
                <a:latin typeface="Arial" panose="020B0604020202020204" pitchFamily="34" charset="0"/>
                <a:cs typeface="Arial" panose="020B0604020202020204" pitchFamily="34" charset="0"/>
              </a:rPr>
              <a:t> (Accessed date 15th September 2022)</a:t>
            </a:r>
          </a:p>
          <a:p>
            <a:endParaRPr lang="en-GB" sz="48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Health Service (2022) House of Care Available at:</a:t>
            </a:r>
            <a:r>
              <a:rPr lang="en-GB" sz="4800" dirty="0">
                <a:solidFill>
                  <a:prstClr val="black"/>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3"/>
              </a:rPr>
              <a:t>https://www.england.nhs.uk/ourwork/clinical-policy/ltc/house-of-care/</a:t>
            </a:r>
            <a:r>
              <a:rPr lang="en-GB" sz="4800" dirty="0">
                <a:latin typeface="Arial" panose="020B0604020202020204" pitchFamily="34" charset="0"/>
                <a:cs typeface="Arial" panose="020B0604020202020204" pitchFamily="34" charset="0"/>
              </a:rPr>
              <a:t> (Accessed date 15</a:t>
            </a:r>
            <a:r>
              <a:rPr lang="en-GB" sz="4800" baseline="30000" dirty="0">
                <a:latin typeface="Arial" panose="020B0604020202020204" pitchFamily="34" charset="0"/>
                <a:cs typeface="Arial" panose="020B0604020202020204" pitchFamily="34" charset="0"/>
              </a:rPr>
              <a:t>th</a:t>
            </a:r>
            <a:r>
              <a:rPr lang="en-GB" sz="4800" dirty="0">
                <a:latin typeface="Arial" panose="020B0604020202020204" pitchFamily="34" charset="0"/>
                <a:cs typeface="Arial" panose="020B0604020202020204" pitchFamily="34" charset="0"/>
              </a:rPr>
              <a:t> September 2022)</a:t>
            </a:r>
          </a:p>
          <a:p>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Health Service (2022) Declaration Available at:</a:t>
            </a:r>
            <a:r>
              <a:rPr lang="en-GB" sz="4800" dirty="0">
                <a:solidFill>
                  <a:prstClr val="black"/>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4"/>
              </a:rPr>
              <a:t>https://www.england.nhs.uk/ourwork/clinical-policy/ltc/declaration/</a:t>
            </a:r>
            <a:r>
              <a:rPr lang="en-GB" sz="4800" dirty="0">
                <a:latin typeface="Arial" panose="020B0604020202020204" pitchFamily="34" charset="0"/>
                <a:cs typeface="Arial" panose="020B0604020202020204" pitchFamily="34" charset="0"/>
              </a:rPr>
              <a:t> (Accessed date 15th September 2022)</a:t>
            </a:r>
          </a:p>
          <a:p>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Health Service (2022)  Long term condition Available at:</a:t>
            </a:r>
            <a:r>
              <a:rPr lang="en-GB" sz="4800" dirty="0">
                <a:solidFill>
                  <a:prstClr val="black"/>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5"/>
              </a:rPr>
              <a:t>https://www.england.nhs.uk/ourwork/clinical-policy/ltc/</a:t>
            </a:r>
            <a:r>
              <a:rPr lang="en-GB" sz="4800" dirty="0">
                <a:latin typeface="Arial" panose="020B0604020202020204" pitchFamily="34" charset="0"/>
                <a:cs typeface="Arial" panose="020B0604020202020204" pitchFamily="34" charset="0"/>
              </a:rPr>
              <a:t>(Accessed date 15th September 2022)</a:t>
            </a:r>
          </a:p>
          <a:p>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Health Service (2022) Long term condition Available at:</a:t>
            </a:r>
            <a:r>
              <a:rPr lang="en-GB" sz="4800" dirty="0">
                <a:solidFill>
                  <a:prstClr val="black"/>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6"/>
              </a:rPr>
              <a:t>https://www.england.nhs.uk/ourwork/clinical-policy/ltc/our-work-on-long-term-conditions/</a:t>
            </a:r>
            <a:endParaRPr lang="en-GB" sz="4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7232541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2BDC1-6DB6-4BC7-02EF-0A8ADFA98121}"/>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CFCD6023-BE9C-3036-E4A9-EBBD79EF746B}"/>
              </a:ext>
            </a:extLst>
          </p:cNvPr>
          <p:cNvSpPr>
            <a:spLocks noGrp="1"/>
          </p:cNvSpPr>
          <p:nvPr>
            <p:ph idx="1"/>
          </p:nvPr>
        </p:nvSpPr>
        <p:spPr>
          <a:xfrm>
            <a:off x="539552" y="1196752"/>
            <a:ext cx="8229600" cy="3917032"/>
          </a:xfrm>
        </p:spPr>
        <p:txBody>
          <a:bodyPr>
            <a:normAutofit fontScale="25000" lnSpcReduction="20000"/>
          </a:bodyPr>
          <a:lstStyle/>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Hanlon, P., MacDonald, S., Wood, K., Allan, L. and Cooper, S.A., (2018</a:t>
            </a:r>
            <a:r>
              <a:rPr lang="en-GB" sz="4800" dirty="0">
                <a:solidFill>
                  <a:prstClr val="black"/>
                </a:solidFill>
                <a:latin typeface="Arial" panose="020B0604020202020204" pitchFamily="34" charset="0"/>
                <a:cs typeface="Arial" panose="020B0604020202020204" pitchFamily="34" charset="0"/>
              </a:rPr>
              <a:t>) </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Long-term condition management in adults with intellectual disability in primary care: a systematic review. BJGP open, 2(1).</a:t>
            </a:r>
          </a:p>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lang="en-GB" sz="4800" dirty="0">
                <a:solidFill>
                  <a:prstClr val="black"/>
                </a:solidFill>
                <a:latin typeface="Arial" panose="020B0604020202020204" pitchFamily="34" charset="0"/>
                <a:cs typeface="Arial" panose="020B0604020202020204" pitchFamily="34" charset="0"/>
              </a:rPr>
              <a:t>World Health Organization (2019) Health Systems Respond for Non-Communicable Diseases: Time for Ambition; [Cited 2020 November 18] Available online: </a:t>
            </a:r>
            <a:r>
              <a:rPr lang="en-GB" sz="4800" dirty="0">
                <a:solidFill>
                  <a:prstClr val="black"/>
                </a:solidFill>
                <a:latin typeface="Arial" panose="020B0604020202020204" pitchFamily="34" charset="0"/>
                <a:cs typeface="Arial" panose="020B0604020202020204" pitchFamily="34" charset="0"/>
                <a:hlinkClick r:id="rId2"/>
              </a:rPr>
              <a:t>https://www.who.int/health-topics/noncommunicable-diseases#tab=tab_1</a:t>
            </a:r>
            <a:r>
              <a:rPr lang="en-GB" sz="4800" dirty="0">
                <a:solidFill>
                  <a:prstClr val="black"/>
                </a:solidFill>
                <a:latin typeface="Arial" panose="020B0604020202020204" pitchFamily="34" charset="0"/>
                <a:cs typeface="Arial" panose="020B0604020202020204" pitchFamily="34" charset="0"/>
              </a:rPr>
              <a:t> (accessed on 21 January 2021).</a:t>
            </a:r>
          </a:p>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Ward BW, Schiller JS, Goodman RA. (2014) Multiple chronic conditions among US adults: a 2012 update. Preventive Chronic Disorder;11:e62. </a:t>
            </a:r>
          </a:p>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Barnett K, Mercer SW, Norbury M, Watt G, Wyke S, Guthrie B. (2012) Epidemiology of multimorbidity and implications for health care, research, and medical education: a cross-sectional study. Lancet;380: 37-43.</a:t>
            </a:r>
            <a:endParaRPr lang="en-GB" sz="4800" dirty="0">
              <a:latin typeface="Arial" panose="020B0604020202020204" pitchFamily="34" charset="0"/>
              <a:cs typeface="Arial" panose="020B0604020202020204" pitchFamily="34" charset="0"/>
              <a:hlinkClick r:id="rId3"/>
            </a:endParaRPr>
          </a:p>
          <a:p>
            <a:pPr>
              <a:buFont typeface="Wingdings" panose="05000000000000000000" pitchFamily="2" charset="2"/>
              <a:buChar char="§"/>
            </a:pPr>
            <a:r>
              <a:rPr lang="en-GB" sz="4800" b="0" i="0" dirty="0">
                <a:solidFill>
                  <a:srgbClr val="333333"/>
                </a:solidFill>
                <a:effectLst/>
                <a:latin typeface="Arial" panose="020B0604020202020204" pitchFamily="34" charset="0"/>
                <a:cs typeface="Arial" panose="020B0604020202020204" pitchFamily="34" charset="0"/>
              </a:rPr>
              <a:t>Department of Health</a:t>
            </a:r>
            <a:r>
              <a:rPr lang="en-GB" sz="4800" dirty="0">
                <a:solidFill>
                  <a:srgbClr val="333333"/>
                </a:solidFill>
                <a:latin typeface="Arial" panose="020B0604020202020204" pitchFamily="34" charset="0"/>
                <a:cs typeface="Arial" panose="020B0604020202020204" pitchFamily="34" charset="0"/>
              </a:rPr>
              <a:t> (2012) </a:t>
            </a:r>
            <a:r>
              <a:rPr lang="en-GB" sz="4800" b="0" i="0" dirty="0">
                <a:solidFill>
                  <a:srgbClr val="333333"/>
                </a:solidFill>
                <a:effectLst/>
                <a:latin typeface="Arial" panose="020B0604020202020204" pitchFamily="34" charset="0"/>
                <a:cs typeface="Arial" panose="020B0604020202020204" pitchFamily="34" charset="0"/>
              </a:rPr>
              <a:t>Long term conditions compendium of information. </a:t>
            </a:r>
            <a:r>
              <a:rPr lang="en-GB" sz="4800" dirty="0">
                <a:solidFill>
                  <a:srgbClr val="333333"/>
                </a:solidFill>
                <a:latin typeface="Arial" panose="020B0604020202020204" pitchFamily="34" charset="0"/>
                <a:cs typeface="Arial" panose="020B0604020202020204" pitchFamily="34" charset="0"/>
              </a:rPr>
              <a:t>Available at:</a:t>
            </a:r>
            <a:r>
              <a:rPr lang="en-GB" sz="4800" b="0" i="0" dirty="0">
                <a:solidFill>
                  <a:srgbClr val="333333"/>
                </a:solidFill>
                <a:effectLst/>
                <a:latin typeface="Arial" panose="020B0604020202020204" pitchFamily="34" charset="0"/>
                <a:cs typeface="Arial" panose="020B0604020202020204" pitchFamily="34" charset="0"/>
              </a:rPr>
              <a:t> </a:t>
            </a:r>
            <a:r>
              <a:rPr lang="en-GB" sz="4800" b="0" i="0" u="none" strike="noStrike" dirty="0">
                <a:solidFill>
                  <a:srgbClr val="1C497D"/>
                </a:solidFill>
                <a:effectLst/>
                <a:latin typeface="Arial" panose="020B0604020202020204" pitchFamily="34" charset="0"/>
                <a:cs typeface="Arial" panose="020B0604020202020204" pitchFamily="34" charset="0"/>
                <a:hlinkClick r:id="rId4"/>
              </a:rPr>
              <a:t>www.gov.uk/government/uploads/system/uploads/attachment_data/file/216528/dh_134486.pdf</a:t>
            </a:r>
            <a:r>
              <a:rPr lang="en-GB" sz="4800" b="0" i="0" dirty="0">
                <a:solidFill>
                  <a:srgbClr val="333333"/>
                </a:solidFill>
                <a:effectLst/>
                <a:latin typeface="Arial" panose="020B0604020202020204" pitchFamily="34" charset="0"/>
                <a:cs typeface="Arial" panose="020B0604020202020204" pitchFamily="34" charset="0"/>
              </a:rPr>
              <a:t>. (Accessed date 19</a:t>
            </a:r>
            <a:r>
              <a:rPr lang="en-GB" sz="4800" b="0" i="0" baseline="30000" dirty="0">
                <a:solidFill>
                  <a:srgbClr val="333333"/>
                </a:solidFill>
                <a:effectLst/>
                <a:latin typeface="Arial" panose="020B0604020202020204" pitchFamily="34" charset="0"/>
                <a:cs typeface="Arial" panose="020B0604020202020204" pitchFamily="34" charset="0"/>
              </a:rPr>
              <a:t>th</a:t>
            </a:r>
            <a:r>
              <a:rPr lang="en-GB" sz="4800" b="0" i="0" dirty="0">
                <a:solidFill>
                  <a:srgbClr val="333333"/>
                </a:solidFill>
                <a:effectLst/>
                <a:latin typeface="Arial" panose="020B0604020202020204" pitchFamily="34" charset="0"/>
                <a:cs typeface="Arial" panose="020B0604020202020204" pitchFamily="34" charset="0"/>
              </a:rPr>
              <a:t> September 2022)</a:t>
            </a:r>
          </a:p>
          <a:p>
            <a:pPr>
              <a:buFont typeface="Wingdings" panose="05000000000000000000" pitchFamily="2" charset="2"/>
              <a:buChar char="§"/>
            </a:pPr>
            <a:r>
              <a:rPr lang="en-GB" sz="4800" b="0" i="0" dirty="0" err="1">
                <a:solidFill>
                  <a:srgbClr val="333333"/>
                </a:solidFill>
                <a:effectLst/>
                <a:latin typeface="Arial" panose="020B0604020202020204" pitchFamily="34" charset="0"/>
                <a:cs typeface="Arial" panose="020B0604020202020204" pitchFamily="34" charset="0"/>
              </a:rPr>
              <a:t>Kingsfund</a:t>
            </a:r>
            <a:r>
              <a:rPr lang="en-GB" sz="4800" b="0" i="0" dirty="0">
                <a:solidFill>
                  <a:srgbClr val="333333"/>
                </a:solidFill>
                <a:effectLst/>
                <a:latin typeface="Arial" panose="020B0604020202020204" pitchFamily="34" charset="0"/>
                <a:cs typeface="Arial" panose="020B0604020202020204" pitchFamily="34" charset="0"/>
              </a:rPr>
              <a:t> (2022)</a:t>
            </a:r>
            <a:r>
              <a:rPr lang="en-GB" sz="4800" dirty="0">
                <a:solidFill>
                  <a:srgbClr val="333333"/>
                </a:solidFill>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3"/>
              </a:rPr>
              <a:t>Long-term conditions and multi-morbidity | The King's Fund (kingsfund.org.uk)</a:t>
            </a:r>
            <a:r>
              <a:rPr lang="en-GB" sz="4800" dirty="0">
                <a:latin typeface="Arial" panose="020B0604020202020204" pitchFamily="34" charset="0"/>
                <a:cs typeface="Arial" panose="020B0604020202020204" pitchFamily="34" charset="0"/>
              </a:rPr>
              <a:t> Available at:</a:t>
            </a:r>
          </a:p>
          <a:p>
            <a:pPr>
              <a:buFont typeface="Wingdings" panose="05000000000000000000" pitchFamily="2" charset="2"/>
              <a:buChar char="§"/>
            </a:pPr>
            <a:r>
              <a:rPr lang="en-GB" sz="4800" dirty="0">
                <a:latin typeface="Arial" panose="020B0604020202020204" pitchFamily="34" charset="0"/>
                <a:cs typeface="Arial" panose="020B0604020202020204" pitchFamily="34" charset="0"/>
                <a:hlinkClick r:id="rId3"/>
              </a:rPr>
              <a:t>https://www.kingsfund.org.uk/projects/time-think-differently/trends-disease-and-disability-long-term-conditions-multi-morbidity</a:t>
            </a:r>
            <a:r>
              <a:rPr lang="en-GB" sz="4800" dirty="0">
                <a:latin typeface="Arial" panose="020B0604020202020204" pitchFamily="34" charset="0"/>
                <a:cs typeface="Arial" panose="020B0604020202020204" pitchFamily="34" charset="0"/>
              </a:rPr>
              <a:t> (accessed date 17th September 2022)</a:t>
            </a:r>
          </a:p>
          <a:p>
            <a:pPr>
              <a:buFont typeface="Wingdings" panose="05000000000000000000" pitchFamily="2" charset="2"/>
              <a:buChar char="§"/>
            </a:pPr>
            <a:r>
              <a:rPr lang="en-GB" sz="4800" dirty="0">
                <a:latin typeface="Arial" panose="020B0604020202020204" pitchFamily="34" charset="0"/>
                <a:cs typeface="Arial" panose="020B0604020202020204" pitchFamily="34" charset="0"/>
                <a:hlinkClick r:id="rId5"/>
              </a:rPr>
              <a:t>NIHR Evidence - Making sense of the evidence: Multiple long-term conditions (multimorbidity) - NIHR Evidence - Informative and accessible health and care research</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6"/>
              </a:rPr>
              <a:t>https://evidence.nihr.ac.uk/collection/making-sense-of-the-evidence-multiple-long-term-conditions-multimorbidity/</a:t>
            </a:r>
            <a:r>
              <a:rPr lang="en-GB" sz="4800" dirty="0">
                <a:latin typeface="Arial" panose="020B0604020202020204" pitchFamily="34" charset="0"/>
                <a:cs typeface="Arial" panose="020B0604020202020204" pitchFamily="34" charset="0"/>
              </a:rPr>
              <a:t> (Accessed date 16</a:t>
            </a:r>
            <a:r>
              <a:rPr lang="en-GB" sz="4800" baseline="30000" dirty="0">
                <a:latin typeface="Arial" panose="020B0604020202020204" pitchFamily="34" charset="0"/>
                <a:cs typeface="Arial" panose="020B0604020202020204" pitchFamily="34" charset="0"/>
              </a:rPr>
              <a:t>th</a:t>
            </a:r>
            <a:r>
              <a:rPr lang="en-GB" sz="4800" dirty="0">
                <a:latin typeface="Arial" panose="020B0604020202020204" pitchFamily="34" charset="0"/>
                <a:cs typeface="Arial" panose="020B0604020202020204" pitchFamily="34" charset="0"/>
              </a:rPr>
              <a:t> September 2022)</a:t>
            </a:r>
          </a:p>
          <a:p>
            <a:pPr algn="l">
              <a:buFont typeface="Arial" panose="020B0604020202020204" pitchFamily="34" charset="0"/>
              <a:buChar char="•"/>
            </a:pPr>
            <a:r>
              <a:rPr lang="en-GB" sz="4800" b="0" i="0" dirty="0">
                <a:solidFill>
                  <a:srgbClr val="0E0E0E"/>
                </a:solidFill>
                <a:effectLst/>
                <a:latin typeface="Arial" panose="020B0604020202020204" pitchFamily="34" charset="0"/>
                <a:cs typeface="Arial" panose="020B0604020202020204" pitchFamily="34" charset="0"/>
              </a:rPr>
              <a:t>NICE (2016) </a:t>
            </a:r>
            <a:r>
              <a:rPr lang="en-GB" sz="4800" b="0" i="1" dirty="0">
                <a:solidFill>
                  <a:srgbClr val="0E0E0E"/>
                </a:solidFill>
                <a:effectLst/>
                <a:latin typeface="Arial" panose="020B0604020202020204" pitchFamily="34" charset="0"/>
                <a:cs typeface="Arial" panose="020B0604020202020204" pitchFamily="34" charset="0"/>
              </a:rPr>
              <a:t>Multimorbidity: clinical assessment and management</a:t>
            </a:r>
            <a:r>
              <a:rPr lang="en-GB" sz="4800" b="0" i="0" dirty="0">
                <a:solidFill>
                  <a:srgbClr val="0E0E0E"/>
                </a:solidFill>
                <a:effectLst/>
                <a:latin typeface="Arial" panose="020B0604020202020204" pitchFamily="34" charset="0"/>
                <a:cs typeface="Arial" panose="020B0604020202020204" pitchFamily="34" charset="0"/>
              </a:rPr>
              <a:t>. National Institute for Health and Care Excellence. </a:t>
            </a:r>
            <a:r>
              <a:rPr lang="en-GB" sz="4800" b="0" i="0" dirty="0">
                <a:solidFill>
                  <a:srgbClr val="005EA5"/>
                </a:solidFill>
                <a:effectLst/>
                <a:latin typeface="Arial" panose="020B0604020202020204" pitchFamily="34" charset="0"/>
                <a:cs typeface="Arial" panose="020B0604020202020204" pitchFamily="34" charset="0"/>
                <a:hlinkClick r:id="rId7"/>
              </a:rPr>
              <a:t>http://www.nice.org.uk</a:t>
            </a:r>
            <a:r>
              <a:rPr lang="en-GB" sz="4800" b="0" i="0" dirty="0">
                <a:solidFill>
                  <a:srgbClr val="0E0E0E"/>
                </a:solidFill>
                <a:effectLst/>
                <a:latin typeface="Arial" panose="020B0604020202020204" pitchFamily="34" charset="0"/>
                <a:cs typeface="Arial" panose="020B0604020202020204" pitchFamily="34" charset="0"/>
              </a:rPr>
              <a:t> [</a:t>
            </a:r>
            <a:r>
              <a:rPr lang="en-GB" sz="4800" b="0" i="0" dirty="0">
                <a:solidFill>
                  <a:srgbClr val="005EA5"/>
                </a:solidFill>
                <a:effectLst/>
                <a:latin typeface="Arial" panose="020B0604020202020204" pitchFamily="34" charset="0"/>
                <a:cs typeface="Arial" panose="020B0604020202020204" pitchFamily="34" charset="0"/>
                <a:hlinkClick r:id="rId8"/>
              </a:rPr>
              <a:t>Free Full-text</a:t>
            </a:r>
            <a:r>
              <a:rPr lang="en-GB" sz="4800" b="0" i="0" dirty="0">
                <a:solidFill>
                  <a:srgbClr val="0E0E0E"/>
                </a:solidFill>
                <a:effectLst/>
                <a:latin typeface="Arial" panose="020B0604020202020204" pitchFamily="34" charset="0"/>
                <a:cs typeface="Arial" panose="020B0604020202020204" pitchFamily="34" charset="0"/>
              </a:rPr>
              <a:t>]</a:t>
            </a:r>
          </a:p>
          <a:p>
            <a:pPr algn="l">
              <a:buFont typeface="Arial" panose="020B0604020202020204" pitchFamily="34" charset="0"/>
              <a:buChar char="•"/>
            </a:pPr>
            <a:r>
              <a:rPr lang="en-GB" sz="4800" b="0" i="0" dirty="0">
                <a:solidFill>
                  <a:srgbClr val="0E0E0E"/>
                </a:solidFill>
                <a:effectLst/>
                <a:latin typeface="Arial" panose="020B0604020202020204" pitchFamily="34" charset="0"/>
                <a:cs typeface="Arial" panose="020B0604020202020204" pitchFamily="34" charset="0"/>
              </a:rPr>
              <a:t>NICE (2017) </a:t>
            </a:r>
            <a:r>
              <a:rPr lang="en-GB" sz="4800" b="0" i="1" dirty="0">
                <a:solidFill>
                  <a:srgbClr val="0E0E0E"/>
                </a:solidFill>
                <a:effectLst/>
                <a:latin typeface="Arial" panose="020B0604020202020204" pitchFamily="34" charset="0"/>
                <a:cs typeface="Arial" panose="020B0604020202020204" pitchFamily="34" charset="0"/>
              </a:rPr>
              <a:t>Multimorbidity and polypharmacy</a:t>
            </a:r>
            <a:r>
              <a:rPr lang="en-GB" sz="4800" b="0" i="0" dirty="0">
                <a:solidFill>
                  <a:srgbClr val="0E0E0E"/>
                </a:solidFill>
                <a:effectLst/>
                <a:latin typeface="Arial" panose="020B0604020202020204" pitchFamily="34" charset="0"/>
                <a:cs typeface="Arial" panose="020B0604020202020204" pitchFamily="34" charset="0"/>
              </a:rPr>
              <a:t>. National Institute for Health and Care Excellence. </a:t>
            </a:r>
            <a:r>
              <a:rPr lang="en-GB" sz="4800" b="0" i="0" dirty="0">
                <a:solidFill>
                  <a:srgbClr val="005EA5"/>
                </a:solidFill>
                <a:effectLst/>
                <a:latin typeface="Arial" panose="020B0604020202020204" pitchFamily="34" charset="0"/>
                <a:cs typeface="Arial" panose="020B0604020202020204" pitchFamily="34" charset="0"/>
                <a:hlinkClick r:id="rId9"/>
              </a:rPr>
              <a:t>http://nice.org.uk</a:t>
            </a:r>
            <a:r>
              <a:rPr lang="en-GB" sz="4800" b="0" i="0" dirty="0">
                <a:solidFill>
                  <a:srgbClr val="0E0E0E"/>
                </a:solidFill>
                <a:effectLst/>
                <a:latin typeface="Arial" panose="020B0604020202020204" pitchFamily="34" charset="0"/>
                <a:cs typeface="Arial" panose="020B0604020202020204" pitchFamily="34" charset="0"/>
              </a:rPr>
              <a:t> [</a:t>
            </a:r>
            <a:r>
              <a:rPr lang="en-GB" sz="4800" b="0" i="0" dirty="0">
                <a:solidFill>
                  <a:srgbClr val="005EA5"/>
                </a:solidFill>
                <a:effectLst/>
                <a:latin typeface="Arial" panose="020B0604020202020204" pitchFamily="34" charset="0"/>
                <a:cs typeface="Arial" panose="020B0604020202020204" pitchFamily="34" charset="0"/>
                <a:hlinkClick r:id="rId10"/>
              </a:rPr>
              <a:t>Free Full-text</a:t>
            </a:r>
            <a:r>
              <a:rPr lang="en-GB" sz="4800" b="0" i="0" dirty="0">
                <a:solidFill>
                  <a:srgbClr val="0E0E0E"/>
                </a:solidFill>
                <a:effectLst/>
                <a:latin typeface="Arial" panose="020B0604020202020204" pitchFamily="34" charset="0"/>
                <a:cs typeface="Arial" panose="020B0604020202020204" pitchFamily="34" charset="0"/>
              </a:rPr>
              <a:t>]</a:t>
            </a:r>
          </a:p>
          <a:p>
            <a:pPr algn="l">
              <a:buFont typeface="Arial" panose="020B0604020202020204" pitchFamily="34" charset="0"/>
              <a:buChar char="•"/>
            </a:pPr>
            <a:r>
              <a:rPr lang="en-GB" sz="4800" dirty="0">
                <a:latin typeface="Arial" panose="020B0604020202020204" pitchFamily="34" charset="0"/>
                <a:cs typeface="Arial" panose="020B0604020202020204" pitchFamily="34" charset="0"/>
              </a:rPr>
              <a:t>Ministry of Health Planning (2003) A Framework for a Provincial Chronic Disease Prevention Initiative. British Columbia: Population Health and Wellness, </a:t>
            </a:r>
          </a:p>
          <a:p>
            <a:r>
              <a:rPr lang="en-GB" sz="4800" b="0" i="0" dirty="0">
                <a:solidFill>
                  <a:srgbClr val="0E0E0E"/>
                </a:solidFill>
                <a:effectLst/>
                <a:latin typeface="Arial" panose="020B0604020202020204" pitchFamily="34" charset="0"/>
                <a:cs typeface="Arial" panose="020B0604020202020204" pitchFamily="34" charset="0"/>
              </a:rPr>
              <a:t>NICE (2020) CVD risk assessment and management </a:t>
            </a:r>
            <a:r>
              <a:rPr lang="en-GB" sz="4800" dirty="0">
                <a:latin typeface="Arial" panose="020B0604020202020204" pitchFamily="34" charset="0"/>
                <a:cs typeface="Arial" panose="020B0604020202020204" pitchFamily="34" charset="0"/>
              </a:rPr>
              <a:t>Available at:</a:t>
            </a:r>
            <a:r>
              <a:rPr lang="en-GB" sz="4800" b="0" i="0" dirty="0">
                <a:solidFill>
                  <a:srgbClr val="0E0E0E"/>
                </a:solidFill>
                <a:effectLst/>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hlinkClick r:id="rId11"/>
              </a:rPr>
              <a:t>https://cks.nice.org.uk/topics/cvd-risk-assessment-management/background-information/</a:t>
            </a:r>
            <a:endParaRPr lang="en-GB" sz="4800" dirty="0">
              <a:latin typeface="Arial" panose="020B0604020202020204" pitchFamily="34" charset="0"/>
              <a:cs typeface="Arial" panose="020B0604020202020204" pitchFamily="34" charset="0"/>
            </a:endParaRPr>
          </a:p>
          <a:p>
            <a:r>
              <a:rPr lang="en-GB" sz="4800" b="0" i="0" dirty="0">
                <a:solidFill>
                  <a:srgbClr val="0E0E0E"/>
                </a:solidFill>
                <a:effectLst/>
                <a:latin typeface="Arial" panose="020B0604020202020204" pitchFamily="34" charset="0"/>
                <a:cs typeface="Arial" panose="020B0604020202020204" pitchFamily="34" charset="0"/>
              </a:rPr>
              <a:t>NICE (2018) Multimorbidity </a:t>
            </a:r>
            <a:r>
              <a:rPr lang="en-GB" sz="4800" dirty="0">
                <a:latin typeface="Arial" panose="020B0604020202020204" pitchFamily="34" charset="0"/>
                <a:cs typeface="Arial" panose="020B0604020202020204" pitchFamily="34" charset="0"/>
              </a:rPr>
              <a:t>Available </a:t>
            </a:r>
            <a:r>
              <a:rPr lang="en-GB" sz="4800" dirty="0" err="1">
                <a:latin typeface="Arial" panose="020B0604020202020204" pitchFamily="34" charset="0"/>
                <a:cs typeface="Arial" panose="020B0604020202020204" pitchFamily="34" charset="0"/>
              </a:rPr>
              <a:t>at:</a:t>
            </a:r>
            <a:r>
              <a:rPr lang="en-GB" sz="4800" dirty="0" err="1">
                <a:latin typeface="Arial" panose="020B0604020202020204" pitchFamily="34" charset="0"/>
                <a:cs typeface="Arial" panose="020B0604020202020204" pitchFamily="34" charset="0"/>
                <a:hlinkClick r:id="rId12"/>
              </a:rPr>
              <a:t>https</a:t>
            </a:r>
            <a:r>
              <a:rPr lang="en-GB" sz="4800" dirty="0">
                <a:latin typeface="Arial" panose="020B0604020202020204" pitchFamily="34" charset="0"/>
                <a:cs typeface="Arial" panose="020B0604020202020204" pitchFamily="34" charset="0"/>
                <a:hlinkClick r:id="rId12"/>
              </a:rPr>
              <a:t>://cks.nice.org.uk/topics/</a:t>
            </a:r>
            <a:r>
              <a:rPr lang="en-GB" sz="4800">
                <a:latin typeface="Arial" panose="020B0604020202020204" pitchFamily="34" charset="0"/>
                <a:cs typeface="Arial" panose="020B0604020202020204" pitchFamily="34" charset="0"/>
                <a:hlinkClick r:id="rId12"/>
              </a:rPr>
              <a:t>multimorbidity/</a:t>
            </a:r>
            <a:r>
              <a:rPr lang="en-GB" sz="4800">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rPr>
              <a:t>Accessed date 16th September 2022)</a:t>
            </a:r>
          </a:p>
          <a:p>
            <a:pPr algn="l">
              <a:buFont typeface="Arial" panose="020B0604020202020204" pitchFamily="34" charset="0"/>
              <a:buChar char="•"/>
            </a:pPr>
            <a:endParaRPr lang="en-GB" sz="4800" dirty="0">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sz="4800" dirty="0">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sz="48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48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4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9431639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B1CCA-E5F5-1342-89ED-9D11C4266417}"/>
              </a:ext>
            </a:extLst>
          </p:cNvPr>
          <p:cNvSpPr>
            <a:spLocks noGrp="1"/>
          </p:cNvSpPr>
          <p:nvPr>
            <p:ph type="title"/>
          </p:nvPr>
        </p:nvSpPr>
        <p:spPr/>
        <p:txBody>
          <a:bodyPr/>
          <a:lstStyle/>
          <a:p>
            <a:r>
              <a:rPr lang="en-GB" b="1" dirty="0"/>
              <a:t>Further Reading</a:t>
            </a:r>
          </a:p>
        </p:txBody>
      </p:sp>
      <p:sp>
        <p:nvSpPr>
          <p:cNvPr id="3" name="Content Placeholder 2">
            <a:extLst>
              <a:ext uri="{FF2B5EF4-FFF2-40B4-BE49-F238E27FC236}">
                <a16:creationId xmlns:a16="http://schemas.microsoft.com/office/drawing/2014/main" id="{DAC9D77C-5467-CC35-906E-6BDCD0DFAF73}"/>
              </a:ext>
            </a:extLst>
          </p:cNvPr>
          <p:cNvSpPr>
            <a:spLocks noGrp="1"/>
          </p:cNvSpPr>
          <p:nvPr>
            <p:ph idx="1"/>
          </p:nvPr>
        </p:nvSpPr>
        <p:spPr/>
        <p:txBody>
          <a:bodyPr>
            <a:normAutofit fontScale="92500" lnSpcReduction="10000"/>
          </a:bodyPr>
          <a:lstStyle/>
          <a:p>
            <a:pPr algn="l" fontAlgn="base">
              <a:buFont typeface="Arial" panose="020B0604020202020204" pitchFamily="34" charset="0"/>
              <a:buChar char="•"/>
            </a:pPr>
            <a:r>
              <a:rPr lang="en-GB" sz="2800" b="0" i="0" u="sng" dirty="0">
                <a:effectLst/>
                <a:hlinkClick r:id="rId2">
                  <a:extLst>
                    <a:ext uri="{A12FA001-AC4F-418D-AE19-62706E023703}">
                      <ahyp:hlinkClr xmlns:ahyp="http://schemas.microsoft.com/office/drawing/2018/hyperlinkcolor" val="tx"/>
                    </a:ext>
                  </a:extLst>
                </a:hlinkClick>
              </a:rPr>
              <a:t>The King’s Fund (2010) How to deliver high-quality, patient-centred, cost-effective care</a:t>
            </a:r>
            <a:r>
              <a:rPr lang="en-GB" sz="2800" b="0" i="0" dirty="0">
                <a:effectLst/>
              </a:rPr>
              <a:t>;</a:t>
            </a:r>
          </a:p>
          <a:p>
            <a:pPr algn="l" fontAlgn="base">
              <a:buFont typeface="Arial" panose="020B0604020202020204" pitchFamily="34" charset="0"/>
              <a:buChar char="•"/>
            </a:pPr>
            <a:r>
              <a:rPr lang="en-GB" sz="2800" b="0" i="0" u="sng" dirty="0">
                <a:effectLst/>
                <a:hlinkClick r:id="rId3">
                  <a:extLst>
                    <a:ext uri="{A12FA001-AC4F-418D-AE19-62706E023703}">
                      <ahyp:hlinkClr xmlns:ahyp="http://schemas.microsoft.com/office/drawing/2018/hyperlinkcolor" val="tx"/>
                    </a:ext>
                  </a:extLst>
                </a:hlinkClick>
              </a:rPr>
              <a:t>The King’s Fund (2013) Coordinated care for people with complex chronic conditions</a:t>
            </a:r>
            <a:r>
              <a:rPr lang="en-GB" sz="2800" b="0" i="0" dirty="0">
                <a:effectLst/>
              </a:rPr>
              <a:t>;</a:t>
            </a:r>
          </a:p>
          <a:p>
            <a:pPr algn="l" fontAlgn="base">
              <a:buFont typeface="Arial" panose="020B0604020202020204" pitchFamily="34" charset="0"/>
              <a:buChar char="•"/>
            </a:pPr>
            <a:r>
              <a:rPr lang="en-GB" sz="2800" b="0" i="0" u="sng" dirty="0">
                <a:effectLst/>
                <a:hlinkClick r:id="rId4">
                  <a:extLst>
                    <a:ext uri="{A12FA001-AC4F-418D-AE19-62706E023703}">
                      <ahyp:hlinkClr xmlns:ahyp="http://schemas.microsoft.com/office/drawing/2018/hyperlinkcolor" val="tx"/>
                    </a:ext>
                  </a:extLst>
                </a:hlinkClick>
              </a:rPr>
              <a:t>The King’s Fund (2013) Delivering better services for people with long term conditions: Building the house of care</a:t>
            </a:r>
            <a:r>
              <a:rPr lang="en-GB" sz="2800" b="0" i="0" dirty="0">
                <a:effectLst/>
              </a:rPr>
              <a:t>;</a:t>
            </a:r>
          </a:p>
          <a:p>
            <a:pPr algn="l" fontAlgn="base">
              <a:buFont typeface="Arial" panose="020B0604020202020204" pitchFamily="34" charset="0"/>
              <a:buChar char="•"/>
            </a:pPr>
            <a:r>
              <a:rPr lang="en-GB" sz="2800" b="0" i="0" u="none" strike="noStrike" dirty="0">
                <a:effectLst/>
                <a:hlinkClick r:id="rId5">
                  <a:extLst>
                    <a:ext uri="{A12FA001-AC4F-418D-AE19-62706E023703}">
                      <ahyp:hlinkClr xmlns:ahyp="http://schemas.microsoft.com/office/drawing/2018/hyperlinkcolor" val="tx"/>
                    </a:ext>
                  </a:extLst>
                </a:hlinkClick>
              </a:rPr>
              <a:t>The Richmond Group (2010) How to deliver high-quality, patient-centred, cost-effective care: Consensus solutions from the voluntary sector</a:t>
            </a:r>
            <a:endParaRPr lang="en-GB" sz="2800" b="0" i="0" dirty="0">
              <a:effectLst/>
            </a:endParaRPr>
          </a:p>
          <a:p>
            <a:endParaRPr lang="en-GB" dirty="0"/>
          </a:p>
        </p:txBody>
      </p:sp>
    </p:spTree>
    <p:extLst>
      <p:ext uri="{BB962C8B-B14F-4D97-AF65-F5344CB8AC3E}">
        <p14:creationId xmlns:p14="http://schemas.microsoft.com/office/powerpoint/2010/main" val="2401800630"/>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76D21-6338-B955-D0D8-16EA6ABDCBE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Further reading</a:t>
            </a:r>
          </a:p>
        </p:txBody>
      </p:sp>
      <p:sp>
        <p:nvSpPr>
          <p:cNvPr id="3" name="Content Placeholder 2">
            <a:extLst>
              <a:ext uri="{FF2B5EF4-FFF2-40B4-BE49-F238E27FC236}">
                <a16:creationId xmlns:a16="http://schemas.microsoft.com/office/drawing/2014/main" id="{5F8F94AD-BF47-8D18-E7C0-13AECB9454A1}"/>
              </a:ext>
            </a:extLst>
          </p:cNvPr>
          <p:cNvSpPr>
            <a:spLocks noGrp="1"/>
          </p:cNvSpPr>
          <p:nvPr>
            <p:ph idx="1"/>
          </p:nvPr>
        </p:nvSpPr>
        <p:spPr/>
        <p:txBody>
          <a:bodyPr>
            <a:normAutofit fontScale="85000" lnSpcReduction="20000"/>
          </a:bodyPr>
          <a:lstStyle/>
          <a:p>
            <a:r>
              <a:rPr lang="en-GB" sz="2200" dirty="0">
                <a:hlinkClick r:id="rId3"/>
              </a:rPr>
              <a:t>NHS England » House of Care – a framework for long term condition care</a:t>
            </a:r>
            <a:endParaRPr lang="en-GB" sz="2200" dirty="0"/>
          </a:p>
          <a:p>
            <a:r>
              <a:rPr lang="en-GB" sz="2200" dirty="0">
                <a:hlinkClick r:id="rId4"/>
              </a:rPr>
              <a:t>The management of long-term conditions | The King's Fund (kingsfund.org.uk)</a:t>
            </a:r>
            <a:endParaRPr lang="en-GB" sz="2200" dirty="0"/>
          </a:p>
          <a:p>
            <a:r>
              <a:rPr lang="en-GB" sz="2200" dirty="0">
                <a:hlinkClick r:id="rId5"/>
              </a:rPr>
              <a:t>https://www.sciencedirect.com/topics/nursing-and-health-professions/model-of-care</a:t>
            </a:r>
            <a:endParaRPr lang="en-GB" sz="2200" dirty="0"/>
          </a:p>
          <a:p>
            <a:r>
              <a:rPr lang="en-GB" sz="2200" dirty="0">
                <a:hlinkClick r:id="rId6"/>
              </a:rPr>
              <a:t>https://www.nice.org.uk/about/what-we-do/into-practice/measuring-the-use-of-nice-guidance/impact-of-our-guidance/niceimpact-children-and-young-peoples-healthcare/ch2-managing-long-term-conditions-in-children</a:t>
            </a:r>
            <a:endParaRPr lang="en-GB" sz="2200" dirty="0"/>
          </a:p>
          <a:p>
            <a:r>
              <a:rPr lang="en-GB" sz="2200" dirty="0">
                <a:hlinkClick r:id="rId7"/>
              </a:rPr>
              <a:t>https://www.nice.org.uk/guidance/health-and-social-care-delivery/multiple-long-term-conditions</a:t>
            </a:r>
            <a:endParaRPr lang="en-GB" sz="2200" dirty="0"/>
          </a:p>
          <a:p>
            <a:r>
              <a:rPr lang="en-GB" sz="2200" dirty="0">
                <a:hlinkClick r:id="rId8"/>
              </a:rPr>
              <a:t>https://www.nice.org.uk/about/nice-communities/social-care</a:t>
            </a:r>
            <a:endParaRPr lang="en-GB" sz="2200" dirty="0"/>
          </a:p>
          <a:p>
            <a:r>
              <a:rPr lang="en-GB" sz="2200" dirty="0">
                <a:hlinkClick r:id="rId9"/>
              </a:rPr>
              <a:t>https://pathways.nice.org.uk/</a:t>
            </a:r>
            <a:endParaRPr lang="en-GB" sz="2200" dirty="0"/>
          </a:p>
          <a:p>
            <a:endParaRPr lang="en-GB" sz="2200" dirty="0"/>
          </a:p>
          <a:p>
            <a:endParaRPr lang="en-GB" sz="2200" dirty="0"/>
          </a:p>
          <a:p>
            <a:endParaRPr lang="en-GB" sz="2200" dirty="0"/>
          </a:p>
          <a:p>
            <a:endParaRPr lang="en-GB" sz="2200" dirty="0"/>
          </a:p>
          <a:p>
            <a:endParaRPr lang="en-GB" sz="2200" dirty="0"/>
          </a:p>
          <a:p>
            <a:endParaRPr lang="en-GB" dirty="0"/>
          </a:p>
        </p:txBody>
      </p:sp>
    </p:spTree>
    <p:extLst>
      <p:ext uri="{BB962C8B-B14F-4D97-AF65-F5344CB8AC3E}">
        <p14:creationId xmlns:p14="http://schemas.microsoft.com/office/powerpoint/2010/main" val="36482741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7068</Words>
  <Application>Microsoft Office PowerPoint</Application>
  <PresentationFormat>On-screen Show (4:3)</PresentationFormat>
  <Paragraphs>578</Paragraphs>
  <Slides>105</Slides>
  <Notes>30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105</vt:i4>
      </vt:variant>
    </vt:vector>
  </HeadingPairs>
  <TitlesOfParts>
    <vt:vector size="112" baseType="lpstr">
      <vt:lpstr>-apple-system</vt:lpstr>
      <vt:lpstr>Myriad Pro</vt:lpstr>
      <vt:lpstr>Arial</vt:lpstr>
      <vt:lpstr>Calibri</vt:lpstr>
      <vt:lpstr>Noto Sans</vt:lpstr>
      <vt:lpstr>Wingdings</vt:lpstr>
      <vt:lpstr>20140311PresentationUWTSDTemplate</vt:lpstr>
      <vt:lpstr>  Community Care and Management of Longer-term Conditions     Semester 1       2021/22</vt:lpstr>
      <vt:lpstr>Learning outcomes</vt:lpstr>
      <vt:lpstr>Module Summary</vt:lpstr>
      <vt:lpstr>Aims of the Session</vt:lpstr>
      <vt:lpstr>What are the different levels of patient care?</vt:lpstr>
      <vt:lpstr>Levels of patient care</vt:lpstr>
      <vt:lpstr>Levels of patient care</vt:lpstr>
      <vt:lpstr>Levels of patient care</vt:lpstr>
      <vt:lpstr>Primary care </vt:lpstr>
      <vt:lpstr>Importance of PHC</vt:lpstr>
      <vt:lpstr>Secondary care</vt:lpstr>
      <vt:lpstr>Secondary care</vt:lpstr>
      <vt:lpstr>Secondary care</vt:lpstr>
      <vt:lpstr>Activity</vt:lpstr>
      <vt:lpstr>Examples of secondary care Doctors</vt:lpstr>
      <vt:lpstr>Examples of secondary care Doctors</vt:lpstr>
      <vt:lpstr>Tertiary care </vt:lpstr>
      <vt:lpstr>Tertiary care </vt:lpstr>
      <vt:lpstr>Tertiary care </vt:lpstr>
      <vt:lpstr>Quaternary care</vt:lpstr>
      <vt:lpstr>Quaternary care</vt:lpstr>
      <vt:lpstr>What are the other elements of patient care?</vt:lpstr>
      <vt:lpstr>Elements of Care</vt:lpstr>
      <vt:lpstr>Elements of Care</vt:lpstr>
      <vt:lpstr>Activity</vt:lpstr>
      <vt:lpstr>Who are the Clinical Commissioning Groups?</vt:lpstr>
      <vt:lpstr>Clinical Commissioning Groups</vt:lpstr>
      <vt:lpstr>Clinical Commissioning Groups</vt:lpstr>
      <vt:lpstr>Clinical Commissioning Groups</vt:lpstr>
      <vt:lpstr>Clinical Commissioning Groups</vt:lpstr>
      <vt:lpstr>Types of services CCGs commissioned </vt:lpstr>
      <vt:lpstr>What is commissioning?</vt:lpstr>
      <vt:lpstr>Commissioning</vt:lpstr>
      <vt:lpstr>What are integrated Service?</vt:lpstr>
      <vt:lpstr>Integrated Services</vt:lpstr>
      <vt:lpstr>Integrated Services</vt:lpstr>
      <vt:lpstr>Integrated Services</vt:lpstr>
      <vt:lpstr>PowerPoint Presentation</vt:lpstr>
      <vt:lpstr>Activity</vt:lpstr>
      <vt:lpstr>What is NICE?</vt:lpstr>
      <vt:lpstr>NICE</vt:lpstr>
      <vt:lpstr>NICE</vt:lpstr>
      <vt:lpstr>How can Long term conditions be Managed </vt:lpstr>
      <vt:lpstr>Long-term conditions</vt:lpstr>
      <vt:lpstr>Multimorbidity</vt:lpstr>
      <vt:lpstr>Multimorbidity</vt:lpstr>
      <vt:lpstr>Management of MLTC</vt:lpstr>
      <vt:lpstr>Management of LTC</vt:lpstr>
      <vt:lpstr>What are the issues/barriers related to management of long-term conditions?</vt:lpstr>
      <vt:lpstr>Barriers affecting management of LTC</vt:lpstr>
      <vt:lpstr>Barriers affecting LTC management</vt:lpstr>
      <vt:lpstr>Barriers affecting LTC management</vt:lpstr>
      <vt:lpstr>Barriers affecting management of LTC</vt:lpstr>
      <vt:lpstr>What are the UK model of care in the management of long-term conditions?</vt:lpstr>
      <vt:lpstr>Models of care for LTC</vt:lpstr>
      <vt:lpstr>Activity</vt:lpstr>
      <vt:lpstr>Activity: Answer</vt:lpstr>
      <vt:lpstr>House of Care Model </vt:lpstr>
      <vt:lpstr>House of Care model</vt:lpstr>
      <vt:lpstr>House of Care model</vt:lpstr>
      <vt:lpstr>House of Care model</vt:lpstr>
      <vt:lpstr>House of Care model</vt:lpstr>
      <vt:lpstr>House of Care model Key components</vt:lpstr>
      <vt:lpstr>House of Care model key components</vt:lpstr>
      <vt:lpstr>House of Care model</vt:lpstr>
      <vt:lpstr>Essential continuity elements</vt:lpstr>
      <vt:lpstr>What are the mode of application of the house of care model in the management of long-term conditions?</vt:lpstr>
      <vt:lpstr>Applying the House of Care</vt:lpstr>
      <vt:lpstr>Personal level</vt:lpstr>
      <vt:lpstr>Local/community level</vt:lpstr>
      <vt:lpstr>Local/community level</vt:lpstr>
      <vt:lpstr>National level </vt:lpstr>
      <vt:lpstr>What is the NHS and Social Care Model?</vt:lpstr>
      <vt:lpstr>NHS and Social Care Model</vt:lpstr>
      <vt:lpstr>NHS and Social Care Model</vt:lpstr>
      <vt:lpstr>What are the key features in the NHS and Social Care Model?</vt:lpstr>
      <vt:lpstr>key features of the NHS and Social Care Model</vt:lpstr>
      <vt:lpstr>Key features of the NHS and Social Care Model</vt:lpstr>
      <vt:lpstr>What are the other existing model of care in the management of long-term conditions?</vt:lpstr>
      <vt:lpstr>Models of care for LTC</vt:lpstr>
      <vt:lpstr>Chronic Care Model </vt:lpstr>
      <vt:lpstr>Chronic Care Model </vt:lpstr>
      <vt:lpstr>What are the key elements/pillars of Chronic Care Model?</vt:lpstr>
      <vt:lpstr>Six elements of Chronic Care Model </vt:lpstr>
      <vt:lpstr>PowerPoint Presentation</vt:lpstr>
      <vt:lpstr>Key Principles of CC model</vt:lpstr>
      <vt:lpstr>Revised chronic care model</vt:lpstr>
      <vt:lpstr>The Expanded Chronic Care Model</vt:lpstr>
      <vt:lpstr>The Expanded Chronic Care Model</vt:lpstr>
      <vt:lpstr>Activity</vt:lpstr>
      <vt:lpstr>Innovative Care for Chronic Conditions Model</vt:lpstr>
      <vt:lpstr>Innovative Care for Chronic Conditions Model</vt:lpstr>
      <vt:lpstr>PowerPoint Presentation</vt:lpstr>
      <vt:lpstr>Public Health Model</vt:lpstr>
      <vt:lpstr>PowerPoint Presentation</vt:lpstr>
      <vt:lpstr>Models of LTC care</vt:lpstr>
      <vt:lpstr>Management of MLTC</vt:lpstr>
      <vt:lpstr>Management of MLTC</vt:lpstr>
      <vt:lpstr>Activity</vt:lpstr>
      <vt:lpstr>Activity</vt:lpstr>
      <vt:lpstr>Summary: Activity</vt:lpstr>
      <vt:lpstr>References</vt:lpstr>
      <vt:lpstr>References</vt:lpstr>
      <vt:lpstr>Further Reading</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35</cp:revision>
  <dcterms:created xsi:type="dcterms:W3CDTF">2015-04-14T15:21:28Z</dcterms:created>
  <dcterms:modified xsi:type="dcterms:W3CDTF">2022-09-21T10:22:07Z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