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7" r:id="rId6"/>
    <p:sldId id="258" r:id="rId7"/>
    <p:sldId id="259" r:id="rId8"/>
    <p:sldId id="261" r:id="rId9"/>
    <p:sldId id="260" r:id="rId10"/>
    <p:sldId id="273" r:id="rId11"/>
    <p:sldId id="271" r:id="rId12"/>
    <p:sldId id="276" r:id="rId13"/>
    <p:sldId id="265" r:id="rId14"/>
    <p:sldId id="277" r:id="rId15"/>
    <p:sldId id="266" r:id="rId16"/>
    <p:sldId id="275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429" autoAdjust="0"/>
    <p:restoredTop sz="92593" autoAdjust="0"/>
  </p:normalViewPr>
  <p:slideViewPr>
    <p:cSldViewPr snapToGrid="0">
      <p:cViewPr>
        <p:scale>
          <a:sx n="60" d="100"/>
          <a:sy n="60" d="100"/>
        </p:scale>
        <p:origin x="396" y="-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09/02/2026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09/02/2026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This presentation explores Bowlby’s attachment theory, explains its relevance to early childhood, and applies it to a case study of a child called Amira in a nursery setting.</a:t>
            </a:r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847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6690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While highly useful in practice, the theory does not fully account for resilience or alternative caregiving arrangements.</a:t>
            </a:r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2398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7749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0717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 dirty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edadvocate.org/creating-real-world-connections-and-fostering-college-and-career-readines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edadvocate.org/the-theory-of-attachment-from-bowlby-and-beyond/.(accssed" TargetMode="External"/><Relationship Id="rId7" Type="http://schemas.openxmlformats.org/officeDocument/2006/relationships/hyperlink" Target="https://www.verywellmind.com/john-bowlby-biography-1907-1990-2795514.(accssed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earlyyears.tv/john-bowlbys-attachment-theory-and-developmental-phases/(accessed" TargetMode="External"/><Relationship Id="rId5" Type="http://schemas.openxmlformats.org/officeDocument/2006/relationships/hyperlink" Target="https://www.simplypsychology.org/vygotsky.html.(Accessed" TargetMode="External"/><Relationship Id="rId4" Type="http://schemas.openxmlformats.org/officeDocument/2006/relationships/hyperlink" Target="https://www.simplypsychology.org/bowlby.html.(acce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068D447-28D3-4F5F-B2DC-FD67E9015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1503124"/>
            <a:ext cx="10668000" cy="2905590"/>
          </a:xfrm>
        </p:spPr>
        <p:txBody>
          <a:bodyPr rtlCol="0"/>
          <a:lstStyle/>
          <a:p>
            <a:pPr rtl="0"/>
            <a:r>
              <a:rPr lang="en-GB" b="1" dirty="0"/>
              <a:t>Assessment title</a:t>
            </a:r>
            <a:r>
              <a:rPr lang="en-GB" dirty="0"/>
              <a:t>: Individual presentation</a:t>
            </a:r>
          </a:p>
          <a:p>
            <a:r>
              <a:rPr lang="en-US" b="1" dirty="0"/>
              <a:t>Module code: </a:t>
            </a:r>
            <a:r>
              <a:rPr lang="en-US" dirty="0"/>
              <a:t>LCHS4010</a:t>
            </a:r>
            <a:endParaRPr lang="en-GB" dirty="0"/>
          </a:p>
          <a:p>
            <a:pPr rtl="0"/>
            <a:r>
              <a:rPr lang="en-GB" b="1" dirty="0"/>
              <a:t>Student name</a:t>
            </a:r>
            <a:r>
              <a:rPr lang="en-GB" dirty="0"/>
              <a:t>: Rachel Griffin </a:t>
            </a:r>
          </a:p>
          <a:p>
            <a:pPr rtl="0"/>
            <a:r>
              <a:rPr lang="en-GB" b="1" dirty="0"/>
              <a:t>Student number :</a:t>
            </a:r>
            <a:r>
              <a:rPr lang="en-GB" dirty="0"/>
              <a:t>2421036</a:t>
            </a:r>
          </a:p>
          <a:p>
            <a:r>
              <a:rPr lang="en-GB" b="1" dirty="0"/>
              <a:t>Lecture name :</a:t>
            </a:r>
            <a:r>
              <a:rPr lang="en-US" dirty="0"/>
              <a:t>Neale Haddon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pPr rtl="0"/>
            <a:r>
              <a:rPr lang="en-GB" dirty="0"/>
              <a:t>My case study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b="1" dirty="0"/>
              <a:t>Information</a:t>
            </a:r>
            <a:endParaRPr lang="en-GB" dirty="0"/>
          </a:p>
          <a:p>
            <a:r>
              <a:rPr lang="en-GB" dirty="0"/>
              <a:t>Amira is 3 years old </a:t>
            </a:r>
          </a:p>
          <a:p>
            <a:r>
              <a:rPr lang="en-GB" dirty="0"/>
              <a:t>Recently joined a nursery </a:t>
            </a:r>
          </a:p>
          <a:p>
            <a:r>
              <a:rPr lang="en-GB" dirty="0"/>
              <a:t>nursery 3 days a week </a:t>
            </a:r>
          </a:p>
          <a:p>
            <a:r>
              <a:rPr lang="en-GB" b="1" dirty="0"/>
              <a:t>Issues:</a:t>
            </a:r>
          </a:p>
          <a:p>
            <a:pPr lvl="1"/>
            <a:r>
              <a:rPr lang="en-GB" dirty="0"/>
              <a:t>shows high levels of Distress at drop-off</a:t>
            </a:r>
          </a:p>
          <a:p>
            <a:pPr lvl="1"/>
            <a:r>
              <a:rPr lang="en-GB" dirty="0"/>
              <a:t> extremely Clingy behaviour towards key worker</a:t>
            </a:r>
          </a:p>
          <a:p>
            <a:pPr lvl="1"/>
            <a:r>
              <a:rPr lang="en-GB" dirty="0"/>
              <a:t>Low interaction with peers</a:t>
            </a:r>
          </a:p>
          <a:p>
            <a:pPr lvl="1"/>
            <a:r>
              <a:rPr lang="en-GB" dirty="0"/>
              <a:t> experienced:</a:t>
            </a:r>
          </a:p>
          <a:p>
            <a:pPr lvl="1"/>
            <a:r>
              <a:rPr lang="en-GB" dirty="0"/>
              <a:t>Change in primary caregiver at home</a:t>
            </a:r>
          </a:p>
          <a:p>
            <a:pPr lvl="1"/>
            <a:r>
              <a:rPr lang="en-GB" dirty="0"/>
              <a:t>Irregular unfamiliar with  attending nursey settings </a:t>
            </a:r>
          </a:p>
          <a:p>
            <a:endParaRPr lang="en-GB" dirty="0"/>
          </a:p>
          <a:p>
            <a:pPr rtl="0"/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9303D-13C0-6A41-947A-F998CC47B3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</p:spPr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09FEB4-4C5C-EB43-9696-7B42453DB7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r>
              <a:rPr lang="en-GB" dirty="0"/>
              <a:t> Bowlby’s 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Its was developed by john Bowlby (1958)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Its highlight attachments from 0-3 year olds which is a critical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The bond between child and caregiver is a strong emotional bond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Strong and stable supports healthy emotional and social development</a:t>
            </a:r>
          </a:p>
          <a:p>
            <a:r>
              <a:rPr lang="en-GB" dirty="0"/>
              <a:t>Bowlby’s research suggests that all children have an innate need to form </a:t>
            </a:r>
            <a:r>
              <a:rPr lang="en-GB" dirty="0">
                <a:hlinkClick r:id="rId3"/>
              </a:rPr>
              <a:t>connections</a:t>
            </a:r>
            <a:r>
              <a:rPr lang="en-GB" dirty="0"/>
              <a:t> with their immediate caregivers as a way to survive. A child looks to the person who is close to them. (The Edvocate, 2022)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056174-CBC5-7B48-9681-7DDAC42333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2743200" cy="365125"/>
          </a:xfrm>
        </p:spPr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0295B-54B9-4937-90E3-BAB9CE69E3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8426" y="2868329"/>
            <a:ext cx="6708541" cy="2454708"/>
          </a:xfrm>
        </p:spPr>
        <p:txBody>
          <a:bodyPr rtlCol="0"/>
          <a:lstStyle/>
          <a:p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Insecure /secure attachments 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working model relationship- children's outlook of relationships 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separation levels as an ordinary  attachment behaviour</a:t>
            </a:r>
            <a:br>
              <a:rPr lang="en-GB" sz="2000" dirty="0"/>
            </a:br>
            <a:r>
              <a:rPr lang="en-GB" sz="2000" dirty="0"/>
              <a:t> </a:t>
            </a:r>
            <a:br>
              <a:rPr lang="en-GB" sz="2000" dirty="0"/>
            </a:br>
            <a:r>
              <a:rPr lang="en-GB" sz="2000" dirty="0"/>
              <a:t>Primary attachment figure – main caregiver</a:t>
            </a: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B9168-0AC7-E7F7-8A4D-54F301B925B0}"/>
              </a:ext>
            </a:extLst>
          </p:cNvPr>
          <p:cNvSpPr txBox="1"/>
          <p:nvPr/>
        </p:nvSpPr>
        <p:spPr>
          <a:xfrm>
            <a:off x="2714806" y="1098724"/>
            <a:ext cx="6564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Ideas of The Theory </a:t>
            </a:r>
          </a:p>
        </p:txBody>
      </p:sp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3047E-FBFD-4F79-BCA5-10E69740F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611" y="2020343"/>
            <a:ext cx="10051526" cy="4160750"/>
          </a:xfrm>
        </p:spPr>
        <p:txBody>
          <a:bodyPr rtlCol="0"/>
          <a:lstStyle/>
          <a:p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                          </a:t>
            </a:r>
            <a:br>
              <a:rPr lang="en-GB" sz="2400" dirty="0"/>
            </a:br>
            <a:r>
              <a:rPr lang="en-GB" sz="2400" dirty="0"/>
              <a:t>                        </a:t>
            </a: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                             Significance to early years education</a:t>
            </a:r>
            <a:br>
              <a:rPr lang="en-GB" sz="2400" dirty="0"/>
            </a:br>
            <a:r>
              <a:rPr lang="en-GB" sz="2400" dirty="0"/>
              <a:t>Supports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-Helps social skills </a:t>
            </a:r>
            <a:br>
              <a:rPr lang="en-GB" sz="2400" dirty="0"/>
            </a:br>
            <a:r>
              <a:rPr lang="en-GB" sz="2400" dirty="0"/>
              <a:t>-Encourages independence and confidence </a:t>
            </a:r>
            <a:br>
              <a:rPr lang="en-GB" sz="2400" dirty="0"/>
            </a:br>
            <a:r>
              <a:rPr lang="en-GB" sz="2400" dirty="0"/>
              <a:t>-Emotional regulation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Impacts</a:t>
            </a:r>
            <a:br>
              <a:rPr lang="en-GB" sz="2400" dirty="0"/>
            </a:br>
            <a:r>
              <a:rPr lang="en-GB" sz="2400" dirty="0"/>
              <a:t>-Mental health </a:t>
            </a:r>
            <a:br>
              <a:rPr lang="en-GB" sz="2400" dirty="0"/>
            </a:br>
            <a:r>
              <a:rPr lang="en-GB" sz="2400" dirty="0"/>
              <a:t>-relationships </a:t>
            </a:r>
            <a:br>
              <a:rPr lang="en-GB" sz="2400" dirty="0"/>
            </a:br>
            <a:r>
              <a:rPr lang="en-GB" sz="2400" dirty="0"/>
              <a:t>-Behaviour at nursery</a:t>
            </a:r>
            <a:br>
              <a:rPr lang="en-GB" sz="2400" dirty="0"/>
            </a:br>
            <a:r>
              <a:rPr lang="en-GB" sz="1800" b="0" dirty="0"/>
              <a:t>He proposed that these bonds are vital for survival and emotional development, serving as a foundation for future relationships.</a:t>
            </a:r>
            <a:r>
              <a:rPr lang="en-GB" b="0" dirty="0"/>
              <a:t> </a:t>
            </a:r>
            <a:r>
              <a:rPr lang="en-GB" sz="1800" b="0" dirty="0"/>
              <a:t>(McLeod, 2025)</a:t>
            </a:r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B30D50-1377-244D-A1A4-32FB836C1F3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926C73-F226-914E-AC56-BF3172765F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86E01-62BB-5145-A6C3-515717DD32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F75DE-8A44-4EC5-83C6-95BDDF10D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36" y="2137052"/>
            <a:ext cx="9915680" cy="3415037"/>
          </a:xfrm>
        </p:spPr>
        <p:txBody>
          <a:bodyPr rtlCol="0"/>
          <a:lstStyle/>
          <a:p>
            <a:r>
              <a:rPr lang="en-GB" sz="2000" dirty="0"/>
              <a:t> </a:t>
            </a: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Behaviour that is Displayed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-Change in her home environment may have caused disruption in her internal working model</a:t>
            </a:r>
            <a:br>
              <a:rPr lang="en-GB" sz="2000" dirty="0"/>
            </a:br>
            <a:r>
              <a:rPr lang="en-GB" sz="2000" dirty="0"/>
              <a:t> </a:t>
            </a:r>
            <a:br>
              <a:rPr lang="en-GB" sz="2000" dirty="0"/>
            </a:br>
            <a:r>
              <a:rPr lang="en-GB" sz="2000" dirty="0"/>
              <a:t>-low levels of social interaction may have added to her lac of emotional stability 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-Being needy has sings of the need for constant reassurance </a:t>
            </a: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-Distress at separation suggests insecure attachment</a:t>
            </a:r>
            <a:br>
              <a:rPr lang="en-GB" sz="2000" dirty="0"/>
            </a:br>
            <a:br>
              <a:rPr lang="en-GB" sz="2000" dirty="0"/>
            </a:br>
            <a:endParaRPr lang="en-GB" sz="20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809DF5-56B4-304A-8777-BB8576005AF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9A912-225F-BE40-9F3E-0255524448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B6C709-8794-DF4E-A15C-6E648F09DD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8BDCB6-186D-58F3-D81C-441BB7579907}"/>
              </a:ext>
            </a:extLst>
          </p:cNvPr>
          <p:cNvSpPr txBox="1"/>
          <p:nvPr/>
        </p:nvSpPr>
        <p:spPr>
          <a:xfrm>
            <a:off x="2887667" y="844246"/>
            <a:ext cx="9937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Using This theory for Amira’s</a:t>
            </a:r>
          </a:p>
        </p:txBody>
      </p:sp>
    </p:spTree>
    <p:extLst>
      <p:ext uri="{BB962C8B-B14F-4D97-AF65-F5344CB8AC3E}">
        <p14:creationId xmlns:p14="http://schemas.microsoft.com/office/powerpoint/2010/main" val="4212917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F65A7-995A-9F45-891C-82D9B9D40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127" y="1013430"/>
            <a:ext cx="9921040" cy="4411852"/>
          </a:xfrm>
        </p:spPr>
        <p:txBody>
          <a:bodyPr rtlCol="0">
            <a:normAutofit fontScale="90000"/>
          </a:bodyPr>
          <a:lstStyle/>
          <a:p>
            <a:r>
              <a:rPr lang="en-GB" sz="3600" b="1" dirty="0"/>
              <a:t>Strategies in the Nursery-support Amiras</a:t>
            </a:r>
            <a:br>
              <a:rPr lang="en-GB" sz="3600" b="1" dirty="0"/>
            </a:br>
            <a:r>
              <a:rPr lang="en-GB" sz="3600" dirty="0"/>
              <a:t>-Encourage play  peer interaction 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-keep predictable routines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-key worker to be consistent 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-slowly introduce any's changes</a:t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3F7063-A64B-CB42-8BBF-BF5242426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4EA976-8646-0143-BA18-8675E6FA5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03A5E2-8F37-D546-BCD9-24A2037BB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7</a:t>
            </a:fld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664A2D9-CC22-8E73-D0B6-7CC6933200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B5C4D7-C35D-CD85-4F77-005C1D0C685E}"/>
              </a:ext>
            </a:extLst>
          </p:cNvPr>
          <p:cNvSpPr txBox="1"/>
          <p:nvPr/>
        </p:nvSpPr>
        <p:spPr>
          <a:xfrm>
            <a:off x="0" y="4879022"/>
            <a:ext cx="105668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dirty="0"/>
              <a:t>Staff members are trained to support young children and create a fun atmosphere. Explain to your child that these adults will help them learn and play, reassuring them that they are in good hands. (Kelley, 2024)</a:t>
            </a:r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782" y="1191140"/>
            <a:ext cx="8401624" cy="6134694"/>
          </a:xfrm>
        </p:spPr>
        <p:txBody>
          <a:bodyPr rtlCol="0"/>
          <a:lstStyle/>
          <a:p>
            <a:r>
              <a:rPr lang="en-GB" sz="2800" dirty="0"/>
              <a:t>                              </a:t>
            </a: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                              Nature and Nurture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Environment and biological factors 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Nurture</a:t>
            </a:r>
            <a:br>
              <a:rPr lang="en-GB" sz="2800" dirty="0"/>
            </a:br>
            <a:r>
              <a:rPr lang="en-GB" sz="2800" dirty="0"/>
              <a:t>-Stability of nursey environment </a:t>
            </a:r>
            <a:br>
              <a:rPr lang="en-GB" sz="2800" dirty="0"/>
            </a:br>
            <a:r>
              <a:rPr lang="en-GB" sz="2800" dirty="0"/>
              <a:t>-level of care </a:t>
            </a:r>
            <a:br>
              <a:rPr lang="en-GB" sz="2800" dirty="0"/>
            </a:br>
            <a:r>
              <a:rPr lang="en-GB" sz="2800" dirty="0"/>
              <a:t>-How adults respond 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Nature</a:t>
            </a:r>
            <a:br>
              <a:rPr lang="en-GB" sz="2800" dirty="0"/>
            </a:br>
            <a:r>
              <a:rPr lang="en-GB" sz="2800" dirty="0"/>
              <a:t>-Biological need for security</a:t>
            </a:r>
            <a:br>
              <a:rPr lang="en-GB" sz="2800" dirty="0"/>
            </a:br>
            <a:r>
              <a:rPr lang="en-GB" sz="2800" dirty="0"/>
              <a:t>-Attachment behaviours are INATE  </a:t>
            </a:r>
            <a:br>
              <a:rPr lang="en-GB" sz="2800" dirty="0"/>
            </a:br>
            <a:br>
              <a:rPr lang="en-GB" sz="2800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17F12A-7304-B447-BEB8-A99EA8009F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F90246-DFB2-A340-AADC-E85D28C31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7CCF58-9B83-4A4F-8CA9-3D9C9BB7A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31F51-AF1B-FFD0-5FC4-1ADC163D7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Vygotsky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5774B-A389-95BB-95E1-C7F0D2897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877" y="1706563"/>
            <a:ext cx="4026555" cy="4770437"/>
          </a:xfrm>
        </p:spPr>
        <p:txBody>
          <a:bodyPr/>
          <a:lstStyle/>
          <a:p>
            <a:r>
              <a:rPr lang="en-GB" sz="1400" b="1" dirty="0"/>
              <a:t>Why?</a:t>
            </a:r>
            <a:endParaRPr lang="en-GB" sz="1400" dirty="0"/>
          </a:p>
          <a:p>
            <a:r>
              <a:rPr lang="en-GB" sz="1400" dirty="0"/>
              <a:t>Aim is on learning and social interaction </a:t>
            </a:r>
          </a:p>
          <a:p>
            <a:r>
              <a:rPr lang="en-GB" sz="1400" dirty="0"/>
              <a:t>Highlights:</a:t>
            </a:r>
          </a:p>
          <a:p>
            <a:pPr lvl="1"/>
            <a:r>
              <a:rPr lang="en-GB" sz="1400" dirty="0"/>
              <a:t>Scaffolding and Zone of proximal development </a:t>
            </a:r>
          </a:p>
          <a:p>
            <a:pPr lvl="1"/>
            <a:r>
              <a:rPr lang="en-GB" sz="1400" dirty="0"/>
              <a:t>Language development</a:t>
            </a:r>
          </a:p>
          <a:p>
            <a:r>
              <a:rPr lang="en-GB" sz="1400" b="1" dirty="0"/>
              <a:t>Relevance too Bowlby’s  theory </a:t>
            </a:r>
          </a:p>
          <a:p>
            <a:r>
              <a:rPr lang="en-GB" sz="1400" dirty="0"/>
              <a:t>-emotional focus</a:t>
            </a:r>
          </a:p>
          <a:p>
            <a:r>
              <a:rPr lang="en-GB" sz="1400" dirty="0"/>
              <a:t>- cognitive development</a:t>
            </a:r>
          </a:p>
          <a:p>
            <a:r>
              <a:rPr lang="en-GB" sz="1400" b="1" dirty="0"/>
              <a:t>Amira study</a:t>
            </a:r>
            <a:endParaRPr lang="en-GB" sz="1400" dirty="0"/>
          </a:p>
          <a:p>
            <a:r>
              <a:rPr lang="en-GB" sz="1400" dirty="0"/>
              <a:t>Amira has insecurities emotionally </a:t>
            </a:r>
          </a:p>
          <a:p>
            <a:r>
              <a:rPr lang="en-GB" sz="1400" dirty="0"/>
              <a:t>Key workers can :</a:t>
            </a:r>
          </a:p>
          <a:p>
            <a:pPr lvl="1"/>
            <a:r>
              <a:rPr lang="en-GB" sz="1400" dirty="0"/>
              <a:t>Model language</a:t>
            </a:r>
          </a:p>
          <a:p>
            <a:pPr lvl="1"/>
            <a:r>
              <a:rPr lang="en-GB" sz="1400" dirty="0"/>
              <a:t>Support peer interaction</a:t>
            </a:r>
          </a:p>
          <a:p>
            <a:pPr lvl="1"/>
            <a:r>
              <a:rPr lang="en-GB" sz="1400" dirty="0"/>
              <a:t>Scaffold play activities</a:t>
            </a: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954EDB-EFE1-EEC5-DF77-A21E3E1CFB3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E5DDF-90A1-205D-D9FF-0346656F8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C6910-5EDD-5269-AB0D-EAA52D57F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9</a:t>
            </a:fld>
            <a:endParaRPr lang="en-GB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07A547-E3AB-E7C7-9F16-20F79BC74408}"/>
              </a:ext>
            </a:extLst>
          </p:cNvPr>
          <p:cNvSpPr txBox="1"/>
          <p:nvPr/>
        </p:nvSpPr>
        <p:spPr>
          <a:xfrm>
            <a:off x="3884871" y="4724072"/>
            <a:ext cx="6982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believed that children learn through guided participation with more knowledgeable others, like teachers or peers.  (McLeod, 2025)</a:t>
            </a:r>
          </a:p>
        </p:txBody>
      </p:sp>
    </p:spTree>
    <p:extLst>
      <p:ext uri="{BB962C8B-B14F-4D97-AF65-F5344CB8AC3E}">
        <p14:creationId xmlns:p14="http://schemas.microsoft.com/office/powerpoint/2010/main" val="609455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B90AB4-D228-4548-B072-72649821236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547526" y="2114660"/>
            <a:ext cx="10434611" cy="3374136"/>
          </a:xfrm>
        </p:spPr>
        <p:txBody>
          <a:bodyPr rtlCol="0"/>
          <a:lstStyle/>
          <a:p>
            <a:r>
              <a:rPr lang="en-GB" sz="2000" dirty="0"/>
              <a:t>Strengths</a:t>
            </a:r>
          </a:p>
          <a:p>
            <a:r>
              <a:rPr lang="en-GB" sz="2000" dirty="0"/>
              <a:t>-very Strong research supports (Ainsworth, 1978)</a:t>
            </a:r>
          </a:p>
          <a:p>
            <a:r>
              <a:rPr lang="en-GB" sz="2000" dirty="0"/>
              <a:t>-Worldwide used in early years educations </a:t>
            </a:r>
          </a:p>
          <a:p>
            <a:r>
              <a:rPr lang="en-GB" sz="2000" dirty="0"/>
              <a:t>-Outlines the importance of early relationships</a:t>
            </a:r>
          </a:p>
          <a:p>
            <a:r>
              <a:rPr lang="en-GB" sz="2000" dirty="0"/>
              <a:t>Limits</a:t>
            </a:r>
          </a:p>
          <a:p>
            <a:r>
              <a:rPr lang="en-GB" sz="2000" dirty="0"/>
              <a:t>-Overemphasises the mother as primary caregiver</a:t>
            </a:r>
          </a:p>
          <a:p>
            <a:r>
              <a:rPr lang="en-GB" sz="2000" dirty="0"/>
              <a:t>-Low consideration of cultural differences</a:t>
            </a:r>
          </a:p>
          <a:p>
            <a:r>
              <a:rPr lang="en-GB" sz="2000" dirty="0"/>
              <a:t>– assumes early attachments fix outcomes</a:t>
            </a:r>
          </a:p>
          <a:p>
            <a:pPr rtl="0"/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B64BEF-8367-144A-9F53-7A1282A325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</p:spPr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D1986A-9AF9-5C45-BE85-20D5AA267A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448B0-743E-0045-8131-69B4EEC583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10</a:t>
            </a:fld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5C875C-A91C-77F8-794B-08DEE2CD592C}"/>
              </a:ext>
            </a:extLst>
          </p:cNvPr>
          <p:cNvSpPr txBox="1"/>
          <p:nvPr/>
        </p:nvSpPr>
        <p:spPr>
          <a:xfrm>
            <a:off x="3054289" y="877774"/>
            <a:ext cx="7927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Bowlby’s Theory Strengths and limits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333CC93-208D-CBDA-F036-BFF5E93D26DD}"/>
              </a:ext>
            </a:extLst>
          </p:cNvPr>
          <p:cNvSpPr txBox="1"/>
          <p:nvPr/>
        </p:nvSpPr>
        <p:spPr>
          <a:xfrm>
            <a:off x="758952" y="5488796"/>
            <a:ext cx="1081735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John Bowlby’s Attachment Theory is a psychological theory that revolutionised our understanding of child development. Created by British psychoanalyst John Bowlby in the mid-20th century, this theory emphasises the importance of early relationships in shaping a child’s emotional and social development</a:t>
            </a:r>
            <a:r>
              <a:rPr lang="en-GB" dirty="0"/>
              <a:t>. (Brodie, 2024)</a:t>
            </a:r>
          </a:p>
        </p:txBody>
      </p:sp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E9274-C61D-1D1D-5998-AAB67849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316" y="1125690"/>
            <a:ext cx="9779183" cy="523066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                   </a:t>
            </a: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                       Connections Between Theory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-Secure attachments (Bowlby) enables effective learning (Vygotsky)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-Emotional supports social interaction and development with key workers 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-Both  theory's highlights the importance of adult support in early years</a:t>
            </a:r>
            <a:br>
              <a:rPr lang="en-GB" sz="2800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6F716-7BF5-7B95-AD5D-350817D9163C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rtl="0"/>
            <a:r>
              <a:rPr lang="en-GB" noProof="0" dirty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A7B5D-D5B7-18DF-1BC5-2677ADBC1C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B7454-4F04-6541-A7C5-9E5FD21724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11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47017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191A4-7839-4F63-B17C-7C366C594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7" y="888345"/>
            <a:ext cx="9043415" cy="5604530"/>
          </a:xfrm>
        </p:spPr>
        <p:txBody>
          <a:bodyPr rtlCol="0"/>
          <a:lstStyle/>
          <a:p>
            <a:r>
              <a:rPr lang="en-GB" sz="2800" dirty="0"/>
              <a:t>                              </a:t>
            </a:r>
            <a:br>
              <a:rPr lang="en-GB" sz="2800" dirty="0"/>
            </a:br>
            <a:r>
              <a:rPr lang="en-GB" sz="2400" dirty="0"/>
              <a:t>-Bowlby’s theory describes  Amira’s emotional needs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-security and Secure attachments are very important in early years childhood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-Nursery workers can play an important protective role</a:t>
            </a:r>
            <a:br>
              <a:rPr lang="en-GB" sz="2400" dirty="0"/>
            </a:br>
            <a:r>
              <a:rPr lang="en-GB" sz="2400" dirty="0"/>
              <a:t> by knowing  attachment needs they can help supports better care practices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-Vygotsky focuses on social development and learning </a:t>
            </a:r>
            <a:br>
              <a:rPr lang="en-GB" sz="2400" dirty="0"/>
            </a:br>
            <a:br>
              <a:rPr lang="en-GB" sz="2800" dirty="0"/>
            </a:br>
            <a:r>
              <a:rPr lang="en-GB" sz="2400" dirty="0"/>
              <a:t>Both theories are relevant to this case study but overall, I believe blowby's theory's is the best suited theory </a:t>
            </a:r>
            <a:br>
              <a:rPr lang="en-GB" sz="2400" dirty="0"/>
            </a:br>
            <a:r>
              <a:rPr lang="en-GB" sz="1800" b="0" dirty="0"/>
              <a:t>Bowlby defined attachment as a “lasting psychological connectedness between human beings." His ethological theory of attachment suggests that infants have an innate need to form an attachment bond with a caregiver.</a:t>
            </a:r>
            <a:r>
              <a:rPr lang="en-GB" b="0" dirty="0"/>
              <a:t> </a:t>
            </a:r>
            <a:r>
              <a:rPr lang="en-GB" sz="1600" b="0" dirty="0"/>
              <a:t>(Cherry, 2023)</a:t>
            </a:r>
            <a:br>
              <a:rPr lang="en-GB" sz="1600" dirty="0"/>
            </a:br>
            <a:endParaRPr lang="en-GB" sz="1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202033-17DD-3E4F-BB90-ADC6A1F0C6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</p:spPr>
        <p:txBody>
          <a:bodyPr rtlCol="0"/>
          <a:lstStyle/>
          <a:p>
            <a:pPr rtl="0"/>
            <a:r>
              <a:rPr lang="en-GB" dirty="0"/>
              <a:t>10/9/2021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42ACFC2-B54A-8244-B5D9-4B1EC2EED5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dirty="0"/>
              <a:t>PRESENTATION TITLE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609FC03-B5BE-D846-993A-8E351C9509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12</a:t>
            </a:fld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C7ACFAB-BCFB-A070-0CE2-28631C855BA6}"/>
              </a:ext>
            </a:extLst>
          </p:cNvPr>
          <p:cNvSpPr txBox="1"/>
          <p:nvPr/>
        </p:nvSpPr>
        <p:spPr>
          <a:xfrm>
            <a:off x="3871102" y="365125"/>
            <a:ext cx="8114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721508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733869"/>
          </a:xfrm>
        </p:spPr>
        <p:txBody>
          <a:bodyPr rtlCol="0"/>
          <a:lstStyle/>
          <a:p>
            <a:pPr rtl="0"/>
            <a:r>
              <a:rPr lang="en-GB" dirty="0"/>
              <a:t>Referencing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C2CE0-8806-4B2A-A10A-32984D317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293" y="1856232"/>
            <a:ext cx="7167637" cy="3988476"/>
          </a:xfrm>
        </p:spPr>
        <p:txBody>
          <a:bodyPr rtlCol="0">
            <a:normAutofit fontScale="40000" lnSpcReduction="20000"/>
          </a:bodyPr>
          <a:lstStyle/>
          <a:p>
            <a:r>
              <a:rPr lang="en-GB" sz="2900" dirty="0"/>
              <a:t>The Edvocate. (2022). </a:t>
            </a:r>
            <a:r>
              <a:rPr lang="en-GB" sz="2900" i="1" dirty="0"/>
              <a:t>The Theory of Attachment: From Bowlby and Beyond</a:t>
            </a:r>
            <a:r>
              <a:rPr lang="en-GB" sz="2900" dirty="0"/>
              <a:t>. [online] Available at: </a:t>
            </a:r>
            <a:r>
              <a:rPr lang="en-GB" sz="2900" dirty="0">
                <a:hlinkClick r:id="rId3"/>
              </a:rPr>
              <a:t>https://www.theedadvocate.org/the-theory-of-attachment-from-bowlby-and-beyond/.(accssed</a:t>
            </a:r>
            <a:r>
              <a:rPr lang="en-GB" sz="2900" dirty="0"/>
              <a:t> 01/03/2026).</a:t>
            </a:r>
          </a:p>
          <a:p>
            <a:r>
              <a:rPr lang="en-GB" sz="2900" dirty="0"/>
              <a:t>‌McLeod, S. (2025). </a:t>
            </a:r>
            <a:r>
              <a:rPr lang="en-GB" sz="2900" i="1" dirty="0"/>
              <a:t>John Bowlby’s Attachment Theory</a:t>
            </a:r>
            <a:r>
              <a:rPr lang="en-GB" sz="2900" dirty="0"/>
              <a:t>. [online] Simply Psychology. Available at: </a:t>
            </a:r>
            <a:r>
              <a:rPr lang="en-GB" sz="2900" dirty="0">
                <a:hlinkClick r:id="rId4"/>
              </a:rPr>
              <a:t>https://www.simplypsychology.org/bowlby.html.(access</a:t>
            </a:r>
            <a:r>
              <a:rPr lang="en-GB" sz="2900" dirty="0"/>
              <a:t> 02/03/2026).</a:t>
            </a:r>
          </a:p>
          <a:p>
            <a:r>
              <a:rPr lang="en-GB" sz="2900" dirty="0"/>
              <a:t>Kelley, C. (2024). </a:t>
            </a:r>
            <a:r>
              <a:rPr lang="en-GB" sz="2900" i="1" dirty="0"/>
              <a:t>10 Essential Tips for Preparing Your Child for Their First Day at a New Nursery</a:t>
            </a:r>
            <a:r>
              <a:rPr lang="en-GB" sz="2900" dirty="0"/>
              <a:t>. [online] Little Cygnets Childcare. Available at: https://www.littlecygnetschildcare.co.uk/post/10-essential-tips-for-preparing-your-child-for-their-first-day-at-a-new-nursery [Accessed 22 Mar. 2026].</a:t>
            </a:r>
          </a:p>
          <a:p>
            <a:r>
              <a:rPr lang="en-GB" sz="2900" dirty="0"/>
              <a:t>McLeod, S. (2025). </a:t>
            </a:r>
            <a:r>
              <a:rPr lang="en-GB" sz="2900" i="1" dirty="0"/>
              <a:t>Vygotsky’s sociocultural theory of cognitive development</a:t>
            </a:r>
            <a:r>
              <a:rPr lang="en-GB" sz="2900" dirty="0"/>
              <a:t>. [online] Simply Psychology. Available at: </a:t>
            </a:r>
            <a:r>
              <a:rPr lang="en-GB" sz="2900" dirty="0">
                <a:hlinkClick r:id="rId5"/>
              </a:rPr>
              <a:t>https://www.simplypsychology.org/vygotsky.html.(Accessed</a:t>
            </a:r>
            <a:r>
              <a:rPr lang="en-GB" sz="2900" dirty="0"/>
              <a:t> 22/03/2026)</a:t>
            </a:r>
          </a:p>
          <a:p>
            <a:endParaRPr lang="en-GB" sz="2900" dirty="0"/>
          </a:p>
          <a:p>
            <a:r>
              <a:rPr lang="en-GB" sz="2900" dirty="0"/>
              <a:t>Brodie, K. (2024). </a:t>
            </a:r>
            <a:r>
              <a:rPr lang="en-GB" sz="2900" i="1" dirty="0"/>
              <a:t>John Bowlby’s Attachment Theory and Developmental Phases</a:t>
            </a:r>
            <a:r>
              <a:rPr lang="en-GB" sz="2900" dirty="0"/>
              <a:t>. [online] Early Years TV. Available at: </a:t>
            </a:r>
            <a:r>
              <a:rPr lang="en-GB" sz="2900" dirty="0">
                <a:hlinkClick r:id="rId6"/>
              </a:rPr>
              <a:t>https://www.earlyyears.tv/john-bowlbys-attachment-theory-and-developmental-phases/(accessed</a:t>
            </a:r>
            <a:r>
              <a:rPr lang="en-GB" sz="2900" dirty="0"/>
              <a:t> 19/03/2026).</a:t>
            </a:r>
          </a:p>
          <a:p>
            <a:endParaRPr lang="en-GB" sz="2900" dirty="0"/>
          </a:p>
          <a:p>
            <a:r>
              <a:rPr lang="en-GB" sz="2900" dirty="0"/>
              <a:t>‌Cherry, K. (2023). </a:t>
            </a:r>
            <a:r>
              <a:rPr lang="en-GB" sz="2900" i="1" dirty="0"/>
              <a:t>John Bowlby Biography (1907-1990)</a:t>
            </a:r>
            <a:r>
              <a:rPr lang="en-GB" sz="2900" dirty="0"/>
              <a:t>. [online] Very well Mind. Available at: </a:t>
            </a:r>
            <a:r>
              <a:rPr lang="en-GB" sz="2900" dirty="0">
                <a:hlinkClick r:id="rId7"/>
              </a:rPr>
              <a:t>https://www.verywellmind.com/john-bowlby-biography-1907-1990-2795514.(accssed</a:t>
            </a:r>
            <a:r>
              <a:rPr lang="en-GB" sz="2900" dirty="0"/>
              <a:t> 16/03/2026).</a:t>
            </a:r>
          </a:p>
          <a:p>
            <a:r>
              <a:rPr lang="en-GB" dirty="0"/>
              <a:t>‌</a:t>
            </a:r>
          </a:p>
          <a:p>
            <a:endParaRPr lang="en-GB" dirty="0"/>
          </a:p>
          <a:p>
            <a:endParaRPr lang="en-GB" sz="1800" dirty="0"/>
          </a:p>
          <a:p>
            <a:endParaRPr lang="en-GB" dirty="0"/>
          </a:p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184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615295-94F6-4CE2-A1B1-6B7E1DAA5A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5BAB77-79E1-4739-AA51-10C9079186D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{748FA6BF-299C-4864-8E20-047E387D5CEC}tf45331398_win32</Template>
  <TotalTime>0</TotalTime>
  <Words>1166</Words>
  <Application>Microsoft Office PowerPoint</Application>
  <PresentationFormat>Widescreen</PresentationFormat>
  <Paragraphs>115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Tenorite</vt:lpstr>
      <vt:lpstr>Office Theme</vt:lpstr>
      <vt:lpstr>PowerPoint Presentation</vt:lpstr>
      <vt:lpstr>My case study </vt:lpstr>
      <vt:lpstr> Bowlby’s Attachment Theory</vt:lpstr>
      <vt:lpstr>    Insecure /secure attachments   working model relationship- children's outlook of relationships   separation levels as an ordinary  attachment behaviour   Primary attachment figure – main caregiver   </vt:lpstr>
      <vt:lpstr>                                                                                        Significance to early years education Supports  -Helps social skills  -Encourages independence and confidence  -Emotional regulation  Impacts -Mental health  -relationships  -Behaviour at nursery He proposed that these bonds are vital for survival and emotional development, serving as a foundation for future relationships. (McLeod, 2025)  </vt:lpstr>
      <vt:lpstr>      Behaviour that is Displayed  -Change in her home environment may have caused disruption in her internal working model   -low levels of social interaction may have added to her lac of emotional stability   -Being needy has sings of the need for constant reassurance    -Distress at separation suggests insecure attachment  </vt:lpstr>
      <vt:lpstr>Strategies in the Nursery-support Amiras -Encourage play  peer interaction   -keep predictable routines  -key worker to be consistent   -slowly introduce any's changes </vt:lpstr>
      <vt:lpstr>                                                               Nature and Nurture  Environment and biological factors   Nurture -Stability of nursey environment  -level of care  -How adults respond   Nature -Biological need for security -Attachment behaviours are INATE     </vt:lpstr>
      <vt:lpstr>            Vygotsky Theory </vt:lpstr>
      <vt:lpstr>PowerPoint Presentation</vt:lpstr>
      <vt:lpstr>                                              Connections Between Theory  -Secure attachments (Bowlby) enables effective learning (Vygotsky)  -Emotional supports social interaction and development with key workers   -Both  theory's highlights the importance of adult support in early years  </vt:lpstr>
      <vt:lpstr>                               -Bowlby’s theory describes  Amira’s emotional needs  -security and Secure attachments are very important in early years childhood  -Nursery workers can play an important protective role  by knowing  attachment needs they can help supports better care practices  -Vygotsky focuses on social development and learning   Both theories are relevant to this case study but overall, I believe blowby's theory's is the best suited theory  Bowlby defined attachment as a “lasting psychological connectedness between human beings." His ethological theory of attachment suggests that infants have an innate need to form an attachment bond with a caregiver. (Cherry, 2023) </vt:lpstr>
      <vt:lpstr>Referencing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rachel griffin</dc:creator>
  <cp:lastModifiedBy>rachel griffin</cp:lastModifiedBy>
  <cp:revision>3</cp:revision>
  <dcterms:created xsi:type="dcterms:W3CDTF">2026-02-09T11:58:03Z</dcterms:created>
  <dcterms:modified xsi:type="dcterms:W3CDTF">2026-03-23T09:02:38Z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