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21383625" cy="302752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userDrawn="1">
          <p15:clr>
            <a:srgbClr val="A4A3A4"/>
          </p15:clr>
        </p15:guide>
        <p15:guide id="2" pos="67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4" autoAdjust="0"/>
    <p:restoredTop sz="94660"/>
  </p:normalViewPr>
  <p:slideViewPr>
    <p:cSldViewPr snapToGrid="0">
      <p:cViewPr>
        <p:scale>
          <a:sx n="21" d="100"/>
          <a:sy n="21" d="100"/>
        </p:scale>
        <p:origin x="2310" y="258"/>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91D0D5A-E9D6-4B5F-8B4A-43077F168590}"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1305890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1D0D5A-E9D6-4B5F-8B4A-43077F168590}"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472731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tint val="82000"/>
                  </a:schemeClr>
                </a:solidFill>
              </a:defRPr>
            </a:lvl1pPr>
            <a:lvl2pPr marL="1069162" indent="0">
              <a:buNone/>
              <a:defRPr sz="4677">
                <a:solidFill>
                  <a:schemeClr val="tx1">
                    <a:tint val="82000"/>
                  </a:schemeClr>
                </a:solidFill>
              </a:defRPr>
            </a:lvl2pPr>
            <a:lvl3pPr marL="2138324" indent="0">
              <a:buNone/>
              <a:defRPr sz="4209">
                <a:solidFill>
                  <a:schemeClr val="tx1">
                    <a:tint val="82000"/>
                  </a:schemeClr>
                </a:solidFill>
              </a:defRPr>
            </a:lvl3pPr>
            <a:lvl4pPr marL="3207487" indent="0">
              <a:buNone/>
              <a:defRPr sz="3742">
                <a:solidFill>
                  <a:schemeClr val="tx1">
                    <a:tint val="82000"/>
                  </a:schemeClr>
                </a:solidFill>
              </a:defRPr>
            </a:lvl4pPr>
            <a:lvl5pPr marL="4276649" indent="0">
              <a:buNone/>
              <a:defRPr sz="3742">
                <a:solidFill>
                  <a:schemeClr val="tx1">
                    <a:tint val="82000"/>
                  </a:schemeClr>
                </a:solidFill>
              </a:defRPr>
            </a:lvl5pPr>
            <a:lvl6pPr marL="5345811" indent="0">
              <a:buNone/>
              <a:defRPr sz="3742">
                <a:solidFill>
                  <a:schemeClr val="tx1">
                    <a:tint val="82000"/>
                  </a:schemeClr>
                </a:solidFill>
              </a:defRPr>
            </a:lvl6pPr>
            <a:lvl7pPr marL="6414973" indent="0">
              <a:buNone/>
              <a:defRPr sz="3742">
                <a:solidFill>
                  <a:schemeClr val="tx1">
                    <a:tint val="82000"/>
                  </a:schemeClr>
                </a:solidFill>
              </a:defRPr>
            </a:lvl7pPr>
            <a:lvl8pPr marL="7484135" indent="0">
              <a:buNone/>
              <a:defRPr sz="3742">
                <a:solidFill>
                  <a:schemeClr val="tx1">
                    <a:tint val="82000"/>
                  </a:schemeClr>
                </a:solidFill>
              </a:defRPr>
            </a:lvl8pPr>
            <a:lvl9pPr marL="8553298" indent="0">
              <a:buNone/>
              <a:defRPr sz="3742">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1D0D5A-E9D6-4B5F-8B4A-43077F168590}"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2539723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91D0D5A-E9D6-4B5F-8B4A-43077F168590}"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160778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91D0D5A-E9D6-4B5F-8B4A-43077F168590}" type="datetimeFigureOut">
              <a:rPr lang="en-GB" smtClean="0"/>
              <a:t>07/11/2025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1293675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91D0D5A-E9D6-4B5F-8B4A-43077F168590}" type="datetimeFigureOut">
              <a:rPr lang="en-GB" smtClean="0"/>
              <a:t>07/11/2025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1990176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1D0D5A-E9D6-4B5F-8B4A-43077F168590}" type="datetimeFigureOut">
              <a:rPr lang="en-GB" smtClean="0"/>
              <a:t>07/11/2025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3001900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891D0D5A-E9D6-4B5F-8B4A-43077F168590}"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1016824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Click icon to add picture</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891D0D5A-E9D6-4B5F-8B4A-43077F168590}"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925966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1D0D5A-E9D6-4B5F-8B4A-43077F168590}"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2314116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1D0D5A-E9D6-4B5F-8B4A-43077F168590}"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E923-87E9-4261-8E53-AEB4CCE36F05}" type="slidenum">
              <a:rPr lang="en-GB" smtClean="0"/>
              <a:t>‹#›</a:t>
            </a:fld>
            <a:endParaRPr lang="en-GB"/>
          </a:p>
        </p:txBody>
      </p:sp>
    </p:spTree>
    <p:extLst>
      <p:ext uri="{BB962C8B-B14F-4D97-AF65-F5344CB8AC3E}">
        <p14:creationId xmlns:p14="http://schemas.microsoft.com/office/powerpoint/2010/main" val="2290567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82000"/>
                  </a:schemeClr>
                </a:solidFill>
              </a:defRPr>
            </a:lvl1pPr>
          </a:lstStyle>
          <a:p>
            <a:fld id="{891D0D5A-E9D6-4B5F-8B4A-43077F168590}" type="datetimeFigureOut">
              <a:rPr lang="en-GB" smtClean="0"/>
              <a:t>07/11/2025</a:t>
            </a:fld>
            <a:endParaRPr lang="en-GB"/>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82000"/>
                  </a:schemeClr>
                </a:solidFill>
              </a:defRPr>
            </a:lvl1pPr>
          </a:lstStyle>
          <a:p>
            <a:fld id="{2DF0E923-87E9-4261-8E53-AEB4CCE36F05}" type="slidenum">
              <a:rPr lang="en-GB" smtClean="0"/>
              <a:t>‹#›</a:t>
            </a:fld>
            <a:endParaRPr lang="en-GB"/>
          </a:p>
        </p:txBody>
      </p:sp>
    </p:spTree>
    <p:extLst>
      <p:ext uri="{BB962C8B-B14F-4D97-AF65-F5344CB8AC3E}">
        <p14:creationId xmlns:p14="http://schemas.microsoft.com/office/powerpoint/2010/main" val="24657909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1F16435-A34C-0FA5-584A-3465B47CBB8D}"/>
              </a:ext>
            </a:extLst>
          </p:cNvPr>
          <p:cNvSpPr/>
          <p:nvPr/>
        </p:nvSpPr>
        <p:spPr>
          <a:xfrm>
            <a:off x="8807115" y="433137"/>
            <a:ext cx="11646569" cy="2550695"/>
          </a:xfrm>
          <a:prstGeom prst="roundRect">
            <a:avLst/>
          </a:prstGeom>
          <a:solidFill>
            <a:schemeClr val="tx2">
              <a:lumMod val="75000"/>
              <a:lumOff val="25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u="sng" dirty="0">
                <a:latin typeface="Arial" panose="020B0604020202020204" pitchFamily="34" charset="0"/>
                <a:cs typeface="Arial" panose="020B0604020202020204" pitchFamily="34" charset="0"/>
              </a:rPr>
              <a:t>Research Process and Key Findings</a:t>
            </a:r>
          </a:p>
          <a:p>
            <a:pPr algn="ctr"/>
            <a:r>
              <a:rPr lang="en-GB" sz="4000" b="1" dirty="0">
                <a:latin typeface="Arial" panose="020B0604020202020204" pitchFamily="34" charset="0"/>
                <a:cs typeface="Arial" panose="020B0604020202020204" pitchFamily="34" charset="0"/>
              </a:rPr>
              <a:t>Customer Dissatisfaction in Tesco’s Clubcard across Tesco Supermarkets</a:t>
            </a:r>
            <a:endParaRPr lang="en-GB" sz="4000" dirty="0">
              <a:latin typeface="Arial" panose="020B0604020202020204" pitchFamily="34" charset="0"/>
              <a:cs typeface="Arial" panose="020B0604020202020204" pitchFamily="34" charset="0"/>
            </a:endParaRPr>
          </a:p>
          <a:p>
            <a:endParaRPr lang="en-GB" sz="4000" u="sng" dirty="0">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a16="http://schemas.microsoft.com/office/drawing/2014/main" id="{BB9FA959-45C4-E44C-70AF-B22E58AB0C04}"/>
              </a:ext>
            </a:extLst>
          </p:cNvPr>
          <p:cNvSpPr/>
          <p:nvPr/>
        </p:nvSpPr>
        <p:spPr>
          <a:xfrm>
            <a:off x="481262" y="5296998"/>
            <a:ext cx="19972422" cy="5989846"/>
          </a:xfrm>
          <a:prstGeom prst="roundRect">
            <a:avLst/>
          </a:prstGeom>
          <a:solidFill>
            <a:schemeClr val="tx2">
              <a:lumMod val="75000"/>
              <a:lumOff val="25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GB" dirty="0">
              <a:latin typeface="Arial" panose="020B0604020202020204" pitchFamily="34" charset="0"/>
              <a:cs typeface="Arial" panose="020B0604020202020204" pitchFamily="34" charset="0"/>
            </a:endParaRPr>
          </a:p>
          <a:p>
            <a:pPr algn="just">
              <a:lnSpc>
                <a:spcPct val="150000"/>
              </a:lnSpc>
            </a:pPr>
            <a:endParaRPr lang="en-GB" dirty="0">
              <a:latin typeface="Arial" panose="020B0604020202020204" pitchFamily="34" charset="0"/>
              <a:cs typeface="Arial" panose="020B0604020202020204" pitchFamily="34" charset="0"/>
            </a:endParaRPr>
          </a:p>
          <a:p>
            <a:pPr algn="just">
              <a:lnSpc>
                <a:spcPct val="150000"/>
              </a:lnSpc>
            </a:pPr>
            <a:endParaRPr lang="en-GB"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This research poster examines </a:t>
            </a:r>
            <a:r>
              <a:rPr lang="en-GB" sz="2000" b="1" dirty="0">
                <a:latin typeface="Arial" panose="020B0604020202020204" pitchFamily="34" charset="0"/>
                <a:cs typeface="Arial" panose="020B0604020202020204" pitchFamily="34" charset="0"/>
              </a:rPr>
              <a:t>customer dissatisfaction </a:t>
            </a:r>
            <a:r>
              <a:rPr lang="en-GB" sz="2000" dirty="0">
                <a:latin typeface="Arial" panose="020B0604020202020204" pitchFamily="34" charset="0"/>
                <a:cs typeface="Arial" panose="020B0604020202020204" pitchFamily="34" charset="0"/>
              </a:rPr>
              <a:t>with Tesco’s Clubcard across UK supermarkets, focusing on issues such as technical access problems, inconsistent rewards value, price discrepancies, and uncertainty around the scheme’s overall benefits. Understanding these factors is important because such problems can undermine customer trust and engagement. Although dissatisfaction exists, many argue that the Clubcard still provides value. For example, Butler (2024) reports that supermarket loyalty cards can offer genuine savings, while Cannon (2003) highlights that Tesco’s Clubcard has long been recognised as one of the most influential loyalty programmes in the grocery sector, with widespread customer adoption. However, concerns have also been raised; (Jolly, 2023) notes that Tesco has faced criticism for inflating regular prices to make Clubcard discounts appear more significant, while (BBC News, 2023) reports customer frustration with inconsistent pricing between in-store and online Clubcard deals. Together, these contrasting perspectives underline the importance of evaluating how the scheme shapes customer satisfaction and overall shopping experience.</a:t>
            </a:r>
            <a:endParaRPr lang="en-GB" sz="2000" dirty="0">
              <a:solidFill>
                <a:schemeClr val="bg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4AEC234-4D13-02B5-ECCB-CA4CCE8B1048}"/>
              </a:ext>
            </a:extLst>
          </p:cNvPr>
          <p:cNvPicPr>
            <a:picLocks noChangeAspect="1"/>
          </p:cNvPicPr>
          <p:nvPr/>
        </p:nvPicPr>
        <p:blipFill>
          <a:blip r:embed="rId2"/>
          <a:stretch>
            <a:fillRect/>
          </a:stretch>
        </p:blipFill>
        <p:spPr>
          <a:xfrm>
            <a:off x="481262" y="266575"/>
            <a:ext cx="7724041" cy="4353551"/>
          </a:xfrm>
          <a:prstGeom prst="rect">
            <a:avLst/>
          </a:prstGeom>
        </p:spPr>
      </p:pic>
      <p:sp>
        <p:nvSpPr>
          <p:cNvPr id="7" name="Rectangle: Rounded Corners 6">
            <a:extLst>
              <a:ext uri="{FF2B5EF4-FFF2-40B4-BE49-F238E27FC236}">
                <a16:creationId xmlns:a16="http://schemas.microsoft.com/office/drawing/2014/main" id="{9AE2547B-E8AF-C828-3A05-3D339E7629D7}"/>
              </a:ext>
            </a:extLst>
          </p:cNvPr>
          <p:cNvSpPr/>
          <p:nvPr/>
        </p:nvSpPr>
        <p:spPr>
          <a:xfrm>
            <a:off x="481262" y="5271712"/>
            <a:ext cx="19972422" cy="1658477"/>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Introduction</a:t>
            </a:r>
          </a:p>
        </p:txBody>
      </p:sp>
      <p:sp>
        <p:nvSpPr>
          <p:cNvPr id="8" name="TextBox 7">
            <a:extLst>
              <a:ext uri="{FF2B5EF4-FFF2-40B4-BE49-F238E27FC236}">
                <a16:creationId xmlns:a16="http://schemas.microsoft.com/office/drawing/2014/main" id="{055AF1CA-A59D-E75E-FE20-6926006E1E71}"/>
              </a:ext>
            </a:extLst>
          </p:cNvPr>
          <p:cNvSpPr txBox="1"/>
          <p:nvPr/>
        </p:nvSpPr>
        <p:spPr>
          <a:xfrm>
            <a:off x="8887824" y="3773829"/>
            <a:ext cx="12095248" cy="707886"/>
          </a:xfrm>
          <a:prstGeom prst="rect">
            <a:avLst/>
          </a:prstGeom>
          <a:noFill/>
        </p:spPr>
        <p:txBody>
          <a:bodyPr wrap="square" rtlCol="0">
            <a:spAutoFit/>
          </a:bodyPr>
          <a:lstStyle/>
          <a:p>
            <a:pPr algn="ctr"/>
            <a:r>
              <a:rPr lang="en-GB" sz="4000" dirty="0">
                <a:solidFill>
                  <a:srgbClr val="FF0000"/>
                </a:solidFill>
                <a:latin typeface="Arial" panose="020B0604020202020204" pitchFamily="34" charset="0"/>
                <a:cs typeface="Arial" panose="020B0604020202020204" pitchFamily="34" charset="0"/>
              </a:rPr>
              <a:t>“EVERY LITTLE HELPS” (Tesco, 2024)  </a:t>
            </a:r>
          </a:p>
        </p:txBody>
      </p:sp>
      <p:sp>
        <p:nvSpPr>
          <p:cNvPr id="10" name="Rectangle: Rounded Corners 9">
            <a:extLst>
              <a:ext uri="{FF2B5EF4-FFF2-40B4-BE49-F238E27FC236}">
                <a16:creationId xmlns:a16="http://schemas.microsoft.com/office/drawing/2014/main" id="{0F3D2091-4B4B-4449-245C-B9E9DABBAF97}"/>
              </a:ext>
            </a:extLst>
          </p:cNvPr>
          <p:cNvSpPr/>
          <p:nvPr/>
        </p:nvSpPr>
        <p:spPr>
          <a:xfrm>
            <a:off x="481262" y="11879827"/>
            <a:ext cx="9412396" cy="8475600"/>
          </a:xfrm>
          <a:prstGeom prst="round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dirty="0">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0ECBAD03-197F-29A1-CC69-43F38FBB93A1}"/>
              </a:ext>
            </a:extLst>
          </p:cNvPr>
          <p:cNvSpPr/>
          <p:nvPr/>
        </p:nvSpPr>
        <p:spPr>
          <a:xfrm>
            <a:off x="705602" y="25621768"/>
            <a:ext cx="9353532" cy="4009293"/>
          </a:xfrm>
          <a:prstGeom prst="round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3533F82A-AFF9-4051-034F-6E56B1F2CCC8}"/>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Lst>
          </a:blip>
          <a:stretch>
            <a:fillRect/>
          </a:stretch>
        </p:blipFill>
        <p:spPr>
          <a:xfrm>
            <a:off x="696553" y="20973695"/>
            <a:ext cx="9197105" cy="4029805"/>
          </a:xfrm>
          <a:prstGeom prst="rect">
            <a:avLst/>
          </a:prstGeom>
          <a:noFill/>
        </p:spPr>
      </p:pic>
      <p:pic>
        <p:nvPicPr>
          <p:cNvPr id="13" name="Picture 12" descr="A blue rectangle with black lines&#10;&#10;AI-generated content may be incorrect.">
            <a:extLst>
              <a:ext uri="{FF2B5EF4-FFF2-40B4-BE49-F238E27FC236}">
                <a16:creationId xmlns:a16="http://schemas.microsoft.com/office/drawing/2014/main" id="{EF7C2138-EF0C-31D5-B8CD-3CE81D1B92ED}"/>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11010949" y="21035334"/>
            <a:ext cx="9431329" cy="8595727"/>
          </a:xfrm>
          <a:prstGeom prst="rect">
            <a:avLst/>
          </a:prstGeom>
        </p:spPr>
      </p:pic>
      <p:sp>
        <p:nvSpPr>
          <p:cNvPr id="16" name="Rectangle: Rounded Corners 15">
            <a:extLst>
              <a:ext uri="{FF2B5EF4-FFF2-40B4-BE49-F238E27FC236}">
                <a16:creationId xmlns:a16="http://schemas.microsoft.com/office/drawing/2014/main" id="{66E3DDD5-0D88-56B5-FDF7-6FC5900D2A5F}"/>
              </a:ext>
            </a:extLst>
          </p:cNvPr>
          <p:cNvSpPr/>
          <p:nvPr/>
        </p:nvSpPr>
        <p:spPr>
          <a:xfrm>
            <a:off x="462329" y="11853218"/>
            <a:ext cx="9431329" cy="1879931"/>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Approach</a:t>
            </a:r>
            <a:endPar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9" name="Rectangle: Rounded Corners 18">
            <a:extLst>
              <a:ext uri="{FF2B5EF4-FFF2-40B4-BE49-F238E27FC236}">
                <a16:creationId xmlns:a16="http://schemas.microsoft.com/office/drawing/2014/main" id="{7523073C-F859-8A7D-9F4E-575C8947AF0C}"/>
              </a:ext>
            </a:extLst>
          </p:cNvPr>
          <p:cNvSpPr/>
          <p:nvPr/>
        </p:nvSpPr>
        <p:spPr>
          <a:xfrm>
            <a:off x="696552" y="20973695"/>
            <a:ext cx="9197105" cy="1337665"/>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Key findings</a:t>
            </a:r>
          </a:p>
        </p:txBody>
      </p:sp>
      <p:sp>
        <p:nvSpPr>
          <p:cNvPr id="20" name="Rectangle: Rounded Corners 19">
            <a:extLst>
              <a:ext uri="{FF2B5EF4-FFF2-40B4-BE49-F238E27FC236}">
                <a16:creationId xmlns:a16="http://schemas.microsoft.com/office/drawing/2014/main" id="{7D798B82-C781-F4C2-8A0D-33E3F6B0D417}"/>
              </a:ext>
            </a:extLst>
          </p:cNvPr>
          <p:cNvSpPr/>
          <p:nvPr/>
        </p:nvSpPr>
        <p:spPr>
          <a:xfrm>
            <a:off x="696552" y="25595159"/>
            <a:ext cx="9362581" cy="1337665"/>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Conclusion</a:t>
            </a:r>
          </a:p>
        </p:txBody>
      </p:sp>
      <p:sp>
        <p:nvSpPr>
          <p:cNvPr id="21" name="Rectangle: Rounded Corners 20">
            <a:extLst>
              <a:ext uri="{FF2B5EF4-FFF2-40B4-BE49-F238E27FC236}">
                <a16:creationId xmlns:a16="http://schemas.microsoft.com/office/drawing/2014/main" id="{7DA81C65-E963-907F-499E-4B51A2B1E0AC}"/>
              </a:ext>
            </a:extLst>
          </p:cNvPr>
          <p:cNvSpPr/>
          <p:nvPr/>
        </p:nvSpPr>
        <p:spPr>
          <a:xfrm>
            <a:off x="11010948" y="21035334"/>
            <a:ext cx="9419924" cy="1337665"/>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References</a:t>
            </a:r>
          </a:p>
        </p:txBody>
      </p:sp>
      <p:pic>
        <p:nvPicPr>
          <p:cNvPr id="22" name="Picture 21">
            <a:extLst>
              <a:ext uri="{FF2B5EF4-FFF2-40B4-BE49-F238E27FC236}">
                <a16:creationId xmlns:a16="http://schemas.microsoft.com/office/drawing/2014/main" id="{5D578FCC-2BEB-98C3-7B11-F6395B122ADA}"/>
              </a:ext>
            </a:extLst>
          </p:cNvPr>
          <p:cNvPicPr>
            <a:picLocks noChangeAspect="1"/>
          </p:cNvPicPr>
          <p:nvPr/>
        </p:nvPicPr>
        <p:blipFill>
          <a:blip r:embed="rId7"/>
          <a:stretch>
            <a:fillRect/>
          </a:stretch>
        </p:blipFill>
        <p:spPr>
          <a:xfrm>
            <a:off x="11010950" y="11914857"/>
            <a:ext cx="9431329" cy="8492464"/>
          </a:xfrm>
          <a:prstGeom prst="rect">
            <a:avLst/>
          </a:prstGeom>
        </p:spPr>
      </p:pic>
      <p:sp>
        <p:nvSpPr>
          <p:cNvPr id="17" name="Rectangle: Rounded Corners 16">
            <a:extLst>
              <a:ext uri="{FF2B5EF4-FFF2-40B4-BE49-F238E27FC236}">
                <a16:creationId xmlns:a16="http://schemas.microsoft.com/office/drawing/2014/main" id="{157157B9-63AF-9B61-9D34-680827A01AB3}"/>
              </a:ext>
            </a:extLst>
          </p:cNvPr>
          <p:cNvSpPr/>
          <p:nvPr/>
        </p:nvSpPr>
        <p:spPr>
          <a:xfrm>
            <a:off x="11010950" y="11879827"/>
            <a:ext cx="9419924" cy="1879931"/>
          </a:xfrm>
          <a:prstGeom prst="roundRect">
            <a:avLst/>
          </a:prstGeom>
          <a:solidFill>
            <a:srgbClr val="FF0000"/>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Method</a:t>
            </a:r>
          </a:p>
        </p:txBody>
      </p:sp>
      <p:sp>
        <p:nvSpPr>
          <p:cNvPr id="25" name="TextBox 24">
            <a:extLst>
              <a:ext uri="{FF2B5EF4-FFF2-40B4-BE49-F238E27FC236}">
                <a16:creationId xmlns:a16="http://schemas.microsoft.com/office/drawing/2014/main" id="{542E4834-979B-84AE-B6CD-CC8828E04892}"/>
              </a:ext>
            </a:extLst>
          </p:cNvPr>
          <p:cNvSpPr txBox="1"/>
          <p:nvPr/>
        </p:nvSpPr>
        <p:spPr>
          <a:xfrm>
            <a:off x="11339995" y="22553928"/>
            <a:ext cx="8761829" cy="8340745"/>
          </a:xfrm>
          <a:prstGeom prst="rect">
            <a:avLst/>
          </a:prstGeom>
          <a:noFill/>
        </p:spPr>
        <p:txBody>
          <a:bodyPr wrap="square" rtlCol="0">
            <a:spAutoFit/>
          </a:bodyPr>
          <a:lstStyle/>
          <a:p>
            <a:pPr algn="just">
              <a:lnSpc>
                <a:spcPct val="150000"/>
              </a:lnSpc>
            </a:pPr>
            <a:r>
              <a:rPr lang="en-GB" sz="1400" dirty="0">
                <a:solidFill>
                  <a:schemeClr val="bg1"/>
                </a:solidFill>
                <a:latin typeface="Arial" panose="020B0604020202020204" pitchFamily="34" charset="0"/>
                <a:cs typeface="Arial" panose="020B0604020202020204" pitchFamily="34" charset="0"/>
              </a:rPr>
              <a:t>Butler, S. (2024). Supermarket loyalty cards give genuine savings, says watchdog. [online] the Guardian. Available at: https://www.theguardian.com/business/2024/nov/27/supermarket-loyalty-cards-genuine-savings-watchdog? [Accessed 7 Nov. 2025].</a:t>
            </a:r>
          </a:p>
          <a:p>
            <a:pPr algn="just">
              <a:lnSpc>
                <a:spcPct val="150000"/>
              </a:lnSpc>
            </a:pPr>
            <a:r>
              <a:rPr lang="en-GB" sz="1400" dirty="0">
                <a:solidFill>
                  <a:schemeClr val="bg1"/>
                </a:solidFill>
                <a:latin typeface="Arial" panose="020B0604020202020204" pitchFamily="34" charset="0"/>
                <a:cs typeface="Arial" panose="020B0604020202020204" pitchFamily="34" charset="0"/>
              </a:rPr>
              <a:t>Braun, V. and Clarke, V. (2006) ‘Using thematic analysis in psychology’, </a:t>
            </a:r>
            <a:r>
              <a:rPr lang="en-GB" sz="1400" i="1" dirty="0">
                <a:solidFill>
                  <a:schemeClr val="bg1"/>
                </a:solidFill>
                <a:latin typeface="Arial" panose="020B0604020202020204" pitchFamily="34" charset="0"/>
                <a:cs typeface="Arial" panose="020B0604020202020204" pitchFamily="34" charset="0"/>
              </a:rPr>
              <a:t>Qualitative Research in Psychology</a:t>
            </a:r>
            <a:r>
              <a:rPr lang="en-GB" sz="1400" dirty="0">
                <a:solidFill>
                  <a:schemeClr val="bg1"/>
                </a:solidFill>
                <a:latin typeface="Arial" panose="020B0604020202020204" pitchFamily="34" charset="0"/>
                <a:cs typeface="Arial" panose="020B0604020202020204" pitchFamily="34" charset="0"/>
              </a:rPr>
              <a:t>, 3(2), pp. 77–101. [</a:t>
            </a:r>
            <a:r>
              <a:rPr lang="en-US" altLang="en-US" sz="1400" dirty="0">
                <a:solidFill>
                  <a:schemeClr val="bg1"/>
                </a:solidFill>
                <a:latin typeface="Arial" panose="020B0604020202020204" pitchFamily="34" charset="0"/>
                <a:cs typeface="Arial" panose="020B0604020202020204" pitchFamily="34" charset="0"/>
              </a:rPr>
              <a:t>Accessed 6 Nov. 2025]</a:t>
            </a:r>
          </a:p>
          <a:p>
            <a:pPr algn="just">
              <a:lnSpc>
                <a:spcPct val="150000"/>
              </a:lnSpc>
            </a:pPr>
            <a:r>
              <a:rPr lang="en-GB" sz="1400" dirty="0">
                <a:solidFill>
                  <a:schemeClr val="bg1"/>
                </a:solidFill>
                <a:latin typeface="Arial" panose="020B0604020202020204" pitchFamily="34" charset="0"/>
                <a:cs typeface="Arial" panose="020B0604020202020204" pitchFamily="34" charset="0"/>
              </a:rPr>
              <a:t>Bryman, A. (2016) </a:t>
            </a:r>
            <a:r>
              <a:rPr lang="en-GB" sz="1400" i="1" dirty="0">
                <a:solidFill>
                  <a:schemeClr val="bg1"/>
                </a:solidFill>
                <a:latin typeface="Arial" panose="020B0604020202020204" pitchFamily="34" charset="0"/>
                <a:cs typeface="Arial" panose="020B0604020202020204" pitchFamily="34" charset="0"/>
              </a:rPr>
              <a:t>Social Research Methods</a:t>
            </a:r>
            <a:r>
              <a:rPr lang="en-GB" sz="1400" dirty="0">
                <a:solidFill>
                  <a:schemeClr val="bg1"/>
                </a:solidFill>
                <a:latin typeface="Arial" panose="020B0604020202020204" pitchFamily="34" charset="0"/>
                <a:cs typeface="Arial" panose="020B0604020202020204" pitchFamily="34" charset="0"/>
              </a:rPr>
              <a:t>. 5th </a:t>
            </a:r>
            <a:r>
              <a:rPr lang="en-GB" sz="1400" dirty="0" err="1">
                <a:solidFill>
                  <a:schemeClr val="bg1"/>
                </a:solidFill>
                <a:latin typeface="Arial" panose="020B0604020202020204" pitchFamily="34" charset="0"/>
                <a:cs typeface="Arial" panose="020B0604020202020204" pitchFamily="34" charset="0"/>
              </a:rPr>
              <a:t>edn</a:t>
            </a:r>
            <a:r>
              <a:rPr lang="en-GB" sz="1400" dirty="0">
                <a:solidFill>
                  <a:schemeClr val="bg1"/>
                </a:solidFill>
                <a:latin typeface="Arial" panose="020B0604020202020204" pitchFamily="34" charset="0"/>
                <a:cs typeface="Arial" panose="020B0604020202020204" pitchFamily="34" charset="0"/>
              </a:rPr>
              <a:t>. Oxford: Oxford University Press. [</a:t>
            </a:r>
            <a:r>
              <a:rPr lang="en-US" altLang="en-US" sz="1400" dirty="0">
                <a:solidFill>
                  <a:schemeClr val="bg1"/>
                </a:solidFill>
                <a:latin typeface="Arial" panose="020B0604020202020204" pitchFamily="34" charset="0"/>
                <a:cs typeface="Arial" panose="020B0604020202020204" pitchFamily="34" charset="0"/>
              </a:rPr>
              <a:t>Accessed 6 Nov. 2025]</a:t>
            </a:r>
            <a:endParaRPr lang="en-GB" sz="1400" dirty="0">
              <a:solidFill>
                <a:schemeClr val="bg1"/>
              </a:solidFill>
              <a:latin typeface="Arial" panose="020B0604020202020204" pitchFamily="34" charset="0"/>
              <a:cs typeface="Arial" panose="020B0604020202020204" pitchFamily="34" charset="0"/>
            </a:endParaRPr>
          </a:p>
          <a:p>
            <a:pPr algn="just">
              <a:lnSpc>
                <a:spcPct val="150000"/>
              </a:lnSpc>
            </a:pPr>
            <a:r>
              <a:rPr lang="en-GB" sz="1400" dirty="0">
                <a:solidFill>
                  <a:schemeClr val="bg1"/>
                </a:solidFill>
                <a:latin typeface="Arial" panose="020B0604020202020204" pitchFamily="34" charset="0"/>
                <a:cs typeface="Arial" panose="020B0604020202020204" pitchFamily="34" charset="0"/>
              </a:rPr>
              <a:t>Cannon, J. (2003), “How a supermarket can be a corner shop?”, pp. 1-6, available at: www. crmguru.com/features/2003a/0123jc.php [Accessed 4 Nov. 2025]</a:t>
            </a:r>
          </a:p>
          <a:p>
            <a:pPr algn="just">
              <a:lnSpc>
                <a:spcPct val="150000"/>
              </a:lnSpc>
            </a:pPr>
            <a:r>
              <a:rPr lang="en-GB" sz="1400" dirty="0">
                <a:solidFill>
                  <a:schemeClr val="bg1"/>
                </a:solidFill>
                <a:latin typeface="Arial" panose="020B0604020202020204" pitchFamily="34" charset="0"/>
                <a:cs typeface="Arial" panose="020B0604020202020204" pitchFamily="34" charset="0"/>
              </a:rPr>
              <a:t>Creswell, J.W. and Creswell, J.D. (2018) </a:t>
            </a:r>
            <a:r>
              <a:rPr lang="en-GB" sz="1400" i="1" dirty="0">
                <a:solidFill>
                  <a:schemeClr val="bg1"/>
                </a:solidFill>
                <a:latin typeface="Arial" panose="020B0604020202020204" pitchFamily="34" charset="0"/>
                <a:cs typeface="Arial" panose="020B0604020202020204" pitchFamily="34" charset="0"/>
              </a:rPr>
              <a:t>Research Design: Qualitative, Quantitative, and Mixed Methods Approaches</a:t>
            </a:r>
            <a:r>
              <a:rPr lang="en-GB" sz="1400" dirty="0">
                <a:solidFill>
                  <a:schemeClr val="bg1"/>
                </a:solidFill>
                <a:latin typeface="Arial" panose="020B0604020202020204" pitchFamily="34" charset="0"/>
                <a:cs typeface="Arial" panose="020B0604020202020204" pitchFamily="34" charset="0"/>
              </a:rPr>
              <a:t>. 5th </a:t>
            </a:r>
            <a:r>
              <a:rPr lang="en-GB" sz="1400" dirty="0" err="1">
                <a:solidFill>
                  <a:schemeClr val="bg1"/>
                </a:solidFill>
                <a:latin typeface="Arial" panose="020B0604020202020204" pitchFamily="34" charset="0"/>
                <a:cs typeface="Arial" panose="020B0604020202020204" pitchFamily="34" charset="0"/>
              </a:rPr>
              <a:t>edn</a:t>
            </a:r>
            <a:r>
              <a:rPr lang="en-GB" sz="1400" dirty="0">
                <a:solidFill>
                  <a:schemeClr val="bg1"/>
                </a:solidFill>
                <a:latin typeface="Arial" panose="020B0604020202020204" pitchFamily="34" charset="0"/>
                <a:cs typeface="Arial" panose="020B0604020202020204" pitchFamily="34" charset="0"/>
              </a:rPr>
              <a:t>. London: Sage. [</a:t>
            </a:r>
            <a:r>
              <a:rPr lang="en-US" altLang="en-US" sz="1400" dirty="0">
                <a:solidFill>
                  <a:schemeClr val="bg1"/>
                </a:solidFill>
                <a:latin typeface="Arial" panose="020B0604020202020204" pitchFamily="34" charset="0"/>
                <a:cs typeface="Arial" panose="020B0604020202020204" pitchFamily="34" charset="0"/>
              </a:rPr>
              <a:t>Accessed 6 Nov. 2025]</a:t>
            </a:r>
            <a:endParaRPr lang="en-GB" sz="1400" dirty="0">
              <a:solidFill>
                <a:schemeClr val="bg1"/>
              </a:solidFill>
              <a:latin typeface="Arial" panose="020B0604020202020204" pitchFamily="34" charset="0"/>
              <a:cs typeface="Arial" panose="020B0604020202020204" pitchFamily="34" charset="0"/>
            </a:endParaRPr>
          </a:p>
          <a:p>
            <a:pPr algn="just">
              <a:lnSpc>
                <a:spcPct val="150000"/>
              </a:lnSpc>
            </a:pPr>
            <a:r>
              <a:rPr lang="en-GB" sz="1400" dirty="0">
                <a:solidFill>
                  <a:schemeClr val="bg1"/>
                </a:solidFill>
                <a:latin typeface="Arial" panose="020B0604020202020204" pitchFamily="34" charset="0"/>
                <a:cs typeface="Arial" panose="020B0604020202020204" pitchFamily="34" charset="0"/>
              </a:rPr>
              <a:t>Johnston, M.P. (2014) ‘Secondary data analysis: A method of which the time has come’, </a:t>
            </a:r>
            <a:r>
              <a:rPr lang="en-GB" sz="1400" i="1" dirty="0">
                <a:solidFill>
                  <a:schemeClr val="bg1"/>
                </a:solidFill>
                <a:latin typeface="Arial" panose="020B0604020202020204" pitchFamily="34" charset="0"/>
                <a:cs typeface="Arial" panose="020B0604020202020204" pitchFamily="34" charset="0"/>
              </a:rPr>
              <a:t>Qualitative and Quantitative Methods in Libraries</a:t>
            </a:r>
            <a:r>
              <a:rPr lang="en-GB" sz="1400" dirty="0">
                <a:solidFill>
                  <a:schemeClr val="bg1"/>
                </a:solidFill>
                <a:latin typeface="Arial" panose="020B0604020202020204" pitchFamily="34" charset="0"/>
                <a:cs typeface="Arial" panose="020B0604020202020204" pitchFamily="34" charset="0"/>
              </a:rPr>
              <a:t>, 3(3), pp. 619–626. [</a:t>
            </a:r>
            <a:r>
              <a:rPr lang="en-US" altLang="en-US" sz="1400" dirty="0">
                <a:solidFill>
                  <a:schemeClr val="bg1"/>
                </a:solidFill>
                <a:latin typeface="Arial" panose="020B0604020202020204" pitchFamily="34" charset="0"/>
                <a:cs typeface="Arial" panose="020B0604020202020204" pitchFamily="34" charset="0"/>
              </a:rPr>
              <a:t>Accessed 6 Nov. 2025]</a:t>
            </a:r>
          </a:p>
          <a:p>
            <a:pPr>
              <a:lnSpc>
                <a:spcPct val="150000"/>
              </a:lnSpc>
            </a:pPr>
            <a:r>
              <a:rPr lang="en-GB" sz="1400" dirty="0" err="1">
                <a:solidFill>
                  <a:schemeClr val="bg1"/>
                </a:solidFill>
                <a:latin typeface="Arial" panose="020B0604020202020204" pitchFamily="34" charset="0"/>
                <a:cs typeface="Arial" panose="020B0604020202020204" pitchFamily="34" charset="0"/>
              </a:rPr>
              <a:t>Krippendorff</a:t>
            </a:r>
            <a:r>
              <a:rPr lang="en-GB" sz="1400" dirty="0">
                <a:solidFill>
                  <a:schemeClr val="bg1"/>
                </a:solidFill>
                <a:latin typeface="Arial" panose="020B0604020202020204" pitchFamily="34" charset="0"/>
                <a:cs typeface="Arial" panose="020B0604020202020204" pitchFamily="34" charset="0"/>
              </a:rPr>
              <a:t>, K. (2018) </a:t>
            </a:r>
            <a:r>
              <a:rPr lang="en-GB" sz="1400" i="1" dirty="0">
                <a:solidFill>
                  <a:schemeClr val="bg1"/>
                </a:solidFill>
                <a:latin typeface="Arial" panose="020B0604020202020204" pitchFamily="34" charset="0"/>
                <a:cs typeface="Arial" panose="020B0604020202020204" pitchFamily="34" charset="0"/>
              </a:rPr>
              <a:t>Content Analysis: An Introduction to its Methodology</a:t>
            </a:r>
            <a:r>
              <a:rPr lang="en-GB" sz="1400" dirty="0">
                <a:solidFill>
                  <a:schemeClr val="bg1"/>
                </a:solidFill>
                <a:latin typeface="Arial" panose="020B0604020202020204" pitchFamily="34" charset="0"/>
                <a:cs typeface="Arial" panose="020B0604020202020204" pitchFamily="34" charset="0"/>
              </a:rPr>
              <a:t>. 4th </a:t>
            </a:r>
            <a:r>
              <a:rPr lang="en-GB" sz="1400" dirty="0" err="1">
                <a:solidFill>
                  <a:schemeClr val="bg1"/>
                </a:solidFill>
                <a:latin typeface="Arial" panose="020B0604020202020204" pitchFamily="34" charset="0"/>
                <a:cs typeface="Arial" panose="020B0604020202020204" pitchFamily="34" charset="0"/>
              </a:rPr>
              <a:t>edn</a:t>
            </a:r>
            <a:r>
              <a:rPr lang="en-GB" sz="1400" dirty="0">
                <a:solidFill>
                  <a:schemeClr val="bg1"/>
                </a:solidFill>
                <a:latin typeface="Arial" panose="020B0604020202020204" pitchFamily="34" charset="0"/>
                <a:cs typeface="Arial" panose="020B0604020202020204" pitchFamily="34" charset="0"/>
              </a:rPr>
              <a:t>. Thousand Oaks: Sage. [</a:t>
            </a:r>
            <a:r>
              <a:rPr lang="en-US" altLang="en-US" sz="1400" dirty="0">
                <a:solidFill>
                  <a:schemeClr val="bg1"/>
                </a:solidFill>
                <a:latin typeface="Arial" panose="020B0604020202020204" pitchFamily="34" charset="0"/>
                <a:cs typeface="Arial" panose="020B0604020202020204" pitchFamily="34" charset="0"/>
              </a:rPr>
              <a:t>Accessed 6 Nov. 2025]</a:t>
            </a:r>
            <a:endParaRPr lang="en-GB" sz="1400" dirty="0">
              <a:solidFill>
                <a:schemeClr val="bg1"/>
              </a:solidFill>
              <a:latin typeface="Arial" panose="020B0604020202020204" pitchFamily="34" charset="0"/>
              <a:cs typeface="Arial" panose="020B0604020202020204" pitchFamily="34" charset="0"/>
            </a:endParaRPr>
          </a:p>
          <a:p>
            <a:pPr algn="just">
              <a:lnSpc>
                <a:spcPct val="150000"/>
              </a:lnSpc>
            </a:pPr>
            <a:r>
              <a:rPr lang="en-GB" sz="1400" dirty="0">
                <a:solidFill>
                  <a:schemeClr val="bg1"/>
                </a:solidFill>
                <a:latin typeface="Arial" panose="020B0604020202020204" pitchFamily="34" charset="0"/>
                <a:cs typeface="Arial" panose="020B0604020202020204" pitchFamily="34" charset="0"/>
              </a:rPr>
              <a:t>Saunders, M., Lewis, P. and Thornhill, A. (2019) </a:t>
            </a:r>
            <a:r>
              <a:rPr lang="en-GB" sz="1400" i="1" dirty="0">
                <a:solidFill>
                  <a:schemeClr val="bg1"/>
                </a:solidFill>
                <a:latin typeface="Arial" panose="020B0604020202020204" pitchFamily="34" charset="0"/>
                <a:cs typeface="Arial" panose="020B0604020202020204" pitchFamily="34" charset="0"/>
              </a:rPr>
              <a:t>Research Methods for Business Students</a:t>
            </a:r>
            <a:r>
              <a:rPr lang="en-GB" sz="1400" dirty="0">
                <a:solidFill>
                  <a:schemeClr val="bg1"/>
                </a:solidFill>
                <a:latin typeface="Arial" panose="020B0604020202020204" pitchFamily="34" charset="0"/>
                <a:cs typeface="Arial" panose="020B0604020202020204" pitchFamily="34" charset="0"/>
              </a:rPr>
              <a:t>. 8th </a:t>
            </a:r>
            <a:r>
              <a:rPr lang="en-GB" sz="1400" dirty="0" err="1">
                <a:solidFill>
                  <a:schemeClr val="bg1"/>
                </a:solidFill>
                <a:latin typeface="Arial" panose="020B0604020202020204" pitchFamily="34" charset="0"/>
                <a:cs typeface="Arial" panose="020B0604020202020204" pitchFamily="34" charset="0"/>
              </a:rPr>
              <a:t>edn</a:t>
            </a:r>
            <a:r>
              <a:rPr lang="en-GB" sz="1400" dirty="0">
                <a:solidFill>
                  <a:schemeClr val="bg1"/>
                </a:solidFill>
                <a:latin typeface="Arial" panose="020B0604020202020204" pitchFamily="34" charset="0"/>
                <a:cs typeface="Arial" panose="020B0604020202020204" pitchFamily="34" charset="0"/>
              </a:rPr>
              <a:t>. Harlow: Pearson. </a:t>
            </a:r>
            <a:r>
              <a:rPr lang="en-US" altLang="en-US" sz="1400" dirty="0">
                <a:solidFill>
                  <a:schemeClr val="bg1"/>
                </a:solidFill>
                <a:latin typeface="Arial" panose="020B0604020202020204" pitchFamily="34" charset="0"/>
                <a:cs typeface="Arial" panose="020B0604020202020204" pitchFamily="34" charset="0"/>
              </a:rPr>
              <a:t>Accessed 6 Nov. 2025]</a:t>
            </a:r>
          </a:p>
          <a:p>
            <a:pPr algn="just">
              <a:lnSpc>
                <a:spcPct val="150000"/>
              </a:lnSpc>
            </a:pPr>
            <a:r>
              <a:rPr lang="en-GB" sz="1400" dirty="0">
                <a:solidFill>
                  <a:schemeClr val="bg1"/>
                </a:solidFill>
                <a:latin typeface="Arial" panose="020B0604020202020204" pitchFamily="34" charset="0"/>
                <a:cs typeface="Arial" panose="020B0604020202020204" pitchFamily="34" charset="0"/>
              </a:rPr>
              <a:t>[</a:t>
            </a:r>
            <a:r>
              <a:rPr lang="en-US" altLang="en-US" sz="1400" dirty="0">
                <a:solidFill>
                  <a:schemeClr val="bg1"/>
                </a:solidFill>
                <a:latin typeface="Arial" panose="020B0604020202020204" pitchFamily="34" charset="0"/>
                <a:cs typeface="Arial" panose="020B0604020202020204" pitchFamily="34" charset="0"/>
              </a:rPr>
              <a:t>Tesco (2023). </a:t>
            </a:r>
            <a:r>
              <a:rPr lang="en-US" altLang="en-US" sz="1400" i="1" dirty="0">
                <a:solidFill>
                  <a:schemeClr val="bg1"/>
                </a:solidFill>
                <a:latin typeface="Arial" panose="020B0604020202020204" pitchFamily="34" charset="0"/>
                <a:cs typeface="Arial" panose="020B0604020202020204" pitchFamily="34" charset="0"/>
              </a:rPr>
              <a:t>About Clubcard</a:t>
            </a:r>
            <a:r>
              <a:rPr lang="en-US" altLang="en-US" sz="1400" dirty="0">
                <a:solidFill>
                  <a:schemeClr val="bg1"/>
                </a:solidFill>
                <a:latin typeface="Arial" panose="020B0604020202020204" pitchFamily="34" charset="0"/>
                <a:cs typeface="Arial" panose="020B0604020202020204" pitchFamily="34" charset="0"/>
              </a:rPr>
              <a:t>. [online] secure.tesco.com. Available at: https://secure.tesco.com/clubcard/about [Accessed 6 Nov. 2025]</a:t>
            </a:r>
          </a:p>
          <a:p>
            <a:pPr algn="just">
              <a:lnSpc>
                <a:spcPct val="150000"/>
              </a:lnSpc>
            </a:pPr>
            <a:r>
              <a:rPr lang="en-GB" sz="1400" dirty="0" err="1">
                <a:solidFill>
                  <a:schemeClr val="bg1"/>
                </a:solidFill>
                <a:latin typeface="Arial" panose="020B0604020202020204" pitchFamily="34" charset="0"/>
                <a:cs typeface="Arial" panose="020B0604020202020204" pitchFamily="34" charset="0"/>
              </a:rPr>
              <a:t>Tashakkori</a:t>
            </a:r>
            <a:r>
              <a:rPr lang="en-GB" sz="1400" dirty="0">
                <a:solidFill>
                  <a:schemeClr val="bg1"/>
                </a:solidFill>
                <a:latin typeface="Arial" panose="020B0604020202020204" pitchFamily="34" charset="0"/>
                <a:cs typeface="Arial" panose="020B0604020202020204" pitchFamily="34" charset="0"/>
              </a:rPr>
              <a:t>, A. and Teddlie, C. (1998) </a:t>
            </a:r>
            <a:r>
              <a:rPr lang="en-GB" sz="1400" i="1" dirty="0">
                <a:solidFill>
                  <a:schemeClr val="bg1"/>
                </a:solidFill>
                <a:latin typeface="Arial" panose="020B0604020202020204" pitchFamily="34" charset="0"/>
                <a:cs typeface="Arial" panose="020B0604020202020204" pitchFamily="34" charset="0"/>
              </a:rPr>
              <a:t>Mixed Methodology: Combining Qualitative and Quantitative Approaches</a:t>
            </a:r>
            <a:r>
              <a:rPr lang="en-GB" sz="1400" dirty="0">
                <a:solidFill>
                  <a:schemeClr val="bg1"/>
                </a:solidFill>
                <a:latin typeface="Arial" panose="020B0604020202020204" pitchFamily="34" charset="0"/>
                <a:cs typeface="Arial" panose="020B0604020202020204" pitchFamily="34" charset="0"/>
              </a:rPr>
              <a:t>. Vol. 46. Thousand Oaks, CA: Sage. [</a:t>
            </a:r>
            <a:r>
              <a:rPr lang="en-US" altLang="en-US" sz="1400" dirty="0">
                <a:solidFill>
                  <a:schemeClr val="bg1"/>
                </a:solidFill>
                <a:latin typeface="Arial" panose="020B0604020202020204" pitchFamily="34" charset="0"/>
                <a:cs typeface="Arial" panose="020B0604020202020204" pitchFamily="34" charset="0"/>
              </a:rPr>
              <a:t>Accessed 6 Nov. 2025]</a:t>
            </a:r>
          </a:p>
          <a:p>
            <a:pPr algn="just">
              <a:lnSpc>
                <a:spcPct val="150000"/>
              </a:lnSpc>
            </a:pPr>
            <a:endParaRPr lang="en-GB" sz="1400" dirty="0">
              <a:solidFill>
                <a:schemeClr val="bg1"/>
              </a:solidFill>
              <a:latin typeface="Arial" panose="020B0604020202020204" pitchFamily="34" charset="0"/>
              <a:cs typeface="Arial" panose="020B0604020202020204" pitchFamily="34" charset="0"/>
            </a:endParaRPr>
          </a:p>
          <a:p>
            <a:pPr algn="just">
              <a:lnSpc>
                <a:spcPct val="150000"/>
              </a:lnSpc>
            </a:pPr>
            <a:endParaRPr lang="en-US" altLang="en-US" sz="1400" dirty="0">
              <a:solidFill>
                <a:schemeClr val="bg1"/>
              </a:solidFill>
              <a:latin typeface="Arial" panose="020B0604020202020204" pitchFamily="34" charset="0"/>
              <a:cs typeface="Arial" panose="020B0604020202020204" pitchFamily="34" charset="0"/>
            </a:endParaRPr>
          </a:p>
          <a:p>
            <a:pPr>
              <a:lnSpc>
                <a:spcPct val="150000"/>
              </a:lnSpc>
            </a:pPr>
            <a:endParaRPr lang="en-US" altLang="en-US" sz="1400" dirty="0">
              <a:solidFill>
                <a:schemeClr val="bg1"/>
              </a:solidFill>
              <a:latin typeface="Arial" panose="020B0604020202020204" pitchFamily="34" charset="0"/>
              <a:cs typeface="Arial" panose="020B0604020202020204" pitchFamily="34" charset="0"/>
            </a:endParaRPr>
          </a:p>
          <a:p>
            <a:endParaRPr lang="en-GB" sz="1400" dirty="0">
              <a:solidFill>
                <a:schemeClr val="bg1"/>
              </a:solidFill>
              <a:latin typeface="Arial" panose="020B0604020202020204" pitchFamily="34" charset="0"/>
              <a:cs typeface="Arial" panose="020B0604020202020204" pitchFamily="34" charset="0"/>
            </a:endParaRPr>
          </a:p>
          <a:p>
            <a:endParaRPr lang="en-GB" dirty="0"/>
          </a:p>
        </p:txBody>
      </p:sp>
      <p:sp>
        <p:nvSpPr>
          <p:cNvPr id="26" name="TextBox 25">
            <a:extLst>
              <a:ext uri="{FF2B5EF4-FFF2-40B4-BE49-F238E27FC236}">
                <a16:creationId xmlns:a16="http://schemas.microsoft.com/office/drawing/2014/main" id="{A1FC9291-D322-C861-F7AD-FF2C0B90C10E}"/>
              </a:ext>
            </a:extLst>
          </p:cNvPr>
          <p:cNvSpPr txBox="1"/>
          <p:nvPr/>
        </p:nvSpPr>
        <p:spPr>
          <a:xfrm>
            <a:off x="11324492" y="14142720"/>
            <a:ext cx="8761828" cy="5729197"/>
          </a:xfrm>
          <a:prstGeom prst="rect">
            <a:avLst/>
          </a:prstGeom>
          <a:noFill/>
        </p:spPr>
        <p:txBody>
          <a:bodyPr wrap="square" lIns="91440" tIns="45720" rIns="91440" bIns="45720" rtlCol="0" anchor="t">
            <a:spAutoFit/>
          </a:bodyPr>
          <a:lstStyle/>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pPr>
              <a:lnSpc>
                <a:spcPct val="150000"/>
              </a:lnSpc>
            </a:pPr>
            <a:r>
              <a:rPr lang="en-GB" sz="2000" dirty="0">
                <a:solidFill>
                  <a:schemeClr val="bg1"/>
                </a:solidFill>
                <a:latin typeface="Arial" panose="020B0604020202020204" pitchFamily="34" charset="0"/>
                <a:cs typeface="Arial" panose="020B0604020202020204" pitchFamily="34" charset="0"/>
              </a:rPr>
              <a:t>A </a:t>
            </a:r>
            <a:r>
              <a:rPr lang="en-GB" sz="2000" b="1" dirty="0">
                <a:solidFill>
                  <a:schemeClr val="bg1"/>
                </a:solidFill>
                <a:latin typeface="Arial" panose="020B0604020202020204" pitchFamily="34" charset="0"/>
                <a:cs typeface="Arial" panose="020B0604020202020204" pitchFamily="34" charset="0"/>
              </a:rPr>
              <a:t>mixed-methods</a:t>
            </a:r>
            <a:r>
              <a:rPr lang="en-GB" sz="2000" dirty="0">
                <a:solidFill>
                  <a:schemeClr val="bg1"/>
                </a:solidFill>
                <a:latin typeface="Arial" panose="020B0604020202020204" pitchFamily="34" charset="0"/>
                <a:cs typeface="Arial" panose="020B0604020202020204" pitchFamily="34" charset="0"/>
              </a:rPr>
              <a:t> perspective was adopted by </a:t>
            </a:r>
            <a:r>
              <a:rPr lang="en-GB" sz="2000" b="1" dirty="0">
                <a:solidFill>
                  <a:schemeClr val="bg1"/>
                </a:solidFill>
                <a:latin typeface="Arial" panose="020B0604020202020204" pitchFamily="34" charset="0"/>
                <a:cs typeface="Arial" panose="020B0604020202020204" pitchFamily="34" charset="0"/>
              </a:rPr>
              <a:t>combining secondary, qualitative and quantitative insights</a:t>
            </a:r>
            <a:r>
              <a:rPr lang="en-GB" sz="2000" dirty="0">
                <a:solidFill>
                  <a:schemeClr val="bg1"/>
                </a:solidFill>
                <a:latin typeface="Arial" panose="020B0604020202020204" pitchFamily="34" charset="0"/>
                <a:cs typeface="Arial" panose="020B0604020202020204" pitchFamily="34" charset="0"/>
              </a:rPr>
              <a:t>. Qualitative analysis was used to explore customer experiences and identify recurring themes of dissatisfaction, which is valuable for understanding perceptions and behaviour (Creswell and Creswell, 2018). </a:t>
            </a:r>
          </a:p>
          <a:p>
            <a:pPr>
              <a:lnSpc>
                <a:spcPct val="150000"/>
              </a:lnSpc>
            </a:pPr>
            <a:r>
              <a:rPr lang="en-GB" sz="2000" b="1" dirty="0">
                <a:solidFill>
                  <a:schemeClr val="bg1"/>
                </a:solidFill>
                <a:latin typeface="Arial" panose="020B0604020202020204" pitchFamily="34" charset="0"/>
                <a:cs typeface="Arial" panose="020B0604020202020204" pitchFamily="34" charset="0"/>
              </a:rPr>
              <a:t>Quantitative information from survey statistics</a:t>
            </a:r>
            <a:r>
              <a:rPr lang="en-GB" sz="2000" dirty="0">
                <a:solidFill>
                  <a:schemeClr val="bg1"/>
                </a:solidFill>
                <a:latin typeface="Arial" panose="020B0604020202020204" pitchFamily="34" charset="0"/>
                <a:cs typeface="Arial" panose="020B0604020202020204" pitchFamily="34" charset="0"/>
              </a:rPr>
              <a:t>, market reports, and publicly available datasets helped clarify the scale and frequency of issues faced by shoppers (Bryman, 2016). Using both forms of data strengthened the research by providing both depth and breadth, combining detailed customer perspectives with measurable patterns (</a:t>
            </a:r>
            <a:r>
              <a:rPr lang="en-GB" sz="2000" dirty="0" err="1">
                <a:solidFill>
                  <a:schemeClr val="bg1"/>
                </a:solidFill>
                <a:latin typeface="Arial" panose="020B0604020202020204" pitchFamily="34" charset="0"/>
                <a:cs typeface="Arial" panose="020B0604020202020204" pitchFamily="34" charset="0"/>
              </a:rPr>
              <a:t>Tashakkori</a:t>
            </a:r>
            <a:r>
              <a:rPr lang="en-GB" sz="2000" dirty="0">
                <a:solidFill>
                  <a:schemeClr val="bg1"/>
                </a:solidFill>
                <a:latin typeface="Arial" panose="020B0604020202020204" pitchFamily="34" charset="0"/>
                <a:cs typeface="Arial" panose="020B0604020202020204" pitchFamily="34" charset="0"/>
              </a:rPr>
              <a:t> and Teddlie, 1998).</a:t>
            </a:r>
          </a:p>
        </p:txBody>
      </p:sp>
      <p:sp>
        <p:nvSpPr>
          <p:cNvPr id="27" name="TextBox 26">
            <a:extLst>
              <a:ext uri="{FF2B5EF4-FFF2-40B4-BE49-F238E27FC236}">
                <a16:creationId xmlns:a16="http://schemas.microsoft.com/office/drawing/2014/main" id="{B0E375EB-9FF8-5EBE-9BC0-67D65E7B833A}"/>
              </a:ext>
            </a:extLst>
          </p:cNvPr>
          <p:cNvSpPr txBox="1"/>
          <p:nvPr/>
        </p:nvSpPr>
        <p:spPr>
          <a:xfrm>
            <a:off x="696552" y="14142720"/>
            <a:ext cx="8935128" cy="5267532"/>
          </a:xfrm>
          <a:prstGeom prst="rect">
            <a:avLst/>
          </a:prstGeom>
          <a:noFill/>
        </p:spPr>
        <p:txBody>
          <a:bodyPr wrap="square" lIns="91440" tIns="45720" rIns="91440" bIns="45720" rtlCol="0" anchor="t">
            <a:spAutoFit/>
          </a:bodyPr>
          <a:lstStyle/>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pPr>
              <a:lnSpc>
                <a:spcPct val="150000"/>
              </a:lnSpc>
            </a:pPr>
            <a:r>
              <a:rPr lang="en-GB" sz="2000" b="1" dirty="0">
                <a:solidFill>
                  <a:schemeClr val="bg1"/>
                </a:solidFill>
                <a:latin typeface="Arial" panose="020B0604020202020204" pitchFamily="34" charset="0"/>
                <a:cs typeface="Arial" panose="020B0604020202020204" pitchFamily="34" charset="0"/>
              </a:rPr>
              <a:t>A secondary research approach </a:t>
            </a:r>
            <a:r>
              <a:rPr lang="en-GB" sz="2000" dirty="0">
                <a:solidFill>
                  <a:schemeClr val="bg1"/>
                </a:solidFill>
                <a:latin typeface="Arial" panose="020B0604020202020204" pitchFamily="34" charset="0"/>
                <a:cs typeface="Arial" panose="020B0604020202020204" pitchFamily="34" charset="0"/>
              </a:rPr>
              <a:t>was used, as a substantial amount of relevant and credible information about Tesco’s Clubcard was already available online through reports, customer reviews, academic literature, and industry publications. </a:t>
            </a:r>
          </a:p>
          <a:p>
            <a:pPr>
              <a:lnSpc>
                <a:spcPct val="150000"/>
              </a:lnSpc>
            </a:pPr>
            <a:r>
              <a:rPr lang="en-GB" sz="2000" b="1" dirty="0">
                <a:solidFill>
                  <a:schemeClr val="bg1"/>
                </a:solidFill>
                <a:latin typeface="Arial" panose="020B0604020202020204" pitchFamily="34" charset="0"/>
                <a:cs typeface="Arial" panose="020B0604020202020204" pitchFamily="34" charset="0"/>
              </a:rPr>
              <a:t>Secondary data </a:t>
            </a:r>
            <a:r>
              <a:rPr lang="en-GB" sz="2000" dirty="0">
                <a:solidFill>
                  <a:schemeClr val="bg1"/>
                </a:solidFill>
                <a:latin typeface="Arial" panose="020B0604020202020204" pitchFamily="34" charset="0"/>
                <a:cs typeface="Arial" panose="020B0604020202020204" pitchFamily="34" charset="0"/>
              </a:rPr>
              <a:t>is also less time-consuming to collect compared to primary methods, making it well suited to the project timeframe and the need for efficient data gathering (Saunders, Lewis and Thornhill, 2019). This approach also allows researchers to draw on existing, validated data, providing wider context and supporting a more comprehensive understanding of the topic (Johnston, 2014).</a:t>
            </a:r>
          </a:p>
        </p:txBody>
      </p:sp>
      <p:sp>
        <p:nvSpPr>
          <p:cNvPr id="29" name="TextBox 28">
            <a:extLst>
              <a:ext uri="{FF2B5EF4-FFF2-40B4-BE49-F238E27FC236}">
                <a16:creationId xmlns:a16="http://schemas.microsoft.com/office/drawing/2014/main" id="{55391E67-B8BA-0D52-97A9-6AEEC564FF53}"/>
              </a:ext>
            </a:extLst>
          </p:cNvPr>
          <p:cNvSpPr txBox="1"/>
          <p:nvPr/>
        </p:nvSpPr>
        <p:spPr>
          <a:xfrm>
            <a:off x="941347" y="22468254"/>
            <a:ext cx="8304628" cy="2554545"/>
          </a:xfrm>
          <a:prstGeom prst="rect">
            <a:avLst/>
          </a:prstGeom>
          <a:noFill/>
        </p:spPr>
        <p:txBody>
          <a:bodyPr wrap="square" rtlCol="0">
            <a:spAutoFit/>
          </a:bodyPr>
          <a:lstStyle/>
          <a:p>
            <a:pPr marL="285750" indent="-285750">
              <a:buFont typeface="Arial" panose="020B0604020202020204" pitchFamily="34" charset="0"/>
              <a:buChar char="•"/>
            </a:pPr>
            <a:r>
              <a:rPr lang="en-GB" sz="2000" dirty="0">
                <a:solidFill>
                  <a:schemeClr val="bg1"/>
                </a:solidFill>
              </a:rPr>
              <a:t>Technical issues such as login failures, app glitches and problems activating offers</a:t>
            </a:r>
          </a:p>
          <a:p>
            <a:pPr marL="285750" indent="-285750">
              <a:buFont typeface="Arial" panose="020B0604020202020204" pitchFamily="34" charset="0"/>
              <a:buChar char="•"/>
            </a:pPr>
            <a:r>
              <a:rPr lang="en-GB" sz="2000" dirty="0">
                <a:solidFill>
                  <a:schemeClr val="bg1"/>
                </a:solidFill>
              </a:rPr>
              <a:t>Pricing inconsistencies often occur between shelf labels, online listings and check totals.</a:t>
            </a:r>
          </a:p>
          <a:p>
            <a:pPr marL="285750" indent="-285750">
              <a:buFont typeface="Arial" panose="020B0604020202020204" pitchFamily="34" charset="0"/>
              <a:buChar char="•"/>
            </a:pPr>
            <a:r>
              <a:rPr lang="en-GB" sz="2000" dirty="0">
                <a:solidFill>
                  <a:schemeClr val="bg1"/>
                </a:solidFill>
              </a:rPr>
              <a:t> Perceived poor rewards value, with customers monitoring and noting slow points accumulation and limited voucher benefits.</a:t>
            </a:r>
          </a:p>
          <a:p>
            <a:pPr marL="285750" indent="-285750">
              <a:buFont typeface="Arial" panose="020B0604020202020204" pitchFamily="34" charset="0"/>
              <a:buChar char="•"/>
            </a:pPr>
            <a:r>
              <a:rPr lang="en-GB" sz="2000" dirty="0">
                <a:solidFill>
                  <a:schemeClr val="bg1"/>
                </a:solidFill>
              </a:rPr>
              <a:t>Concerns about non Clubcard prices, many believe regular prices are inflated just to make discounts look better</a:t>
            </a:r>
          </a:p>
        </p:txBody>
      </p:sp>
      <p:sp>
        <p:nvSpPr>
          <p:cNvPr id="30" name="TextBox 29">
            <a:extLst>
              <a:ext uri="{FF2B5EF4-FFF2-40B4-BE49-F238E27FC236}">
                <a16:creationId xmlns:a16="http://schemas.microsoft.com/office/drawing/2014/main" id="{8743363A-311D-E6EA-65E7-91B63F41B480}"/>
              </a:ext>
            </a:extLst>
          </p:cNvPr>
          <p:cNvSpPr txBox="1"/>
          <p:nvPr/>
        </p:nvSpPr>
        <p:spPr>
          <a:xfrm>
            <a:off x="1097280" y="26932824"/>
            <a:ext cx="8534400" cy="2632003"/>
          </a:xfrm>
          <a:prstGeom prst="rect">
            <a:avLst/>
          </a:prstGeom>
          <a:noFill/>
        </p:spPr>
        <p:txBody>
          <a:bodyPr wrap="square" rtlCol="0">
            <a:spAutoFit/>
          </a:bodyPr>
          <a:lstStyle/>
          <a:p>
            <a:pPr algn="just">
              <a:lnSpc>
                <a:spcPct val="150000"/>
              </a:lnSpc>
            </a:pPr>
            <a:r>
              <a:rPr lang="en-GB" sz="1600" dirty="0">
                <a:solidFill>
                  <a:schemeClr val="bg1"/>
                </a:solidFill>
                <a:latin typeface="Arial" panose="020B0604020202020204" pitchFamily="34" charset="0"/>
                <a:cs typeface="Arial" panose="020B0604020202020204" pitchFamily="34" charset="0"/>
              </a:rPr>
              <a:t>Overall, the research shows that customer dissatisfaction with Tesco’s Clubcard is shaped more by operational and communication issues than by the value of the rewards themselves. Technical failures, confusing pricing, and weak omnichannel integration undermine trust, despite evidence that the scheme can provide genuine savings. The findings highlight the need for clearer communication, improved app reliability, and more consistent reward structures. Addressing these issues would not only enhance customer experience but also strengthen loyalty and engagement with the programme.</a:t>
            </a:r>
          </a:p>
        </p:txBody>
      </p:sp>
      <p:sp>
        <p:nvSpPr>
          <p:cNvPr id="32" name="TextBox 31">
            <a:extLst>
              <a:ext uri="{FF2B5EF4-FFF2-40B4-BE49-F238E27FC236}">
                <a16:creationId xmlns:a16="http://schemas.microsoft.com/office/drawing/2014/main" id="{7C7E7092-6632-ADFD-60DC-8C298B9183E4}"/>
              </a:ext>
            </a:extLst>
          </p:cNvPr>
          <p:cNvSpPr txBox="1"/>
          <p:nvPr/>
        </p:nvSpPr>
        <p:spPr>
          <a:xfrm>
            <a:off x="17477593" y="29786479"/>
            <a:ext cx="3921166" cy="369332"/>
          </a:xfrm>
          <a:prstGeom prst="rect">
            <a:avLst/>
          </a:prstGeom>
          <a:noFill/>
        </p:spPr>
        <p:txBody>
          <a:bodyPr wrap="square" rtlCol="0">
            <a:spAutoFit/>
          </a:bodyPr>
          <a:lstStyle/>
          <a:p>
            <a:r>
              <a:rPr lang="en-GB" dirty="0"/>
              <a:t>Created By Brandon Webster 2220766</a:t>
            </a:r>
          </a:p>
        </p:txBody>
      </p:sp>
    </p:spTree>
    <p:extLst>
      <p:ext uri="{BB962C8B-B14F-4D97-AF65-F5344CB8AC3E}">
        <p14:creationId xmlns:p14="http://schemas.microsoft.com/office/powerpoint/2010/main" val="21401250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6169</TotalTime>
  <Words>965</Words>
  <Application>Microsoft Office PowerPoint</Application>
  <PresentationFormat>Custom</PresentationFormat>
  <Paragraphs>40</Paragraphs>
  <Slides>1</Slides>
  <Notes>0</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Brandon Webster</dc:creator>
  <cp:lastModifiedBy>Brandon Webster</cp:lastModifiedBy>
  <cp:revision>6</cp:revision>
  <dcterms:created xsi:type="dcterms:W3CDTF">2025-11-07T03:00:46Z</dcterms:created>
  <dcterms:modified xsi:type="dcterms:W3CDTF">2025-11-11T09:50:27Z</dcterms:modified>
</cp:coreProperties>
</file>