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7" r:id="rId1"/>
  </p:sldMasterIdLst>
  <p:notesMasterIdLst>
    <p:notesMasterId r:id="rId28"/>
  </p:notesMasterIdLst>
  <p:sldIdLst>
    <p:sldId id="256" r:id="rId2"/>
    <p:sldId id="257" r:id="rId3"/>
    <p:sldId id="270" r:id="rId4"/>
    <p:sldId id="271" r:id="rId5"/>
    <p:sldId id="258" r:id="rId6"/>
    <p:sldId id="259" r:id="rId7"/>
    <p:sldId id="268" r:id="rId8"/>
    <p:sldId id="260" r:id="rId9"/>
    <p:sldId id="283" r:id="rId10"/>
    <p:sldId id="273" r:id="rId11"/>
    <p:sldId id="277" r:id="rId12"/>
    <p:sldId id="276" r:id="rId13"/>
    <p:sldId id="262" r:id="rId14"/>
    <p:sldId id="264" r:id="rId15"/>
    <p:sldId id="275" r:id="rId16"/>
    <p:sldId id="279" r:id="rId17"/>
    <p:sldId id="274" r:id="rId18"/>
    <p:sldId id="280" r:id="rId19"/>
    <p:sldId id="282" r:id="rId20"/>
    <p:sldId id="265" r:id="rId21"/>
    <p:sldId id="284" r:id="rId22"/>
    <p:sldId id="272" r:id="rId23"/>
    <p:sldId id="266" r:id="rId24"/>
    <p:sldId id="267" r:id="rId25"/>
    <p:sldId id="285" r:id="rId26"/>
    <p:sldId id="28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 Bennett (Pontarddulais Comprehensive School)" initials="GB(CS" lastIdx="2" clrIdx="0">
    <p:extLst>
      <p:ext uri="{19B8F6BF-5375-455C-9EA6-DF929625EA0E}">
        <p15:presenceInfo xmlns:p15="http://schemas.microsoft.com/office/powerpoint/2012/main" userId="S::BennettG38@Hwbcymru.net::702849a4-fedc-4d8f-ac95-19bcf24139c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1"/>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8EA906-841E-4771-B621-4DFEE893CE1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56E2E77-2AA6-4241-9028-7A7D9330F80D}">
      <dgm:prSet/>
      <dgm:spPr/>
      <dgm:t>
        <a:bodyPr/>
        <a:lstStyle/>
        <a:p>
          <a:r>
            <a:rPr lang="en-GB" dirty="0"/>
            <a:t>How do St </a:t>
          </a:r>
          <a:r>
            <a:rPr lang="en-GB" dirty="0" err="1"/>
            <a:t>Fagans</a:t>
          </a:r>
          <a:r>
            <a:rPr lang="en-GB" dirty="0"/>
            <a:t> and National Museum Cardiff (NMC) support the Curriculum for Wales? </a:t>
          </a:r>
          <a:endParaRPr lang="en-US" dirty="0"/>
        </a:p>
      </dgm:t>
    </dgm:pt>
    <dgm:pt modelId="{59A27A3A-7712-44BE-8F8A-DA962F643A5A}" type="parTrans" cxnId="{73D80638-73B1-49B9-BDBB-2B603A75681B}">
      <dgm:prSet/>
      <dgm:spPr/>
      <dgm:t>
        <a:bodyPr/>
        <a:lstStyle/>
        <a:p>
          <a:endParaRPr lang="en-US"/>
        </a:p>
      </dgm:t>
    </dgm:pt>
    <dgm:pt modelId="{4658E154-93B9-4FFC-9477-FAEF64A835F8}" type="sibTrans" cxnId="{73D80638-73B1-49B9-BDBB-2B603A75681B}">
      <dgm:prSet/>
      <dgm:spPr/>
      <dgm:t>
        <a:bodyPr/>
        <a:lstStyle/>
        <a:p>
          <a:endParaRPr lang="en-US"/>
        </a:p>
      </dgm:t>
    </dgm:pt>
    <dgm:pt modelId="{EE60A74E-62F9-4D84-AFDB-B27CFC130D89}">
      <dgm:prSet/>
      <dgm:spPr/>
      <dgm:t>
        <a:bodyPr/>
        <a:lstStyle/>
        <a:p>
          <a:r>
            <a:rPr lang="en-GB" dirty="0"/>
            <a:t>What are perceived to be the main factors that contribute towards a successful partnership between secondary schools and NMC and St </a:t>
          </a:r>
          <a:r>
            <a:rPr lang="en-GB" dirty="0" err="1"/>
            <a:t>Fagans</a:t>
          </a:r>
          <a:r>
            <a:rPr lang="en-GB" dirty="0"/>
            <a:t>?</a:t>
          </a:r>
          <a:endParaRPr lang="en-US" dirty="0"/>
        </a:p>
      </dgm:t>
    </dgm:pt>
    <dgm:pt modelId="{9454ACCA-155D-4104-93B0-A8A2BF0D94F8}" type="parTrans" cxnId="{72329291-8BFB-43B3-BC36-02EE1AB5A23F}">
      <dgm:prSet/>
      <dgm:spPr/>
      <dgm:t>
        <a:bodyPr/>
        <a:lstStyle/>
        <a:p>
          <a:endParaRPr lang="en-US"/>
        </a:p>
      </dgm:t>
    </dgm:pt>
    <dgm:pt modelId="{2D78D870-FD07-4140-9CAA-5EF219B7521A}" type="sibTrans" cxnId="{72329291-8BFB-43B3-BC36-02EE1AB5A23F}">
      <dgm:prSet/>
      <dgm:spPr/>
      <dgm:t>
        <a:bodyPr/>
        <a:lstStyle/>
        <a:p>
          <a:endParaRPr lang="en-US"/>
        </a:p>
      </dgm:t>
    </dgm:pt>
    <dgm:pt modelId="{0ECC4149-E394-4392-8A4C-E4D2C8A9EFB6}">
      <dgm:prSet/>
      <dgm:spPr/>
      <dgm:t>
        <a:bodyPr/>
        <a:lstStyle/>
        <a:p>
          <a:r>
            <a:rPr lang="en-GB" dirty="0"/>
            <a:t>What are perceived to be the main barriers to developing a successful partnership between secondary schools and NMC and St </a:t>
          </a:r>
          <a:r>
            <a:rPr lang="en-GB" dirty="0" err="1"/>
            <a:t>Fagans</a:t>
          </a:r>
          <a:r>
            <a:rPr lang="en-GB" dirty="0"/>
            <a:t> ? </a:t>
          </a:r>
          <a:endParaRPr lang="en-US" dirty="0"/>
        </a:p>
      </dgm:t>
    </dgm:pt>
    <dgm:pt modelId="{A300FDC3-5E90-4378-BA4C-5AC2F9E711A8}" type="parTrans" cxnId="{72B0999D-AAA3-4430-AC32-5E1D8789FAC8}">
      <dgm:prSet/>
      <dgm:spPr/>
      <dgm:t>
        <a:bodyPr/>
        <a:lstStyle/>
        <a:p>
          <a:endParaRPr lang="en-US"/>
        </a:p>
      </dgm:t>
    </dgm:pt>
    <dgm:pt modelId="{986D5248-0232-4018-A69F-8123526D74D2}" type="sibTrans" cxnId="{72B0999D-AAA3-4430-AC32-5E1D8789FAC8}">
      <dgm:prSet/>
      <dgm:spPr/>
      <dgm:t>
        <a:bodyPr/>
        <a:lstStyle/>
        <a:p>
          <a:endParaRPr lang="en-US"/>
        </a:p>
      </dgm:t>
    </dgm:pt>
    <dgm:pt modelId="{3921E91E-A5AC-4F46-9BA9-02DDD12851B6}" type="pres">
      <dgm:prSet presAssocID="{C38EA906-841E-4771-B621-4DFEE893CE1A}" presName="hierChild1" presStyleCnt="0">
        <dgm:presLayoutVars>
          <dgm:chPref val="1"/>
          <dgm:dir/>
          <dgm:animOne val="branch"/>
          <dgm:animLvl val="lvl"/>
          <dgm:resizeHandles/>
        </dgm:presLayoutVars>
      </dgm:prSet>
      <dgm:spPr/>
    </dgm:pt>
    <dgm:pt modelId="{28FDB70D-407C-4374-A520-D55CF02118BC}" type="pres">
      <dgm:prSet presAssocID="{156E2E77-2AA6-4241-9028-7A7D9330F80D}" presName="hierRoot1" presStyleCnt="0"/>
      <dgm:spPr/>
    </dgm:pt>
    <dgm:pt modelId="{19D77281-151B-4DB2-8942-DB8A9DE9BD82}" type="pres">
      <dgm:prSet presAssocID="{156E2E77-2AA6-4241-9028-7A7D9330F80D}" presName="composite" presStyleCnt="0"/>
      <dgm:spPr/>
    </dgm:pt>
    <dgm:pt modelId="{F72EE15E-A596-4715-94C6-FA564C54B165}" type="pres">
      <dgm:prSet presAssocID="{156E2E77-2AA6-4241-9028-7A7D9330F80D}" presName="background" presStyleLbl="node0" presStyleIdx="0" presStyleCnt="3"/>
      <dgm:spPr/>
    </dgm:pt>
    <dgm:pt modelId="{7AA41BCB-2D77-43CF-859C-36337B56FEDF}" type="pres">
      <dgm:prSet presAssocID="{156E2E77-2AA6-4241-9028-7A7D9330F80D}" presName="text" presStyleLbl="fgAcc0" presStyleIdx="0" presStyleCnt="3">
        <dgm:presLayoutVars>
          <dgm:chPref val="3"/>
        </dgm:presLayoutVars>
      </dgm:prSet>
      <dgm:spPr/>
    </dgm:pt>
    <dgm:pt modelId="{C6228607-3659-446A-986B-0581C3372132}" type="pres">
      <dgm:prSet presAssocID="{156E2E77-2AA6-4241-9028-7A7D9330F80D}" presName="hierChild2" presStyleCnt="0"/>
      <dgm:spPr/>
    </dgm:pt>
    <dgm:pt modelId="{18065111-0C8E-4C64-BCC1-07963AF5AC70}" type="pres">
      <dgm:prSet presAssocID="{EE60A74E-62F9-4D84-AFDB-B27CFC130D89}" presName="hierRoot1" presStyleCnt="0"/>
      <dgm:spPr/>
    </dgm:pt>
    <dgm:pt modelId="{4F19A369-8567-468D-955E-7F091FE30C08}" type="pres">
      <dgm:prSet presAssocID="{EE60A74E-62F9-4D84-AFDB-B27CFC130D89}" presName="composite" presStyleCnt="0"/>
      <dgm:spPr/>
    </dgm:pt>
    <dgm:pt modelId="{BF6B392A-2430-442D-B019-0E280DCE1A45}" type="pres">
      <dgm:prSet presAssocID="{EE60A74E-62F9-4D84-AFDB-B27CFC130D89}" presName="background" presStyleLbl="node0" presStyleIdx="1" presStyleCnt="3"/>
      <dgm:spPr/>
    </dgm:pt>
    <dgm:pt modelId="{7B02C9BC-F4D6-4007-A9DB-1692E52B22AE}" type="pres">
      <dgm:prSet presAssocID="{EE60A74E-62F9-4D84-AFDB-B27CFC130D89}" presName="text" presStyleLbl="fgAcc0" presStyleIdx="1" presStyleCnt="3">
        <dgm:presLayoutVars>
          <dgm:chPref val="3"/>
        </dgm:presLayoutVars>
      </dgm:prSet>
      <dgm:spPr/>
    </dgm:pt>
    <dgm:pt modelId="{D92A0041-42C3-4895-A4EC-384E82676E80}" type="pres">
      <dgm:prSet presAssocID="{EE60A74E-62F9-4D84-AFDB-B27CFC130D89}" presName="hierChild2" presStyleCnt="0"/>
      <dgm:spPr/>
    </dgm:pt>
    <dgm:pt modelId="{8AC9F5A9-D1F8-402A-AE12-877723746662}" type="pres">
      <dgm:prSet presAssocID="{0ECC4149-E394-4392-8A4C-E4D2C8A9EFB6}" presName="hierRoot1" presStyleCnt="0"/>
      <dgm:spPr/>
    </dgm:pt>
    <dgm:pt modelId="{273E24ED-3BC0-4A1C-8B30-B7E3E9B95479}" type="pres">
      <dgm:prSet presAssocID="{0ECC4149-E394-4392-8A4C-E4D2C8A9EFB6}" presName="composite" presStyleCnt="0"/>
      <dgm:spPr/>
    </dgm:pt>
    <dgm:pt modelId="{05AE1AD4-CD4E-4DD8-833D-246EF3C50A88}" type="pres">
      <dgm:prSet presAssocID="{0ECC4149-E394-4392-8A4C-E4D2C8A9EFB6}" presName="background" presStyleLbl="node0" presStyleIdx="2" presStyleCnt="3"/>
      <dgm:spPr/>
    </dgm:pt>
    <dgm:pt modelId="{7479B043-C0FD-4527-A80F-73BE50A5C661}" type="pres">
      <dgm:prSet presAssocID="{0ECC4149-E394-4392-8A4C-E4D2C8A9EFB6}" presName="text" presStyleLbl="fgAcc0" presStyleIdx="2" presStyleCnt="3">
        <dgm:presLayoutVars>
          <dgm:chPref val="3"/>
        </dgm:presLayoutVars>
      </dgm:prSet>
      <dgm:spPr/>
    </dgm:pt>
    <dgm:pt modelId="{1A89FDA3-84CF-4B46-8BE2-15421585FA2B}" type="pres">
      <dgm:prSet presAssocID="{0ECC4149-E394-4392-8A4C-E4D2C8A9EFB6}" presName="hierChild2" presStyleCnt="0"/>
      <dgm:spPr/>
    </dgm:pt>
  </dgm:ptLst>
  <dgm:cxnLst>
    <dgm:cxn modelId="{6CA03928-CDED-4DF3-AA9D-879B996F89C0}" type="presOf" srcId="{0ECC4149-E394-4392-8A4C-E4D2C8A9EFB6}" destId="{7479B043-C0FD-4527-A80F-73BE50A5C661}" srcOrd="0" destOrd="0" presId="urn:microsoft.com/office/officeart/2005/8/layout/hierarchy1"/>
    <dgm:cxn modelId="{73D80638-73B1-49B9-BDBB-2B603A75681B}" srcId="{C38EA906-841E-4771-B621-4DFEE893CE1A}" destId="{156E2E77-2AA6-4241-9028-7A7D9330F80D}" srcOrd="0" destOrd="0" parTransId="{59A27A3A-7712-44BE-8F8A-DA962F643A5A}" sibTransId="{4658E154-93B9-4FFC-9477-FAEF64A835F8}"/>
    <dgm:cxn modelId="{72329291-8BFB-43B3-BC36-02EE1AB5A23F}" srcId="{C38EA906-841E-4771-B621-4DFEE893CE1A}" destId="{EE60A74E-62F9-4D84-AFDB-B27CFC130D89}" srcOrd="1" destOrd="0" parTransId="{9454ACCA-155D-4104-93B0-A8A2BF0D94F8}" sibTransId="{2D78D870-FD07-4140-9CAA-5EF219B7521A}"/>
    <dgm:cxn modelId="{72B0999D-AAA3-4430-AC32-5E1D8789FAC8}" srcId="{C38EA906-841E-4771-B621-4DFEE893CE1A}" destId="{0ECC4149-E394-4392-8A4C-E4D2C8A9EFB6}" srcOrd="2" destOrd="0" parTransId="{A300FDC3-5E90-4378-BA4C-5AC2F9E711A8}" sibTransId="{986D5248-0232-4018-A69F-8123526D74D2}"/>
    <dgm:cxn modelId="{BDD758A7-7B15-468C-89FB-15209EC1112A}" type="presOf" srcId="{156E2E77-2AA6-4241-9028-7A7D9330F80D}" destId="{7AA41BCB-2D77-43CF-859C-36337B56FEDF}" srcOrd="0" destOrd="0" presId="urn:microsoft.com/office/officeart/2005/8/layout/hierarchy1"/>
    <dgm:cxn modelId="{F9AEF2AA-F004-4DE6-BAC6-2C27E328F551}" type="presOf" srcId="{C38EA906-841E-4771-B621-4DFEE893CE1A}" destId="{3921E91E-A5AC-4F46-9BA9-02DDD12851B6}" srcOrd="0" destOrd="0" presId="urn:microsoft.com/office/officeart/2005/8/layout/hierarchy1"/>
    <dgm:cxn modelId="{A9D091BF-F959-4A65-95CB-195DBFF6181A}" type="presOf" srcId="{EE60A74E-62F9-4D84-AFDB-B27CFC130D89}" destId="{7B02C9BC-F4D6-4007-A9DB-1692E52B22AE}" srcOrd="0" destOrd="0" presId="urn:microsoft.com/office/officeart/2005/8/layout/hierarchy1"/>
    <dgm:cxn modelId="{956A2E2E-3BEE-4F12-BA26-AA815113B73D}" type="presParOf" srcId="{3921E91E-A5AC-4F46-9BA9-02DDD12851B6}" destId="{28FDB70D-407C-4374-A520-D55CF02118BC}" srcOrd="0" destOrd="0" presId="urn:microsoft.com/office/officeart/2005/8/layout/hierarchy1"/>
    <dgm:cxn modelId="{2BD01865-64AC-4372-9182-F393AF3128CC}" type="presParOf" srcId="{28FDB70D-407C-4374-A520-D55CF02118BC}" destId="{19D77281-151B-4DB2-8942-DB8A9DE9BD82}" srcOrd="0" destOrd="0" presId="urn:microsoft.com/office/officeart/2005/8/layout/hierarchy1"/>
    <dgm:cxn modelId="{36CB2160-3A93-4EE9-9665-99899CF48B5A}" type="presParOf" srcId="{19D77281-151B-4DB2-8942-DB8A9DE9BD82}" destId="{F72EE15E-A596-4715-94C6-FA564C54B165}" srcOrd="0" destOrd="0" presId="urn:microsoft.com/office/officeart/2005/8/layout/hierarchy1"/>
    <dgm:cxn modelId="{948DDE44-2DD0-41C1-B990-E51C04AD00FC}" type="presParOf" srcId="{19D77281-151B-4DB2-8942-DB8A9DE9BD82}" destId="{7AA41BCB-2D77-43CF-859C-36337B56FEDF}" srcOrd="1" destOrd="0" presId="urn:microsoft.com/office/officeart/2005/8/layout/hierarchy1"/>
    <dgm:cxn modelId="{C463CA5A-CCA2-4111-B3EF-BD78266260C4}" type="presParOf" srcId="{28FDB70D-407C-4374-A520-D55CF02118BC}" destId="{C6228607-3659-446A-986B-0581C3372132}" srcOrd="1" destOrd="0" presId="urn:microsoft.com/office/officeart/2005/8/layout/hierarchy1"/>
    <dgm:cxn modelId="{594E9F83-7C3F-419F-A02B-2B6C79657AD6}" type="presParOf" srcId="{3921E91E-A5AC-4F46-9BA9-02DDD12851B6}" destId="{18065111-0C8E-4C64-BCC1-07963AF5AC70}" srcOrd="1" destOrd="0" presId="urn:microsoft.com/office/officeart/2005/8/layout/hierarchy1"/>
    <dgm:cxn modelId="{6A13B074-2521-4A87-A925-9CA159D66133}" type="presParOf" srcId="{18065111-0C8E-4C64-BCC1-07963AF5AC70}" destId="{4F19A369-8567-468D-955E-7F091FE30C08}" srcOrd="0" destOrd="0" presId="urn:microsoft.com/office/officeart/2005/8/layout/hierarchy1"/>
    <dgm:cxn modelId="{BAEEC9E8-FED5-4229-9595-701BDDE03925}" type="presParOf" srcId="{4F19A369-8567-468D-955E-7F091FE30C08}" destId="{BF6B392A-2430-442D-B019-0E280DCE1A45}" srcOrd="0" destOrd="0" presId="urn:microsoft.com/office/officeart/2005/8/layout/hierarchy1"/>
    <dgm:cxn modelId="{4E0F8BE4-4DCA-4192-9689-ABE1EF2E46DB}" type="presParOf" srcId="{4F19A369-8567-468D-955E-7F091FE30C08}" destId="{7B02C9BC-F4D6-4007-A9DB-1692E52B22AE}" srcOrd="1" destOrd="0" presId="urn:microsoft.com/office/officeart/2005/8/layout/hierarchy1"/>
    <dgm:cxn modelId="{965128A9-5008-4EF1-93FA-5DD10397697F}" type="presParOf" srcId="{18065111-0C8E-4C64-BCC1-07963AF5AC70}" destId="{D92A0041-42C3-4895-A4EC-384E82676E80}" srcOrd="1" destOrd="0" presId="urn:microsoft.com/office/officeart/2005/8/layout/hierarchy1"/>
    <dgm:cxn modelId="{DEEC71F2-AB1B-4528-A7AE-FE65EB276B94}" type="presParOf" srcId="{3921E91E-A5AC-4F46-9BA9-02DDD12851B6}" destId="{8AC9F5A9-D1F8-402A-AE12-877723746662}" srcOrd="2" destOrd="0" presId="urn:microsoft.com/office/officeart/2005/8/layout/hierarchy1"/>
    <dgm:cxn modelId="{9F6703B5-A2A5-4702-8483-7171D6023800}" type="presParOf" srcId="{8AC9F5A9-D1F8-402A-AE12-877723746662}" destId="{273E24ED-3BC0-4A1C-8B30-B7E3E9B95479}" srcOrd="0" destOrd="0" presId="urn:microsoft.com/office/officeart/2005/8/layout/hierarchy1"/>
    <dgm:cxn modelId="{DB261134-D631-4AF7-B601-DAA206E4F375}" type="presParOf" srcId="{273E24ED-3BC0-4A1C-8B30-B7E3E9B95479}" destId="{05AE1AD4-CD4E-4DD8-833D-246EF3C50A88}" srcOrd="0" destOrd="0" presId="urn:microsoft.com/office/officeart/2005/8/layout/hierarchy1"/>
    <dgm:cxn modelId="{D2FA3770-0A9A-49DE-8B8F-2C09E722E956}" type="presParOf" srcId="{273E24ED-3BC0-4A1C-8B30-B7E3E9B95479}" destId="{7479B043-C0FD-4527-A80F-73BE50A5C661}" srcOrd="1" destOrd="0" presId="urn:microsoft.com/office/officeart/2005/8/layout/hierarchy1"/>
    <dgm:cxn modelId="{D42066E6-76F3-4884-A187-C754FDC53E63}" type="presParOf" srcId="{8AC9F5A9-D1F8-402A-AE12-877723746662}" destId="{1A89FDA3-84CF-4B46-8BE2-15421585FA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A7A65-5089-4E4C-9C75-B7794DA70F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513A58-BFC7-4ED8-A7E1-C822D9995F8D}">
      <dgm:prSet/>
      <dgm:spPr/>
      <dgm:t>
        <a:bodyPr/>
        <a:lstStyle/>
        <a:p>
          <a:r>
            <a:rPr lang="en-US"/>
            <a:t>Curriculum For Wales</a:t>
          </a:r>
        </a:p>
      </dgm:t>
    </dgm:pt>
    <dgm:pt modelId="{50C64197-7F2F-4CB3-81A5-5C5A1A42DAB8}" type="parTrans" cxnId="{86623DDF-0254-41F7-B8A6-0A41C6FF0135}">
      <dgm:prSet/>
      <dgm:spPr/>
      <dgm:t>
        <a:bodyPr/>
        <a:lstStyle/>
        <a:p>
          <a:endParaRPr lang="en-US"/>
        </a:p>
      </dgm:t>
    </dgm:pt>
    <dgm:pt modelId="{E8AF6153-971D-4724-BB0A-B7726BC41BB2}" type="sibTrans" cxnId="{86623DDF-0254-41F7-B8A6-0A41C6FF0135}">
      <dgm:prSet/>
      <dgm:spPr/>
      <dgm:t>
        <a:bodyPr/>
        <a:lstStyle/>
        <a:p>
          <a:endParaRPr lang="en-US"/>
        </a:p>
      </dgm:t>
    </dgm:pt>
    <dgm:pt modelId="{971D6486-9EDE-4B31-B91C-34502E29BC38}">
      <dgm:prSet/>
      <dgm:spPr/>
      <dgm:t>
        <a:bodyPr/>
        <a:lstStyle/>
        <a:p>
          <a:r>
            <a:rPr lang="en-US"/>
            <a:t>The role of museums in learning </a:t>
          </a:r>
        </a:p>
      </dgm:t>
    </dgm:pt>
    <dgm:pt modelId="{1E887B32-E223-4E8D-95B6-AAB613258D4C}" type="parTrans" cxnId="{3475362F-3714-479A-8A7B-E5B37583B4A8}">
      <dgm:prSet/>
      <dgm:spPr/>
      <dgm:t>
        <a:bodyPr/>
        <a:lstStyle/>
        <a:p>
          <a:endParaRPr lang="en-US"/>
        </a:p>
      </dgm:t>
    </dgm:pt>
    <dgm:pt modelId="{13AE1E46-DC6F-4184-BF12-F63CAB1C400D}" type="sibTrans" cxnId="{3475362F-3714-479A-8A7B-E5B37583B4A8}">
      <dgm:prSet/>
      <dgm:spPr/>
      <dgm:t>
        <a:bodyPr/>
        <a:lstStyle/>
        <a:p>
          <a:endParaRPr lang="en-US"/>
        </a:p>
      </dgm:t>
    </dgm:pt>
    <dgm:pt modelId="{A6F65B7E-41BC-4519-A06D-A56BE33ABC7A}">
      <dgm:prSet/>
      <dgm:spPr/>
      <dgm:t>
        <a:bodyPr/>
        <a:lstStyle/>
        <a:p>
          <a:r>
            <a:rPr lang="en-US"/>
            <a:t>Museum relationships with schools</a:t>
          </a:r>
        </a:p>
      </dgm:t>
    </dgm:pt>
    <dgm:pt modelId="{8E8F55A1-08B0-4822-A47F-C6860549EDE5}" type="parTrans" cxnId="{B40FD8F7-69D5-4763-9274-2BC77E06C6C1}">
      <dgm:prSet/>
      <dgm:spPr/>
      <dgm:t>
        <a:bodyPr/>
        <a:lstStyle/>
        <a:p>
          <a:endParaRPr lang="en-US"/>
        </a:p>
      </dgm:t>
    </dgm:pt>
    <dgm:pt modelId="{5FEE4633-B353-4290-9C07-0C180636001D}" type="sibTrans" cxnId="{B40FD8F7-69D5-4763-9274-2BC77E06C6C1}">
      <dgm:prSet/>
      <dgm:spPr/>
      <dgm:t>
        <a:bodyPr/>
        <a:lstStyle/>
        <a:p>
          <a:endParaRPr lang="en-US"/>
        </a:p>
      </dgm:t>
    </dgm:pt>
    <dgm:pt modelId="{0C52B884-6D14-43A8-B882-D98CCD03F8EF}">
      <dgm:prSet/>
      <dgm:spPr/>
      <dgm:t>
        <a:bodyPr/>
        <a:lstStyle/>
        <a:p>
          <a:endParaRPr lang="en-US" dirty="0"/>
        </a:p>
      </dgm:t>
    </dgm:pt>
    <dgm:pt modelId="{408B88BB-0DE1-48B5-91D4-440C72EABBD6}" type="parTrans" cxnId="{78E117B5-2E9A-4EA9-B366-D044EB67E227}">
      <dgm:prSet/>
      <dgm:spPr/>
      <dgm:t>
        <a:bodyPr/>
        <a:lstStyle/>
        <a:p>
          <a:endParaRPr lang="en-US"/>
        </a:p>
      </dgm:t>
    </dgm:pt>
    <dgm:pt modelId="{2176B6A7-D961-4B45-B4E1-37CEF7A3F76C}" type="sibTrans" cxnId="{78E117B5-2E9A-4EA9-B366-D044EB67E227}">
      <dgm:prSet/>
      <dgm:spPr/>
      <dgm:t>
        <a:bodyPr/>
        <a:lstStyle/>
        <a:p>
          <a:endParaRPr lang="en-US"/>
        </a:p>
      </dgm:t>
    </dgm:pt>
    <dgm:pt modelId="{EAC5B9E3-2B78-4000-ACB8-513747D7DC66}" type="pres">
      <dgm:prSet presAssocID="{74FA7A65-5089-4E4C-9C75-B7794DA70F04}" presName="root" presStyleCnt="0">
        <dgm:presLayoutVars>
          <dgm:dir/>
          <dgm:resizeHandles val="exact"/>
        </dgm:presLayoutVars>
      </dgm:prSet>
      <dgm:spPr/>
    </dgm:pt>
    <dgm:pt modelId="{09F4E70D-0370-405B-A76B-4FEEDD29F6B8}" type="pres">
      <dgm:prSet presAssocID="{CB513A58-BFC7-4ED8-A7E1-C822D9995F8D}" presName="compNode" presStyleCnt="0"/>
      <dgm:spPr/>
    </dgm:pt>
    <dgm:pt modelId="{212694E0-B80C-4164-8FA6-4EA332E8A5E7}" type="pres">
      <dgm:prSet presAssocID="{CB513A58-BFC7-4ED8-A7E1-C822D9995F8D}" presName="bgRect" presStyleLbl="bgShp" presStyleIdx="0" presStyleCnt="4"/>
      <dgm:spPr/>
    </dgm:pt>
    <dgm:pt modelId="{98A1EF13-901E-4D0D-9B83-CD3D9F467D58}" type="pres">
      <dgm:prSet presAssocID="{CB513A58-BFC7-4ED8-A7E1-C822D9995F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E2AB1C1-69FE-4FE4-9FD0-8DF90FB994E0}" type="pres">
      <dgm:prSet presAssocID="{CB513A58-BFC7-4ED8-A7E1-C822D9995F8D}" presName="spaceRect" presStyleCnt="0"/>
      <dgm:spPr/>
    </dgm:pt>
    <dgm:pt modelId="{ACD7E462-3B0D-48A1-83FA-A06B6CA42798}" type="pres">
      <dgm:prSet presAssocID="{CB513A58-BFC7-4ED8-A7E1-C822D9995F8D}" presName="parTx" presStyleLbl="revTx" presStyleIdx="0" presStyleCnt="4">
        <dgm:presLayoutVars>
          <dgm:chMax val="0"/>
          <dgm:chPref val="0"/>
        </dgm:presLayoutVars>
      </dgm:prSet>
      <dgm:spPr/>
    </dgm:pt>
    <dgm:pt modelId="{123D64E5-87E9-454F-81E7-85AF38E6EAFE}" type="pres">
      <dgm:prSet presAssocID="{E8AF6153-971D-4724-BB0A-B7726BC41BB2}" presName="sibTrans" presStyleCnt="0"/>
      <dgm:spPr/>
    </dgm:pt>
    <dgm:pt modelId="{7BC3F6E6-9E20-4D29-824B-CFD25139FE7C}" type="pres">
      <dgm:prSet presAssocID="{971D6486-9EDE-4B31-B91C-34502E29BC38}" presName="compNode" presStyleCnt="0"/>
      <dgm:spPr/>
    </dgm:pt>
    <dgm:pt modelId="{E22150B4-58D3-4D53-A468-43B7305CAB5E}" type="pres">
      <dgm:prSet presAssocID="{971D6486-9EDE-4B31-B91C-34502E29BC38}" presName="bgRect" presStyleLbl="bgShp" presStyleIdx="1" presStyleCnt="4"/>
      <dgm:spPr/>
    </dgm:pt>
    <dgm:pt modelId="{1E7E0041-CFF9-452B-BB30-BD0E0F4900B6}" type="pres">
      <dgm:prSet presAssocID="{971D6486-9EDE-4B31-B91C-34502E29BC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45750322-19CA-429C-A0E8-68C1EF505356}" type="pres">
      <dgm:prSet presAssocID="{971D6486-9EDE-4B31-B91C-34502E29BC38}" presName="spaceRect" presStyleCnt="0"/>
      <dgm:spPr/>
    </dgm:pt>
    <dgm:pt modelId="{BB5EF5EF-020F-4CD0-B027-E07C58C0DE4C}" type="pres">
      <dgm:prSet presAssocID="{971D6486-9EDE-4B31-B91C-34502E29BC38}" presName="parTx" presStyleLbl="revTx" presStyleIdx="1" presStyleCnt="4">
        <dgm:presLayoutVars>
          <dgm:chMax val="0"/>
          <dgm:chPref val="0"/>
        </dgm:presLayoutVars>
      </dgm:prSet>
      <dgm:spPr/>
    </dgm:pt>
    <dgm:pt modelId="{A23B7694-D08C-4085-8D62-A292A80B9B32}" type="pres">
      <dgm:prSet presAssocID="{13AE1E46-DC6F-4184-BF12-F63CAB1C400D}" presName="sibTrans" presStyleCnt="0"/>
      <dgm:spPr/>
    </dgm:pt>
    <dgm:pt modelId="{226DDC98-D7DB-499E-90C4-27381355B20D}" type="pres">
      <dgm:prSet presAssocID="{A6F65B7E-41BC-4519-A06D-A56BE33ABC7A}" presName="compNode" presStyleCnt="0"/>
      <dgm:spPr/>
    </dgm:pt>
    <dgm:pt modelId="{77F5F2E3-2984-4296-98F2-CF5D0087D757}" type="pres">
      <dgm:prSet presAssocID="{A6F65B7E-41BC-4519-A06D-A56BE33ABC7A}" presName="bgRect" presStyleLbl="bgShp" presStyleIdx="2" presStyleCnt="4"/>
      <dgm:spPr/>
    </dgm:pt>
    <dgm:pt modelId="{E0BF3C82-2569-44AB-9A4F-8BC72722973D}" type="pres">
      <dgm:prSet presAssocID="{A6F65B7E-41BC-4519-A06D-A56BE33ABC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58020609-1802-49B4-A252-AB408DE0CC36}" type="pres">
      <dgm:prSet presAssocID="{A6F65B7E-41BC-4519-A06D-A56BE33ABC7A}" presName="spaceRect" presStyleCnt="0"/>
      <dgm:spPr/>
    </dgm:pt>
    <dgm:pt modelId="{6C66A94D-1587-447D-BD0C-CA70189093ED}" type="pres">
      <dgm:prSet presAssocID="{A6F65B7E-41BC-4519-A06D-A56BE33ABC7A}" presName="parTx" presStyleLbl="revTx" presStyleIdx="2" presStyleCnt="4">
        <dgm:presLayoutVars>
          <dgm:chMax val="0"/>
          <dgm:chPref val="0"/>
        </dgm:presLayoutVars>
      </dgm:prSet>
      <dgm:spPr/>
    </dgm:pt>
    <dgm:pt modelId="{CE1AE627-51A9-4411-A770-0947AB7B33EE}" type="pres">
      <dgm:prSet presAssocID="{5FEE4633-B353-4290-9C07-0C180636001D}" presName="sibTrans" presStyleCnt="0"/>
      <dgm:spPr/>
    </dgm:pt>
    <dgm:pt modelId="{E762E778-9D79-49FC-A23D-F5254E2EA048}" type="pres">
      <dgm:prSet presAssocID="{0C52B884-6D14-43A8-B882-D98CCD03F8EF}" presName="compNode" presStyleCnt="0"/>
      <dgm:spPr/>
    </dgm:pt>
    <dgm:pt modelId="{99AA3DA3-44A5-4409-B517-53FFAA977073}" type="pres">
      <dgm:prSet presAssocID="{0C52B884-6D14-43A8-B882-D98CCD03F8EF}" presName="bgRect" presStyleLbl="bgShp" presStyleIdx="3" presStyleCnt="4" custLinFactNeighborX="5345" custLinFactNeighborY="71805"/>
      <dgm:spPr/>
    </dgm:pt>
    <dgm:pt modelId="{9E46189A-22F7-469B-80E8-D8C3F49B2E9F}" type="pres">
      <dgm:prSet presAssocID="{0C52B884-6D14-43A8-B882-D98CCD03F8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65C34C98-A89E-489A-9D1C-155BE5DBD93D}" type="pres">
      <dgm:prSet presAssocID="{0C52B884-6D14-43A8-B882-D98CCD03F8EF}" presName="spaceRect" presStyleCnt="0"/>
      <dgm:spPr/>
    </dgm:pt>
    <dgm:pt modelId="{6573666B-4208-4662-B4D4-2490ACA765E8}" type="pres">
      <dgm:prSet presAssocID="{0C52B884-6D14-43A8-B882-D98CCD03F8EF}" presName="parTx" presStyleLbl="revTx" presStyleIdx="3" presStyleCnt="4">
        <dgm:presLayoutVars>
          <dgm:chMax val="0"/>
          <dgm:chPref val="0"/>
        </dgm:presLayoutVars>
      </dgm:prSet>
      <dgm:spPr/>
    </dgm:pt>
  </dgm:ptLst>
  <dgm:cxnLst>
    <dgm:cxn modelId="{9CBEC002-BDB5-41D4-8D86-C5CAD16BCCE7}" type="presOf" srcId="{A6F65B7E-41BC-4519-A06D-A56BE33ABC7A}" destId="{6C66A94D-1587-447D-BD0C-CA70189093ED}" srcOrd="0" destOrd="0" presId="urn:microsoft.com/office/officeart/2018/2/layout/IconVerticalSolidList"/>
    <dgm:cxn modelId="{7CAC0A2F-9377-40F1-ABE4-B5DD185B1679}" type="presOf" srcId="{CB513A58-BFC7-4ED8-A7E1-C822D9995F8D}" destId="{ACD7E462-3B0D-48A1-83FA-A06B6CA42798}" srcOrd="0" destOrd="0" presId="urn:microsoft.com/office/officeart/2018/2/layout/IconVerticalSolidList"/>
    <dgm:cxn modelId="{3475362F-3714-479A-8A7B-E5B37583B4A8}" srcId="{74FA7A65-5089-4E4C-9C75-B7794DA70F04}" destId="{971D6486-9EDE-4B31-B91C-34502E29BC38}" srcOrd="1" destOrd="0" parTransId="{1E887B32-E223-4E8D-95B6-AAB613258D4C}" sibTransId="{13AE1E46-DC6F-4184-BF12-F63CAB1C400D}"/>
    <dgm:cxn modelId="{78E117B5-2E9A-4EA9-B366-D044EB67E227}" srcId="{74FA7A65-5089-4E4C-9C75-B7794DA70F04}" destId="{0C52B884-6D14-43A8-B882-D98CCD03F8EF}" srcOrd="3" destOrd="0" parTransId="{408B88BB-0DE1-48B5-91D4-440C72EABBD6}" sibTransId="{2176B6A7-D961-4B45-B4E1-37CEF7A3F76C}"/>
    <dgm:cxn modelId="{9C2599BC-BFF9-447F-8A8C-3E80105C75F0}" type="presOf" srcId="{0C52B884-6D14-43A8-B882-D98CCD03F8EF}" destId="{6573666B-4208-4662-B4D4-2490ACA765E8}" srcOrd="0" destOrd="0" presId="urn:microsoft.com/office/officeart/2018/2/layout/IconVerticalSolidList"/>
    <dgm:cxn modelId="{C6A696C7-4A0D-4F3E-A948-378AB04E72FD}" type="presOf" srcId="{74FA7A65-5089-4E4C-9C75-B7794DA70F04}" destId="{EAC5B9E3-2B78-4000-ACB8-513747D7DC66}" srcOrd="0" destOrd="0" presId="urn:microsoft.com/office/officeart/2018/2/layout/IconVerticalSolidList"/>
    <dgm:cxn modelId="{B7C7A6DE-C313-45A7-B342-863E2019E4E7}" type="presOf" srcId="{971D6486-9EDE-4B31-B91C-34502E29BC38}" destId="{BB5EF5EF-020F-4CD0-B027-E07C58C0DE4C}" srcOrd="0" destOrd="0" presId="urn:microsoft.com/office/officeart/2018/2/layout/IconVerticalSolidList"/>
    <dgm:cxn modelId="{86623DDF-0254-41F7-B8A6-0A41C6FF0135}" srcId="{74FA7A65-5089-4E4C-9C75-B7794DA70F04}" destId="{CB513A58-BFC7-4ED8-A7E1-C822D9995F8D}" srcOrd="0" destOrd="0" parTransId="{50C64197-7F2F-4CB3-81A5-5C5A1A42DAB8}" sibTransId="{E8AF6153-971D-4724-BB0A-B7726BC41BB2}"/>
    <dgm:cxn modelId="{B40FD8F7-69D5-4763-9274-2BC77E06C6C1}" srcId="{74FA7A65-5089-4E4C-9C75-B7794DA70F04}" destId="{A6F65B7E-41BC-4519-A06D-A56BE33ABC7A}" srcOrd="2" destOrd="0" parTransId="{8E8F55A1-08B0-4822-A47F-C6860549EDE5}" sibTransId="{5FEE4633-B353-4290-9C07-0C180636001D}"/>
    <dgm:cxn modelId="{697C87CF-22A2-46E5-90E4-69531C881CFE}" type="presParOf" srcId="{EAC5B9E3-2B78-4000-ACB8-513747D7DC66}" destId="{09F4E70D-0370-405B-A76B-4FEEDD29F6B8}" srcOrd="0" destOrd="0" presId="urn:microsoft.com/office/officeart/2018/2/layout/IconVerticalSolidList"/>
    <dgm:cxn modelId="{4C9DBB53-2A3F-4BEB-B516-213F0926F329}" type="presParOf" srcId="{09F4E70D-0370-405B-A76B-4FEEDD29F6B8}" destId="{212694E0-B80C-4164-8FA6-4EA332E8A5E7}" srcOrd="0" destOrd="0" presId="urn:microsoft.com/office/officeart/2018/2/layout/IconVerticalSolidList"/>
    <dgm:cxn modelId="{D32436E3-DF85-4A95-BF27-1E7E81A3D33A}" type="presParOf" srcId="{09F4E70D-0370-405B-A76B-4FEEDD29F6B8}" destId="{98A1EF13-901E-4D0D-9B83-CD3D9F467D58}" srcOrd="1" destOrd="0" presId="urn:microsoft.com/office/officeart/2018/2/layout/IconVerticalSolidList"/>
    <dgm:cxn modelId="{0886F966-9C0B-4F03-80BD-54552DBBD7EE}" type="presParOf" srcId="{09F4E70D-0370-405B-A76B-4FEEDD29F6B8}" destId="{8E2AB1C1-69FE-4FE4-9FD0-8DF90FB994E0}" srcOrd="2" destOrd="0" presId="urn:microsoft.com/office/officeart/2018/2/layout/IconVerticalSolidList"/>
    <dgm:cxn modelId="{D13F5DB1-B81D-4D1A-9220-2ADA9AACC4C9}" type="presParOf" srcId="{09F4E70D-0370-405B-A76B-4FEEDD29F6B8}" destId="{ACD7E462-3B0D-48A1-83FA-A06B6CA42798}" srcOrd="3" destOrd="0" presId="urn:microsoft.com/office/officeart/2018/2/layout/IconVerticalSolidList"/>
    <dgm:cxn modelId="{1AC5E3DD-CEFF-4E59-8FF0-1B723079FB4D}" type="presParOf" srcId="{EAC5B9E3-2B78-4000-ACB8-513747D7DC66}" destId="{123D64E5-87E9-454F-81E7-85AF38E6EAFE}" srcOrd="1" destOrd="0" presId="urn:microsoft.com/office/officeart/2018/2/layout/IconVerticalSolidList"/>
    <dgm:cxn modelId="{E22CCAEA-FA77-44C8-AFF6-70B1829C5488}" type="presParOf" srcId="{EAC5B9E3-2B78-4000-ACB8-513747D7DC66}" destId="{7BC3F6E6-9E20-4D29-824B-CFD25139FE7C}" srcOrd="2" destOrd="0" presId="urn:microsoft.com/office/officeart/2018/2/layout/IconVerticalSolidList"/>
    <dgm:cxn modelId="{CCD8C3E5-73AA-47F3-B668-3AEF65376E9A}" type="presParOf" srcId="{7BC3F6E6-9E20-4D29-824B-CFD25139FE7C}" destId="{E22150B4-58D3-4D53-A468-43B7305CAB5E}" srcOrd="0" destOrd="0" presId="urn:microsoft.com/office/officeart/2018/2/layout/IconVerticalSolidList"/>
    <dgm:cxn modelId="{F3B86848-E402-4E9B-8CC2-B4717C81989D}" type="presParOf" srcId="{7BC3F6E6-9E20-4D29-824B-CFD25139FE7C}" destId="{1E7E0041-CFF9-452B-BB30-BD0E0F4900B6}" srcOrd="1" destOrd="0" presId="urn:microsoft.com/office/officeart/2018/2/layout/IconVerticalSolidList"/>
    <dgm:cxn modelId="{7CACBE6B-426A-42C3-B34C-7683C7064599}" type="presParOf" srcId="{7BC3F6E6-9E20-4D29-824B-CFD25139FE7C}" destId="{45750322-19CA-429C-A0E8-68C1EF505356}" srcOrd="2" destOrd="0" presId="urn:microsoft.com/office/officeart/2018/2/layout/IconVerticalSolidList"/>
    <dgm:cxn modelId="{8ADD8AB0-8BB6-43A6-9F9A-C419E688ED92}" type="presParOf" srcId="{7BC3F6E6-9E20-4D29-824B-CFD25139FE7C}" destId="{BB5EF5EF-020F-4CD0-B027-E07C58C0DE4C}" srcOrd="3" destOrd="0" presId="urn:microsoft.com/office/officeart/2018/2/layout/IconVerticalSolidList"/>
    <dgm:cxn modelId="{E31697C9-CB01-4041-8DB6-69AE5B24C7B9}" type="presParOf" srcId="{EAC5B9E3-2B78-4000-ACB8-513747D7DC66}" destId="{A23B7694-D08C-4085-8D62-A292A80B9B32}" srcOrd="3" destOrd="0" presId="urn:microsoft.com/office/officeart/2018/2/layout/IconVerticalSolidList"/>
    <dgm:cxn modelId="{DB540B0C-4592-421D-B1F1-15B0FB28640F}" type="presParOf" srcId="{EAC5B9E3-2B78-4000-ACB8-513747D7DC66}" destId="{226DDC98-D7DB-499E-90C4-27381355B20D}" srcOrd="4" destOrd="0" presId="urn:microsoft.com/office/officeart/2018/2/layout/IconVerticalSolidList"/>
    <dgm:cxn modelId="{FFFED369-4CD7-422F-819F-02F3080B5CAD}" type="presParOf" srcId="{226DDC98-D7DB-499E-90C4-27381355B20D}" destId="{77F5F2E3-2984-4296-98F2-CF5D0087D757}" srcOrd="0" destOrd="0" presId="urn:microsoft.com/office/officeart/2018/2/layout/IconVerticalSolidList"/>
    <dgm:cxn modelId="{0DA96F31-BB02-4D57-89B1-2E7682ADB78E}" type="presParOf" srcId="{226DDC98-D7DB-499E-90C4-27381355B20D}" destId="{E0BF3C82-2569-44AB-9A4F-8BC72722973D}" srcOrd="1" destOrd="0" presId="urn:microsoft.com/office/officeart/2018/2/layout/IconVerticalSolidList"/>
    <dgm:cxn modelId="{C40EE7FF-72E7-4008-86E4-58D55458056A}" type="presParOf" srcId="{226DDC98-D7DB-499E-90C4-27381355B20D}" destId="{58020609-1802-49B4-A252-AB408DE0CC36}" srcOrd="2" destOrd="0" presId="urn:microsoft.com/office/officeart/2018/2/layout/IconVerticalSolidList"/>
    <dgm:cxn modelId="{C6843C09-9997-4313-A264-9CAF4772EC3F}" type="presParOf" srcId="{226DDC98-D7DB-499E-90C4-27381355B20D}" destId="{6C66A94D-1587-447D-BD0C-CA70189093ED}" srcOrd="3" destOrd="0" presId="urn:microsoft.com/office/officeart/2018/2/layout/IconVerticalSolidList"/>
    <dgm:cxn modelId="{9D4B4784-6848-4BB4-9D17-EBAED6D3FBD5}" type="presParOf" srcId="{EAC5B9E3-2B78-4000-ACB8-513747D7DC66}" destId="{CE1AE627-51A9-4411-A770-0947AB7B33EE}" srcOrd="5" destOrd="0" presId="urn:microsoft.com/office/officeart/2018/2/layout/IconVerticalSolidList"/>
    <dgm:cxn modelId="{55FF0E0A-B5A3-45CE-AAF0-BFC03FE9BCDE}" type="presParOf" srcId="{EAC5B9E3-2B78-4000-ACB8-513747D7DC66}" destId="{E762E778-9D79-49FC-A23D-F5254E2EA048}" srcOrd="6" destOrd="0" presId="urn:microsoft.com/office/officeart/2018/2/layout/IconVerticalSolidList"/>
    <dgm:cxn modelId="{BED4AE4E-C9F3-464A-9701-4AD09F82EBE2}" type="presParOf" srcId="{E762E778-9D79-49FC-A23D-F5254E2EA048}" destId="{99AA3DA3-44A5-4409-B517-53FFAA977073}" srcOrd="0" destOrd="0" presId="urn:microsoft.com/office/officeart/2018/2/layout/IconVerticalSolidList"/>
    <dgm:cxn modelId="{CD37EE9F-803E-4A46-9196-C7FFA92DB83C}" type="presParOf" srcId="{E762E778-9D79-49FC-A23D-F5254E2EA048}" destId="{9E46189A-22F7-469B-80E8-D8C3F49B2E9F}" srcOrd="1" destOrd="0" presId="urn:microsoft.com/office/officeart/2018/2/layout/IconVerticalSolidList"/>
    <dgm:cxn modelId="{D2BC3E15-501D-4AFB-9773-1A4ADD0F6104}" type="presParOf" srcId="{E762E778-9D79-49FC-A23D-F5254E2EA048}" destId="{65C34C98-A89E-489A-9D1C-155BE5DBD93D}" srcOrd="2" destOrd="0" presId="urn:microsoft.com/office/officeart/2018/2/layout/IconVerticalSolidList"/>
    <dgm:cxn modelId="{EA0DDAE6-C225-4D13-BB20-A9C7DB7791F0}" type="presParOf" srcId="{E762E778-9D79-49FC-A23D-F5254E2EA048}" destId="{6573666B-4208-4662-B4D4-2490ACA765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C3596A-3034-4686-90D8-5D5E5838E49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211B8C9-A5CB-48B3-A6AD-EFD64E26304A}">
      <dgm:prSet/>
      <dgm:spPr/>
      <dgm:t>
        <a:bodyPr/>
        <a:lstStyle/>
        <a:p>
          <a:r>
            <a:rPr lang="en-GB" b="1"/>
            <a:t>Secondary schools </a:t>
          </a:r>
          <a:endParaRPr lang="en-US"/>
        </a:p>
      </dgm:t>
    </dgm:pt>
    <dgm:pt modelId="{630AFE77-7710-46FD-AF12-B4B40516734E}" type="parTrans" cxnId="{D6D5DC7B-85CD-43A4-AE17-8BDDD3E9DFA3}">
      <dgm:prSet/>
      <dgm:spPr/>
      <dgm:t>
        <a:bodyPr/>
        <a:lstStyle/>
        <a:p>
          <a:endParaRPr lang="en-US"/>
        </a:p>
      </dgm:t>
    </dgm:pt>
    <dgm:pt modelId="{69EAC681-6C57-4A57-B0B2-F3C2DD1A645C}" type="sibTrans" cxnId="{D6D5DC7B-85CD-43A4-AE17-8BDDD3E9DFA3}">
      <dgm:prSet/>
      <dgm:spPr/>
      <dgm:t>
        <a:bodyPr/>
        <a:lstStyle/>
        <a:p>
          <a:endParaRPr lang="en-US"/>
        </a:p>
      </dgm:t>
    </dgm:pt>
    <dgm:pt modelId="{3AA38775-7E23-4491-8E44-C6A62832DF8C}">
      <dgm:prSet/>
      <dgm:spPr/>
      <dgm:t>
        <a:bodyPr/>
        <a:lstStyle/>
        <a:p>
          <a:r>
            <a:rPr lang="en-GB" b="1"/>
            <a:t>All AOLEs aside from Art and Science </a:t>
          </a:r>
          <a:endParaRPr lang="en-US"/>
        </a:p>
      </dgm:t>
    </dgm:pt>
    <dgm:pt modelId="{09CD02E3-EC03-400E-82B7-D45FF8709BB0}" type="parTrans" cxnId="{DD0036EB-7B07-466C-B50D-AD9A42387766}">
      <dgm:prSet/>
      <dgm:spPr/>
      <dgm:t>
        <a:bodyPr/>
        <a:lstStyle/>
        <a:p>
          <a:endParaRPr lang="en-US"/>
        </a:p>
      </dgm:t>
    </dgm:pt>
    <dgm:pt modelId="{298F6A33-4D3E-41C2-B56B-2CDB870A6B29}" type="sibTrans" cxnId="{DD0036EB-7B07-466C-B50D-AD9A42387766}">
      <dgm:prSet/>
      <dgm:spPr/>
      <dgm:t>
        <a:bodyPr/>
        <a:lstStyle/>
        <a:p>
          <a:endParaRPr lang="en-US"/>
        </a:p>
      </dgm:t>
    </dgm:pt>
    <dgm:pt modelId="{EB47B10A-0CC9-4E56-8243-CF114279218A}">
      <dgm:prSet/>
      <dgm:spPr/>
      <dgm:t>
        <a:bodyPr/>
        <a:lstStyle/>
        <a:p>
          <a:r>
            <a:rPr lang="en-GB" b="1"/>
            <a:t>Curriculum for Wales and museums </a:t>
          </a:r>
          <a:endParaRPr lang="en-US"/>
        </a:p>
      </dgm:t>
    </dgm:pt>
    <dgm:pt modelId="{CDBB1DA8-89CD-4C78-9F2D-2F26ABFA06D1}" type="parTrans" cxnId="{FCCEC6E4-1189-4980-B67B-C4D8DD6108B3}">
      <dgm:prSet/>
      <dgm:spPr/>
      <dgm:t>
        <a:bodyPr/>
        <a:lstStyle/>
        <a:p>
          <a:endParaRPr lang="en-US"/>
        </a:p>
      </dgm:t>
    </dgm:pt>
    <dgm:pt modelId="{567802AA-4C14-4715-89AB-E20209F3C4E5}" type="sibTrans" cxnId="{FCCEC6E4-1189-4980-B67B-C4D8DD6108B3}">
      <dgm:prSet/>
      <dgm:spPr/>
      <dgm:t>
        <a:bodyPr/>
        <a:lstStyle/>
        <a:p>
          <a:endParaRPr lang="en-US"/>
        </a:p>
      </dgm:t>
    </dgm:pt>
    <dgm:pt modelId="{69E37398-F58C-41CF-949B-EB39E31CB482}" type="pres">
      <dgm:prSet presAssocID="{6DC3596A-3034-4686-90D8-5D5E5838E49C}" presName="root" presStyleCnt="0">
        <dgm:presLayoutVars>
          <dgm:dir/>
          <dgm:resizeHandles val="exact"/>
        </dgm:presLayoutVars>
      </dgm:prSet>
      <dgm:spPr/>
    </dgm:pt>
    <dgm:pt modelId="{F5A99E14-78A1-4DD9-8708-D123ACAFF5BE}" type="pres">
      <dgm:prSet presAssocID="{A211B8C9-A5CB-48B3-A6AD-EFD64E26304A}" presName="compNode" presStyleCnt="0"/>
      <dgm:spPr/>
    </dgm:pt>
    <dgm:pt modelId="{21AB4B01-E753-4906-98D2-C4B23310A439}" type="pres">
      <dgm:prSet presAssocID="{A211B8C9-A5CB-48B3-A6AD-EFD64E2630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24717FFB-0F2A-4070-9B7D-FD1F08692238}" type="pres">
      <dgm:prSet presAssocID="{A211B8C9-A5CB-48B3-A6AD-EFD64E26304A}" presName="spaceRect" presStyleCnt="0"/>
      <dgm:spPr/>
    </dgm:pt>
    <dgm:pt modelId="{CF78760A-EBDB-4BE4-9D2F-F13B25CE1BA4}" type="pres">
      <dgm:prSet presAssocID="{A211B8C9-A5CB-48B3-A6AD-EFD64E26304A}" presName="textRect" presStyleLbl="revTx" presStyleIdx="0" presStyleCnt="3">
        <dgm:presLayoutVars>
          <dgm:chMax val="1"/>
          <dgm:chPref val="1"/>
        </dgm:presLayoutVars>
      </dgm:prSet>
      <dgm:spPr/>
    </dgm:pt>
    <dgm:pt modelId="{3B3CEB99-9B56-4967-852C-B906D9982B9E}" type="pres">
      <dgm:prSet presAssocID="{69EAC681-6C57-4A57-B0B2-F3C2DD1A645C}" presName="sibTrans" presStyleCnt="0"/>
      <dgm:spPr/>
    </dgm:pt>
    <dgm:pt modelId="{E90A4987-4A2A-425B-9B59-FCEEDDD61D59}" type="pres">
      <dgm:prSet presAssocID="{3AA38775-7E23-4491-8E44-C6A62832DF8C}" presName="compNode" presStyleCnt="0"/>
      <dgm:spPr/>
    </dgm:pt>
    <dgm:pt modelId="{7607CA1D-79E7-410B-8F9E-AADB8E50A2B9}" type="pres">
      <dgm:prSet presAssocID="{3AA38775-7E23-4491-8E44-C6A62832DF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lette"/>
        </a:ext>
      </dgm:extLst>
    </dgm:pt>
    <dgm:pt modelId="{C62D27BF-EC53-4097-B000-2824DA88862D}" type="pres">
      <dgm:prSet presAssocID="{3AA38775-7E23-4491-8E44-C6A62832DF8C}" presName="spaceRect" presStyleCnt="0"/>
      <dgm:spPr/>
    </dgm:pt>
    <dgm:pt modelId="{6D10787F-D4FB-4E25-951B-20FB1649CA0B}" type="pres">
      <dgm:prSet presAssocID="{3AA38775-7E23-4491-8E44-C6A62832DF8C}" presName="textRect" presStyleLbl="revTx" presStyleIdx="1" presStyleCnt="3">
        <dgm:presLayoutVars>
          <dgm:chMax val="1"/>
          <dgm:chPref val="1"/>
        </dgm:presLayoutVars>
      </dgm:prSet>
      <dgm:spPr/>
    </dgm:pt>
    <dgm:pt modelId="{CD504E07-DAB5-4922-A528-453EF39C3D75}" type="pres">
      <dgm:prSet presAssocID="{298F6A33-4D3E-41C2-B56B-2CDB870A6B29}" presName="sibTrans" presStyleCnt="0"/>
      <dgm:spPr/>
    </dgm:pt>
    <dgm:pt modelId="{17106283-1FDD-447F-AFCE-E975BF9FB441}" type="pres">
      <dgm:prSet presAssocID="{EB47B10A-0CC9-4E56-8243-CF114279218A}" presName="compNode" presStyleCnt="0"/>
      <dgm:spPr/>
    </dgm:pt>
    <dgm:pt modelId="{AABA6AB9-F40B-45F9-AFBF-347393D7CC3C}" type="pres">
      <dgm:prSet presAssocID="{EB47B10A-0CC9-4E56-8243-CF11427921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5D7CAD9-F24E-4DFF-89F8-144F9814B1D7}" type="pres">
      <dgm:prSet presAssocID="{EB47B10A-0CC9-4E56-8243-CF114279218A}" presName="spaceRect" presStyleCnt="0"/>
      <dgm:spPr/>
    </dgm:pt>
    <dgm:pt modelId="{2831F5EA-200E-4B4B-92F7-3F628E86EF44}" type="pres">
      <dgm:prSet presAssocID="{EB47B10A-0CC9-4E56-8243-CF114279218A}" presName="textRect" presStyleLbl="revTx" presStyleIdx="2" presStyleCnt="3">
        <dgm:presLayoutVars>
          <dgm:chMax val="1"/>
          <dgm:chPref val="1"/>
        </dgm:presLayoutVars>
      </dgm:prSet>
      <dgm:spPr/>
    </dgm:pt>
  </dgm:ptLst>
  <dgm:cxnLst>
    <dgm:cxn modelId="{9534EF76-F19B-4E9A-ACB6-F07FFC8396D8}" type="presOf" srcId="{3AA38775-7E23-4491-8E44-C6A62832DF8C}" destId="{6D10787F-D4FB-4E25-951B-20FB1649CA0B}" srcOrd="0" destOrd="0" presId="urn:microsoft.com/office/officeart/2018/2/layout/IconLabelList"/>
    <dgm:cxn modelId="{D6D5DC7B-85CD-43A4-AE17-8BDDD3E9DFA3}" srcId="{6DC3596A-3034-4686-90D8-5D5E5838E49C}" destId="{A211B8C9-A5CB-48B3-A6AD-EFD64E26304A}" srcOrd="0" destOrd="0" parTransId="{630AFE77-7710-46FD-AF12-B4B40516734E}" sibTransId="{69EAC681-6C57-4A57-B0B2-F3C2DD1A645C}"/>
    <dgm:cxn modelId="{662E34D4-AC03-4860-A04A-A33421A325DA}" type="presOf" srcId="{A211B8C9-A5CB-48B3-A6AD-EFD64E26304A}" destId="{CF78760A-EBDB-4BE4-9D2F-F13B25CE1BA4}" srcOrd="0" destOrd="0" presId="urn:microsoft.com/office/officeart/2018/2/layout/IconLabelList"/>
    <dgm:cxn modelId="{FCCEC6E4-1189-4980-B67B-C4D8DD6108B3}" srcId="{6DC3596A-3034-4686-90D8-5D5E5838E49C}" destId="{EB47B10A-0CC9-4E56-8243-CF114279218A}" srcOrd="2" destOrd="0" parTransId="{CDBB1DA8-89CD-4C78-9F2D-2F26ABFA06D1}" sibTransId="{567802AA-4C14-4715-89AB-E20209F3C4E5}"/>
    <dgm:cxn modelId="{DD0036EB-7B07-466C-B50D-AD9A42387766}" srcId="{6DC3596A-3034-4686-90D8-5D5E5838E49C}" destId="{3AA38775-7E23-4491-8E44-C6A62832DF8C}" srcOrd="1" destOrd="0" parTransId="{09CD02E3-EC03-400E-82B7-D45FF8709BB0}" sibTransId="{298F6A33-4D3E-41C2-B56B-2CDB870A6B29}"/>
    <dgm:cxn modelId="{B46F97F8-F069-4454-9804-4312C26820E0}" type="presOf" srcId="{6DC3596A-3034-4686-90D8-5D5E5838E49C}" destId="{69E37398-F58C-41CF-949B-EB39E31CB482}" srcOrd="0" destOrd="0" presId="urn:microsoft.com/office/officeart/2018/2/layout/IconLabelList"/>
    <dgm:cxn modelId="{B644EEF8-93B5-4E66-BA9C-54376D47EBE4}" type="presOf" srcId="{EB47B10A-0CC9-4E56-8243-CF114279218A}" destId="{2831F5EA-200E-4B4B-92F7-3F628E86EF44}" srcOrd="0" destOrd="0" presId="urn:microsoft.com/office/officeart/2018/2/layout/IconLabelList"/>
    <dgm:cxn modelId="{44390307-C314-42A8-8C37-57B894514952}" type="presParOf" srcId="{69E37398-F58C-41CF-949B-EB39E31CB482}" destId="{F5A99E14-78A1-4DD9-8708-D123ACAFF5BE}" srcOrd="0" destOrd="0" presId="urn:microsoft.com/office/officeart/2018/2/layout/IconLabelList"/>
    <dgm:cxn modelId="{A9DD3BBD-C0FA-4DFE-9675-A3B35F329AD0}" type="presParOf" srcId="{F5A99E14-78A1-4DD9-8708-D123ACAFF5BE}" destId="{21AB4B01-E753-4906-98D2-C4B23310A439}" srcOrd="0" destOrd="0" presId="urn:microsoft.com/office/officeart/2018/2/layout/IconLabelList"/>
    <dgm:cxn modelId="{8B611CDC-DB9F-412F-9140-BD2EBD8165E6}" type="presParOf" srcId="{F5A99E14-78A1-4DD9-8708-D123ACAFF5BE}" destId="{24717FFB-0F2A-4070-9B7D-FD1F08692238}" srcOrd="1" destOrd="0" presId="urn:microsoft.com/office/officeart/2018/2/layout/IconLabelList"/>
    <dgm:cxn modelId="{1F02BC42-5DBC-463E-A9C4-99EC1D426974}" type="presParOf" srcId="{F5A99E14-78A1-4DD9-8708-D123ACAFF5BE}" destId="{CF78760A-EBDB-4BE4-9D2F-F13B25CE1BA4}" srcOrd="2" destOrd="0" presId="urn:microsoft.com/office/officeart/2018/2/layout/IconLabelList"/>
    <dgm:cxn modelId="{28099B59-4DEA-4B54-8107-75349566FC04}" type="presParOf" srcId="{69E37398-F58C-41CF-949B-EB39E31CB482}" destId="{3B3CEB99-9B56-4967-852C-B906D9982B9E}" srcOrd="1" destOrd="0" presId="urn:microsoft.com/office/officeart/2018/2/layout/IconLabelList"/>
    <dgm:cxn modelId="{498C657D-4A49-41C1-9493-2919C0A65C3B}" type="presParOf" srcId="{69E37398-F58C-41CF-949B-EB39E31CB482}" destId="{E90A4987-4A2A-425B-9B59-FCEEDDD61D59}" srcOrd="2" destOrd="0" presId="urn:microsoft.com/office/officeart/2018/2/layout/IconLabelList"/>
    <dgm:cxn modelId="{F1E5A081-D0EE-47B5-881D-1B11B2BAA818}" type="presParOf" srcId="{E90A4987-4A2A-425B-9B59-FCEEDDD61D59}" destId="{7607CA1D-79E7-410B-8F9E-AADB8E50A2B9}" srcOrd="0" destOrd="0" presId="urn:microsoft.com/office/officeart/2018/2/layout/IconLabelList"/>
    <dgm:cxn modelId="{0CA96C92-33B6-48BE-AC83-14A02E428004}" type="presParOf" srcId="{E90A4987-4A2A-425B-9B59-FCEEDDD61D59}" destId="{C62D27BF-EC53-4097-B000-2824DA88862D}" srcOrd="1" destOrd="0" presId="urn:microsoft.com/office/officeart/2018/2/layout/IconLabelList"/>
    <dgm:cxn modelId="{2F9C5227-19C8-4466-9D4D-DF03387C3990}" type="presParOf" srcId="{E90A4987-4A2A-425B-9B59-FCEEDDD61D59}" destId="{6D10787F-D4FB-4E25-951B-20FB1649CA0B}" srcOrd="2" destOrd="0" presId="urn:microsoft.com/office/officeart/2018/2/layout/IconLabelList"/>
    <dgm:cxn modelId="{97D006B0-6A8E-484D-B7A4-8E07988F8AD7}" type="presParOf" srcId="{69E37398-F58C-41CF-949B-EB39E31CB482}" destId="{CD504E07-DAB5-4922-A528-453EF39C3D75}" srcOrd="3" destOrd="0" presId="urn:microsoft.com/office/officeart/2018/2/layout/IconLabelList"/>
    <dgm:cxn modelId="{62118C63-185A-48F7-BED6-E25EDECA2DDF}" type="presParOf" srcId="{69E37398-F58C-41CF-949B-EB39E31CB482}" destId="{17106283-1FDD-447F-AFCE-E975BF9FB441}" srcOrd="4" destOrd="0" presId="urn:microsoft.com/office/officeart/2018/2/layout/IconLabelList"/>
    <dgm:cxn modelId="{E6E1F682-5372-468F-BC3E-58BC419585ED}" type="presParOf" srcId="{17106283-1FDD-447F-AFCE-E975BF9FB441}" destId="{AABA6AB9-F40B-45F9-AFBF-347393D7CC3C}" srcOrd="0" destOrd="0" presId="urn:microsoft.com/office/officeart/2018/2/layout/IconLabelList"/>
    <dgm:cxn modelId="{E6EDC30C-8D1A-48E9-9FDB-88D24DDE0411}" type="presParOf" srcId="{17106283-1FDD-447F-AFCE-E975BF9FB441}" destId="{D5D7CAD9-F24E-4DFF-89F8-144F9814B1D7}" srcOrd="1" destOrd="0" presId="urn:microsoft.com/office/officeart/2018/2/layout/IconLabelList"/>
    <dgm:cxn modelId="{EC7F80D6-FF99-41C0-837A-B3BB83AB909E}" type="presParOf" srcId="{17106283-1FDD-447F-AFCE-E975BF9FB441}" destId="{2831F5EA-200E-4B4B-92F7-3F628E86EF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AA6204-F5BC-4196-9CB7-40AFE9C4395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949D060-83CC-4E74-87A5-CF566FED894A}">
      <dgm:prSet/>
      <dgm:spPr/>
      <dgm:t>
        <a:bodyPr/>
        <a:lstStyle/>
        <a:p>
          <a:r>
            <a:rPr lang="en-US" b="1" dirty="0"/>
            <a:t>Interpretivist position- I aim to ‘understand the subjective world of human experience’ (</a:t>
          </a:r>
          <a:r>
            <a:rPr lang="en-US" b="1" dirty="0" err="1"/>
            <a:t>Kivunja</a:t>
          </a:r>
          <a:r>
            <a:rPr lang="en-US" b="1" dirty="0"/>
            <a:t> et al,. 2017). </a:t>
          </a:r>
          <a:endParaRPr lang="en-US" dirty="0"/>
        </a:p>
      </dgm:t>
    </dgm:pt>
    <dgm:pt modelId="{8434F9B5-0C8A-4B19-85B4-0B67DB885902}" type="parTrans" cxnId="{7C4CB13A-BA9C-4B9C-A7E5-960324F49D99}">
      <dgm:prSet/>
      <dgm:spPr/>
      <dgm:t>
        <a:bodyPr/>
        <a:lstStyle/>
        <a:p>
          <a:endParaRPr lang="en-US"/>
        </a:p>
      </dgm:t>
    </dgm:pt>
    <dgm:pt modelId="{235EC214-2D8F-4C76-B2C3-09FE1B88727B}" type="sibTrans" cxnId="{7C4CB13A-BA9C-4B9C-A7E5-960324F49D99}">
      <dgm:prSet/>
      <dgm:spPr/>
      <dgm:t>
        <a:bodyPr/>
        <a:lstStyle/>
        <a:p>
          <a:endParaRPr lang="en-US"/>
        </a:p>
      </dgm:t>
    </dgm:pt>
    <dgm:pt modelId="{8EF43135-EE92-4512-9187-C4A1F34DDADF}">
      <dgm:prSet/>
      <dgm:spPr/>
      <dgm:t>
        <a:bodyPr/>
        <a:lstStyle/>
        <a:p>
          <a:r>
            <a:rPr lang="en-US" b="1"/>
            <a:t>Focus on social constructs and how humans perceive the world</a:t>
          </a:r>
          <a:endParaRPr lang="en-US"/>
        </a:p>
      </dgm:t>
    </dgm:pt>
    <dgm:pt modelId="{7FC6272E-F4E1-4D76-9254-49294444C460}" type="parTrans" cxnId="{08C77DC7-204D-48BD-9790-1B69511990AC}">
      <dgm:prSet/>
      <dgm:spPr/>
      <dgm:t>
        <a:bodyPr/>
        <a:lstStyle/>
        <a:p>
          <a:endParaRPr lang="en-US"/>
        </a:p>
      </dgm:t>
    </dgm:pt>
    <dgm:pt modelId="{073C6B87-FA24-476B-AFAE-F09290339021}" type="sibTrans" cxnId="{08C77DC7-204D-48BD-9790-1B69511990AC}">
      <dgm:prSet/>
      <dgm:spPr/>
      <dgm:t>
        <a:bodyPr/>
        <a:lstStyle/>
        <a:p>
          <a:endParaRPr lang="en-US"/>
        </a:p>
      </dgm:t>
    </dgm:pt>
    <dgm:pt modelId="{75F1CCF0-5041-4290-8B96-82BC865E5644}">
      <dgm:prSet/>
      <dgm:spPr/>
      <dgm:t>
        <a:bodyPr/>
        <a:lstStyle/>
        <a:p>
          <a:r>
            <a:rPr lang="en-US" b="1"/>
            <a:t>Onotology- knowledge and reality is shaped by people and can be interpreted in different ways</a:t>
          </a:r>
          <a:endParaRPr lang="en-US"/>
        </a:p>
      </dgm:t>
    </dgm:pt>
    <dgm:pt modelId="{E3A4445B-74A1-4EEF-AB9A-D3EA55E37D4F}" type="parTrans" cxnId="{58B53737-FB7C-4ECA-B015-987EAE0D1868}">
      <dgm:prSet/>
      <dgm:spPr/>
      <dgm:t>
        <a:bodyPr/>
        <a:lstStyle/>
        <a:p>
          <a:endParaRPr lang="en-US"/>
        </a:p>
      </dgm:t>
    </dgm:pt>
    <dgm:pt modelId="{868BC4B7-4B8F-4C93-B250-CF577F759AAE}" type="sibTrans" cxnId="{58B53737-FB7C-4ECA-B015-987EAE0D1868}">
      <dgm:prSet/>
      <dgm:spPr/>
      <dgm:t>
        <a:bodyPr/>
        <a:lstStyle/>
        <a:p>
          <a:endParaRPr lang="en-US"/>
        </a:p>
      </dgm:t>
    </dgm:pt>
    <dgm:pt modelId="{6EFBE185-98F1-434A-A93F-97271CF59F7E}">
      <dgm:prSet/>
      <dgm:spPr/>
      <dgm:t>
        <a:bodyPr/>
        <a:lstStyle/>
        <a:p>
          <a:r>
            <a:rPr lang="en-GB" b="1" dirty="0"/>
            <a:t>Scotland emphasises that interpretivists believe that social reality is a construct of the mind and as such is interpreted differently by different people </a:t>
          </a:r>
          <a:br>
            <a:rPr lang="en-GB" b="1" dirty="0"/>
          </a:br>
          <a:r>
            <a:rPr lang="en-GB" b="1" dirty="0"/>
            <a:t>(Bennett, 2023).(2012).</a:t>
          </a:r>
          <a:endParaRPr lang="en-US" dirty="0"/>
        </a:p>
      </dgm:t>
    </dgm:pt>
    <dgm:pt modelId="{65C7EF54-2EF5-4F73-A9D1-C1A9CFB0BF72}" type="parTrans" cxnId="{0093C365-BA60-4EBA-9EE2-1D0B06D2899B}">
      <dgm:prSet/>
      <dgm:spPr/>
      <dgm:t>
        <a:bodyPr/>
        <a:lstStyle/>
        <a:p>
          <a:endParaRPr lang="en-US"/>
        </a:p>
      </dgm:t>
    </dgm:pt>
    <dgm:pt modelId="{64BCC866-F073-46D9-B1CF-68343C4CB59A}" type="sibTrans" cxnId="{0093C365-BA60-4EBA-9EE2-1D0B06D2899B}">
      <dgm:prSet/>
      <dgm:spPr/>
      <dgm:t>
        <a:bodyPr/>
        <a:lstStyle/>
        <a:p>
          <a:endParaRPr lang="en-US"/>
        </a:p>
      </dgm:t>
    </dgm:pt>
    <dgm:pt modelId="{2A14BC24-AF7C-46D3-8087-03D2DAB0F805}">
      <dgm:prSet/>
      <dgm:spPr/>
      <dgm:t>
        <a:bodyPr/>
        <a:lstStyle/>
        <a:p>
          <a:r>
            <a:rPr lang="en-US" b="1"/>
            <a:t>Will involve exploring how different social factors have impacted upon the relationships between museums and schools</a:t>
          </a:r>
          <a:endParaRPr lang="en-US"/>
        </a:p>
      </dgm:t>
    </dgm:pt>
    <dgm:pt modelId="{EB5EE438-A56B-4D2A-8DFA-DB6C7261333F}" type="parTrans" cxnId="{8EAE5245-CEF7-4AE7-BEF6-460D8F364294}">
      <dgm:prSet/>
      <dgm:spPr/>
      <dgm:t>
        <a:bodyPr/>
        <a:lstStyle/>
        <a:p>
          <a:endParaRPr lang="en-US"/>
        </a:p>
      </dgm:t>
    </dgm:pt>
    <dgm:pt modelId="{EE52665B-0A82-44D4-BA96-A4E6D537834F}" type="sibTrans" cxnId="{8EAE5245-CEF7-4AE7-BEF6-460D8F364294}">
      <dgm:prSet/>
      <dgm:spPr/>
      <dgm:t>
        <a:bodyPr/>
        <a:lstStyle/>
        <a:p>
          <a:endParaRPr lang="en-US"/>
        </a:p>
      </dgm:t>
    </dgm:pt>
    <dgm:pt modelId="{60E0CB0A-1E59-D842-A8DE-CEDF249FD304}" type="pres">
      <dgm:prSet presAssocID="{5DAA6204-F5BC-4196-9CB7-40AFE9C43953}" presName="linear" presStyleCnt="0">
        <dgm:presLayoutVars>
          <dgm:animLvl val="lvl"/>
          <dgm:resizeHandles val="exact"/>
        </dgm:presLayoutVars>
      </dgm:prSet>
      <dgm:spPr/>
    </dgm:pt>
    <dgm:pt modelId="{7E15D920-D2B3-BF45-B08A-FA0A2B34EF4E}" type="pres">
      <dgm:prSet presAssocID="{C949D060-83CC-4E74-87A5-CF566FED894A}" presName="parentText" presStyleLbl="node1" presStyleIdx="0" presStyleCnt="5">
        <dgm:presLayoutVars>
          <dgm:chMax val="0"/>
          <dgm:bulletEnabled val="1"/>
        </dgm:presLayoutVars>
      </dgm:prSet>
      <dgm:spPr/>
    </dgm:pt>
    <dgm:pt modelId="{B7C8C415-8D10-334F-B2D0-1F4AA4014929}" type="pres">
      <dgm:prSet presAssocID="{235EC214-2D8F-4C76-B2C3-09FE1B88727B}" presName="spacer" presStyleCnt="0"/>
      <dgm:spPr/>
    </dgm:pt>
    <dgm:pt modelId="{14079506-48FF-9C49-8084-42AF95E99B43}" type="pres">
      <dgm:prSet presAssocID="{8EF43135-EE92-4512-9187-C4A1F34DDADF}" presName="parentText" presStyleLbl="node1" presStyleIdx="1" presStyleCnt="5">
        <dgm:presLayoutVars>
          <dgm:chMax val="0"/>
          <dgm:bulletEnabled val="1"/>
        </dgm:presLayoutVars>
      </dgm:prSet>
      <dgm:spPr/>
    </dgm:pt>
    <dgm:pt modelId="{88436E87-492F-AB4B-B5B5-D07C2A79D1A2}" type="pres">
      <dgm:prSet presAssocID="{073C6B87-FA24-476B-AFAE-F09290339021}" presName="spacer" presStyleCnt="0"/>
      <dgm:spPr/>
    </dgm:pt>
    <dgm:pt modelId="{CE077855-8FF1-9744-9525-1F85B2293AF2}" type="pres">
      <dgm:prSet presAssocID="{75F1CCF0-5041-4290-8B96-82BC865E5644}" presName="parentText" presStyleLbl="node1" presStyleIdx="2" presStyleCnt="5">
        <dgm:presLayoutVars>
          <dgm:chMax val="0"/>
          <dgm:bulletEnabled val="1"/>
        </dgm:presLayoutVars>
      </dgm:prSet>
      <dgm:spPr/>
    </dgm:pt>
    <dgm:pt modelId="{FCB6D708-4BBE-D44C-87C8-F774CFA10617}" type="pres">
      <dgm:prSet presAssocID="{868BC4B7-4B8F-4C93-B250-CF577F759AAE}" presName="spacer" presStyleCnt="0"/>
      <dgm:spPr/>
    </dgm:pt>
    <dgm:pt modelId="{435364CA-BC62-C542-BE53-E721A08749C2}" type="pres">
      <dgm:prSet presAssocID="{6EFBE185-98F1-434A-A93F-97271CF59F7E}" presName="parentText" presStyleLbl="node1" presStyleIdx="3" presStyleCnt="5">
        <dgm:presLayoutVars>
          <dgm:chMax val="0"/>
          <dgm:bulletEnabled val="1"/>
        </dgm:presLayoutVars>
      </dgm:prSet>
      <dgm:spPr/>
    </dgm:pt>
    <dgm:pt modelId="{987101BE-F2D2-4444-BE24-6D3B74F02A95}" type="pres">
      <dgm:prSet presAssocID="{64BCC866-F073-46D9-B1CF-68343C4CB59A}" presName="spacer" presStyleCnt="0"/>
      <dgm:spPr/>
    </dgm:pt>
    <dgm:pt modelId="{DC801A72-9C83-8240-8553-A8931E9BC2E0}" type="pres">
      <dgm:prSet presAssocID="{2A14BC24-AF7C-46D3-8087-03D2DAB0F805}" presName="parentText" presStyleLbl="node1" presStyleIdx="4" presStyleCnt="5">
        <dgm:presLayoutVars>
          <dgm:chMax val="0"/>
          <dgm:bulletEnabled val="1"/>
        </dgm:presLayoutVars>
      </dgm:prSet>
      <dgm:spPr/>
    </dgm:pt>
  </dgm:ptLst>
  <dgm:cxnLst>
    <dgm:cxn modelId="{26C9BA09-32C1-D441-8F62-832835F531E3}" type="presOf" srcId="{C949D060-83CC-4E74-87A5-CF566FED894A}" destId="{7E15D920-D2B3-BF45-B08A-FA0A2B34EF4E}" srcOrd="0" destOrd="0" presId="urn:microsoft.com/office/officeart/2005/8/layout/vList2"/>
    <dgm:cxn modelId="{37127519-DEDD-0745-A68C-31BC34B52BEA}" type="presOf" srcId="{75F1CCF0-5041-4290-8B96-82BC865E5644}" destId="{CE077855-8FF1-9744-9525-1F85B2293AF2}" srcOrd="0" destOrd="0" presId="urn:microsoft.com/office/officeart/2005/8/layout/vList2"/>
    <dgm:cxn modelId="{18878827-20C6-CE4A-A43C-D5E02F8FD12C}" type="presOf" srcId="{8EF43135-EE92-4512-9187-C4A1F34DDADF}" destId="{14079506-48FF-9C49-8084-42AF95E99B43}" srcOrd="0" destOrd="0" presId="urn:microsoft.com/office/officeart/2005/8/layout/vList2"/>
    <dgm:cxn modelId="{58B53737-FB7C-4ECA-B015-987EAE0D1868}" srcId="{5DAA6204-F5BC-4196-9CB7-40AFE9C43953}" destId="{75F1CCF0-5041-4290-8B96-82BC865E5644}" srcOrd="2" destOrd="0" parTransId="{E3A4445B-74A1-4EEF-AB9A-D3EA55E37D4F}" sibTransId="{868BC4B7-4B8F-4C93-B250-CF577F759AAE}"/>
    <dgm:cxn modelId="{7C4CB13A-BA9C-4B9C-A7E5-960324F49D99}" srcId="{5DAA6204-F5BC-4196-9CB7-40AFE9C43953}" destId="{C949D060-83CC-4E74-87A5-CF566FED894A}" srcOrd="0" destOrd="0" parTransId="{8434F9B5-0C8A-4B19-85B4-0B67DB885902}" sibTransId="{235EC214-2D8F-4C76-B2C3-09FE1B88727B}"/>
    <dgm:cxn modelId="{8EAE5245-CEF7-4AE7-BEF6-460D8F364294}" srcId="{5DAA6204-F5BC-4196-9CB7-40AFE9C43953}" destId="{2A14BC24-AF7C-46D3-8087-03D2DAB0F805}" srcOrd="4" destOrd="0" parTransId="{EB5EE438-A56B-4D2A-8DFA-DB6C7261333F}" sibTransId="{EE52665B-0A82-44D4-BA96-A4E6D537834F}"/>
    <dgm:cxn modelId="{0093C365-BA60-4EBA-9EE2-1D0B06D2899B}" srcId="{5DAA6204-F5BC-4196-9CB7-40AFE9C43953}" destId="{6EFBE185-98F1-434A-A93F-97271CF59F7E}" srcOrd="3" destOrd="0" parTransId="{65C7EF54-2EF5-4F73-A9D1-C1A9CFB0BF72}" sibTransId="{64BCC866-F073-46D9-B1CF-68343C4CB59A}"/>
    <dgm:cxn modelId="{4D8F836D-24FD-6A4C-8F53-26D49FDAF227}" type="presOf" srcId="{6EFBE185-98F1-434A-A93F-97271CF59F7E}" destId="{435364CA-BC62-C542-BE53-E721A08749C2}" srcOrd="0" destOrd="0" presId="urn:microsoft.com/office/officeart/2005/8/layout/vList2"/>
    <dgm:cxn modelId="{DD5D1382-A9D8-9A4F-BEE3-8008B6BDBF61}" type="presOf" srcId="{2A14BC24-AF7C-46D3-8087-03D2DAB0F805}" destId="{DC801A72-9C83-8240-8553-A8931E9BC2E0}" srcOrd="0" destOrd="0" presId="urn:microsoft.com/office/officeart/2005/8/layout/vList2"/>
    <dgm:cxn modelId="{F25056A3-8D44-5149-A79F-7A3D05BB0245}" type="presOf" srcId="{5DAA6204-F5BC-4196-9CB7-40AFE9C43953}" destId="{60E0CB0A-1E59-D842-A8DE-CEDF249FD304}" srcOrd="0" destOrd="0" presId="urn:microsoft.com/office/officeart/2005/8/layout/vList2"/>
    <dgm:cxn modelId="{08C77DC7-204D-48BD-9790-1B69511990AC}" srcId="{5DAA6204-F5BC-4196-9CB7-40AFE9C43953}" destId="{8EF43135-EE92-4512-9187-C4A1F34DDADF}" srcOrd="1" destOrd="0" parTransId="{7FC6272E-F4E1-4D76-9254-49294444C460}" sibTransId="{073C6B87-FA24-476B-AFAE-F09290339021}"/>
    <dgm:cxn modelId="{F02AA95C-9B86-D343-BEA7-2010CBB5BFF6}" type="presParOf" srcId="{60E0CB0A-1E59-D842-A8DE-CEDF249FD304}" destId="{7E15D920-D2B3-BF45-B08A-FA0A2B34EF4E}" srcOrd="0" destOrd="0" presId="urn:microsoft.com/office/officeart/2005/8/layout/vList2"/>
    <dgm:cxn modelId="{77D60729-0BE3-214E-AC7E-55A5CB34A13E}" type="presParOf" srcId="{60E0CB0A-1E59-D842-A8DE-CEDF249FD304}" destId="{B7C8C415-8D10-334F-B2D0-1F4AA4014929}" srcOrd="1" destOrd="0" presId="urn:microsoft.com/office/officeart/2005/8/layout/vList2"/>
    <dgm:cxn modelId="{3CE1009B-DC5A-2945-986A-0E359044B2A6}" type="presParOf" srcId="{60E0CB0A-1E59-D842-A8DE-CEDF249FD304}" destId="{14079506-48FF-9C49-8084-42AF95E99B43}" srcOrd="2" destOrd="0" presId="urn:microsoft.com/office/officeart/2005/8/layout/vList2"/>
    <dgm:cxn modelId="{36F640C2-691E-774D-8884-C4A68BB3F65A}" type="presParOf" srcId="{60E0CB0A-1E59-D842-A8DE-CEDF249FD304}" destId="{88436E87-492F-AB4B-B5B5-D07C2A79D1A2}" srcOrd="3" destOrd="0" presId="urn:microsoft.com/office/officeart/2005/8/layout/vList2"/>
    <dgm:cxn modelId="{7A8BB0BF-DC7D-CF43-806C-CF71369C693D}" type="presParOf" srcId="{60E0CB0A-1E59-D842-A8DE-CEDF249FD304}" destId="{CE077855-8FF1-9744-9525-1F85B2293AF2}" srcOrd="4" destOrd="0" presId="urn:microsoft.com/office/officeart/2005/8/layout/vList2"/>
    <dgm:cxn modelId="{B6B8B6F7-7FD2-3749-AC97-4FF817521CAA}" type="presParOf" srcId="{60E0CB0A-1E59-D842-A8DE-CEDF249FD304}" destId="{FCB6D708-4BBE-D44C-87C8-F774CFA10617}" srcOrd="5" destOrd="0" presId="urn:microsoft.com/office/officeart/2005/8/layout/vList2"/>
    <dgm:cxn modelId="{36D30BF0-FAC0-624E-9F0D-4037F485562B}" type="presParOf" srcId="{60E0CB0A-1E59-D842-A8DE-CEDF249FD304}" destId="{435364CA-BC62-C542-BE53-E721A08749C2}" srcOrd="6" destOrd="0" presId="urn:microsoft.com/office/officeart/2005/8/layout/vList2"/>
    <dgm:cxn modelId="{1773437C-13B6-0745-9364-769244576BE5}" type="presParOf" srcId="{60E0CB0A-1E59-D842-A8DE-CEDF249FD304}" destId="{987101BE-F2D2-4444-BE24-6D3B74F02A95}" srcOrd="7" destOrd="0" presId="urn:microsoft.com/office/officeart/2005/8/layout/vList2"/>
    <dgm:cxn modelId="{9EE9A85C-CA7A-BA46-A6A4-3EA652B394FB}" type="presParOf" srcId="{60E0CB0A-1E59-D842-A8DE-CEDF249FD304}" destId="{DC801A72-9C83-8240-8553-A8931E9BC2E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C041E3-6DEF-445D-B1A1-A7A9CAC33C93}"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2BCE3AC-8EC9-4F24-8602-5D383B5DEF19}">
      <dgm:prSet/>
      <dgm:spPr/>
      <dgm:t>
        <a:bodyPr/>
        <a:lstStyle/>
        <a:p>
          <a:r>
            <a:rPr lang="en-US" b="1"/>
            <a:t>Recipients a mix of teachers and staff at the museum with a variety of roles </a:t>
          </a:r>
          <a:endParaRPr lang="en-US"/>
        </a:p>
      </dgm:t>
    </dgm:pt>
    <dgm:pt modelId="{9A75171C-3757-4A12-8125-C786BA07C730}" type="parTrans" cxnId="{3B087C2C-7175-46BC-9742-1D214BFE4D4F}">
      <dgm:prSet/>
      <dgm:spPr/>
      <dgm:t>
        <a:bodyPr/>
        <a:lstStyle/>
        <a:p>
          <a:endParaRPr lang="en-US"/>
        </a:p>
      </dgm:t>
    </dgm:pt>
    <dgm:pt modelId="{7C211B48-410E-4432-943F-979ADB1FEE38}" type="sibTrans" cxnId="{3B087C2C-7175-46BC-9742-1D214BFE4D4F}">
      <dgm:prSet/>
      <dgm:spPr/>
      <dgm:t>
        <a:bodyPr/>
        <a:lstStyle/>
        <a:p>
          <a:endParaRPr lang="en-US"/>
        </a:p>
      </dgm:t>
    </dgm:pt>
    <dgm:pt modelId="{EB81783F-2877-42DE-8F74-C319B45EFBAF}">
      <dgm:prSet/>
      <dgm:spPr/>
      <dgm:t>
        <a:bodyPr/>
        <a:lstStyle/>
        <a:p>
          <a:r>
            <a:rPr lang="en-US" b="1"/>
            <a:t>Objective method of data collection and a simple way of discovering things (Denscombe, 2014)</a:t>
          </a:r>
          <a:endParaRPr lang="en-US"/>
        </a:p>
      </dgm:t>
    </dgm:pt>
    <dgm:pt modelId="{9EC7381D-E5AC-4A1C-97C8-C8BCC6D67414}" type="parTrans" cxnId="{6A686D0C-DBFC-4F29-8636-509A12C5D4CD}">
      <dgm:prSet/>
      <dgm:spPr/>
      <dgm:t>
        <a:bodyPr/>
        <a:lstStyle/>
        <a:p>
          <a:endParaRPr lang="en-US"/>
        </a:p>
      </dgm:t>
    </dgm:pt>
    <dgm:pt modelId="{9B6D1A3A-134D-4763-BF09-CABB0776085D}" type="sibTrans" cxnId="{6A686D0C-DBFC-4F29-8636-509A12C5D4CD}">
      <dgm:prSet/>
      <dgm:spPr/>
      <dgm:t>
        <a:bodyPr/>
        <a:lstStyle/>
        <a:p>
          <a:endParaRPr lang="en-US"/>
        </a:p>
      </dgm:t>
    </dgm:pt>
    <dgm:pt modelId="{DEC84918-5F93-4DC1-8CFE-01CB36E988D4}">
      <dgm:prSet/>
      <dgm:spPr/>
      <dgm:t>
        <a:bodyPr/>
        <a:lstStyle/>
        <a:p>
          <a:r>
            <a:rPr lang="en-US" b="1"/>
            <a:t>Open ended questions provide detail and can mitigate bias as they allow participants free reign to express their feelings (Kumar, 2014).</a:t>
          </a:r>
          <a:endParaRPr lang="en-US"/>
        </a:p>
      </dgm:t>
    </dgm:pt>
    <dgm:pt modelId="{52DD5C48-DB5B-41BF-B171-EA2396B1A6C9}" type="parTrans" cxnId="{7F64F8BE-DFC0-48B8-AB51-472C8612C8D4}">
      <dgm:prSet/>
      <dgm:spPr/>
      <dgm:t>
        <a:bodyPr/>
        <a:lstStyle/>
        <a:p>
          <a:endParaRPr lang="en-US"/>
        </a:p>
      </dgm:t>
    </dgm:pt>
    <dgm:pt modelId="{D2D990CE-39E0-4026-8A39-ABE940DC2627}" type="sibTrans" cxnId="{7F64F8BE-DFC0-48B8-AB51-472C8612C8D4}">
      <dgm:prSet/>
      <dgm:spPr/>
      <dgm:t>
        <a:bodyPr/>
        <a:lstStyle/>
        <a:p>
          <a:endParaRPr lang="en-US"/>
        </a:p>
      </dgm:t>
    </dgm:pt>
    <dgm:pt modelId="{8D9CF2E9-AF28-4A5E-A793-B98DCB030D3A}">
      <dgm:prSet/>
      <dgm:spPr/>
      <dgm:t>
        <a:bodyPr/>
        <a:lstStyle/>
        <a:p>
          <a:r>
            <a:rPr lang="en-US" b="1"/>
            <a:t>Supported with interviews to validate and check for themes </a:t>
          </a:r>
          <a:endParaRPr lang="en-US"/>
        </a:p>
      </dgm:t>
    </dgm:pt>
    <dgm:pt modelId="{1407369C-D9F6-4489-80BC-407E4DDA98B2}" type="parTrans" cxnId="{2647000D-F86A-4816-BAAD-47003C6D3DDC}">
      <dgm:prSet/>
      <dgm:spPr/>
      <dgm:t>
        <a:bodyPr/>
        <a:lstStyle/>
        <a:p>
          <a:endParaRPr lang="en-US"/>
        </a:p>
      </dgm:t>
    </dgm:pt>
    <dgm:pt modelId="{52C87BD1-27F9-493D-AC19-9C00881C459D}" type="sibTrans" cxnId="{2647000D-F86A-4816-BAAD-47003C6D3DDC}">
      <dgm:prSet/>
      <dgm:spPr/>
      <dgm:t>
        <a:bodyPr/>
        <a:lstStyle/>
        <a:p>
          <a:endParaRPr lang="en-US"/>
        </a:p>
      </dgm:t>
    </dgm:pt>
    <dgm:pt modelId="{3BD1B54D-F51D-464A-8FEF-6C36B45C6D42}" type="pres">
      <dgm:prSet presAssocID="{C9C041E3-6DEF-445D-B1A1-A7A9CAC33C93}" presName="matrix" presStyleCnt="0">
        <dgm:presLayoutVars>
          <dgm:chMax val="1"/>
          <dgm:dir/>
          <dgm:resizeHandles val="exact"/>
        </dgm:presLayoutVars>
      </dgm:prSet>
      <dgm:spPr/>
    </dgm:pt>
    <dgm:pt modelId="{264DE2CD-F758-A745-BE29-4378010F73C6}" type="pres">
      <dgm:prSet presAssocID="{C9C041E3-6DEF-445D-B1A1-A7A9CAC33C93}" presName="diamond" presStyleLbl="bgShp" presStyleIdx="0" presStyleCnt="1"/>
      <dgm:spPr/>
    </dgm:pt>
    <dgm:pt modelId="{04CEEDDC-D2E1-9C44-8198-6E69812B698D}" type="pres">
      <dgm:prSet presAssocID="{C9C041E3-6DEF-445D-B1A1-A7A9CAC33C93}" presName="quad1" presStyleLbl="node1" presStyleIdx="0" presStyleCnt="4">
        <dgm:presLayoutVars>
          <dgm:chMax val="0"/>
          <dgm:chPref val="0"/>
          <dgm:bulletEnabled val="1"/>
        </dgm:presLayoutVars>
      </dgm:prSet>
      <dgm:spPr/>
    </dgm:pt>
    <dgm:pt modelId="{7DE978A3-6550-404E-993B-37188AB814BA}" type="pres">
      <dgm:prSet presAssocID="{C9C041E3-6DEF-445D-B1A1-A7A9CAC33C93}" presName="quad2" presStyleLbl="node1" presStyleIdx="1" presStyleCnt="4">
        <dgm:presLayoutVars>
          <dgm:chMax val="0"/>
          <dgm:chPref val="0"/>
          <dgm:bulletEnabled val="1"/>
        </dgm:presLayoutVars>
      </dgm:prSet>
      <dgm:spPr/>
    </dgm:pt>
    <dgm:pt modelId="{46B6CC8B-945B-D84A-B717-D0B0015B38D7}" type="pres">
      <dgm:prSet presAssocID="{C9C041E3-6DEF-445D-B1A1-A7A9CAC33C93}" presName="quad3" presStyleLbl="node1" presStyleIdx="2" presStyleCnt="4">
        <dgm:presLayoutVars>
          <dgm:chMax val="0"/>
          <dgm:chPref val="0"/>
          <dgm:bulletEnabled val="1"/>
        </dgm:presLayoutVars>
      </dgm:prSet>
      <dgm:spPr/>
    </dgm:pt>
    <dgm:pt modelId="{B2B22307-DB99-C344-B8F7-9F0923CBDDA3}" type="pres">
      <dgm:prSet presAssocID="{C9C041E3-6DEF-445D-B1A1-A7A9CAC33C93}" presName="quad4" presStyleLbl="node1" presStyleIdx="3" presStyleCnt="4">
        <dgm:presLayoutVars>
          <dgm:chMax val="0"/>
          <dgm:chPref val="0"/>
          <dgm:bulletEnabled val="1"/>
        </dgm:presLayoutVars>
      </dgm:prSet>
      <dgm:spPr/>
    </dgm:pt>
  </dgm:ptLst>
  <dgm:cxnLst>
    <dgm:cxn modelId="{6A686D0C-DBFC-4F29-8636-509A12C5D4CD}" srcId="{C9C041E3-6DEF-445D-B1A1-A7A9CAC33C93}" destId="{EB81783F-2877-42DE-8F74-C319B45EFBAF}" srcOrd="1" destOrd="0" parTransId="{9EC7381D-E5AC-4A1C-97C8-C8BCC6D67414}" sibTransId="{9B6D1A3A-134D-4763-BF09-CABB0776085D}"/>
    <dgm:cxn modelId="{2647000D-F86A-4816-BAAD-47003C6D3DDC}" srcId="{C9C041E3-6DEF-445D-B1A1-A7A9CAC33C93}" destId="{8D9CF2E9-AF28-4A5E-A793-B98DCB030D3A}" srcOrd="3" destOrd="0" parTransId="{1407369C-D9F6-4489-80BC-407E4DDA98B2}" sibTransId="{52C87BD1-27F9-493D-AC19-9C00881C459D}"/>
    <dgm:cxn modelId="{4C006E25-1E72-034E-A2A4-B0EA9EECD6AA}" type="presOf" srcId="{C9C041E3-6DEF-445D-B1A1-A7A9CAC33C93}" destId="{3BD1B54D-F51D-464A-8FEF-6C36B45C6D42}" srcOrd="0" destOrd="0" presId="urn:microsoft.com/office/officeart/2005/8/layout/matrix3"/>
    <dgm:cxn modelId="{3B087C2C-7175-46BC-9742-1D214BFE4D4F}" srcId="{C9C041E3-6DEF-445D-B1A1-A7A9CAC33C93}" destId="{C2BCE3AC-8EC9-4F24-8602-5D383B5DEF19}" srcOrd="0" destOrd="0" parTransId="{9A75171C-3757-4A12-8125-C786BA07C730}" sibTransId="{7C211B48-410E-4432-943F-979ADB1FEE38}"/>
    <dgm:cxn modelId="{11260541-A796-C242-B101-BEC6FEF4A004}" type="presOf" srcId="{C2BCE3AC-8EC9-4F24-8602-5D383B5DEF19}" destId="{04CEEDDC-D2E1-9C44-8198-6E69812B698D}" srcOrd="0" destOrd="0" presId="urn:microsoft.com/office/officeart/2005/8/layout/matrix3"/>
    <dgm:cxn modelId="{151CC671-68D4-D443-A57B-87E5FD1675DB}" type="presOf" srcId="{EB81783F-2877-42DE-8F74-C319B45EFBAF}" destId="{7DE978A3-6550-404E-993B-37188AB814BA}" srcOrd="0" destOrd="0" presId="urn:microsoft.com/office/officeart/2005/8/layout/matrix3"/>
    <dgm:cxn modelId="{39BE9F89-964B-2E45-8777-E47228A54792}" type="presOf" srcId="{DEC84918-5F93-4DC1-8CFE-01CB36E988D4}" destId="{46B6CC8B-945B-D84A-B717-D0B0015B38D7}" srcOrd="0" destOrd="0" presId="urn:microsoft.com/office/officeart/2005/8/layout/matrix3"/>
    <dgm:cxn modelId="{5C3A01A5-7258-C241-A4E0-F83A95221B5E}" type="presOf" srcId="{8D9CF2E9-AF28-4A5E-A793-B98DCB030D3A}" destId="{B2B22307-DB99-C344-B8F7-9F0923CBDDA3}" srcOrd="0" destOrd="0" presId="urn:microsoft.com/office/officeart/2005/8/layout/matrix3"/>
    <dgm:cxn modelId="{7F64F8BE-DFC0-48B8-AB51-472C8612C8D4}" srcId="{C9C041E3-6DEF-445D-B1A1-A7A9CAC33C93}" destId="{DEC84918-5F93-4DC1-8CFE-01CB36E988D4}" srcOrd="2" destOrd="0" parTransId="{52DD5C48-DB5B-41BF-B171-EA2396B1A6C9}" sibTransId="{D2D990CE-39E0-4026-8A39-ABE940DC2627}"/>
    <dgm:cxn modelId="{01678CC1-F165-1642-83BB-FA091D2700C6}" type="presParOf" srcId="{3BD1B54D-F51D-464A-8FEF-6C36B45C6D42}" destId="{264DE2CD-F758-A745-BE29-4378010F73C6}" srcOrd="0" destOrd="0" presId="urn:microsoft.com/office/officeart/2005/8/layout/matrix3"/>
    <dgm:cxn modelId="{6AE71B11-337D-9D40-895E-F0379166123B}" type="presParOf" srcId="{3BD1B54D-F51D-464A-8FEF-6C36B45C6D42}" destId="{04CEEDDC-D2E1-9C44-8198-6E69812B698D}" srcOrd="1" destOrd="0" presId="urn:microsoft.com/office/officeart/2005/8/layout/matrix3"/>
    <dgm:cxn modelId="{AAC27A11-0F4C-0D47-A9EB-8AD1373D68F7}" type="presParOf" srcId="{3BD1B54D-F51D-464A-8FEF-6C36B45C6D42}" destId="{7DE978A3-6550-404E-993B-37188AB814BA}" srcOrd="2" destOrd="0" presId="urn:microsoft.com/office/officeart/2005/8/layout/matrix3"/>
    <dgm:cxn modelId="{8247A5FB-93DC-D44E-8F9E-B65551D3C126}" type="presParOf" srcId="{3BD1B54D-F51D-464A-8FEF-6C36B45C6D42}" destId="{46B6CC8B-945B-D84A-B717-D0B0015B38D7}" srcOrd="3" destOrd="0" presId="urn:microsoft.com/office/officeart/2005/8/layout/matrix3"/>
    <dgm:cxn modelId="{FDADF201-8D80-0B4F-BA30-4ED1C57AC01E}" type="presParOf" srcId="{3BD1B54D-F51D-464A-8FEF-6C36B45C6D42}" destId="{B2B22307-DB99-C344-B8F7-9F0923CBDDA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2ACDF9-5F4C-4BD4-95ED-3E4E1DFDB8D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5B74B6-AB31-4120-96A4-AFC8920BA636}">
      <dgm:prSet/>
      <dgm:spPr/>
      <dgm:t>
        <a:bodyPr/>
        <a:lstStyle/>
        <a:p>
          <a:r>
            <a:rPr lang="en-US" b="1"/>
            <a:t>Open ended questions to give freedom to participants, this should yield rich qualitative data  (Arthur, 2012).</a:t>
          </a:r>
          <a:endParaRPr lang="en-US"/>
        </a:p>
      </dgm:t>
    </dgm:pt>
    <dgm:pt modelId="{FF166F9F-465D-4FC0-94CE-B974B673849E}" type="parTrans" cxnId="{94DEAAAE-64DD-4605-8314-53C8B0373667}">
      <dgm:prSet/>
      <dgm:spPr/>
      <dgm:t>
        <a:bodyPr/>
        <a:lstStyle/>
        <a:p>
          <a:endParaRPr lang="en-US"/>
        </a:p>
      </dgm:t>
    </dgm:pt>
    <dgm:pt modelId="{A1D7A164-21B8-4933-AEE0-1DD8410574E4}" type="sibTrans" cxnId="{94DEAAAE-64DD-4605-8314-53C8B0373667}">
      <dgm:prSet/>
      <dgm:spPr/>
      <dgm:t>
        <a:bodyPr/>
        <a:lstStyle/>
        <a:p>
          <a:endParaRPr lang="en-US"/>
        </a:p>
      </dgm:t>
    </dgm:pt>
    <dgm:pt modelId="{6CD5AF44-CD50-40DC-8A1D-0D749DA3AC57}">
      <dgm:prSet/>
      <dgm:spPr/>
      <dgm:t>
        <a:bodyPr/>
        <a:lstStyle/>
        <a:p>
          <a:r>
            <a:rPr lang="en-US" b="1" dirty="0"/>
            <a:t>One </a:t>
          </a:r>
          <a:r>
            <a:rPr lang="en-US" b="1" dirty="0" err="1"/>
            <a:t>quantatitive</a:t>
          </a:r>
          <a:r>
            <a:rPr lang="en-US" b="1" dirty="0"/>
            <a:t> question- </a:t>
          </a:r>
          <a:r>
            <a:rPr lang="en-US" b="1" dirty="0" err="1"/>
            <a:t>likert</a:t>
          </a:r>
          <a:r>
            <a:rPr lang="en-US" b="1" dirty="0"/>
            <a:t> scale style questions- however these are a measure of attitude (</a:t>
          </a:r>
          <a:r>
            <a:rPr lang="en-US" b="1" dirty="0" err="1"/>
            <a:t>Kreitchman</a:t>
          </a:r>
          <a:r>
            <a:rPr lang="en-US" b="1" dirty="0"/>
            <a:t> et al,.2019). </a:t>
          </a:r>
          <a:endParaRPr lang="en-US" dirty="0"/>
        </a:p>
      </dgm:t>
    </dgm:pt>
    <dgm:pt modelId="{27989496-F40E-498A-BD63-57A6F1C3057E}" type="parTrans" cxnId="{CCEC19A9-CBEB-4E95-A490-AB767A367CF6}">
      <dgm:prSet/>
      <dgm:spPr/>
      <dgm:t>
        <a:bodyPr/>
        <a:lstStyle/>
        <a:p>
          <a:endParaRPr lang="en-US"/>
        </a:p>
      </dgm:t>
    </dgm:pt>
    <dgm:pt modelId="{35C8951C-6B60-48F4-A13A-6B7B5B662827}" type="sibTrans" cxnId="{CCEC19A9-CBEB-4E95-A490-AB767A367CF6}">
      <dgm:prSet/>
      <dgm:spPr/>
      <dgm:t>
        <a:bodyPr/>
        <a:lstStyle/>
        <a:p>
          <a:endParaRPr lang="en-US"/>
        </a:p>
      </dgm:t>
    </dgm:pt>
    <dgm:pt modelId="{7BD11290-8F00-4170-8421-0DC436730937}">
      <dgm:prSet/>
      <dgm:spPr/>
      <dgm:t>
        <a:bodyPr/>
        <a:lstStyle/>
        <a:p>
          <a:r>
            <a:rPr lang="en-US" b="1" dirty="0"/>
            <a:t>Online survey style using Microsoft Forms – help with good practice and with data processing (Denscombe, 2014)</a:t>
          </a:r>
          <a:endParaRPr lang="en-US" dirty="0"/>
        </a:p>
      </dgm:t>
    </dgm:pt>
    <dgm:pt modelId="{D4E6B3AE-3C7B-4D9D-8164-F09713DE18A8}" type="parTrans" cxnId="{1A25FADB-EC13-45F8-8460-CB5961FABE60}">
      <dgm:prSet/>
      <dgm:spPr/>
      <dgm:t>
        <a:bodyPr/>
        <a:lstStyle/>
        <a:p>
          <a:endParaRPr lang="en-US"/>
        </a:p>
      </dgm:t>
    </dgm:pt>
    <dgm:pt modelId="{59880B2E-B299-4255-AEA8-4629D30E56D6}" type="sibTrans" cxnId="{1A25FADB-EC13-45F8-8460-CB5961FABE60}">
      <dgm:prSet/>
      <dgm:spPr/>
      <dgm:t>
        <a:bodyPr/>
        <a:lstStyle/>
        <a:p>
          <a:endParaRPr lang="en-US"/>
        </a:p>
      </dgm:t>
    </dgm:pt>
    <dgm:pt modelId="{3F028DF3-0BE1-7242-9C37-9E899D5FF42A}" type="pres">
      <dgm:prSet presAssocID="{D62ACDF9-5F4C-4BD4-95ED-3E4E1DFDB8DF}" presName="linear" presStyleCnt="0">
        <dgm:presLayoutVars>
          <dgm:animLvl val="lvl"/>
          <dgm:resizeHandles val="exact"/>
        </dgm:presLayoutVars>
      </dgm:prSet>
      <dgm:spPr/>
    </dgm:pt>
    <dgm:pt modelId="{B5FB1B06-426B-C548-991D-2C7311E00572}" type="pres">
      <dgm:prSet presAssocID="{BC5B74B6-AB31-4120-96A4-AFC8920BA636}" presName="parentText" presStyleLbl="node1" presStyleIdx="0" presStyleCnt="3">
        <dgm:presLayoutVars>
          <dgm:chMax val="0"/>
          <dgm:bulletEnabled val="1"/>
        </dgm:presLayoutVars>
      </dgm:prSet>
      <dgm:spPr/>
    </dgm:pt>
    <dgm:pt modelId="{ECD66503-913B-B14E-9AB5-0EE47ABDB371}" type="pres">
      <dgm:prSet presAssocID="{A1D7A164-21B8-4933-AEE0-1DD8410574E4}" presName="spacer" presStyleCnt="0"/>
      <dgm:spPr/>
    </dgm:pt>
    <dgm:pt modelId="{3F20B6E4-85B7-7447-9821-58141C06F34B}" type="pres">
      <dgm:prSet presAssocID="{6CD5AF44-CD50-40DC-8A1D-0D749DA3AC57}" presName="parentText" presStyleLbl="node1" presStyleIdx="1" presStyleCnt="3">
        <dgm:presLayoutVars>
          <dgm:chMax val="0"/>
          <dgm:bulletEnabled val="1"/>
        </dgm:presLayoutVars>
      </dgm:prSet>
      <dgm:spPr/>
    </dgm:pt>
    <dgm:pt modelId="{F45E43BB-3F49-2148-AC1D-AA8B655F3A4A}" type="pres">
      <dgm:prSet presAssocID="{35C8951C-6B60-48F4-A13A-6B7B5B662827}" presName="spacer" presStyleCnt="0"/>
      <dgm:spPr/>
    </dgm:pt>
    <dgm:pt modelId="{BDFA2BBA-B4B5-6542-A574-BED228BA0DE9}" type="pres">
      <dgm:prSet presAssocID="{7BD11290-8F00-4170-8421-0DC436730937}" presName="parentText" presStyleLbl="node1" presStyleIdx="2" presStyleCnt="3">
        <dgm:presLayoutVars>
          <dgm:chMax val="0"/>
          <dgm:bulletEnabled val="1"/>
        </dgm:presLayoutVars>
      </dgm:prSet>
      <dgm:spPr/>
    </dgm:pt>
  </dgm:ptLst>
  <dgm:cxnLst>
    <dgm:cxn modelId="{86CB5F07-3C4B-F346-A11B-ECB44E27099D}" type="presOf" srcId="{BC5B74B6-AB31-4120-96A4-AFC8920BA636}" destId="{B5FB1B06-426B-C548-991D-2C7311E00572}" srcOrd="0" destOrd="0" presId="urn:microsoft.com/office/officeart/2005/8/layout/vList2"/>
    <dgm:cxn modelId="{50EDF920-0BB4-3141-B604-436194788E79}" type="presOf" srcId="{6CD5AF44-CD50-40DC-8A1D-0D749DA3AC57}" destId="{3F20B6E4-85B7-7447-9821-58141C06F34B}" srcOrd="0" destOrd="0" presId="urn:microsoft.com/office/officeart/2005/8/layout/vList2"/>
    <dgm:cxn modelId="{1C439539-2693-994D-8F37-A407474F1DE8}" type="presOf" srcId="{D62ACDF9-5F4C-4BD4-95ED-3E4E1DFDB8DF}" destId="{3F028DF3-0BE1-7242-9C37-9E899D5FF42A}" srcOrd="0" destOrd="0" presId="urn:microsoft.com/office/officeart/2005/8/layout/vList2"/>
    <dgm:cxn modelId="{CEE45150-03A9-4F4C-89E9-628738AE7572}" type="presOf" srcId="{7BD11290-8F00-4170-8421-0DC436730937}" destId="{BDFA2BBA-B4B5-6542-A574-BED228BA0DE9}" srcOrd="0" destOrd="0" presId="urn:microsoft.com/office/officeart/2005/8/layout/vList2"/>
    <dgm:cxn modelId="{CCEC19A9-CBEB-4E95-A490-AB767A367CF6}" srcId="{D62ACDF9-5F4C-4BD4-95ED-3E4E1DFDB8DF}" destId="{6CD5AF44-CD50-40DC-8A1D-0D749DA3AC57}" srcOrd="1" destOrd="0" parTransId="{27989496-F40E-498A-BD63-57A6F1C3057E}" sibTransId="{35C8951C-6B60-48F4-A13A-6B7B5B662827}"/>
    <dgm:cxn modelId="{94DEAAAE-64DD-4605-8314-53C8B0373667}" srcId="{D62ACDF9-5F4C-4BD4-95ED-3E4E1DFDB8DF}" destId="{BC5B74B6-AB31-4120-96A4-AFC8920BA636}" srcOrd="0" destOrd="0" parTransId="{FF166F9F-465D-4FC0-94CE-B974B673849E}" sibTransId="{A1D7A164-21B8-4933-AEE0-1DD8410574E4}"/>
    <dgm:cxn modelId="{1A25FADB-EC13-45F8-8460-CB5961FABE60}" srcId="{D62ACDF9-5F4C-4BD4-95ED-3E4E1DFDB8DF}" destId="{7BD11290-8F00-4170-8421-0DC436730937}" srcOrd="2" destOrd="0" parTransId="{D4E6B3AE-3C7B-4D9D-8164-F09713DE18A8}" sibTransId="{59880B2E-B299-4255-AEA8-4629D30E56D6}"/>
    <dgm:cxn modelId="{FA24D2F9-75DD-554F-A04A-7E3E04FE2CDE}" type="presParOf" srcId="{3F028DF3-0BE1-7242-9C37-9E899D5FF42A}" destId="{B5FB1B06-426B-C548-991D-2C7311E00572}" srcOrd="0" destOrd="0" presId="urn:microsoft.com/office/officeart/2005/8/layout/vList2"/>
    <dgm:cxn modelId="{423FF73F-C760-834F-8512-DE7C420E4320}" type="presParOf" srcId="{3F028DF3-0BE1-7242-9C37-9E899D5FF42A}" destId="{ECD66503-913B-B14E-9AB5-0EE47ABDB371}" srcOrd="1" destOrd="0" presId="urn:microsoft.com/office/officeart/2005/8/layout/vList2"/>
    <dgm:cxn modelId="{7493ACBB-2414-4846-BA26-E252F56DC55B}" type="presParOf" srcId="{3F028DF3-0BE1-7242-9C37-9E899D5FF42A}" destId="{3F20B6E4-85B7-7447-9821-58141C06F34B}" srcOrd="2" destOrd="0" presId="urn:microsoft.com/office/officeart/2005/8/layout/vList2"/>
    <dgm:cxn modelId="{1427C111-4A5C-1048-83C5-B74EAB538CD5}" type="presParOf" srcId="{3F028DF3-0BE1-7242-9C37-9E899D5FF42A}" destId="{F45E43BB-3F49-2148-AC1D-AA8B655F3A4A}" srcOrd="3" destOrd="0" presId="urn:microsoft.com/office/officeart/2005/8/layout/vList2"/>
    <dgm:cxn modelId="{D5999716-E0B7-C54F-959B-768B40726B0C}" type="presParOf" srcId="{3F028DF3-0BE1-7242-9C37-9E899D5FF42A}" destId="{BDFA2BBA-B4B5-6542-A574-BED228BA0DE9}"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3BB5E1-2DE1-4BAF-9599-7FBF8580D9A6}"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F55B449B-60BE-4C83-B085-4FAF7D45010A}">
      <dgm:prSet/>
      <dgm:spPr/>
      <dgm:t>
        <a:bodyPr/>
        <a:lstStyle/>
        <a:p>
          <a:r>
            <a:rPr lang="en-GB" b="1"/>
            <a:t>Clear set of questions but open to interviewees elaborating and exploring other issues that arise (Adams, 2015)</a:t>
          </a:r>
          <a:endParaRPr lang="en-US"/>
        </a:p>
      </dgm:t>
    </dgm:pt>
    <dgm:pt modelId="{D17CE254-B90C-49EB-A8D1-2F46DDC8539B}" type="parTrans" cxnId="{6E18C7BD-A0DC-4A94-B52A-8CB9F3D3073E}">
      <dgm:prSet/>
      <dgm:spPr/>
      <dgm:t>
        <a:bodyPr/>
        <a:lstStyle/>
        <a:p>
          <a:endParaRPr lang="en-US"/>
        </a:p>
      </dgm:t>
    </dgm:pt>
    <dgm:pt modelId="{C6E51684-1A25-440D-8A56-BE75108F487D}" type="sibTrans" cxnId="{6E18C7BD-A0DC-4A94-B52A-8CB9F3D3073E}">
      <dgm:prSet/>
      <dgm:spPr/>
      <dgm:t>
        <a:bodyPr/>
        <a:lstStyle/>
        <a:p>
          <a:endParaRPr lang="en-US"/>
        </a:p>
      </dgm:t>
    </dgm:pt>
    <dgm:pt modelId="{A20B94AF-D028-4618-BB4C-201CBC67DC45}">
      <dgm:prSet/>
      <dgm:spPr/>
      <dgm:t>
        <a:bodyPr/>
        <a:lstStyle/>
        <a:p>
          <a:r>
            <a:rPr lang="en-GB" b="1"/>
            <a:t>Can collect in-depth information that can be supplemented (Kumar, 2014)</a:t>
          </a:r>
          <a:endParaRPr lang="en-US"/>
        </a:p>
      </dgm:t>
    </dgm:pt>
    <dgm:pt modelId="{39925049-202A-4394-8A49-D4AABF8F7717}" type="parTrans" cxnId="{A059B594-E1F6-467D-BF86-FF5341F9DD59}">
      <dgm:prSet/>
      <dgm:spPr/>
      <dgm:t>
        <a:bodyPr/>
        <a:lstStyle/>
        <a:p>
          <a:endParaRPr lang="en-US"/>
        </a:p>
      </dgm:t>
    </dgm:pt>
    <dgm:pt modelId="{C515CBA3-4F26-4610-832F-2E6F38B9306A}" type="sibTrans" cxnId="{A059B594-E1F6-467D-BF86-FF5341F9DD59}">
      <dgm:prSet/>
      <dgm:spPr/>
      <dgm:t>
        <a:bodyPr/>
        <a:lstStyle/>
        <a:p>
          <a:endParaRPr lang="en-US"/>
        </a:p>
      </dgm:t>
    </dgm:pt>
    <dgm:pt modelId="{A0A0DB3B-6DBD-4B69-A784-C4BB0D73282F}">
      <dgm:prSet/>
      <dgm:spPr/>
      <dgm:t>
        <a:bodyPr/>
        <a:lstStyle/>
        <a:p>
          <a:r>
            <a:rPr lang="en-GB" b="1"/>
            <a:t>Flexibility to adjust and elaborate (Denscombe, 2010)</a:t>
          </a:r>
          <a:endParaRPr lang="en-US"/>
        </a:p>
      </dgm:t>
    </dgm:pt>
    <dgm:pt modelId="{990047BC-D249-4830-9293-94146342DF80}" type="parTrans" cxnId="{63C85CEA-8A2F-4BE9-992D-8193906FA8FC}">
      <dgm:prSet/>
      <dgm:spPr/>
      <dgm:t>
        <a:bodyPr/>
        <a:lstStyle/>
        <a:p>
          <a:endParaRPr lang="en-US"/>
        </a:p>
      </dgm:t>
    </dgm:pt>
    <dgm:pt modelId="{6339999D-E38F-4C31-A0CB-FF742B449946}" type="sibTrans" cxnId="{63C85CEA-8A2F-4BE9-992D-8193906FA8FC}">
      <dgm:prSet/>
      <dgm:spPr/>
      <dgm:t>
        <a:bodyPr/>
        <a:lstStyle/>
        <a:p>
          <a:endParaRPr lang="en-US"/>
        </a:p>
      </dgm:t>
    </dgm:pt>
    <dgm:pt modelId="{1440FE45-576E-4B9E-B3BC-682DBE8B8E73}">
      <dgm:prSet/>
      <dgm:spPr/>
      <dgm:t>
        <a:bodyPr/>
        <a:lstStyle/>
        <a:p>
          <a:r>
            <a:rPr lang="en-GB" b="1"/>
            <a:t>Selection of teachers and museum staff- questions slightly differ </a:t>
          </a:r>
          <a:endParaRPr lang="en-US"/>
        </a:p>
      </dgm:t>
    </dgm:pt>
    <dgm:pt modelId="{735E93D1-23FF-4895-A985-40659D9B90C7}" type="parTrans" cxnId="{72B589E5-CBFD-48FE-814A-D61F43609856}">
      <dgm:prSet/>
      <dgm:spPr/>
      <dgm:t>
        <a:bodyPr/>
        <a:lstStyle/>
        <a:p>
          <a:endParaRPr lang="en-US"/>
        </a:p>
      </dgm:t>
    </dgm:pt>
    <dgm:pt modelId="{76DEAB89-FBCA-4FAA-A2FA-E858B01FB059}" type="sibTrans" cxnId="{72B589E5-CBFD-48FE-814A-D61F43609856}">
      <dgm:prSet/>
      <dgm:spPr/>
      <dgm:t>
        <a:bodyPr/>
        <a:lstStyle/>
        <a:p>
          <a:endParaRPr lang="en-US"/>
        </a:p>
      </dgm:t>
    </dgm:pt>
    <dgm:pt modelId="{9CE8DAF6-1E44-4AA2-A6C3-666092B9C436}">
      <dgm:prSet/>
      <dgm:spPr/>
      <dgm:t>
        <a:bodyPr/>
        <a:lstStyle/>
        <a:p>
          <a:r>
            <a:rPr lang="en-GB" b="1"/>
            <a:t>Member checking to mitigate against biased (Yin, 2014)</a:t>
          </a:r>
          <a:endParaRPr lang="en-US"/>
        </a:p>
      </dgm:t>
    </dgm:pt>
    <dgm:pt modelId="{FD89D770-2F77-497F-9E31-8C658C94A9F7}" type="parTrans" cxnId="{FC803664-4C0B-43B5-ABCD-58C9DEEE1A8E}">
      <dgm:prSet/>
      <dgm:spPr/>
      <dgm:t>
        <a:bodyPr/>
        <a:lstStyle/>
        <a:p>
          <a:endParaRPr lang="en-US"/>
        </a:p>
      </dgm:t>
    </dgm:pt>
    <dgm:pt modelId="{9ED75F86-A137-46C1-94D5-974B82438C1D}" type="sibTrans" cxnId="{FC803664-4C0B-43B5-ABCD-58C9DEEE1A8E}">
      <dgm:prSet/>
      <dgm:spPr/>
      <dgm:t>
        <a:bodyPr/>
        <a:lstStyle/>
        <a:p>
          <a:endParaRPr lang="en-US"/>
        </a:p>
      </dgm:t>
    </dgm:pt>
    <dgm:pt modelId="{DBECD546-8F43-4D25-BBDF-63303CAB9ECE}" type="pres">
      <dgm:prSet presAssocID="{3B3BB5E1-2DE1-4BAF-9599-7FBF8580D9A6}" presName="diagram" presStyleCnt="0">
        <dgm:presLayoutVars>
          <dgm:dir/>
          <dgm:resizeHandles val="exact"/>
        </dgm:presLayoutVars>
      </dgm:prSet>
      <dgm:spPr/>
    </dgm:pt>
    <dgm:pt modelId="{5BA3FC5F-A3D5-4975-97E2-0EDCB24D6F69}" type="pres">
      <dgm:prSet presAssocID="{F55B449B-60BE-4C83-B085-4FAF7D45010A}" presName="node" presStyleLbl="node1" presStyleIdx="0" presStyleCnt="5">
        <dgm:presLayoutVars>
          <dgm:bulletEnabled val="1"/>
        </dgm:presLayoutVars>
      </dgm:prSet>
      <dgm:spPr/>
    </dgm:pt>
    <dgm:pt modelId="{9083C592-4246-4412-96E3-1E5565AFB5C7}" type="pres">
      <dgm:prSet presAssocID="{C6E51684-1A25-440D-8A56-BE75108F487D}" presName="sibTrans" presStyleCnt="0"/>
      <dgm:spPr/>
    </dgm:pt>
    <dgm:pt modelId="{E4683BF9-9ABE-4426-842E-924FD384AF06}" type="pres">
      <dgm:prSet presAssocID="{A20B94AF-D028-4618-BB4C-201CBC67DC45}" presName="node" presStyleLbl="node1" presStyleIdx="1" presStyleCnt="5">
        <dgm:presLayoutVars>
          <dgm:bulletEnabled val="1"/>
        </dgm:presLayoutVars>
      </dgm:prSet>
      <dgm:spPr/>
    </dgm:pt>
    <dgm:pt modelId="{69406AFD-6722-4EA8-8A6D-CD4D9F0C3582}" type="pres">
      <dgm:prSet presAssocID="{C515CBA3-4F26-4610-832F-2E6F38B9306A}" presName="sibTrans" presStyleCnt="0"/>
      <dgm:spPr/>
    </dgm:pt>
    <dgm:pt modelId="{99C8429D-FAE2-4673-8AF0-03363DB3089E}" type="pres">
      <dgm:prSet presAssocID="{A0A0DB3B-6DBD-4B69-A784-C4BB0D73282F}" presName="node" presStyleLbl="node1" presStyleIdx="2" presStyleCnt="5">
        <dgm:presLayoutVars>
          <dgm:bulletEnabled val="1"/>
        </dgm:presLayoutVars>
      </dgm:prSet>
      <dgm:spPr/>
    </dgm:pt>
    <dgm:pt modelId="{3079E029-428A-4F0E-BCE5-8D8432731CD0}" type="pres">
      <dgm:prSet presAssocID="{6339999D-E38F-4C31-A0CB-FF742B449946}" presName="sibTrans" presStyleCnt="0"/>
      <dgm:spPr/>
    </dgm:pt>
    <dgm:pt modelId="{39DC6536-3D65-4316-A982-58F75E59FB0B}" type="pres">
      <dgm:prSet presAssocID="{1440FE45-576E-4B9E-B3BC-682DBE8B8E73}" presName="node" presStyleLbl="node1" presStyleIdx="3" presStyleCnt="5">
        <dgm:presLayoutVars>
          <dgm:bulletEnabled val="1"/>
        </dgm:presLayoutVars>
      </dgm:prSet>
      <dgm:spPr/>
    </dgm:pt>
    <dgm:pt modelId="{7388E086-8BA9-4FAA-846F-6D6AED36474E}" type="pres">
      <dgm:prSet presAssocID="{76DEAB89-FBCA-4FAA-A2FA-E858B01FB059}" presName="sibTrans" presStyleCnt="0"/>
      <dgm:spPr/>
    </dgm:pt>
    <dgm:pt modelId="{CF4419CB-CCA7-4F2D-BACD-0D091F512B07}" type="pres">
      <dgm:prSet presAssocID="{9CE8DAF6-1E44-4AA2-A6C3-666092B9C436}" presName="node" presStyleLbl="node1" presStyleIdx="4" presStyleCnt="5">
        <dgm:presLayoutVars>
          <dgm:bulletEnabled val="1"/>
        </dgm:presLayoutVars>
      </dgm:prSet>
      <dgm:spPr/>
    </dgm:pt>
  </dgm:ptLst>
  <dgm:cxnLst>
    <dgm:cxn modelId="{5B06710E-9015-440C-8E2F-ACC2632B99AB}" type="presOf" srcId="{A20B94AF-D028-4618-BB4C-201CBC67DC45}" destId="{E4683BF9-9ABE-4426-842E-924FD384AF06}" srcOrd="0" destOrd="0" presId="urn:microsoft.com/office/officeart/2005/8/layout/default"/>
    <dgm:cxn modelId="{B1CEEB2B-B21C-4B0E-A2D4-C6437F864FF2}" type="presOf" srcId="{F55B449B-60BE-4C83-B085-4FAF7D45010A}" destId="{5BA3FC5F-A3D5-4975-97E2-0EDCB24D6F69}" srcOrd="0" destOrd="0" presId="urn:microsoft.com/office/officeart/2005/8/layout/default"/>
    <dgm:cxn modelId="{FC803664-4C0B-43B5-ABCD-58C9DEEE1A8E}" srcId="{3B3BB5E1-2DE1-4BAF-9599-7FBF8580D9A6}" destId="{9CE8DAF6-1E44-4AA2-A6C3-666092B9C436}" srcOrd="4" destOrd="0" parTransId="{FD89D770-2F77-497F-9E31-8C658C94A9F7}" sibTransId="{9ED75F86-A137-46C1-94D5-974B82438C1D}"/>
    <dgm:cxn modelId="{E599A767-20B7-463D-9CBF-4EB6F329CF9C}" type="presOf" srcId="{9CE8DAF6-1E44-4AA2-A6C3-666092B9C436}" destId="{CF4419CB-CCA7-4F2D-BACD-0D091F512B07}" srcOrd="0" destOrd="0" presId="urn:microsoft.com/office/officeart/2005/8/layout/default"/>
    <dgm:cxn modelId="{A059B594-E1F6-467D-BF86-FF5341F9DD59}" srcId="{3B3BB5E1-2DE1-4BAF-9599-7FBF8580D9A6}" destId="{A20B94AF-D028-4618-BB4C-201CBC67DC45}" srcOrd="1" destOrd="0" parTransId="{39925049-202A-4394-8A49-D4AABF8F7717}" sibTransId="{C515CBA3-4F26-4610-832F-2E6F38B9306A}"/>
    <dgm:cxn modelId="{7178B1B3-35DC-4F51-B64F-8297B5B91974}" type="presOf" srcId="{3B3BB5E1-2DE1-4BAF-9599-7FBF8580D9A6}" destId="{DBECD546-8F43-4D25-BBDF-63303CAB9ECE}" srcOrd="0" destOrd="0" presId="urn:microsoft.com/office/officeart/2005/8/layout/default"/>
    <dgm:cxn modelId="{6E18C7BD-A0DC-4A94-B52A-8CB9F3D3073E}" srcId="{3B3BB5E1-2DE1-4BAF-9599-7FBF8580D9A6}" destId="{F55B449B-60BE-4C83-B085-4FAF7D45010A}" srcOrd="0" destOrd="0" parTransId="{D17CE254-B90C-49EB-A8D1-2F46DDC8539B}" sibTransId="{C6E51684-1A25-440D-8A56-BE75108F487D}"/>
    <dgm:cxn modelId="{F209F9C5-255B-4D85-BB27-5ED22178AAC4}" type="presOf" srcId="{1440FE45-576E-4B9E-B3BC-682DBE8B8E73}" destId="{39DC6536-3D65-4316-A982-58F75E59FB0B}" srcOrd="0" destOrd="0" presId="urn:microsoft.com/office/officeart/2005/8/layout/default"/>
    <dgm:cxn modelId="{72B589E5-CBFD-48FE-814A-D61F43609856}" srcId="{3B3BB5E1-2DE1-4BAF-9599-7FBF8580D9A6}" destId="{1440FE45-576E-4B9E-B3BC-682DBE8B8E73}" srcOrd="3" destOrd="0" parTransId="{735E93D1-23FF-4895-A985-40659D9B90C7}" sibTransId="{76DEAB89-FBCA-4FAA-A2FA-E858B01FB059}"/>
    <dgm:cxn modelId="{63C85CEA-8A2F-4BE9-992D-8193906FA8FC}" srcId="{3B3BB5E1-2DE1-4BAF-9599-7FBF8580D9A6}" destId="{A0A0DB3B-6DBD-4B69-A784-C4BB0D73282F}" srcOrd="2" destOrd="0" parTransId="{990047BC-D249-4830-9293-94146342DF80}" sibTransId="{6339999D-E38F-4C31-A0CB-FF742B449946}"/>
    <dgm:cxn modelId="{2D8553F5-B51F-4710-BC72-E4E0FAE92D1F}" type="presOf" srcId="{A0A0DB3B-6DBD-4B69-A784-C4BB0D73282F}" destId="{99C8429D-FAE2-4673-8AF0-03363DB3089E}" srcOrd="0" destOrd="0" presId="urn:microsoft.com/office/officeart/2005/8/layout/default"/>
    <dgm:cxn modelId="{7273DD11-00A3-4939-9793-94DBB6030606}" type="presParOf" srcId="{DBECD546-8F43-4D25-BBDF-63303CAB9ECE}" destId="{5BA3FC5F-A3D5-4975-97E2-0EDCB24D6F69}" srcOrd="0" destOrd="0" presId="urn:microsoft.com/office/officeart/2005/8/layout/default"/>
    <dgm:cxn modelId="{8FD8CEE7-F941-44FC-9228-A8CB16241F57}" type="presParOf" srcId="{DBECD546-8F43-4D25-BBDF-63303CAB9ECE}" destId="{9083C592-4246-4412-96E3-1E5565AFB5C7}" srcOrd="1" destOrd="0" presId="urn:microsoft.com/office/officeart/2005/8/layout/default"/>
    <dgm:cxn modelId="{ADB8A125-AE15-4F74-AA22-27517261E971}" type="presParOf" srcId="{DBECD546-8F43-4D25-BBDF-63303CAB9ECE}" destId="{E4683BF9-9ABE-4426-842E-924FD384AF06}" srcOrd="2" destOrd="0" presId="urn:microsoft.com/office/officeart/2005/8/layout/default"/>
    <dgm:cxn modelId="{3F519DBB-6D0C-40AC-A6FE-EB283E6C5A67}" type="presParOf" srcId="{DBECD546-8F43-4D25-BBDF-63303CAB9ECE}" destId="{69406AFD-6722-4EA8-8A6D-CD4D9F0C3582}" srcOrd="3" destOrd="0" presId="urn:microsoft.com/office/officeart/2005/8/layout/default"/>
    <dgm:cxn modelId="{9558B180-70E3-42A9-9F4A-AB22C2B6C499}" type="presParOf" srcId="{DBECD546-8F43-4D25-BBDF-63303CAB9ECE}" destId="{99C8429D-FAE2-4673-8AF0-03363DB3089E}" srcOrd="4" destOrd="0" presId="urn:microsoft.com/office/officeart/2005/8/layout/default"/>
    <dgm:cxn modelId="{C4515BF0-83BE-4C2D-8C38-EAABBED7CD74}" type="presParOf" srcId="{DBECD546-8F43-4D25-BBDF-63303CAB9ECE}" destId="{3079E029-428A-4F0E-BCE5-8D8432731CD0}" srcOrd="5" destOrd="0" presId="urn:microsoft.com/office/officeart/2005/8/layout/default"/>
    <dgm:cxn modelId="{496DD2AD-4D79-411A-BB99-BFD45CA3AE07}" type="presParOf" srcId="{DBECD546-8F43-4D25-BBDF-63303CAB9ECE}" destId="{39DC6536-3D65-4316-A982-58F75E59FB0B}" srcOrd="6" destOrd="0" presId="urn:microsoft.com/office/officeart/2005/8/layout/default"/>
    <dgm:cxn modelId="{336635E2-1358-4EF8-8094-ABD3AD81AF27}" type="presParOf" srcId="{DBECD546-8F43-4D25-BBDF-63303CAB9ECE}" destId="{7388E086-8BA9-4FAA-846F-6D6AED36474E}" srcOrd="7" destOrd="0" presId="urn:microsoft.com/office/officeart/2005/8/layout/default"/>
    <dgm:cxn modelId="{6F1BE6FB-59DB-4D9C-A380-AD3FED9DA4A5}" type="presParOf" srcId="{DBECD546-8F43-4D25-BBDF-63303CAB9ECE}" destId="{CF4419CB-CCA7-4F2D-BACD-0D091F512B0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EE15E-A596-4715-94C6-FA564C54B165}">
      <dsp:nvSpPr>
        <dsp:cNvPr id="0" name=""/>
        <dsp:cNvSpPr/>
      </dsp:nvSpPr>
      <dsp:spPr>
        <a:xfrm>
          <a:off x="0" y="918471"/>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41BCB-2D77-43CF-859C-36337B56FEDF}">
      <dsp:nvSpPr>
        <dsp:cNvPr id="0" name=""/>
        <dsp:cNvSpPr/>
      </dsp:nvSpPr>
      <dsp:spPr>
        <a:xfrm>
          <a:off x="314325" y="1217080"/>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How do St </a:t>
          </a:r>
          <a:r>
            <a:rPr lang="en-GB" sz="1600" kern="1200" dirty="0" err="1"/>
            <a:t>Fagans</a:t>
          </a:r>
          <a:r>
            <a:rPr lang="en-GB" sz="1600" kern="1200" dirty="0"/>
            <a:t> and National Museum Cardiff (NMC) support the Curriculum for Wales? </a:t>
          </a:r>
          <a:endParaRPr lang="en-US" sz="1600" kern="1200" dirty="0"/>
        </a:p>
      </dsp:txBody>
      <dsp:txXfrm>
        <a:off x="366939" y="1269694"/>
        <a:ext cx="2723696" cy="1691139"/>
      </dsp:txXfrm>
    </dsp:sp>
    <dsp:sp modelId="{BF6B392A-2430-442D-B019-0E280DCE1A45}">
      <dsp:nvSpPr>
        <dsp:cNvPr id="0" name=""/>
        <dsp:cNvSpPr/>
      </dsp:nvSpPr>
      <dsp:spPr>
        <a:xfrm>
          <a:off x="3457574" y="918471"/>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02C9BC-F4D6-4007-A9DB-1692E52B22AE}">
      <dsp:nvSpPr>
        <dsp:cNvPr id="0" name=""/>
        <dsp:cNvSpPr/>
      </dsp:nvSpPr>
      <dsp:spPr>
        <a:xfrm>
          <a:off x="3771899" y="1217080"/>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What are perceived to be the main factors that contribute towards a successful partnership between secondary schools and NMC and St </a:t>
          </a:r>
          <a:r>
            <a:rPr lang="en-GB" sz="1600" kern="1200" dirty="0" err="1"/>
            <a:t>Fagans</a:t>
          </a:r>
          <a:r>
            <a:rPr lang="en-GB" sz="1600" kern="1200" dirty="0"/>
            <a:t>?</a:t>
          </a:r>
          <a:endParaRPr lang="en-US" sz="1600" kern="1200" dirty="0"/>
        </a:p>
      </dsp:txBody>
      <dsp:txXfrm>
        <a:off x="3824513" y="1269694"/>
        <a:ext cx="2723696" cy="1691139"/>
      </dsp:txXfrm>
    </dsp:sp>
    <dsp:sp modelId="{05AE1AD4-CD4E-4DD8-833D-246EF3C50A88}">
      <dsp:nvSpPr>
        <dsp:cNvPr id="0" name=""/>
        <dsp:cNvSpPr/>
      </dsp:nvSpPr>
      <dsp:spPr>
        <a:xfrm>
          <a:off x="6915149" y="918471"/>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79B043-C0FD-4527-A80F-73BE50A5C661}">
      <dsp:nvSpPr>
        <dsp:cNvPr id="0" name=""/>
        <dsp:cNvSpPr/>
      </dsp:nvSpPr>
      <dsp:spPr>
        <a:xfrm>
          <a:off x="7229475" y="1217080"/>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What are perceived to be the main barriers to developing a successful partnership between secondary schools and NMC and St </a:t>
          </a:r>
          <a:r>
            <a:rPr lang="en-GB" sz="1600" kern="1200" dirty="0" err="1"/>
            <a:t>Fagans</a:t>
          </a:r>
          <a:r>
            <a:rPr lang="en-GB" sz="1600" kern="1200" dirty="0"/>
            <a:t> ? </a:t>
          </a:r>
          <a:endParaRPr lang="en-US" sz="1600" kern="1200" dirty="0"/>
        </a:p>
      </dsp:txBody>
      <dsp:txXfrm>
        <a:off x="7282089" y="1269694"/>
        <a:ext cx="2723696" cy="169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694E0-B80C-4164-8FA6-4EA332E8A5E7}">
      <dsp:nvSpPr>
        <dsp:cNvPr id="0" name=""/>
        <dsp:cNvSpPr/>
      </dsp:nvSpPr>
      <dsp:spPr>
        <a:xfrm>
          <a:off x="0" y="2170"/>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A1EF13-901E-4D0D-9B83-CD3D9F467D58}">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D7E462-3B0D-48A1-83FA-A06B6CA42798}">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US" sz="2200" kern="1200"/>
            <a:t>Curriculum For Wales</a:t>
          </a:r>
        </a:p>
      </dsp:txBody>
      <dsp:txXfrm>
        <a:off x="1270834" y="2170"/>
        <a:ext cx="4635346" cy="1100289"/>
      </dsp:txXfrm>
    </dsp:sp>
    <dsp:sp modelId="{E22150B4-58D3-4D53-A468-43B7305CAB5E}">
      <dsp:nvSpPr>
        <dsp:cNvPr id="0" name=""/>
        <dsp:cNvSpPr/>
      </dsp:nvSpPr>
      <dsp:spPr>
        <a:xfrm>
          <a:off x="0" y="137753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E0041-CFF9-452B-BB30-BD0E0F4900B6}">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5EF5EF-020F-4CD0-B027-E07C58C0DE4C}">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US" sz="2200" kern="1200"/>
            <a:t>The role of museums in learning </a:t>
          </a:r>
        </a:p>
      </dsp:txBody>
      <dsp:txXfrm>
        <a:off x="1270834" y="1377533"/>
        <a:ext cx="4635346" cy="1100289"/>
      </dsp:txXfrm>
    </dsp:sp>
    <dsp:sp modelId="{77F5F2E3-2984-4296-98F2-CF5D0087D757}">
      <dsp:nvSpPr>
        <dsp:cNvPr id="0" name=""/>
        <dsp:cNvSpPr/>
      </dsp:nvSpPr>
      <dsp:spPr>
        <a:xfrm>
          <a:off x="0" y="2752895"/>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F3C82-2569-44AB-9A4F-8BC72722973D}">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66A94D-1587-447D-BD0C-CA70189093ED}">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US" sz="2200" kern="1200"/>
            <a:t>Museum relationships with schools</a:t>
          </a:r>
        </a:p>
      </dsp:txBody>
      <dsp:txXfrm>
        <a:off x="1270834" y="2752895"/>
        <a:ext cx="4635346" cy="1100289"/>
      </dsp:txXfrm>
    </dsp:sp>
    <dsp:sp modelId="{99AA3DA3-44A5-4409-B517-53FFAA977073}">
      <dsp:nvSpPr>
        <dsp:cNvPr id="0" name=""/>
        <dsp:cNvSpPr/>
      </dsp:nvSpPr>
      <dsp:spPr>
        <a:xfrm>
          <a:off x="0" y="4130428"/>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46189A-22F7-469B-80E8-D8C3F49B2E9F}">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73666B-4208-4662-B4D4-2490ACA765E8}">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endParaRPr lang="en-US" sz="2200" kern="1200" dirty="0"/>
        </a:p>
      </dsp:txBody>
      <dsp:txXfrm>
        <a:off x="1270834" y="4128257"/>
        <a:ext cx="4635346" cy="1100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B4B01-E753-4906-98D2-C4B23310A439}">
      <dsp:nvSpPr>
        <dsp:cNvPr id="0" name=""/>
        <dsp:cNvSpPr/>
      </dsp:nvSpPr>
      <dsp:spPr>
        <a:xfrm>
          <a:off x="1063980" y="68948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78760A-EBDB-4BE4-9D2F-F13B25CE1BA4}">
      <dsp:nvSpPr>
        <dsp:cNvPr id="0" name=""/>
        <dsp:cNvSpPr/>
      </dsp:nvSpPr>
      <dsp:spPr>
        <a:xfrm>
          <a:off x="285097"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b="1" kern="1200"/>
            <a:t>Secondary schools </a:t>
          </a:r>
          <a:endParaRPr lang="en-US" sz="2200" kern="1200"/>
        </a:p>
      </dsp:txBody>
      <dsp:txXfrm>
        <a:off x="285097" y="2316130"/>
        <a:ext cx="2832300" cy="720000"/>
      </dsp:txXfrm>
    </dsp:sp>
    <dsp:sp modelId="{7607CA1D-79E7-410B-8F9E-AADB8E50A2B9}">
      <dsp:nvSpPr>
        <dsp:cNvPr id="0" name=""/>
        <dsp:cNvSpPr/>
      </dsp:nvSpPr>
      <dsp:spPr>
        <a:xfrm>
          <a:off x="4391932" y="68948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10787F-D4FB-4E25-951B-20FB1649CA0B}">
      <dsp:nvSpPr>
        <dsp:cNvPr id="0" name=""/>
        <dsp:cNvSpPr/>
      </dsp:nvSpPr>
      <dsp:spPr>
        <a:xfrm>
          <a:off x="3613050"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b="1" kern="1200"/>
            <a:t>All AOLEs aside from Art and Science </a:t>
          </a:r>
          <a:endParaRPr lang="en-US" sz="2200" kern="1200"/>
        </a:p>
      </dsp:txBody>
      <dsp:txXfrm>
        <a:off x="3613050" y="2316130"/>
        <a:ext cx="2832300" cy="720000"/>
      </dsp:txXfrm>
    </dsp:sp>
    <dsp:sp modelId="{AABA6AB9-F40B-45F9-AFBF-347393D7CC3C}">
      <dsp:nvSpPr>
        <dsp:cNvPr id="0" name=""/>
        <dsp:cNvSpPr/>
      </dsp:nvSpPr>
      <dsp:spPr>
        <a:xfrm>
          <a:off x="7719885" y="68948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31F5EA-200E-4B4B-92F7-3F628E86EF44}">
      <dsp:nvSpPr>
        <dsp:cNvPr id="0" name=""/>
        <dsp:cNvSpPr/>
      </dsp:nvSpPr>
      <dsp:spPr>
        <a:xfrm>
          <a:off x="6941002"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b="1" kern="1200"/>
            <a:t>Curriculum for Wales and museums </a:t>
          </a:r>
          <a:endParaRPr lang="en-US" sz="2200" kern="1200"/>
        </a:p>
      </dsp:txBody>
      <dsp:txXfrm>
        <a:off x="6941002" y="2316130"/>
        <a:ext cx="28323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5D920-D2B3-BF45-B08A-FA0A2B34EF4E}">
      <dsp:nvSpPr>
        <dsp:cNvPr id="0" name=""/>
        <dsp:cNvSpPr/>
      </dsp:nvSpPr>
      <dsp:spPr>
        <a:xfrm>
          <a:off x="0" y="54684"/>
          <a:ext cx="5906181" cy="9920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Interpretivist position- I aim to ‘understand the subjective world of human experience’ (</a:t>
          </a:r>
          <a:r>
            <a:rPr lang="en-US" sz="1400" b="1" kern="1200" dirty="0" err="1"/>
            <a:t>Kivunja</a:t>
          </a:r>
          <a:r>
            <a:rPr lang="en-US" sz="1400" b="1" kern="1200" dirty="0"/>
            <a:t> et al,. 2017). </a:t>
          </a:r>
          <a:endParaRPr lang="en-US" sz="1400" kern="1200" dirty="0"/>
        </a:p>
      </dsp:txBody>
      <dsp:txXfrm>
        <a:off x="48426" y="103110"/>
        <a:ext cx="5809329" cy="895161"/>
      </dsp:txXfrm>
    </dsp:sp>
    <dsp:sp modelId="{14079506-48FF-9C49-8084-42AF95E99B43}">
      <dsp:nvSpPr>
        <dsp:cNvPr id="0" name=""/>
        <dsp:cNvSpPr/>
      </dsp:nvSpPr>
      <dsp:spPr>
        <a:xfrm>
          <a:off x="0" y="1087018"/>
          <a:ext cx="5906181" cy="992013"/>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Focus on social constructs and how humans perceive the world</a:t>
          </a:r>
          <a:endParaRPr lang="en-US" sz="1400" kern="1200"/>
        </a:p>
      </dsp:txBody>
      <dsp:txXfrm>
        <a:off x="48426" y="1135444"/>
        <a:ext cx="5809329" cy="895161"/>
      </dsp:txXfrm>
    </dsp:sp>
    <dsp:sp modelId="{CE077855-8FF1-9744-9525-1F85B2293AF2}">
      <dsp:nvSpPr>
        <dsp:cNvPr id="0" name=""/>
        <dsp:cNvSpPr/>
      </dsp:nvSpPr>
      <dsp:spPr>
        <a:xfrm>
          <a:off x="0" y="2119352"/>
          <a:ext cx="5906181" cy="99201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Onotology- knowledge and reality is shaped by people and can be interpreted in different ways</a:t>
          </a:r>
          <a:endParaRPr lang="en-US" sz="1400" kern="1200"/>
        </a:p>
      </dsp:txBody>
      <dsp:txXfrm>
        <a:off x="48426" y="2167778"/>
        <a:ext cx="5809329" cy="895161"/>
      </dsp:txXfrm>
    </dsp:sp>
    <dsp:sp modelId="{435364CA-BC62-C542-BE53-E721A08749C2}">
      <dsp:nvSpPr>
        <dsp:cNvPr id="0" name=""/>
        <dsp:cNvSpPr/>
      </dsp:nvSpPr>
      <dsp:spPr>
        <a:xfrm>
          <a:off x="0" y="3151685"/>
          <a:ext cx="5906181" cy="992013"/>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Scotland emphasises that interpretivists believe that social reality is a construct of the mind and as such is interpreted differently by different people </a:t>
          </a:r>
          <a:br>
            <a:rPr lang="en-GB" sz="1400" b="1" kern="1200" dirty="0"/>
          </a:br>
          <a:r>
            <a:rPr lang="en-GB" sz="1400" b="1" kern="1200" dirty="0"/>
            <a:t>(Bennett, 2023).(2012).</a:t>
          </a:r>
          <a:endParaRPr lang="en-US" sz="1400" kern="1200" dirty="0"/>
        </a:p>
      </dsp:txBody>
      <dsp:txXfrm>
        <a:off x="48426" y="3200111"/>
        <a:ext cx="5809329" cy="895161"/>
      </dsp:txXfrm>
    </dsp:sp>
    <dsp:sp modelId="{DC801A72-9C83-8240-8553-A8931E9BC2E0}">
      <dsp:nvSpPr>
        <dsp:cNvPr id="0" name=""/>
        <dsp:cNvSpPr/>
      </dsp:nvSpPr>
      <dsp:spPr>
        <a:xfrm>
          <a:off x="0" y="4184019"/>
          <a:ext cx="5906181" cy="99201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Will involve exploring how different social factors have impacted upon the relationships between museums and schools</a:t>
          </a:r>
          <a:endParaRPr lang="en-US" sz="1400" kern="1200"/>
        </a:p>
      </dsp:txBody>
      <dsp:txXfrm>
        <a:off x="48426" y="4232445"/>
        <a:ext cx="5809329" cy="8951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DE2CD-F758-A745-BE29-4378010F73C6}">
      <dsp:nvSpPr>
        <dsp:cNvPr id="0" name=""/>
        <dsp:cNvSpPr/>
      </dsp:nvSpPr>
      <dsp:spPr>
        <a:xfrm>
          <a:off x="337731" y="0"/>
          <a:ext cx="5230718" cy="523071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EEDDC-D2E1-9C44-8198-6E69812B698D}">
      <dsp:nvSpPr>
        <dsp:cNvPr id="0" name=""/>
        <dsp:cNvSpPr/>
      </dsp:nvSpPr>
      <dsp:spPr>
        <a:xfrm>
          <a:off x="834649" y="496918"/>
          <a:ext cx="2039980" cy="2039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Recipients a mix of teachers and staff at the museum with a variety of roles </a:t>
          </a:r>
          <a:endParaRPr lang="en-US" sz="1300" kern="1200"/>
        </a:p>
      </dsp:txBody>
      <dsp:txXfrm>
        <a:off x="934233" y="596502"/>
        <a:ext cx="1840812" cy="1840812"/>
      </dsp:txXfrm>
    </dsp:sp>
    <dsp:sp modelId="{7DE978A3-6550-404E-993B-37188AB814BA}">
      <dsp:nvSpPr>
        <dsp:cNvPr id="0" name=""/>
        <dsp:cNvSpPr/>
      </dsp:nvSpPr>
      <dsp:spPr>
        <a:xfrm>
          <a:off x="3031551" y="496918"/>
          <a:ext cx="2039980" cy="20399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Objective method of data collection and a simple way of discovering things (Denscombe, 2014)</a:t>
          </a:r>
          <a:endParaRPr lang="en-US" sz="1300" kern="1200"/>
        </a:p>
      </dsp:txBody>
      <dsp:txXfrm>
        <a:off x="3131135" y="596502"/>
        <a:ext cx="1840812" cy="1840812"/>
      </dsp:txXfrm>
    </dsp:sp>
    <dsp:sp modelId="{46B6CC8B-945B-D84A-B717-D0B0015B38D7}">
      <dsp:nvSpPr>
        <dsp:cNvPr id="0" name=""/>
        <dsp:cNvSpPr/>
      </dsp:nvSpPr>
      <dsp:spPr>
        <a:xfrm>
          <a:off x="834649" y="2693819"/>
          <a:ext cx="2039980" cy="20399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Open ended questions provide detail and can mitigate bias as they allow participants free reign to express their feelings (Kumar, 2014).</a:t>
          </a:r>
          <a:endParaRPr lang="en-US" sz="1300" kern="1200"/>
        </a:p>
      </dsp:txBody>
      <dsp:txXfrm>
        <a:off x="934233" y="2793403"/>
        <a:ext cx="1840812" cy="1840812"/>
      </dsp:txXfrm>
    </dsp:sp>
    <dsp:sp modelId="{B2B22307-DB99-C344-B8F7-9F0923CBDDA3}">
      <dsp:nvSpPr>
        <dsp:cNvPr id="0" name=""/>
        <dsp:cNvSpPr/>
      </dsp:nvSpPr>
      <dsp:spPr>
        <a:xfrm>
          <a:off x="3031551" y="2693819"/>
          <a:ext cx="2039980" cy="2039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Supported with interviews to validate and check for themes </a:t>
          </a:r>
          <a:endParaRPr lang="en-US" sz="1300" kern="1200"/>
        </a:p>
      </dsp:txBody>
      <dsp:txXfrm>
        <a:off x="3131135" y="2793403"/>
        <a:ext cx="1840812" cy="18408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B1B06-426B-C548-991D-2C7311E00572}">
      <dsp:nvSpPr>
        <dsp:cNvPr id="0" name=""/>
        <dsp:cNvSpPr/>
      </dsp:nvSpPr>
      <dsp:spPr>
        <a:xfrm>
          <a:off x="0" y="6329"/>
          <a:ext cx="4371975" cy="12846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Open ended questions to give freedom to participants, this should yield rich qualitative data  (Arthur, 2012).</a:t>
          </a:r>
          <a:endParaRPr lang="en-US" sz="1800" kern="1200"/>
        </a:p>
      </dsp:txBody>
      <dsp:txXfrm>
        <a:off x="62712" y="69041"/>
        <a:ext cx="4246551" cy="1159235"/>
      </dsp:txXfrm>
    </dsp:sp>
    <dsp:sp modelId="{3F20B6E4-85B7-7447-9821-58141C06F34B}">
      <dsp:nvSpPr>
        <dsp:cNvPr id="0" name=""/>
        <dsp:cNvSpPr/>
      </dsp:nvSpPr>
      <dsp:spPr>
        <a:xfrm>
          <a:off x="0" y="1342829"/>
          <a:ext cx="4371975" cy="12846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One </a:t>
          </a:r>
          <a:r>
            <a:rPr lang="en-US" sz="1800" b="1" kern="1200" dirty="0" err="1"/>
            <a:t>quantatitive</a:t>
          </a:r>
          <a:r>
            <a:rPr lang="en-US" sz="1800" b="1" kern="1200" dirty="0"/>
            <a:t> question- </a:t>
          </a:r>
          <a:r>
            <a:rPr lang="en-US" sz="1800" b="1" kern="1200" dirty="0" err="1"/>
            <a:t>likert</a:t>
          </a:r>
          <a:r>
            <a:rPr lang="en-US" sz="1800" b="1" kern="1200" dirty="0"/>
            <a:t> scale style questions- however these are a measure of attitude (</a:t>
          </a:r>
          <a:r>
            <a:rPr lang="en-US" sz="1800" b="1" kern="1200" dirty="0" err="1"/>
            <a:t>Kreitchman</a:t>
          </a:r>
          <a:r>
            <a:rPr lang="en-US" sz="1800" b="1" kern="1200" dirty="0"/>
            <a:t> et al,.2019). </a:t>
          </a:r>
          <a:endParaRPr lang="en-US" sz="1800" kern="1200" dirty="0"/>
        </a:p>
      </dsp:txBody>
      <dsp:txXfrm>
        <a:off x="62712" y="1405541"/>
        <a:ext cx="4246551" cy="1159235"/>
      </dsp:txXfrm>
    </dsp:sp>
    <dsp:sp modelId="{BDFA2BBA-B4B5-6542-A574-BED228BA0DE9}">
      <dsp:nvSpPr>
        <dsp:cNvPr id="0" name=""/>
        <dsp:cNvSpPr/>
      </dsp:nvSpPr>
      <dsp:spPr>
        <a:xfrm>
          <a:off x="0" y="2679329"/>
          <a:ext cx="4371975" cy="12846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Online survey style using Microsoft Forms – help with good practice and with data processing (Denscombe, 2014)</a:t>
          </a:r>
          <a:endParaRPr lang="en-US" sz="1800" kern="1200" dirty="0"/>
        </a:p>
      </dsp:txBody>
      <dsp:txXfrm>
        <a:off x="62712" y="2742041"/>
        <a:ext cx="4246551" cy="11592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3FC5F-A3D5-4975-97E2-0EDCB24D6F69}">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Clear set of questions but open to interviewees elaborating and exploring other issues that arise (Adams, 2015)</a:t>
          </a:r>
          <a:endParaRPr lang="en-US" sz="1800" kern="1200"/>
        </a:p>
      </dsp:txBody>
      <dsp:txXfrm>
        <a:off x="447913" y="1658"/>
        <a:ext cx="2863304" cy="1717982"/>
      </dsp:txXfrm>
    </dsp:sp>
    <dsp:sp modelId="{E4683BF9-9ABE-4426-842E-924FD384AF06}">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Can collect in-depth information that can be supplemented (Kumar, 2014)</a:t>
          </a:r>
          <a:endParaRPr lang="en-US" sz="1800" kern="1200"/>
        </a:p>
      </dsp:txBody>
      <dsp:txXfrm>
        <a:off x="3597547" y="1658"/>
        <a:ext cx="2863304" cy="1717982"/>
      </dsp:txXfrm>
    </dsp:sp>
    <dsp:sp modelId="{99C8429D-FAE2-4673-8AF0-03363DB3089E}">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Flexibility to adjust and elaborate (Denscombe, 2010)</a:t>
          </a:r>
          <a:endParaRPr lang="en-US" sz="1800" kern="1200"/>
        </a:p>
      </dsp:txBody>
      <dsp:txXfrm>
        <a:off x="6747182" y="1658"/>
        <a:ext cx="2863304" cy="1717982"/>
      </dsp:txXfrm>
    </dsp:sp>
    <dsp:sp modelId="{39DC6536-3D65-4316-A982-58F75E59FB0B}">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Selection of teachers and museum staff- questions slightly differ </a:t>
          </a:r>
          <a:endParaRPr lang="en-US" sz="1800" kern="1200"/>
        </a:p>
      </dsp:txBody>
      <dsp:txXfrm>
        <a:off x="2022730" y="2005971"/>
        <a:ext cx="2863304" cy="1717982"/>
      </dsp:txXfrm>
    </dsp:sp>
    <dsp:sp modelId="{CF4419CB-CCA7-4F2D-BACD-0D091F512B07}">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Member checking to mitigate against biased (Yin, 2014)</a:t>
          </a:r>
          <a:endParaRPr lang="en-US" sz="1800" kern="1200"/>
        </a:p>
      </dsp:txBody>
      <dsp:txXfrm>
        <a:off x="5172365" y="2005971"/>
        <a:ext cx="2863304" cy="17179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1E849F-B723-4F1E-A6A1-E9D9BD7540C2}" type="datetimeFigureOut">
              <a:rPr lang="en-GB" smtClean="0"/>
              <a:t>08/02/2025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6878FF-BDEA-45C5-9EB0-753F9E8B5775}" type="slidenum">
              <a:rPr lang="en-GB" smtClean="0"/>
              <a:t>‹#›</a:t>
            </a:fld>
            <a:endParaRPr lang="en-GB"/>
          </a:p>
        </p:txBody>
      </p:sp>
    </p:spTree>
    <p:extLst>
      <p:ext uri="{BB962C8B-B14F-4D97-AF65-F5344CB8AC3E}">
        <p14:creationId xmlns:p14="http://schemas.microsoft.com/office/powerpoint/2010/main" val="4196424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6878FF-BDEA-45C5-9EB0-753F9E8B5775}" type="slidenum">
              <a:rPr lang="en-GB" smtClean="0"/>
              <a:t>2</a:t>
            </a:fld>
            <a:endParaRPr lang="en-GB"/>
          </a:p>
        </p:txBody>
      </p:sp>
    </p:spTree>
    <p:extLst>
      <p:ext uri="{BB962C8B-B14F-4D97-AF65-F5344CB8AC3E}">
        <p14:creationId xmlns:p14="http://schemas.microsoft.com/office/powerpoint/2010/main" val="2667454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6878FF-BDEA-45C5-9EB0-753F9E8B5775}" type="slidenum">
              <a:rPr lang="en-GB" smtClean="0"/>
              <a:t>3</a:t>
            </a:fld>
            <a:endParaRPr lang="en-GB"/>
          </a:p>
        </p:txBody>
      </p:sp>
    </p:spTree>
    <p:extLst>
      <p:ext uri="{BB962C8B-B14F-4D97-AF65-F5344CB8AC3E}">
        <p14:creationId xmlns:p14="http://schemas.microsoft.com/office/powerpoint/2010/main" val="2499415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202,p.</a:t>
            </a:r>
          </a:p>
        </p:txBody>
      </p:sp>
      <p:sp>
        <p:nvSpPr>
          <p:cNvPr id="4" name="Slide Number Placeholder 3"/>
          <p:cNvSpPr>
            <a:spLocks noGrp="1"/>
          </p:cNvSpPr>
          <p:nvPr>
            <p:ph type="sldNum" sz="quarter" idx="5"/>
          </p:nvPr>
        </p:nvSpPr>
        <p:spPr/>
        <p:txBody>
          <a:bodyPr/>
          <a:lstStyle/>
          <a:p>
            <a:fld id="{B96878FF-BDEA-45C5-9EB0-753F9E8B5775}" type="slidenum">
              <a:rPr lang="en-GB" smtClean="0"/>
              <a:t>6</a:t>
            </a:fld>
            <a:endParaRPr lang="en-GB"/>
          </a:p>
        </p:txBody>
      </p:sp>
    </p:spTree>
    <p:extLst>
      <p:ext uri="{BB962C8B-B14F-4D97-AF65-F5344CB8AC3E}">
        <p14:creationId xmlns:p14="http://schemas.microsoft.com/office/powerpoint/2010/main" val="2275453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GEM Financial insecurity</a:t>
            </a:r>
          </a:p>
        </p:txBody>
      </p:sp>
      <p:sp>
        <p:nvSpPr>
          <p:cNvPr id="4" name="Slide Number Placeholder 3"/>
          <p:cNvSpPr>
            <a:spLocks noGrp="1"/>
          </p:cNvSpPr>
          <p:nvPr>
            <p:ph type="sldNum" sz="quarter" idx="5"/>
          </p:nvPr>
        </p:nvSpPr>
        <p:spPr/>
        <p:txBody>
          <a:bodyPr/>
          <a:lstStyle/>
          <a:p>
            <a:fld id="{B96878FF-BDEA-45C5-9EB0-753F9E8B5775}" type="slidenum">
              <a:rPr lang="en-GB" smtClean="0"/>
              <a:t>7</a:t>
            </a:fld>
            <a:endParaRPr lang="en-GB"/>
          </a:p>
        </p:txBody>
      </p:sp>
    </p:spTree>
    <p:extLst>
      <p:ext uri="{BB962C8B-B14F-4D97-AF65-F5344CB8AC3E}">
        <p14:creationId xmlns:p14="http://schemas.microsoft.com/office/powerpoint/2010/main" val="1628011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6878FF-BDEA-45C5-9EB0-753F9E8B5775}" type="slidenum">
              <a:rPr lang="en-GB" smtClean="0"/>
              <a:t>16</a:t>
            </a:fld>
            <a:endParaRPr lang="en-GB"/>
          </a:p>
        </p:txBody>
      </p:sp>
    </p:spTree>
    <p:extLst>
      <p:ext uri="{BB962C8B-B14F-4D97-AF65-F5344CB8AC3E}">
        <p14:creationId xmlns:p14="http://schemas.microsoft.com/office/powerpoint/2010/main" val="28106725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128FA71-3A18-48C0-980F-4B68F7F63042}" type="datetime1">
              <a:rPr lang="en-US" smtClean="0"/>
              <a:t>2/8/25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77162161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C1210E-201E-4473-82AC-2466F5386C38}" type="datetime1">
              <a:rPr lang="en-US" smtClean="0"/>
              <a:t>2/8/25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22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01EA198-6CAB-4B8F-B93F-1F9C8C4B6CE7}" type="datetime1">
              <a:rPr lang="en-US" smtClean="0"/>
              <a:t>2/8/25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436113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2/8/25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3550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2/8/25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9420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2/8/25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0816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2/8/25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3206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13DFAE3-14DB-48A7-A80F-80DDB072CE3D}" type="datetime1">
              <a:rPr lang="en-US" smtClean="0"/>
              <a:t>2/8/25</a:t>
            </a:fld>
            <a:endParaRPr lang="en-US"/>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C057153-B650-4DEB-B370-79DDCFDCE934}"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7717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2C5EAEF-6478-4102-8F5D-A5FE9FC97ACB}" type="datetime1">
              <a:rPr lang="en-US" smtClean="0"/>
              <a:t>2/8/25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C057153-B650-4DEB-B370-79DDCFDCE934}"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2510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12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669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7F45AC6-C491-4585-A584-9CE2AF7D5500}" type="datetime1">
              <a:rPr lang="en-US" smtClean="0"/>
              <a:t>2/8/25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16007048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em.org.uk/eng-infographics/"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4.png"/><Relationship Id="rId7" Type="http://schemas.openxmlformats.org/officeDocument/2006/relationships/diagramQuickStyle" Target="../diagrams/quickStyle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5.png"/><Relationship Id="rId9" Type="http://schemas.microsoft.com/office/2007/relationships/diagramDrawing" Target="../diagrams/drawing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1080/09650792.2013.76192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gem.org.uk/wp-content/uploads/2023/06/GEM-toolki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pic>
        <p:nvPicPr>
          <p:cNvPr id="4" name="Picture 3" descr="Wavy paint art pattern">
            <a:extLst>
              <a:ext uri="{FF2B5EF4-FFF2-40B4-BE49-F238E27FC236}">
                <a16:creationId xmlns:a16="http://schemas.microsoft.com/office/drawing/2014/main" id="{7F6728BA-75C0-6B45-0FBF-CE3D524E4FBC}"/>
              </a:ext>
            </a:extLst>
          </p:cNvPr>
          <p:cNvPicPr>
            <a:picLocks noChangeAspect="1"/>
          </p:cNvPicPr>
          <p:nvPr/>
        </p:nvPicPr>
        <p:blipFill>
          <a:blip r:embed="rId2">
            <a:alphaModFix amt="85000"/>
          </a:blip>
          <a:srcRect t="2001" b="17642"/>
          <a:stretch/>
        </p:blipFill>
        <p:spPr>
          <a:xfrm>
            <a:off x="20" y="10"/>
            <a:ext cx="12191962" cy="6857990"/>
          </a:xfrm>
          <a:prstGeom prst="rect">
            <a:avLst/>
          </a:prstGeom>
        </p:spPr>
      </p:pic>
      <p:sp>
        <p:nvSpPr>
          <p:cNvPr id="9" name="Rectangle 8">
            <a:extLst>
              <a:ext uri="{FF2B5EF4-FFF2-40B4-BE49-F238E27FC236}">
                <a16:creationId xmlns:a16="http://schemas.microsoft.com/office/drawing/2014/main" id="{8A3844E6-D96A-41C1-870D-EE39760D7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alpha val="94000"/>
            </a:schemeClr>
          </a:solidFill>
          <a:ln w="6350" cap="flat" cmpd="sng" algn="ctr">
            <a:noFill/>
            <a:prstDash val="solid"/>
          </a:ln>
          <a:effectLst>
            <a:softEdge rad="0"/>
          </a:effectLst>
        </p:spPr>
        <p:txBody>
          <a:bodyPr/>
          <a:lstStyle/>
          <a:p>
            <a:endParaRPr lang="en-US"/>
          </a:p>
        </p:txBody>
      </p:sp>
      <p:sp>
        <p:nvSpPr>
          <p:cNvPr id="11" name="Rectangle 10">
            <a:extLst>
              <a:ext uri="{FF2B5EF4-FFF2-40B4-BE49-F238E27FC236}">
                <a16:creationId xmlns:a16="http://schemas.microsoft.com/office/drawing/2014/main" id="{F2A92315-CB5C-4EB8-992E-4AA0C5DBC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9D327022-4992-3933-82EF-07E9F8439C04}"/>
              </a:ext>
            </a:extLst>
          </p:cNvPr>
          <p:cNvSpPr>
            <a:spLocks noGrp="1"/>
          </p:cNvSpPr>
          <p:nvPr>
            <p:ph type="ctrTitle"/>
          </p:nvPr>
        </p:nvSpPr>
        <p:spPr>
          <a:xfrm>
            <a:off x="1561708" y="2091263"/>
            <a:ext cx="9068586" cy="2590800"/>
          </a:xfrm>
        </p:spPr>
        <p:txBody>
          <a:bodyPr>
            <a:normAutofit fontScale="90000"/>
          </a:bodyPr>
          <a:lstStyle/>
          <a:p>
            <a:r>
              <a:rPr lang="en-US" sz="3400" dirty="0"/>
              <a:t>How can a partnership between secondary schools in Wales and St </a:t>
            </a:r>
            <a:r>
              <a:rPr lang="en-US" sz="3400" dirty="0" err="1"/>
              <a:t>Fagans</a:t>
            </a:r>
            <a:r>
              <a:rPr lang="en-US" sz="3400" dirty="0"/>
              <a:t> Museum of Welsh Life and National Museum Cardiff support teachers in planning Curriculum for Wales?</a:t>
            </a:r>
          </a:p>
        </p:txBody>
      </p:sp>
      <p:sp>
        <p:nvSpPr>
          <p:cNvPr id="3" name="Subtitle 2">
            <a:extLst>
              <a:ext uri="{FF2B5EF4-FFF2-40B4-BE49-F238E27FC236}">
                <a16:creationId xmlns:a16="http://schemas.microsoft.com/office/drawing/2014/main" id="{5B03D27B-66E9-2DA6-F7BB-25F1C0F40A3A}"/>
              </a:ext>
            </a:extLst>
          </p:cNvPr>
          <p:cNvSpPr>
            <a:spLocks noGrp="1"/>
          </p:cNvSpPr>
          <p:nvPr>
            <p:ph type="subTitle" idx="1"/>
          </p:nvPr>
        </p:nvSpPr>
        <p:spPr>
          <a:xfrm>
            <a:off x="1562100" y="4682062"/>
            <a:ext cx="9070848" cy="457201"/>
          </a:xfrm>
        </p:spPr>
        <p:txBody>
          <a:bodyPr>
            <a:normAutofit/>
          </a:bodyPr>
          <a:lstStyle/>
          <a:p>
            <a:endParaRPr lang="en-US"/>
          </a:p>
        </p:txBody>
      </p:sp>
      <p:sp>
        <p:nvSpPr>
          <p:cNvPr id="13" name="Rectangle 12">
            <a:extLst>
              <a:ext uri="{FF2B5EF4-FFF2-40B4-BE49-F238E27FC236}">
                <a16:creationId xmlns:a16="http://schemas.microsoft.com/office/drawing/2014/main" id="{79FECA57-A5E2-44A8-96B6-A95724F80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05" name="Straight Connector 104">
            <a:extLst>
              <a:ext uri="{FF2B5EF4-FFF2-40B4-BE49-F238E27FC236}">
                <a16:creationId xmlns:a16="http://schemas.microsoft.com/office/drawing/2014/main" id="{BD4DE04D-ED96-4A1A-AA20-E4BBEECBF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6D8CE3E-8596-4FB7-A9A6-0B18C146B9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D78D154-D736-4782-853A-1EC344B8E8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63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ational Museum Cardiff | VisitWales">
            <a:extLst>
              <a:ext uri="{FF2B5EF4-FFF2-40B4-BE49-F238E27FC236}">
                <a16:creationId xmlns:a16="http://schemas.microsoft.com/office/drawing/2014/main" id="{B0032351-D2E1-0209-1B0C-591D7591F27F}"/>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22029" b="297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FB6F741-C0E7-D9CF-55C1-3E634B90271A}"/>
              </a:ext>
            </a:extLst>
          </p:cNvPr>
          <p:cNvSpPr>
            <a:spLocks noGrp="1"/>
          </p:cNvSpPr>
          <p:nvPr>
            <p:ph type="title"/>
          </p:nvPr>
        </p:nvSpPr>
        <p:spPr>
          <a:xfrm>
            <a:off x="1066800" y="642594"/>
            <a:ext cx="10058400" cy="1371600"/>
          </a:xfrm>
        </p:spPr>
        <p:txBody>
          <a:bodyPr>
            <a:normAutofit/>
          </a:bodyPr>
          <a:lstStyle/>
          <a:p>
            <a:r>
              <a:rPr lang="en-US" b="1" dirty="0"/>
              <a:t>Introduction and Rationale </a:t>
            </a:r>
          </a:p>
        </p:txBody>
      </p:sp>
      <p:sp>
        <p:nvSpPr>
          <p:cNvPr id="3" name="Content Placeholder 2">
            <a:extLst>
              <a:ext uri="{FF2B5EF4-FFF2-40B4-BE49-F238E27FC236}">
                <a16:creationId xmlns:a16="http://schemas.microsoft.com/office/drawing/2014/main" id="{A215CCCB-A77D-14F5-D002-0452083EA4C2}"/>
              </a:ext>
            </a:extLst>
          </p:cNvPr>
          <p:cNvSpPr>
            <a:spLocks noGrp="1"/>
          </p:cNvSpPr>
          <p:nvPr>
            <p:ph idx="1"/>
          </p:nvPr>
        </p:nvSpPr>
        <p:spPr>
          <a:xfrm>
            <a:off x="1066800" y="2103120"/>
            <a:ext cx="10058400" cy="3931920"/>
          </a:xfrm>
        </p:spPr>
        <p:txBody>
          <a:bodyPr>
            <a:normAutofit lnSpcReduction="10000"/>
          </a:bodyPr>
          <a:lstStyle/>
          <a:p>
            <a:r>
              <a:rPr lang="en-US" sz="2800" dirty="0"/>
              <a:t>Teacher Fellowship- Funded by Art Fund</a:t>
            </a:r>
          </a:p>
          <a:p>
            <a:r>
              <a:rPr lang="en-US" sz="2800" dirty="0"/>
              <a:t>Seconded three days a week to St Fagan’s and National Museum Cardiff (NMC)</a:t>
            </a:r>
          </a:p>
          <a:p>
            <a:r>
              <a:rPr lang="en-US" sz="2800" dirty="0"/>
              <a:t>Embedded in the learning team to engage secondary schools and develop the formal learning </a:t>
            </a:r>
            <a:r>
              <a:rPr lang="en-US" sz="2800" dirty="0" err="1"/>
              <a:t>programme</a:t>
            </a:r>
            <a:endParaRPr lang="en-US" sz="2800" dirty="0"/>
          </a:p>
          <a:p>
            <a:r>
              <a:rPr lang="en-US" sz="2800" dirty="0"/>
              <a:t>Lack of research regarding secondary school engagement with museums</a:t>
            </a:r>
          </a:p>
          <a:p>
            <a:r>
              <a:rPr lang="en-US" sz="2800" dirty="0"/>
              <a:t>Curriculum for Wales </a:t>
            </a:r>
          </a:p>
          <a:p>
            <a:endParaRPr lang="en-US" dirty="0"/>
          </a:p>
        </p:txBody>
      </p:sp>
      <p:sp>
        <p:nvSpPr>
          <p:cNvPr id="1033" name="Rectangle 103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4356642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ational Museum Cardiff | VisitWales">
            <a:extLst>
              <a:ext uri="{FF2B5EF4-FFF2-40B4-BE49-F238E27FC236}">
                <a16:creationId xmlns:a16="http://schemas.microsoft.com/office/drawing/2014/main" id="{B0032351-D2E1-0209-1B0C-591D7591F27F}"/>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22029" b="2971"/>
          <a:stretch/>
        </p:blipFill>
        <p:spPr bwMode="auto">
          <a:xfrm>
            <a:off x="0" y="0"/>
            <a:ext cx="12835018" cy="750733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FB6F741-C0E7-D9CF-55C1-3E634B90271A}"/>
              </a:ext>
            </a:extLst>
          </p:cNvPr>
          <p:cNvSpPr>
            <a:spLocks noGrp="1"/>
          </p:cNvSpPr>
          <p:nvPr>
            <p:ph type="title"/>
          </p:nvPr>
        </p:nvSpPr>
        <p:spPr>
          <a:xfrm>
            <a:off x="433754" y="0"/>
            <a:ext cx="10058400" cy="1371600"/>
          </a:xfrm>
        </p:spPr>
        <p:txBody>
          <a:bodyPr>
            <a:normAutofit/>
          </a:bodyPr>
          <a:lstStyle/>
          <a:p>
            <a:r>
              <a:rPr lang="en-US" b="1" dirty="0"/>
              <a:t>Introduction and Rationale </a:t>
            </a:r>
          </a:p>
        </p:txBody>
      </p:sp>
      <p:pic>
        <p:nvPicPr>
          <p:cNvPr id="7" name="Picture 6">
            <a:extLst>
              <a:ext uri="{FF2B5EF4-FFF2-40B4-BE49-F238E27FC236}">
                <a16:creationId xmlns:a16="http://schemas.microsoft.com/office/drawing/2014/main" id="{D2B95811-120D-F4B4-1191-5881CA83CC2B}"/>
              </a:ext>
            </a:extLst>
          </p:cNvPr>
          <p:cNvPicPr>
            <a:picLocks noChangeAspect="1"/>
          </p:cNvPicPr>
          <p:nvPr/>
        </p:nvPicPr>
        <p:blipFill rotWithShape="1">
          <a:blip r:embed="rId4"/>
          <a:srcRect b="18453"/>
          <a:stretch/>
        </p:blipFill>
        <p:spPr>
          <a:xfrm>
            <a:off x="686054" y="1190638"/>
            <a:ext cx="6676039" cy="4558749"/>
          </a:xfrm>
          <a:prstGeom prst="rect">
            <a:avLst/>
          </a:prstGeom>
        </p:spPr>
      </p:pic>
      <p:sp>
        <p:nvSpPr>
          <p:cNvPr id="8" name="TextBox 7">
            <a:extLst>
              <a:ext uri="{FF2B5EF4-FFF2-40B4-BE49-F238E27FC236}">
                <a16:creationId xmlns:a16="http://schemas.microsoft.com/office/drawing/2014/main" id="{4B2A209E-FA82-8639-70E4-809A8EAC3910}"/>
              </a:ext>
            </a:extLst>
          </p:cNvPr>
          <p:cNvSpPr txBox="1"/>
          <p:nvPr/>
        </p:nvSpPr>
        <p:spPr>
          <a:xfrm>
            <a:off x="7854462" y="2038851"/>
            <a:ext cx="3821723" cy="2862322"/>
          </a:xfrm>
          <a:prstGeom prst="rect">
            <a:avLst/>
          </a:prstGeom>
          <a:solidFill>
            <a:schemeClr val="bg2"/>
          </a:solidFill>
        </p:spPr>
        <p:txBody>
          <a:bodyPr wrap="square" rtlCol="0">
            <a:spAutoFit/>
          </a:bodyPr>
          <a:lstStyle/>
          <a:p>
            <a:r>
              <a:rPr lang="en-GB" sz="1200" b="1" i="1" dirty="0"/>
              <a:t>‘</a:t>
            </a:r>
            <a:r>
              <a:rPr lang="en-GB" sz="1200" i="1" dirty="0"/>
              <a:t>Revenue funding for Amgueddfa Cymru decreased from £29.6 million in the</a:t>
            </a:r>
          </a:p>
          <a:p>
            <a:r>
              <a:rPr lang="en-GB" sz="1200" i="1" dirty="0"/>
              <a:t>2023-24 final budget to £27.9 million in the 2024-25 final budget. This is a</a:t>
            </a:r>
          </a:p>
          <a:p>
            <a:r>
              <a:rPr lang="en-GB" sz="1200" i="1" dirty="0"/>
              <a:t>decrease of six per cent. Over the same period capital funding remained at £5</a:t>
            </a:r>
          </a:p>
          <a:p>
            <a:r>
              <a:rPr lang="en-GB" sz="1200" i="1" dirty="0"/>
              <a:t>million. In 2014-15, revenue funding for the Amgueddfa was £23 million. This</a:t>
            </a:r>
          </a:p>
          <a:p>
            <a:r>
              <a:rPr lang="en-GB" sz="1200" i="1" dirty="0"/>
              <a:t>means its revenue funding has reduced in real terms over a decade by nine percent.’</a:t>
            </a:r>
          </a:p>
          <a:p>
            <a:endParaRPr lang="en-GB" sz="1200" b="1" i="1" dirty="0"/>
          </a:p>
          <a:p>
            <a:r>
              <a:rPr lang="en-GB" sz="1200" b="1" dirty="0"/>
              <a:t>Welsh Parliament (2025</a:t>
            </a:r>
            <a:r>
              <a:rPr lang="en-GB" sz="1200" b="1" i="1" dirty="0"/>
              <a:t>), A decade of cuts: Impact of funding reductions for culture and sport, Cardiff, p.15</a:t>
            </a:r>
          </a:p>
          <a:p>
            <a:endParaRPr lang="en-GB" sz="1200" b="1" i="1" dirty="0"/>
          </a:p>
        </p:txBody>
      </p:sp>
    </p:spTree>
    <p:extLst>
      <p:ext uri="{BB962C8B-B14F-4D97-AF65-F5344CB8AC3E}">
        <p14:creationId xmlns:p14="http://schemas.microsoft.com/office/powerpoint/2010/main" val="422004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2BEAD-DC07-A42A-074D-5C33A2D7A811}"/>
              </a:ext>
            </a:extLst>
          </p:cNvPr>
          <p:cNvSpPr>
            <a:spLocks noGrp="1"/>
          </p:cNvSpPr>
          <p:nvPr>
            <p:ph type="title"/>
          </p:nvPr>
        </p:nvSpPr>
        <p:spPr/>
        <p:txBody>
          <a:bodyPr/>
          <a:lstStyle/>
          <a:p>
            <a:r>
              <a:rPr lang="en-GB"/>
              <a:t>Research Questions </a:t>
            </a:r>
            <a:endParaRPr lang="en-GB" dirty="0"/>
          </a:p>
        </p:txBody>
      </p:sp>
      <p:graphicFrame>
        <p:nvGraphicFramePr>
          <p:cNvPr id="7" name="Content Placeholder 2">
            <a:extLst>
              <a:ext uri="{FF2B5EF4-FFF2-40B4-BE49-F238E27FC236}">
                <a16:creationId xmlns:a16="http://schemas.microsoft.com/office/drawing/2014/main" id="{EDDCE32B-23B1-D69F-8175-A616BC502346}"/>
              </a:ext>
            </a:extLst>
          </p:cNvPr>
          <p:cNvGraphicFramePr>
            <a:graphicFrameLocks noGrp="1"/>
          </p:cNvGraphicFramePr>
          <p:nvPr>
            <p:ph idx="1"/>
            <p:extLst>
              <p:ext uri="{D42A27DB-BD31-4B8C-83A1-F6EECF244321}">
                <p14:modId xmlns:p14="http://schemas.microsoft.com/office/powerpoint/2010/main" val="4103062890"/>
              </p:ext>
            </p:extLst>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4510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75A721FA-D317-1559-BC33-5138EA88408F}"/>
              </a:ext>
            </a:extLst>
          </p:cNvPr>
          <p:cNvSpPr>
            <a:spLocks noGrp="1"/>
          </p:cNvSpPr>
          <p:nvPr>
            <p:ph type="title"/>
          </p:nvPr>
        </p:nvSpPr>
        <p:spPr>
          <a:xfrm>
            <a:off x="573409" y="559477"/>
            <a:ext cx="3765200" cy="5709931"/>
          </a:xfrm>
        </p:spPr>
        <p:txBody>
          <a:bodyPr>
            <a:normAutofit/>
          </a:bodyPr>
          <a:lstStyle/>
          <a:p>
            <a:pPr algn="ctr"/>
            <a:r>
              <a:rPr lang="en-US" b="1" dirty="0"/>
              <a:t>Literature Review </a:t>
            </a:r>
          </a:p>
        </p:txBody>
      </p:sp>
      <p:graphicFrame>
        <p:nvGraphicFramePr>
          <p:cNvPr id="5" name="Content Placeholder 2">
            <a:extLst>
              <a:ext uri="{FF2B5EF4-FFF2-40B4-BE49-F238E27FC236}">
                <a16:creationId xmlns:a16="http://schemas.microsoft.com/office/drawing/2014/main" id="{17D03592-A13D-41D7-F9BD-AE3A2D89365F}"/>
              </a:ext>
            </a:extLst>
          </p:cNvPr>
          <p:cNvGraphicFramePr>
            <a:graphicFrameLocks noGrp="1"/>
          </p:cNvGraphicFramePr>
          <p:nvPr>
            <p:ph idx="1"/>
            <p:extLst>
              <p:ext uri="{D42A27DB-BD31-4B8C-83A1-F6EECF244321}">
                <p14:modId xmlns:p14="http://schemas.microsoft.com/office/powerpoint/2010/main" val="387418513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646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D7D3F1-CA75-5993-4BEC-4519A3BB90E6}"/>
              </a:ext>
            </a:extLst>
          </p:cNvPr>
          <p:cNvPicPr>
            <a:picLocks noChangeAspect="1"/>
          </p:cNvPicPr>
          <p:nvPr/>
        </p:nvPicPr>
        <p:blipFill>
          <a:blip r:embed="rId3">
            <a:alphaModFix amt="35000"/>
          </a:blip>
          <a:srcRect t="20349" b="17324"/>
          <a:stretch/>
        </p:blipFill>
        <p:spPr>
          <a:xfrm>
            <a:off x="20" y="53731"/>
            <a:ext cx="12191980" cy="6857990"/>
          </a:xfrm>
          <a:prstGeom prst="rect">
            <a:avLst/>
          </a:prstGeom>
        </p:spPr>
      </p:pic>
      <p:sp>
        <p:nvSpPr>
          <p:cNvPr id="2" name="Title 1">
            <a:extLst>
              <a:ext uri="{FF2B5EF4-FFF2-40B4-BE49-F238E27FC236}">
                <a16:creationId xmlns:a16="http://schemas.microsoft.com/office/drawing/2014/main" id="{BFC765C6-596F-8D98-1B57-BB0269F81D44}"/>
              </a:ext>
            </a:extLst>
          </p:cNvPr>
          <p:cNvSpPr>
            <a:spLocks noGrp="1"/>
          </p:cNvSpPr>
          <p:nvPr>
            <p:ph type="title"/>
          </p:nvPr>
        </p:nvSpPr>
        <p:spPr>
          <a:xfrm>
            <a:off x="234696" y="-53721"/>
            <a:ext cx="10058400" cy="1371600"/>
          </a:xfrm>
        </p:spPr>
        <p:txBody>
          <a:bodyPr vert="horz" lIns="91440" tIns="45720" rIns="91440" bIns="45720" rtlCol="0" anchor="ctr">
            <a:normAutofit/>
          </a:bodyPr>
          <a:lstStyle/>
          <a:p>
            <a:r>
              <a:rPr lang="en-US" dirty="0"/>
              <a:t>Curriculum for Wales</a:t>
            </a:r>
          </a:p>
        </p:txBody>
      </p:sp>
      <p:sp>
        <p:nvSpPr>
          <p:cNvPr id="21" name="Rectangle 2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US"/>
          </a:p>
        </p:txBody>
      </p:sp>
      <p:sp>
        <p:nvSpPr>
          <p:cNvPr id="15" name="TextBox 14">
            <a:extLst>
              <a:ext uri="{FF2B5EF4-FFF2-40B4-BE49-F238E27FC236}">
                <a16:creationId xmlns:a16="http://schemas.microsoft.com/office/drawing/2014/main" id="{54BDFEBF-53D3-9012-2895-E4B19B283225}"/>
              </a:ext>
            </a:extLst>
          </p:cNvPr>
          <p:cNvSpPr txBox="1"/>
          <p:nvPr/>
        </p:nvSpPr>
        <p:spPr>
          <a:xfrm>
            <a:off x="444990" y="5241515"/>
            <a:ext cx="5420027" cy="1200329"/>
          </a:xfrm>
          <a:prstGeom prst="rect">
            <a:avLst/>
          </a:prstGeom>
          <a:solidFill>
            <a:schemeClr val="accent2"/>
          </a:solidFill>
          <a:ln>
            <a:solidFill>
              <a:schemeClr val="accent1"/>
            </a:solidFill>
          </a:ln>
        </p:spPr>
        <p:txBody>
          <a:bodyPr wrap="square">
            <a:spAutoFit/>
          </a:bodyPr>
          <a:lstStyle/>
          <a:p>
            <a:r>
              <a:rPr lang="en-GB" b="0" i="0" u="none" strike="noStrike" dirty="0">
                <a:solidFill>
                  <a:srgbClr val="333333"/>
                </a:solidFill>
                <a:effectLst/>
                <a:latin typeface="Roboto" panose="020F0502020204030204" pitchFamily="34" charset="0"/>
              </a:rPr>
              <a:t>‘</a:t>
            </a:r>
            <a:r>
              <a:rPr lang="en-GB" b="0" i="1" u="none" strike="noStrike" dirty="0">
                <a:effectLst/>
                <a:latin typeface="Roboto" panose="020F0502020204030204" pitchFamily="34" charset="0"/>
              </a:rPr>
              <a:t>The new curriculum framework aspires to best practices in terms of 21st century learning, and gives high levels of agency for all stakeholders’ (OECD, 2020). </a:t>
            </a:r>
            <a:endParaRPr lang="en-US" i="1" dirty="0"/>
          </a:p>
        </p:txBody>
      </p:sp>
      <p:sp>
        <p:nvSpPr>
          <p:cNvPr id="20" name="TextBox 19">
            <a:extLst>
              <a:ext uri="{FF2B5EF4-FFF2-40B4-BE49-F238E27FC236}">
                <a16:creationId xmlns:a16="http://schemas.microsoft.com/office/drawing/2014/main" id="{DBFE6C5C-293D-6ACE-AF39-A472FCBEEC9E}"/>
              </a:ext>
            </a:extLst>
          </p:cNvPr>
          <p:cNvSpPr txBox="1"/>
          <p:nvPr/>
        </p:nvSpPr>
        <p:spPr>
          <a:xfrm>
            <a:off x="4763455" y="3408016"/>
            <a:ext cx="6192982" cy="646331"/>
          </a:xfrm>
          <a:prstGeom prst="rect">
            <a:avLst/>
          </a:prstGeom>
          <a:solidFill>
            <a:schemeClr val="accent2"/>
          </a:solidFill>
        </p:spPr>
        <p:txBody>
          <a:bodyPr wrap="square">
            <a:spAutoFit/>
          </a:bodyPr>
          <a:lstStyle/>
          <a:p>
            <a:r>
              <a:rPr lang="en-US" b="1" i="1" dirty="0"/>
              <a:t>Children and young people should have opportunities to learn outside of school (Donaldson, 2014,p. 71</a:t>
            </a:r>
          </a:p>
        </p:txBody>
      </p:sp>
      <p:sp>
        <p:nvSpPr>
          <p:cNvPr id="22" name="TextBox 21">
            <a:extLst>
              <a:ext uri="{FF2B5EF4-FFF2-40B4-BE49-F238E27FC236}">
                <a16:creationId xmlns:a16="http://schemas.microsoft.com/office/drawing/2014/main" id="{FF06FDCF-EAAD-9C83-46B4-D94F475356DE}"/>
              </a:ext>
            </a:extLst>
          </p:cNvPr>
          <p:cNvSpPr txBox="1"/>
          <p:nvPr/>
        </p:nvSpPr>
        <p:spPr>
          <a:xfrm>
            <a:off x="444990" y="911573"/>
            <a:ext cx="4108171" cy="4247317"/>
          </a:xfrm>
          <a:prstGeom prst="rect">
            <a:avLst/>
          </a:prstGeom>
          <a:solidFill>
            <a:schemeClr val="accent2"/>
          </a:solidFill>
          <a:ln>
            <a:solidFill>
              <a:schemeClr val="accent1"/>
            </a:solidFill>
          </a:ln>
        </p:spPr>
        <p:txBody>
          <a:bodyPr wrap="square">
            <a:spAutoFit/>
          </a:bodyPr>
          <a:lstStyle/>
          <a:p>
            <a:r>
              <a:rPr lang="en-GB" sz="1800" b="1" dirty="0">
                <a:solidFill>
                  <a:schemeClr val="bg1"/>
                </a:solidFill>
                <a:effectLst/>
                <a:latin typeface="MuseoSans"/>
              </a:rPr>
              <a:t>‘</a:t>
            </a:r>
            <a:r>
              <a:rPr lang="en-GB" b="1" i="1" dirty="0">
                <a:effectLst/>
                <a:latin typeface="MuseoSans"/>
              </a:rPr>
              <a:t>Despite the series of reforms and initiatives introduced by the Welsh Government, there are a number of issues, both practical and fundamental, with the current curriculum and assessment arrangements in Wales. Evidence from Programme for International Student Assessment (PISA) surveys, the relative performance of children and young people in Wales in national qualifications, and evaluations in Estyn reports all demonstrate that levels of achievement are not as high as they could and should be.’ (Donaldson, 2014 p9) </a:t>
            </a:r>
            <a:endParaRPr lang="en-GB" b="1" i="1" dirty="0">
              <a:effectLst/>
            </a:endParaRPr>
          </a:p>
        </p:txBody>
      </p:sp>
      <p:sp>
        <p:nvSpPr>
          <p:cNvPr id="5" name="TextBox 4">
            <a:extLst>
              <a:ext uri="{FF2B5EF4-FFF2-40B4-BE49-F238E27FC236}">
                <a16:creationId xmlns:a16="http://schemas.microsoft.com/office/drawing/2014/main" id="{63203A93-66AE-36A5-71E7-1607AB94FD86}"/>
              </a:ext>
            </a:extLst>
          </p:cNvPr>
          <p:cNvSpPr txBox="1"/>
          <p:nvPr/>
        </p:nvSpPr>
        <p:spPr>
          <a:xfrm>
            <a:off x="8916053" y="922080"/>
            <a:ext cx="2754085" cy="2308324"/>
          </a:xfrm>
          <a:prstGeom prst="rect">
            <a:avLst/>
          </a:prstGeom>
          <a:solidFill>
            <a:schemeClr val="accent2"/>
          </a:solidFill>
        </p:spPr>
        <p:txBody>
          <a:bodyPr wrap="square">
            <a:spAutoFit/>
          </a:bodyPr>
          <a:lstStyle/>
          <a:p>
            <a:r>
              <a:rPr lang="en-GB" b="1" dirty="0"/>
              <a:t>‘</a:t>
            </a:r>
            <a:r>
              <a:rPr lang="en-GB" b="1" dirty="0" err="1"/>
              <a:t>CfE</a:t>
            </a:r>
            <a:r>
              <a:rPr lang="en-GB" b="1" dirty="0"/>
              <a:t> has given rise to criticism amongst practitioners that the curriculum is cluttered, over-accessorised and laden with unnecessary jargon’</a:t>
            </a:r>
          </a:p>
          <a:p>
            <a:r>
              <a:rPr lang="en-GB" b="1" dirty="0"/>
              <a:t>(Evans, 2023)</a:t>
            </a:r>
          </a:p>
        </p:txBody>
      </p:sp>
      <p:sp>
        <p:nvSpPr>
          <p:cNvPr id="7" name="TextBox 6">
            <a:extLst>
              <a:ext uri="{FF2B5EF4-FFF2-40B4-BE49-F238E27FC236}">
                <a16:creationId xmlns:a16="http://schemas.microsoft.com/office/drawing/2014/main" id="{DC0765C0-7C7E-47E3-A7F2-EF64BE5FACC9}"/>
              </a:ext>
            </a:extLst>
          </p:cNvPr>
          <p:cNvSpPr txBox="1"/>
          <p:nvPr/>
        </p:nvSpPr>
        <p:spPr>
          <a:xfrm>
            <a:off x="4711763" y="897929"/>
            <a:ext cx="3799114" cy="2031325"/>
          </a:xfrm>
          <a:prstGeom prst="rect">
            <a:avLst/>
          </a:prstGeom>
          <a:solidFill>
            <a:schemeClr val="accent2"/>
          </a:solidFill>
        </p:spPr>
        <p:txBody>
          <a:bodyPr wrap="square">
            <a:spAutoFit/>
          </a:bodyPr>
          <a:lstStyle/>
          <a:p>
            <a:r>
              <a:rPr lang="en-GB" b="1" i="1" dirty="0">
                <a:effectLst/>
                <a:latin typeface="Open Sans" panose="020F0502020204030204" pitchFamily="34" charset="0"/>
              </a:rPr>
              <a:t>‘The problem presented by New Welsh Curriculum is whether the Four Purposes and the six Areas of Learning and Experience constitute the coherent unified curriculum</a:t>
            </a:r>
            <a:r>
              <a:rPr lang="en-GB" b="1" i="1" dirty="0">
                <a:latin typeface="Open Sans" panose="020F0502020204030204" pitchFamily="34" charset="0"/>
              </a:rPr>
              <a:t> </a:t>
            </a:r>
            <a:r>
              <a:rPr lang="en-GB" b="1" i="1" dirty="0">
                <a:effectLst/>
                <a:latin typeface="Open Sans" panose="020F0502020204030204" pitchFamily="34" charset="0"/>
              </a:rPr>
              <a:t>intended.’ (Gatley, 2020, p.4)</a:t>
            </a:r>
            <a:endParaRPr lang="en-GB" b="1" i="1" dirty="0"/>
          </a:p>
        </p:txBody>
      </p:sp>
      <p:sp>
        <p:nvSpPr>
          <p:cNvPr id="8" name="TextBox 7">
            <a:extLst>
              <a:ext uri="{FF2B5EF4-FFF2-40B4-BE49-F238E27FC236}">
                <a16:creationId xmlns:a16="http://schemas.microsoft.com/office/drawing/2014/main" id="{93F16645-C0B5-311B-0025-28A8223E7F47}"/>
              </a:ext>
            </a:extLst>
          </p:cNvPr>
          <p:cNvSpPr txBox="1"/>
          <p:nvPr/>
        </p:nvSpPr>
        <p:spPr>
          <a:xfrm>
            <a:off x="6773002" y="4697225"/>
            <a:ext cx="2794086" cy="923330"/>
          </a:xfrm>
          <a:prstGeom prst="rect">
            <a:avLst/>
          </a:prstGeom>
          <a:solidFill>
            <a:schemeClr val="accent2"/>
          </a:solidFill>
        </p:spPr>
        <p:txBody>
          <a:bodyPr wrap="square" rtlCol="0">
            <a:spAutoFit/>
          </a:bodyPr>
          <a:lstStyle/>
          <a:p>
            <a:r>
              <a:rPr lang="en-GB" b="1" dirty="0"/>
              <a:t>Issues with teacher agency (Hughes et al,. 2020)</a:t>
            </a:r>
          </a:p>
        </p:txBody>
      </p:sp>
    </p:spTree>
    <p:extLst>
      <p:ext uri="{BB962C8B-B14F-4D97-AF65-F5344CB8AC3E}">
        <p14:creationId xmlns:p14="http://schemas.microsoft.com/office/powerpoint/2010/main" val="366840024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tone building with a bench in front of it&#10;&#10;Description automatically generated">
            <a:extLst>
              <a:ext uri="{FF2B5EF4-FFF2-40B4-BE49-F238E27FC236}">
                <a16:creationId xmlns:a16="http://schemas.microsoft.com/office/drawing/2014/main" id="{19FB3222-A560-15AE-A930-6DDFEEE8DA0C}"/>
              </a:ext>
            </a:extLst>
          </p:cNvPr>
          <p:cNvPicPr>
            <a:picLocks noChangeAspect="1"/>
          </p:cNvPicPr>
          <p:nvPr/>
        </p:nvPicPr>
        <p:blipFill>
          <a:blip r:embed="rId3"/>
          <a:srcRect l="22623" r="29115" b="1"/>
          <a:stretch/>
        </p:blipFill>
        <p:spPr>
          <a:xfrm>
            <a:off x="7150608" y="237744"/>
            <a:ext cx="4811179" cy="6382512"/>
          </a:xfrm>
          <a:prstGeom prst="rect">
            <a:avLst/>
          </a:prstGeom>
        </p:spPr>
      </p:pic>
      <p:sp>
        <p:nvSpPr>
          <p:cNvPr id="13" name="Rectangle 12">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BDB33E0-7F38-E589-6BDD-0C98034592FC}"/>
              </a:ext>
            </a:extLst>
          </p:cNvPr>
          <p:cNvSpPr>
            <a:spLocks noGrp="1"/>
          </p:cNvSpPr>
          <p:nvPr>
            <p:ph type="title"/>
          </p:nvPr>
        </p:nvSpPr>
        <p:spPr>
          <a:xfrm>
            <a:off x="868680" y="642593"/>
            <a:ext cx="6281928" cy="1744183"/>
          </a:xfrm>
        </p:spPr>
        <p:txBody>
          <a:bodyPr>
            <a:normAutofit/>
          </a:bodyPr>
          <a:lstStyle/>
          <a:p>
            <a:r>
              <a:rPr lang="en-GB"/>
              <a:t>The role of museums in learning </a:t>
            </a:r>
            <a:endParaRPr lang="en-GB" dirty="0"/>
          </a:p>
        </p:txBody>
      </p:sp>
      <p:sp>
        <p:nvSpPr>
          <p:cNvPr id="3" name="Content Placeholder 2">
            <a:extLst>
              <a:ext uri="{FF2B5EF4-FFF2-40B4-BE49-F238E27FC236}">
                <a16:creationId xmlns:a16="http://schemas.microsoft.com/office/drawing/2014/main" id="{2183991A-7BF1-998E-B177-CC5B58496A9E}"/>
              </a:ext>
            </a:extLst>
          </p:cNvPr>
          <p:cNvSpPr>
            <a:spLocks noGrp="1"/>
          </p:cNvSpPr>
          <p:nvPr>
            <p:ph idx="1"/>
          </p:nvPr>
        </p:nvSpPr>
        <p:spPr>
          <a:xfrm>
            <a:off x="531222" y="2277727"/>
            <a:ext cx="6619386" cy="3648456"/>
          </a:xfrm>
        </p:spPr>
        <p:txBody>
          <a:bodyPr>
            <a:normAutofit/>
          </a:bodyPr>
          <a:lstStyle/>
          <a:p>
            <a:r>
              <a:rPr lang="en-GB" sz="2400" b="1" dirty="0"/>
              <a:t>Formal, informal, adult, family, Health and Wellbeing </a:t>
            </a:r>
          </a:p>
          <a:p>
            <a:r>
              <a:rPr lang="en-GB" sz="2400" b="1" dirty="0"/>
              <a:t>Revenue income, budgets! Balance the books and access for all (GEM, 2023)</a:t>
            </a:r>
          </a:p>
          <a:p>
            <a:r>
              <a:rPr lang="en-GB" sz="2400" b="1" dirty="0"/>
              <a:t>Digital inclusion </a:t>
            </a:r>
          </a:p>
          <a:p>
            <a:r>
              <a:rPr lang="en-GB" sz="2400" b="1" dirty="0"/>
              <a:t>Strategy 30 Amgueddfa Cymru </a:t>
            </a:r>
          </a:p>
          <a:p>
            <a:r>
              <a:rPr lang="en-GB" sz="2400" b="1" dirty="0"/>
              <a:t>Not always measured academically </a:t>
            </a:r>
            <a:r>
              <a:rPr lang="en-US" sz="2400" b="1" dirty="0"/>
              <a:t> (</a:t>
            </a:r>
            <a:r>
              <a:rPr lang="en-US" sz="2400" b="1" dirty="0" err="1"/>
              <a:t>Mujtabe</a:t>
            </a:r>
            <a:r>
              <a:rPr lang="en-US" sz="2400" b="1" dirty="0"/>
              <a:t> et al,. 2018)</a:t>
            </a:r>
            <a:endParaRPr lang="en-GB" sz="2400" b="1" dirty="0"/>
          </a:p>
          <a:p>
            <a:endParaRPr lang="en-GB" dirty="0"/>
          </a:p>
          <a:p>
            <a:endParaRPr lang="en-GB" dirty="0"/>
          </a:p>
          <a:p>
            <a:endParaRPr lang="en-GB" dirty="0"/>
          </a:p>
        </p:txBody>
      </p:sp>
      <p:sp>
        <p:nvSpPr>
          <p:cNvPr id="6" name="TextBox 5">
            <a:extLst>
              <a:ext uri="{FF2B5EF4-FFF2-40B4-BE49-F238E27FC236}">
                <a16:creationId xmlns:a16="http://schemas.microsoft.com/office/drawing/2014/main" id="{C5871C5D-D137-36FF-CCD5-04D81013BFF6}"/>
              </a:ext>
            </a:extLst>
          </p:cNvPr>
          <p:cNvSpPr txBox="1"/>
          <p:nvPr/>
        </p:nvSpPr>
        <p:spPr>
          <a:xfrm>
            <a:off x="8184200" y="474345"/>
            <a:ext cx="3342254" cy="5909310"/>
          </a:xfrm>
          <a:prstGeom prst="rect">
            <a:avLst/>
          </a:prstGeom>
          <a:solidFill>
            <a:schemeClr val="accent2"/>
          </a:solidFill>
        </p:spPr>
        <p:txBody>
          <a:bodyPr wrap="square">
            <a:spAutoFit/>
          </a:bodyPr>
          <a:lstStyle/>
          <a:p>
            <a:r>
              <a:rPr lang="en-GB" b="1" dirty="0">
                <a:solidFill>
                  <a:schemeClr val="bg1"/>
                </a:solidFill>
              </a:rPr>
              <a:t> </a:t>
            </a:r>
            <a:r>
              <a:rPr lang="en-GB" b="1" i="1" dirty="0">
                <a:solidFill>
                  <a:schemeClr val="bg1"/>
                </a:solidFill>
              </a:rPr>
              <a:t>‘The success criteria by which a museum programme may be deﬁned and analysed. The majority of bench-marks are constructed to show how museums are contributing to government </a:t>
            </a:r>
            <a:r>
              <a:rPr lang="en-GB" b="1" i="1" dirty="0" err="1">
                <a:solidFill>
                  <a:schemeClr val="bg1"/>
                </a:solidFill>
              </a:rPr>
              <a:t>policyinitiatives</a:t>
            </a:r>
            <a:r>
              <a:rPr lang="en-GB" b="1" i="1" dirty="0">
                <a:solidFill>
                  <a:schemeClr val="bg1"/>
                </a:solidFill>
              </a:rPr>
              <a:t>, by categorising audiences and monitoring how often services are </a:t>
            </a:r>
            <a:r>
              <a:rPr lang="en-GB" b="1" i="1" dirty="0" err="1">
                <a:solidFill>
                  <a:schemeClr val="bg1"/>
                </a:solidFill>
              </a:rPr>
              <a:t>used.These</a:t>
            </a:r>
            <a:r>
              <a:rPr lang="en-GB" b="1" i="1" dirty="0">
                <a:solidFill>
                  <a:schemeClr val="bg1"/>
                </a:solidFill>
              </a:rPr>
              <a:t> accountability concerns often distract museums from fundamental </a:t>
            </a:r>
            <a:r>
              <a:rPr lang="en-GB" b="1" i="1" dirty="0" err="1">
                <a:solidFill>
                  <a:schemeClr val="bg1"/>
                </a:solidFill>
              </a:rPr>
              <a:t>questionsthat</a:t>
            </a:r>
            <a:r>
              <a:rPr lang="en-GB" b="1" i="1" dirty="0">
                <a:solidFill>
                  <a:schemeClr val="bg1"/>
                </a:solidFill>
              </a:rPr>
              <a:t> museums need to address in order to deliver robust and effective learning opportunities.’</a:t>
            </a:r>
          </a:p>
          <a:p>
            <a:r>
              <a:rPr lang="en-GB" b="1" dirty="0">
                <a:solidFill>
                  <a:schemeClr val="bg1"/>
                </a:solidFill>
              </a:rPr>
              <a:t>Foreman-Peck et al,. 2012, p.29)</a:t>
            </a:r>
          </a:p>
        </p:txBody>
      </p:sp>
    </p:spTree>
    <p:extLst>
      <p:ext uri="{BB962C8B-B14F-4D97-AF65-F5344CB8AC3E}">
        <p14:creationId xmlns:p14="http://schemas.microsoft.com/office/powerpoint/2010/main" val="180925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8E75DCA-72D5-5B72-3392-9BCA52C28CAD}"/>
              </a:ext>
            </a:extLst>
          </p:cNvPr>
          <p:cNvPicPr>
            <a:picLocks noChangeAspect="1"/>
          </p:cNvPicPr>
          <p:nvPr/>
        </p:nvPicPr>
        <p:blipFill>
          <a:blip r:embed="rId2">
            <a:alphaModFix amt="35000"/>
          </a:blip>
          <a:srcRect l="11416" r="9028"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E7BB5F04-99F6-15B6-E26B-76604546851F}"/>
              </a:ext>
            </a:extLst>
          </p:cNvPr>
          <p:cNvSpPr>
            <a:spLocks noGrp="1"/>
          </p:cNvSpPr>
          <p:nvPr>
            <p:ph type="title"/>
          </p:nvPr>
        </p:nvSpPr>
        <p:spPr>
          <a:xfrm>
            <a:off x="1066800" y="217932"/>
            <a:ext cx="10058400" cy="1371600"/>
          </a:xfrm>
        </p:spPr>
        <p:txBody>
          <a:bodyPr>
            <a:normAutofit/>
          </a:bodyPr>
          <a:lstStyle/>
          <a:p>
            <a:r>
              <a:rPr lang="en-US" sz="4400" dirty="0"/>
              <a:t>Museum Relationships with schools </a:t>
            </a:r>
          </a:p>
        </p:txBody>
      </p:sp>
      <p:sp>
        <p:nvSpPr>
          <p:cNvPr id="9" name="Content Placeholder 8">
            <a:extLst>
              <a:ext uri="{FF2B5EF4-FFF2-40B4-BE49-F238E27FC236}">
                <a16:creationId xmlns:a16="http://schemas.microsoft.com/office/drawing/2014/main" id="{775473D8-9214-094E-D07E-5B9EC32748CA}"/>
              </a:ext>
            </a:extLst>
          </p:cNvPr>
          <p:cNvSpPr>
            <a:spLocks noGrp="1"/>
          </p:cNvSpPr>
          <p:nvPr>
            <p:ph idx="1"/>
          </p:nvPr>
        </p:nvSpPr>
        <p:spPr>
          <a:xfrm>
            <a:off x="329620" y="1328559"/>
            <a:ext cx="4909457" cy="4754880"/>
          </a:xfrm>
          <a:solidFill>
            <a:schemeClr val="accent1"/>
          </a:solidFill>
          <a:ln>
            <a:solidFill>
              <a:schemeClr val="accent1"/>
            </a:solidFill>
          </a:ln>
        </p:spPr>
        <p:txBody>
          <a:bodyPr>
            <a:normAutofit/>
          </a:bodyPr>
          <a:lstStyle/>
          <a:p>
            <a:r>
              <a:rPr lang="en-US" b="1" dirty="0"/>
              <a:t>Group From Education in Museums (GEM) Case Studies- there is lots of work going on out there </a:t>
            </a:r>
          </a:p>
          <a:p>
            <a:r>
              <a:rPr lang="en-US" b="1" dirty="0"/>
              <a:t>‘Schools themselves return very little back and very little partnering between schools occurs’ (</a:t>
            </a:r>
            <a:r>
              <a:rPr lang="en-US" b="1" dirty="0" err="1"/>
              <a:t>Mujtabe</a:t>
            </a:r>
            <a:r>
              <a:rPr lang="en-US" b="1" dirty="0"/>
              <a:t> et al,. 2018, p.44)</a:t>
            </a:r>
          </a:p>
          <a:p>
            <a:r>
              <a:rPr lang="en-US" b="1" dirty="0"/>
              <a:t>‘Literature itself is modest’ (2018)</a:t>
            </a:r>
          </a:p>
          <a:p>
            <a:r>
              <a:rPr lang="en-US" b="1" dirty="0"/>
              <a:t>When museums and schools work successfully together ‘pupils and teachers experience high levels of engagement’ but ‘teacher would like greater support’ (Forest et al,. 2023, p.2)</a:t>
            </a:r>
          </a:p>
          <a:p>
            <a:r>
              <a:rPr lang="en-US" b="1" dirty="0"/>
              <a:t>Issues of cost, sustainability of partnerships, the role of museums overall </a:t>
            </a:r>
          </a:p>
          <a:p>
            <a:endParaRPr lang="en-US" b="1" dirty="0"/>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6" name="TextBox 5">
            <a:extLst>
              <a:ext uri="{FF2B5EF4-FFF2-40B4-BE49-F238E27FC236}">
                <a16:creationId xmlns:a16="http://schemas.microsoft.com/office/drawing/2014/main" id="{084CF8D3-C340-2B3F-88D3-660F97570DBB}"/>
              </a:ext>
            </a:extLst>
          </p:cNvPr>
          <p:cNvSpPr txBox="1"/>
          <p:nvPr/>
        </p:nvSpPr>
        <p:spPr>
          <a:xfrm>
            <a:off x="5655129" y="2274838"/>
            <a:ext cx="6204856" cy="2862322"/>
          </a:xfrm>
          <a:prstGeom prst="rect">
            <a:avLst/>
          </a:prstGeom>
          <a:solidFill>
            <a:schemeClr val="accent2"/>
          </a:solidFill>
          <a:ln>
            <a:solidFill>
              <a:schemeClr val="accent1"/>
            </a:solidFill>
          </a:ln>
        </p:spPr>
        <p:txBody>
          <a:bodyPr wrap="square">
            <a:spAutoFit/>
          </a:bodyPr>
          <a:lstStyle/>
          <a:p>
            <a:r>
              <a:rPr lang="en-GB" b="1" i="1" dirty="0"/>
              <a:t>‘As the new Curriculum for Wales has been developed and written, GEM Cymru have been working alongside the Welsh Government, education experts and museum learning specialists to ensure that museums in Wales are in the very best position to provide an up to date, innovative and creative heritage education service to their audiences as the new curriculum is introduced to schools in Wales.’</a:t>
            </a:r>
          </a:p>
          <a:p>
            <a:endParaRPr lang="en-GB" b="1" i="1" dirty="0"/>
          </a:p>
          <a:p>
            <a:r>
              <a:rPr lang="en-GB" b="1" i="1" dirty="0"/>
              <a:t>(GEM, 2023)</a:t>
            </a:r>
          </a:p>
        </p:txBody>
      </p:sp>
    </p:spTree>
    <p:extLst>
      <p:ext uri="{BB962C8B-B14F-4D97-AF65-F5344CB8AC3E}">
        <p14:creationId xmlns:p14="http://schemas.microsoft.com/office/powerpoint/2010/main" val="49665878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5C4D31-FD6D-84AE-55AA-D3CD95A88A45}"/>
              </a:ext>
            </a:extLst>
          </p:cNvPr>
          <p:cNvPicPr>
            <a:picLocks noChangeAspect="1"/>
          </p:cNvPicPr>
          <p:nvPr/>
        </p:nvPicPr>
        <p:blipFill>
          <a:blip r:embed="rId2"/>
          <a:stretch>
            <a:fillRect/>
          </a:stretch>
        </p:blipFill>
        <p:spPr>
          <a:xfrm>
            <a:off x="433948" y="939941"/>
            <a:ext cx="5422565" cy="4668048"/>
          </a:xfrm>
          <a:prstGeom prst="rect">
            <a:avLst/>
          </a:prstGeom>
        </p:spPr>
      </p:pic>
      <p:sp>
        <p:nvSpPr>
          <p:cNvPr id="6" name="TextBox 5">
            <a:extLst>
              <a:ext uri="{FF2B5EF4-FFF2-40B4-BE49-F238E27FC236}">
                <a16:creationId xmlns:a16="http://schemas.microsoft.com/office/drawing/2014/main" id="{06B21C8C-2229-BF84-C2CD-B8037EBCC7DE}"/>
              </a:ext>
            </a:extLst>
          </p:cNvPr>
          <p:cNvSpPr txBox="1"/>
          <p:nvPr/>
        </p:nvSpPr>
        <p:spPr>
          <a:xfrm>
            <a:off x="5976257" y="2950799"/>
            <a:ext cx="6096000" cy="646331"/>
          </a:xfrm>
          <a:prstGeom prst="rect">
            <a:avLst/>
          </a:prstGeom>
          <a:solidFill>
            <a:schemeClr val="bg1"/>
          </a:solidFill>
        </p:spPr>
        <p:txBody>
          <a:bodyPr wrap="square">
            <a:spAutoFit/>
          </a:bodyPr>
          <a:lstStyle/>
          <a:p>
            <a:r>
              <a:rPr lang="en-GB" dirty="0">
                <a:hlinkClick r:id="rId3"/>
              </a:rPr>
              <a:t>Curriculum for Wales and Museum Learning – GEM</a:t>
            </a:r>
            <a:r>
              <a:rPr lang="en-GB" dirty="0"/>
              <a:t>(2023)</a:t>
            </a:r>
          </a:p>
        </p:txBody>
      </p:sp>
    </p:spTree>
    <p:extLst>
      <p:ext uri="{BB962C8B-B14F-4D97-AF65-F5344CB8AC3E}">
        <p14:creationId xmlns:p14="http://schemas.microsoft.com/office/powerpoint/2010/main" val="272560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5450E-9BFC-5D1E-5292-1D68D98E5DFA}"/>
              </a:ext>
            </a:extLst>
          </p:cNvPr>
          <p:cNvSpPr>
            <a:spLocks noGrp="1"/>
          </p:cNvSpPr>
          <p:nvPr>
            <p:ph type="title"/>
          </p:nvPr>
        </p:nvSpPr>
        <p:spPr>
          <a:xfrm>
            <a:off x="1066800" y="642594"/>
            <a:ext cx="10058400" cy="1371600"/>
          </a:xfrm>
        </p:spPr>
        <p:txBody>
          <a:bodyPr>
            <a:normAutofit/>
          </a:bodyPr>
          <a:lstStyle/>
          <a:p>
            <a:pPr algn="ctr"/>
            <a:r>
              <a:rPr lang="en-GB" b="1" dirty="0"/>
              <a:t>Gaps in the literature </a:t>
            </a:r>
            <a:endParaRPr lang="en-GB" b="1"/>
          </a:p>
        </p:txBody>
      </p:sp>
      <p:graphicFrame>
        <p:nvGraphicFramePr>
          <p:cNvPr id="5" name="Content Placeholder 2">
            <a:extLst>
              <a:ext uri="{FF2B5EF4-FFF2-40B4-BE49-F238E27FC236}">
                <a16:creationId xmlns:a16="http://schemas.microsoft.com/office/drawing/2014/main" id="{738ABC4A-5C50-5666-E61C-7BED3B0D396E}"/>
              </a:ext>
            </a:extLst>
          </p:cNvPr>
          <p:cNvGraphicFramePr>
            <a:graphicFrameLocks noGrp="1"/>
          </p:cNvGraphicFramePr>
          <p:nvPr>
            <p:ph idx="1"/>
            <p:extLst>
              <p:ext uri="{D42A27DB-BD31-4B8C-83A1-F6EECF244321}">
                <p14:modId xmlns:p14="http://schemas.microsoft.com/office/powerpoint/2010/main" val="359611825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3549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38E964-6B8B-4329-BEC6-5D6B714D3531}"/>
              </a:ext>
            </a:extLst>
          </p:cNvPr>
          <p:cNvSpPr/>
          <p:nvPr/>
        </p:nvSpPr>
        <p:spPr>
          <a:xfrm>
            <a:off x="2989220" y="2230488"/>
            <a:ext cx="6213559" cy="1754326"/>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Research Design </a:t>
            </a:r>
          </a:p>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and Methodology</a:t>
            </a:r>
          </a:p>
        </p:txBody>
      </p:sp>
    </p:spTree>
    <p:extLst>
      <p:ext uri="{BB962C8B-B14F-4D97-AF65-F5344CB8AC3E}">
        <p14:creationId xmlns:p14="http://schemas.microsoft.com/office/powerpoint/2010/main" val="1479587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67A9F28E-AAA2-4523-9712-5A13C27E1CF9}"/>
              </a:ext>
            </a:extLst>
          </p:cNvPr>
          <p:cNvGraphicFramePr>
            <a:graphicFrameLocks noGrp="1"/>
          </p:cNvGraphicFramePr>
          <p:nvPr/>
        </p:nvGraphicFramePr>
        <p:xfrm>
          <a:off x="292082" y="199711"/>
          <a:ext cx="11607836" cy="6343645"/>
        </p:xfrm>
        <a:graphic>
          <a:graphicData uri="http://schemas.openxmlformats.org/drawingml/2006/table">
            <a:tbl>
              <a:tblPr firstRow="1" bandRow="1">
                <a:tableStyleId>{D7AC3CCA-C797-4891-BE02-D94E43425B78}</a:tableStyleId>
              </a:tblPr>
              <a:tblGrid>
                <a:gridCol w="1811204">
                  <a:extLst>
                    <a:ext uri="{9D8B030D-6E8A-4147-A177-3AD203B41FA5}">
                      <a16:colId xmlns:a16="http://schemas.microsoft.com/office/drawing/2014/main" val="566318445"/>
                    </a:ext>
                  </a:extLst>
                </a:gridCol>
                <a:gridCol w="1107917">
                  <a:extLst>
                    <a:ext uri="{9D8B030D-6E8A-4147-A177-3AD203B41FA5}">
                      <a16:colId xmlns:a16="http://schemas.microsoft.com/office/drawing/2014/main" val="1561333535"/>
                    </a:ext>
                  </a:extLst>
                </a:gridCol>
                <a:gridCol w="1273493">
                  <a:extLst>
                    <a:ext uri="{9D8B030D-6E8A-4147-A177-3AD203B41FA5}">
                      <a16:colId xmlns:a16="http://schemas.microsoft.com/office/drawing/2014/main" val="1035889444"/>
                    </a:ext>
                  </a:extLst>
                </a:gridCol>
                <a:gridCol w="1159315">
                  <a:extLst>
                    <a:ext uri="{9D8B030D-6E8A-4147-A177-3AD203B41FA5}">
                      <a16:colId xmlns:a16="http://schemas.microsoft.com/office/drawing/2014/main" val="147942460"/>
                    </a:ext>
                  </a:extLst>
                </a:gridCol>
                <a:gridCol w="1228165">
                  <a:extLst>
                    <a:ext uri="{9D8B030D-6E8A-4147-A177-3AD203B41FA5}">
                      <a16:colId xmlns:a16="http://schemas.microsoft.com/office/drawing/2014/main" val="112351275"/>
                    </a:ext>
                  </a:extLst>
                </a:gridCol>
                <a:gridCol w="1163955">
                  <a:extLst>
                    <a:ext uri="{9D8B030D-6E8A-4147-A177-3AD203B41FA5}">
                      <a16:colId xmlns:a16="http://schemas.microsoft.com/office/drawing/2014/main" val="409156221"/>
                    </a:ext>
                  </a:extLst>
                </a:gridCol>
                <a:gridCol w="1290918">
                  <a:extLst>
                    <a:ext uri="{9D8B030D-6E8A-4147-A177-3AD203B41FA5}">
                      <a16:colId xmlns:a16="http://schemas.microsoft.com/office/drawing/2014/main" val="4232107740"/>
                    </a:ext>
                  </a:extLst>
                </a:gridCol>
                <a:gridCol w="1093694">
                  <a:extLst>
                    <a:ext uri="{9D8B030D-6E8A-4147-A177-3AD203B41FA5}">
                      <a16:colId xmlns:a16="http://schemas.microsoft.com/office/drawing/2014/main" val="484473683"/>
                    </a:ext>
                  </a:extLst>
                </a:gridCol>
                <a:gridCol w="1479175">
                  <a:extLst>
                    <a:ext uri="{9D8B030D-6E8A-4147-A177-3AD203B41FA5}">
                      <a16:colId xmlns:a16="http://schemas.microsoft.com/office/drawing/2014/main" val="2445065903"/>
                    </a:ext>
                  </a:extLst>
                </a:gridCol>
              </a:tblGrid>
              <a:tr h="535395">
                <a:tc>
                  <a:txBody>
                    <a:bodyPr/>
                    <a:lstStyle/>
                    <a:p>
                      <a:r>
                        <a:rPr lang="en-GB" dirty="0"/>
                        <a:t>Research activity </a:t>
                      </a:r>
                    </a:p>
                  </a:txBody>
                  <a:tcPr/>
                </a:tc>
                <a:tc>
                  <a:txBody>
                    <a:bodyPr/>
                    <a:lstStyle/>
                    <a:p>
                      <a:r>
                        <a:rPr lang="en-GB" sz="1100" dirty="0"/>
                        <a:t>October</a:t>
                      </a:r>
                    </a:p>
                    <a:p>
                      <a:r>
                        <a:rPr lang="en-GB" sz="1100" dirty="0"/>
                        <a:t>2024</a:t>
                      </a:r>
                    </a:p>
                  </a:txBody>
                  <a:tcPr/>
                </a:tc>
                <a:tc>
                  <a:txBody>
                    <a:bodyPr/>
                    <a:lstStyle/>
                    <a:p>
                      <a:r>
                        <a:rPr lang="en-GB" sz="1100" dirty="0"/>
                        <a:t>November 2024</a:t>
                      </a:r>
                    </a:p>
                  </a:txBody>
                  <a:tcPr/>
                </a:tc>
                <a:tc>
                  <a:txBody>
                    <a:bodyPr/>
                    <a:lstStyle/>
                    <a:p>
                      <a:r>
                        <a:rPr lang="en-GB" sz="1100" dirty="0"/>
                        <a:t>December 2024</a:t>
                      </a:r>
                    </a:p>
                  </a:txBody>
                  <a:tcPr/>
                </a:tc>
                <a:tc>
                  <a:txBody>
                    <a:bodyPr/>
                    <a:lstStyle/>
                    <a:p>
                      <a:r>
                        <a:rPr lang="en-GB" sz="1100" dirty="0"/>
                        <a:t>January </a:t>
                      </a:r>
                    </a:p>
                    <a:p>
                      <a:r>
                        <a:rPr lang="en-GB" sz="1100" dirty="0"/>
                        <a:t>2025</a:t>
                      </a:r>
                    </a:p>
                  </a:txBody>
                  <a:tcPr/>
                </a:tc>
                <a:tc>
                  <a:txBody>
                    <a:bodyPr/>
                    <a:lstStyle/>
                    <a:p>
                      <a:r>
                        <a:rPr lang="en-GB" sz="1100" dirty="0"/>
                        <a:t>February 2025</a:t>
                      </a:r>
                    </a:p>
                  </a:txBody>
                  <a:tcPr/>
                </a:tc>
                <a:tc>
                  <a:txBody>
                    <a:bodyPr/>
                    <a:lstStyle/>
                    <a:p>
                      <a:r>
                        <a:rPr lang="en-GB" sz="1100" dirty="0"/>
                        <a:t>March 2025</a:t>
                      </a:r>
                    </a:p>
                  </a:txBody>
                  <a:tcPr/>
                </a:tc>
                <a:tc>
                  <a:txBody>
                    <a:bodyPr/>
                    <a:lstStyle/>
                    <a:p>
                      <a:r>
                        <a:rPr lang="en-GB" sz="1100" dirty="0"/>
                        <a:t>April </a:t>
                      </a:r>
                    </a:p>
                    <a:p>
                      <a:r>
                        <a:rPr lang="en-GB" sz="1100" dirty="0"/>
                        <a:t>2025</a:t>
                      </a:r>
                    </a:p>
                  </a:txBody>
                  <a:tcPr/>
                </a:tc>
                <a:tc>
                  <a:txBody>
                    <a:bodyPr/>
                    <a:lstStyle/>
                    <a:p>
                      <a:r>
                        <a:rPr lang="en-GB" sz="1100" dirty="0"/>
                        <a:t>May</a:t>
                      </a:r>
                    </a:p>
                    <a:p>
                      <a:r>
                        <a:rPr lang="en-GB" sz="1100" dirty="0"/>
                        <a:t>2025</a:t>
                      </a:r>
                    </a:p>
                  </a:txBody>
                  <a:tcPr/>
                </a:tc>
                <a:extLst>
                  <a:ext uri="{0D108BD9-81ED-4DB2-BD59-A6C34878D82A}">
                    <a16:rowId xmlns:a16="http://schemas.microsoft.com/office/drawing/2014/main" val="637447921"/>
                  </a:ext>
                </a:extLst>
              </a:tr>
              <a:tr h="482345">
                <a:tc>
                  <a:txBody>
                    <a:bodyPr/>
                    <a:lstStyle/>
                    <a:p>
                      <a:r>
                        <a:rPr lang="en-GB" sz="1400" dirty="0"/>
                        <a:t>Complete Ethical approval form</a:t>
                      </a:r>
                    </a:p>
                  </a:txBody>
                  <a:tcPr/>
                </a:tc>
                <a:tc>
                  <a:txBody>
                    <a:bodyPr/>
                    <a:lstStyle/>
                    <a:p>
                      <a:endParaRPr lang="en-GB" sz="1100" dirty="0"/>
                    </a:p>
                  </a:txBody>
                  <a:tcPr/>
                </a:tc>
                <a:tc>
                  <a:txBody>
                    <a:bodyPr/>
                    <a:lstStyle/>
                    <a:p>
                      <a:r>
                        <a:rPr lang="en-GB" sz="1100" dirty="0"/>
                        <a:t>X</a:t>
                      </a:r>
                    </a:p>
                  </a:txBody>
                  <a:tcPr/>
                </a:tc>
                <a:tc>
                  <a:txBody>
                    <a:bodyPr/>
                    <a:lstStyle/>
                    <a:p>
                      <a:endParaRPr lang="en-GB" sz="1100"/>
                    </a:p>
                  </a:txBody>
                  <a:tcPr/>
                </a:tc>
                <a:tc>
                  <a:txBody>
                    <a:bodyPr/>
                    <a:lstStyle/>
                    <a:p>
                      <a:endParaRPr lang="en-GB" sz="1100"/>
                    </a:p>
                  </a:txBody>
                  <a:tcPr/>
                </a:tc>
                <a:tc>
                  <a:txBody>
                    <a:bodyPr/>
                    <a:lstStyle/>
                    <a:p>
                      <a:endParaRPr lang="en-GB" sz="1100" dirty="0"/>
                    </a:p>
                  </a:txBody>
                  <a:tcPr/>
                </a:tc>
                <a:tc>
                  <a:txBody>
                    <a:bodyPr/>
                    <a:lstStyle/>
                    <a:p>
                      <a:endParaRPr lang="en-GB" sz="1100" dirty="0"/>
                    </a:p>
                  </a:txBody>
                  <a:tcPr/>
                </a:tc>
                <a:tc>
                  <a:txBody>
                    <a:bodyPr/>
                    <a:lstStyle/>
                    <a:p>
                      <a:endParaRPr lang="en-GB" sz="1100" dirty="0"/>
                    </a:p>
                  </a:txBody>
                  <a:tcPr/>
                </a:tc>
                <a:tc>
                  <a:txBody>
                    <a:bodyPr/>
                    <a:lstStyle/>
                    <a:p>
                      <a:endParaRPr lang="en-GB" sz="1100" dirty="0"/>
                    </a:p>
                  </a:txBody>
                  <a:tcPr/>
                </a:tc>
                <a:extLst>
                  <a:ext uri="{0D108BD9-81ED-4DB2-BD59-A6C34878D82A}">
                    <a16:rowId xmlns:a16="http://schemas.microsoft.com/office/drawing/2014/main" val="1666532345"/>
                  </a:ext>
                </a:extLst>
              </a:tr>
              <a:tr h="482345">
                <a:tc>
                  <a:txBody>
                    <a:bodyPr/>
                    <a:lstStyle/>
                    <a:p>
                      <a:r>
                        <a:rPr lang="en-GB" sz="1400" dirty="0"/>
                        <a:t>Intro and research questions </a:t>
                      </a:r>
                    </a:p>
                  </a:txBody>
                  <a:tcPr/>
                </a:tc>
                <a:tc>
                  <a:txBody>
                    <a:bodyPr/>
                    <a:lstStyle/>
                    <a:p>
                      <a:endParaRPr lang="en-GB"/>
                    </a:p>
                  </a:txBody>
                  <a:tcPr/>
                </a:tc>
                <a:tc>
                  <a:txBody>
                    <a:bodyPr/>
                    <a:lstStyle/>
                    <a:p>
                      <a:r>
                        <a:rPr lang="en-GB" dirty="0"/>
                        <a:t>X</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14103351"/>
                  </a:ext>
                </a:extLst>
              </a:tr>
              <a:tr h="482345">
                <a:tc>
                  <a:txBody>
                    <a:bodyPr/>
                    <a:lstStyle/>
                    <a:p>
                      <a:r>
                        <a:rPr lang="en-GB" sz="1400" dirty="0"/>
                        <a:t>Begin drafting lit review</a:t>
                      </a:r>
                      <a:endParaRPr lang="en-GB" sz="1600" dirty="0"/>
                    </a:p>
                  </a:txBody>
                  <a:tcPr/>
                </a:tc>
                <a:tc>
                  <a:txBody>
                    <a:bodyPr/>
                    <a:lstStyle/>
                    <a:p>
                      <a:endParaRPr lang="en-GB"/>
                    </a:p>
                  </a:txBody>
                  <a:tcPr/>
                </a:tc>
                <a:tc>
                  <a:txBody>
                    <a:bodyPr/>
                    <a:lstStyle/>
                    <a:p>
                      <a:endParaRPr lang="en-GB" dirty="0"/>
                    </a:p>
                  </a:txBody>
                  <a:tcPr/>
                </a:tc>
                <a:tc>
                  <a:txBody>
                    <a:bodyPr/>
                    <a:lstStyle/>
                    <a:p>
                      <a:r>
                        <a:rPr lang="en-GB" dirty="0"/>
                        <a:t>X</a:t>
                      </a:r>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36695179"/>
                  </a:ext>
                </a:extLst>
              </a:tr>
              <a:tr h="482345">
                <a:tc>
                  <a:txBody>
                    <a:bodyPr/>
                    <a:lstStyle/>
                    <a:p>
                      <a:r>
                        <a:rPr lang="en-GB" sz="1600" dirty="0"/>
                        <a:t>Begin data gathering</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r>
                        <a:rPr lang="en-GB" dirty="0"/>
                        <a:t>X</a:t>
                      </a:r>
                    </a:p>
                  </a:txBody>
                  <a:tcPr/>
                </a:tc>
                <a:tc>
                  <a:txBody>
                    <a:bodyPr/>
                    <a:lstStyle/>
                    <a:p>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95150826"/>
                  </a:ext>
                </a:extLst>
              </a:tr>
              <a:tr h="482345">
                <a:tc>
                  <a:txBody>
                    <a:bodyPr/>
                    <a:lstStyle/>
                    <a:p>
                      <a:r>
                        <a:rPr lang="en-GB" sz="1600" dirty="0"/>
                        <a:t>Transcribe interviews</a:t>
                      </a:r>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9973076"/>
                  </a:ext>
                </a:extLst>
              </a:tr>
              <a:tr h="482345">
                <a:tc>
                  <a:txBody>
                    <a:bodyPr/>
                    <a:lstStyle/>
                    <a:p>
                      <a:r>
                        <a:rPr lang="en-GB" sz="1600" dirty="0"/>
                        <a:t>Data analysis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89491755"/>
                  </a:ext>
                </a:extLst>
              </a:tr>
              <a:tr h="482345">
                <a:tc>
                  <a:txBody>
                    <a:bodyPr/>
                    <a:lstStyle/>
                    <a:p>
                      <a:r>
                        <a:rPr lang="en-GB" sz="1600" dirty="0"/>
                        <a:t>Final Literature review</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X</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1767760"/>
                  </a:ext>
                </a:extLst>
              </a:tr>
              <a:tr h="482345">
                <a:tc>
                  <a:txBody>
                    <a:bodyPr/>
                    <a:lstStyle/>
                    <a:p>
                      <a:r>
                        <a:rPr lang="en-GB" sz="1600" dirty="0"/>
                        <a:t>Final write up</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X</a:t>
                      </a:r>
                    </a:p>
                  </a:txBody>
                  <a:tcPr/>
                </a:tc>
                <a:tc>
                  <a:txBody>
                    <a:bodyPr/>
                    <a:lstStyle/>
                    <a:p>
                      <a:r>
                        <a:rPr lang="en-GB" dirty="0"/>
                        <a:t>X</a:t>
                      </a:r>
                    </a:p>
                  </a:txBody>
                  <a:tcPr/>
                </a:tc>
                <a:extLst>
                  <a:ext uri="{0D108BD9-81ED-4DB2-BD59-A6C34878D82A}">
                    <a16:rowId xmlns:a16="http://schemas.microsoft.com/office/drawing/2014/main" val="2833411233"/>
                  </a:ext>
                </a:extLst>
              </a:tr>
              <a:tr h="482345">
                <a:tc>
                  <a:txBody>
                    <a:bodyPr/>
                    <a:lstStyle/>
                    <a:p>
                      <a:r>
                        <a:rPr lang="en-GB" sz="1600" dirty="0"/>
                        <a:t>References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X</a:t>
                      </a:r>
                    </a:p>
                  </a:txBody>
                  <a:tcPr/>
                </a:tc>
                <a:extLst>
                  <a:ext uri="{0D108BD9-81ED-4DB2-BD59-A6C34878D82A}">
                    <a16:rowId xmlns:a16="http://schemas.microsoft.com/office/drawing/2014/main" val="2495905090"/>
                  </a:ext>
                </a:extLst>
              </a:tr>
              <a:tr h="482345">
                <a:tc>
                  <a:txBody>
                    <a:bodyPr/>
                    <a:lstStyle/>
                    <a:p>
                      <a:r>
                        <a:rPr lang="en-GB" sz="1600" dirty="0"/>
                        <a:t>Proof reading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X</a:t>
                      </a:r>
                    </a:p>
                  </a:txBody>
                  <a:tcPr/>
                </a:tc>
                <a:extLst>
                  <a:ext uri="{0D108BD9-81ED-4DB2-BD59-A6C34878D82A}">
                    <a16:rowId xmlns:a16="http://schemas.microsoft.com/office/drawing/2014/main" val="3835120937"/>
                  </a:ext>
                </a:extLst>
              </a:tr>
              <a:tr h="48234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62557213"/>
                  </a:ext>
                </a:extLst>
              </a:tr>
            </a:tbl>
          </a:graphicData>
        </a:graphic>
      </p:graphicFrame>
    </p:spTree>
    <p:extLst>
      <p:ext uri="{BB962C8B-B14F-4D97-AF65-F5344CB8AC3E}">
        <p14:creationId xmlns:p14="http://schemas.microsoft.com/office/powerpoint/2010/main" val="3017133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B8B87343-52D3-503E-EA54-1972A535D58D}"/>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dirty="0"/>
              <a:t>Paradigms</a:t>
            </a:r>
          </a:p>
        </p:txBody>
      </p:sp>
      <p:graphicFrame>
        <p:nvGraphicFramePr>
          <p:cNvPr id="6" name="TextBox 3">
            <a:extLst>
              <a:ext uri="{FF2B5EF4-FFF2-40B4-BE49-F238E27FC236}">
                <a16:creationId xmlns:a16="http://schemas.microsoft.com/office/drawing/2014/main" id="{6B29A6FF-55B2-4C89-1B1D-A4C4F7D0E91D}"/>
              </a:ext>
            </a:extLst>
          </p:cNvPr>
          <p:cNvGraphicFramePr/>
          <p:nvPr>
            <p:extLst>
              <p:ext uri="{D42A27DB-BD31-4B8C-83A1-F6EECF244321}">
                <p14:modId xmlns:p14="http://schemas.microsoft.com/office/powerpoint/2010/main" val="23776206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5002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76944-6ECD-B8CA-B47C-CF5301809BF2}"/>
              </a:ext>
            </a:extLst>
          </p:cNvPr>
          <p:cNvSpPr>
            <a:spLocks noGrp="1"/>
          </p:cNvSpPr>
          <p:nvPr>
            <p:ph type="title"/>
          </p:nvPr>
        </p:nvSpPr>
        <p:spPr/>
        <p:txBody>
          <a:bodyPr>
            <a:normAutofit/>
          </a:bodyPr>
          <a:lstStyle/>
          <a:p>
            <a:r>
              <a:rPr lang="en-US" sz="4000" b="1" dirty="0"/>
              <a:t>Methodology- Exploratory Case Study  </a:t>
            </a:r>
          </a:p>
        </p:txBody>
      </p:sp>
      <p:sp>
        <p:nvSpPr>
          <p:cNvPr id="3" name="Content Placeholder 2">
            <a:extLst>
              <a:ext uri="{FF2B5EF4-FFF2-40B4-BE49-F238E27FC236}">
                <a16:creationId xmlns:a16="http://schemas.microsoft.com/office/drawing/2014/main" id="{662188A5-8F42-8235-4848-18E25C470A52}"/>
              </a:ext>
            </a:extLst>
          </p:cNvPr>
          <p:cNvSpPr>
            <a:spLocks noGrp="1"/>
          </p:cNvSpPr>
          <p:nvPr>
            <p:ph idx="1"/>
          </p:nvPr>
        </p:nvSpPr>
        <p:spPr>
          <a:xfrm>
            <a:off x="6539883" y="2162322"/>
            <a:ext cx="4344140" cy="3810965"/>
          </a:xfrm>
          <a:solidFill>
            <a:srgbClr val="00B050"/>
          </a:solidFill>
        </p:spPr>
        <p:txBody>
          <a:bodyPr>
            <a:normAutofit fontScale="92500" lnSpcReduction="10000"/>
          </a:bodyPr>
          <a:lstStyle/>
          <a:p>
            <a:r>
              <a:rPr lang="en-US" b="1" dirty="0">
                <a:solidFill>
                  <a:schemeClr val="bg1"/>
                </a:solidFill>
              </a:rPr>
              <a:t>Case Study set within NMC and St </a:t>
            </a:r>
            <a:r>
              <a:rPr lang="en-US" b="1" dirty="0" err="1">
                <a:solidFill>
                  <a:schemeClr val="bg1"/>
                </a:solidFill>
              </a:rPr>
              <a:t>Fagans</a:t>
            </a:r>
            <a:r>
              <a:rPr lang="en-US" b="1" dirty="0">
                <a:solidFill>
                  <a:schemeClr val="bg1"/>
                </a:solidFill>
              </a:rPr>
              <a:t> focusing on the partnerships between schools and the museum </a:t>
            </a:r>
          </a:p>
          <a:p>
            <a:r>
              <a:rPr lang="en-US" b="1" dirty="0">
                <a:solidFill>
                  <a:schemeClr val="bg1"/>
                </a:solidFill>
              </a:rPr>
              <a:t>Teachers and staff in the museums at this moment in time an their perceptions of existing relationships</a:t>
            </a:r>
          </a:p>
          <a:p>
            <a:r>
              <a:rPr lang="en-US" b="1" dirty="0">
                <a:solidFill>
                  <a:schemeClr val="bg1"/>
                </a:solidFill>
              </a:rPr>
              <a:t> </a:t>
            </a:r>
            <a:r>
              <a:rPr lang="en-GB" b="1" dirty="0">
                <a:solidFill>
                  <a:schemeClr val="bg1"/>
                </a:solidFill>
              </a:rPr>
              <a:t>Gain a detailed and thorough understanding of the way staff perceive and act upon curriculum for Wales within the museum context</a:t>
            </a:r>
            <a:endParaRPr lang="en-US" b="1" dirty="0">
              <a:solidFill>
                <a:schemeClr val="bg1"/>
              </a:solidFill>
            </a:endParaRPr>
          </a:p>
          <a:p>
            <a:r>
              <a:rPr lang="en-US" b="1" dirty="0">
                <a:solidFill>
                  <a:schemeClr val="bg1"/>
                </a:solidFill>
              </a:rPr>
              <a:t>Will hopefully suggest ways forward for both sides </a:t>
            </a:r>
          </a:p>
          <a:p>
            <a:r>
              <a:rPr lang="en-US" b="1" dirty="0">
                <a:solidFill>
                  <a:schemeClr val="bg1"/>
                </a:solidFill>
              </a:rPr>
              <a:t>Qualitative data collected by me</a:t>
            </a:r>
          </a:p>
          <a:p>
            <a:endParaRPr lang="en-US" b="1" dirty="0">
              <a:solidFill>
                <a:schemeClr val="bg1"/>
              </a:solidFill>
            </a:endParaRPr>
          </a:p>
        </p:txBody>
      </p:sp>
      <p:sp>
        <p:nvSpPr>
          <p:cNvPr id="6" name="TextBox 5">
            <a:extLst>
              <a:ext uri="{FF2B5EF4-FFF2-40B4-BE49-F238E27FC236}">
                <a16:creationId xmlns:a16="http://schemas.microsoft.com/office/drawing/2014/main" id="{EF702821-3BF6-404E-83E0-D0D06BCEA0F3}"/>
              </a:ext>
            </a:extLst>
          </p:cNvPr>
          <p:cNvSpPr txBox="1"/>
          <p:nvPr/>
        </p:nvSpPr>
        <p:spPr>
          <a:xfrm>
            <a:off x="745935" y="2242690"/>
            <a:ext cx="4614909" cy="3416320"/>
          </a:xfrm>
          <a:prstGeom prst="rect">
            <a:avLst/>
          </a:prstGeom>
          <a:solidFill>
            <a:srgbClr val="00B0F0"/>
          </a:solidFill>
        </p:spPr>
        <p:txBody>
          <a:bodyPr wrap="square" rtlCol="0">
            <a:spAutoFit/>
          </a:bodyPr>
          <a:lstStyle/>
          <a:p>
            <a:pPr marL="285750" indent="-285750">
              <a:buFont typeface="Arial" panose="020B0604020202020204" pitchFamily="34" charset="0"/>
              <a:buChar char="•"/>
            </a:pPr>
            <a:r>
              <a:rPr lang="en-GB" b="1" dirty="0">
                <a:solidFill>
                  <a:schemeClr val="bg1"/>
                </a:solidFill>
              </a:rPr>
              <a:t>Focuses on ‘relationships and processes’ (</a:t>
            </a:r>
            <a:r>
              <a:rPr lang="en-GB" b="1" dirty="0" err="1">
                <a:solidFill>
                  <a:schemeClr val="bg1"/>
                </a:solidFill>
              </a:rPr>
              <a:t>Denscome</a:t>
            </a:r>
            <a:r>
              <a:rPr lang="en-GB" b="1" dirty="0">
                <a:solidFill>
                  <a:schemeClr val="bg1"/>
                </a:solidFill>
              </a:rPr>
              <a:t>, 2014, p.55)</a:t>
            </a:r>
          </a:p>
          <a:p>
            <a:pPr marL="285750" indent="-285750">
              <a:buFont typeface="Arial" panose="020B0604020202020204" pitchFamily="34" charset="0"/>
              <a:buChar char="•"/>
            </a:pPr>
            <a:r>
              <a:rPr lang="en-GB" b="1" dirty="0">
                <a:solidFill>
                  <a:schemeClr val="bg1"/>
                </a:solidFill>
              </a:rPr>
              <a:t>In depth understanding of ‘ real people and real life’ at a specific point in time (Bennett, 2023), (Cohen et.al, 2018,p. 403).</a:t>
            </a:r>
          </a:p>
          <a:p>
            <a:pPr marL="285750" indent="-285750">
              <a:buFont typeface="Arial" panose="020B0604020202020204" pitchFamily="34" charset="0"/>
              <a:buChar char="•"/>
            </a:pPr>
            <a:r>
              <a:rPr lang="en-GB" b="1" dirty="0">
                <a:solidFill>
                  <a:schemeClr val="bg1"/>
                </a:solidFill>
              </a:rPr>
              <a:t>‘Studying a phenomenon with the intentions of exploring or identifying fresh research questions (</a:t>
            </a:r>
            <a:r>
              <a:rPr lang="en-GB" b="1" dirty="0" err="1">
                <a:solidFill>
                  <a:schemeClr val="bg1"/>
                </a:solidFill>
              </a:rPr>
              <a:t>Pryia</a:t>
            </a:r>
            <a:r>
              <a:rPr lang="en-GB" b="1" dirty="0">
                <a:solidFill>
                  <a:schemeClr val="bg1"/>
                </a:solidFill>
              </a:rPr>
              <a:t>, 2020,p.96).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16484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75B40764-6B40-F805-62ED-BCC6EC01BB2F}"/>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sz="3700"/>
              <a:t>Methods- Questionnaires </a:t>
            </a:r>
          </a:p>
        </p:txBody>
      </p:sp>
      <p:graphicFrame>
        <p:nvGraphicFramePr>
          <p:cNvPr id="9" name="TextBox 6">
            <a:extLst>
              <a:ext uri="{FF2B5EF4-FFF2-40B4-BE49-F238E27FC236}">
                <a16:creationId xmlns:a16="http://schemas.microsoft.com/office/drawing/2014/main" id="{FC4999AF-ED97-073F-A532-E46BC16EF7DD}"/>
              </a:ext>
            </a:extLst>
          </p:cNvPr>
          <p:cNvGraphicFramePr/>
          <p:nvPr>
            <p:extLst>
              <p:ext uri="{D42A27DB-BD31-4B8C-83A1-F6EECF244321}">
                <p14:modId xmlns:p14="http://schemas.microsoft.com/office/powerpoint/2010/main" val="403058914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393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BBDCC-3D23-5C35-5D4A-FAFEB07DBFEF}"/>
              </a:ext>
            </a:extLst>
          </p:cNvPr>
          <p:cNvSpPr>
            <a:spLocks noGrp="1"/>
          </p:cNvSpPr>
          <p:nvPr>
            <p:ph type="title"/>
          </p:nvPr>
        </p:nvSpPr>
        <p:spPr/>
        <p:txBody>
          <a:bodyPr/>
          <a:lstStyle/>
          <a:p>
            <a:r>
              <a:rPr lang="en-US"/>
              <a:t>Tools- Questions</a:t>
            </a:r>
            <a:endParaRPr lang="en-US" dirty="0"/>
          </a:p>
        </p:txBody>
      </p:sp>
      <p:pic>
        <p:nvPicPr>
          <p:cNvPr id="4" name="Content Placeholder 3">
            <a:extLst>
              <a:ext uri="{FF2B5EF4-FFF2-40B4-BE49-F238E27FC236}">
                <a16:creationId xmlns:a16="http://schemas.microsoft.com/office/drawing/2014/main" id="{2DAA8464-683D-2DD1-3E14-273962ED8F33}"/>
              </a:ext>
            </a:extLst>
          </p:cNvPr>
          <p:cNvPicPr>
            <a:picLocks noGrp="1" noChangeAspect="1"/>
          </p:cNvPicPr>
          <p:nvPr>
            <p:ph idx="1"/>
          </p:nvPr>
        </p:nvPicPr>
        <p:blipFill rotWithShape="1">
          <a:blip r:embed="rId3"/>
          <a:srcRect l="10108" t="15907" r="8821" b="7428"/>
          <a:stretch/>
        </p:blipFill>
        <p:spPr>
          <a:xfrm>
            <a:off x="6653212" y="414338"/>
            <a:ext cx="5100638" cy="3014662"/>
          </a:xfrm>
          <a:prstGeom prst="rect">
            <a:avLst/>
          </a:prstGeom>
        </p:spPr>
      </p:pic>
      <p:pic>
        <p:nvPicPr>
          <p:cNvPr id="6" name="Picture 5">
            <a:extLst>
              <a:ext uri="{FF2B5EF4-FFF2-40B4-BE49-F238E27FC236}">
                <a16:creationId xmlns:a16="http://schemas.microsoft.com/office/drawing/2014/main" id="{AF3815F2-62C2-8BD3-234B-1E8FB34A7C41}"/>
              </a:ext>
            </a:extLst>
          </p:cNvPr>
          <p:cNvPicPr>
            <a:picLocks noChangeAspect="1"/>
          </p:cNvPicPr>
          <p:nvPr/>
        </p:nvPicPr>
        <p:blipFill rotWithShape="1">
          <a:blip r:embed="rId4"/>
          <a:srcRect l="11090" t="17353" r="11337" b="13431"/>
          <a:stretch/>
        </p:blipFill>
        <p:spPr>
          <a:xfrm>
            <a:off x="6653212" y="3429000"/>
            <a:ext cx="5132627" cy="2862322"/>
          </a:xfrm>
          <a:prstGeom prst="rect">
            <a:avLst/>
          </a:prstGeom>
        </p:spPr>
      </p:pic>
      <p:graphicFrame>
        <p:nvGraphicFramePr>
          <p:cNvPr id="10" name="TextBox 4">
            <a:extLst>
              <a:ext uri="{FF2B5EF4-FFF2-40B4-BE49-F238E27FC236}">
                <a16:creationId xmlns:a16="http://schemas.microsoft.com/office/drawing/2014/main" id="{2AAC3D5A-A06B-6C67-6E82-8E6D798E9B10}"/>
              </a:ext>
            </a:extLst>
          </p:cNvPr>
          <p:cNvGraphicFramePr/>
          <p:nvPr>
            <p:extLst>
              <p:ext uri="{D42A27DB-BD31-4B8C-83A1-F6EECF244321}">
                <p14:modId xmlns:p14="http://schemas.microsoft.com/office/powerpoint/2010/main" val="1990267499"/>
              </p:ext>
            </p:extLst>
          </p:nvPr>
        </p:nvGraphicFramePr>
        <p:xfrm>
          <a:off x="814388" y="1859339"/>
          <a:ext cx="4371975" cy="3970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9474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FC1FF-441B-949C-302D-0F0EEC9021ED}"/>
              </a:ext>
            </a:extLst>
          </p:cNvPr>
          <p:cNvSpPr>
            <a:spLocks noGrp="1"/>
          </p:cNvSpPr>
          <p:nvPr>
            <p:ph type="title"/>
          </p:nvPr>
        </p:nvSpPr>
        <p:spPr>
          <a:xfrm>
            <a:off x="1066800" y="642594"/>
            <a:ext cx="10058400" cy="1371600"/>
          </a:xfrm>
        </p:spPr>
        <p:txBody>
          <a:bodyPr>
            <a:normAutofit/>
          </a:bodyPr>
          <a:lstStyle/>
          <a:p>
            <a:pPr algn="ctr"/>
            <a:r>
              <a:rPr lang="en-GB" sz="4400"/>
              <a:t>Methods -Semi-structured interviews</a:t>
            </a:r>
          </a:p>
        </p:txBody>
      </p:sp>
      <p:graphicFrame>
        <p:nvGraphicFramePr>
          <p:cNvPr id="13" name="Content Placeholder 2">
            <a:extLst>
              <a:ext uri="{FF2B5EF4-FFF2-40B4-BE49-F238E27FC236}">
                <a16:creationId xmlns:a16="http://schemas.microsoft.com/office/drawing/2014/main" id="{02E5BF37-BF99-2B99-59B5-D094B9287D85}"/>
              </a:ext>
            </a:extLst>
          </p:cNvPr>
          <p:cNvGraphicFramePr>
            <a:graphicFrameLocks noGrp="1"/>
          </p:cNvGraphicFramePr>
          <p:nvPr>
            <p:ph idx="1"/>
            <p:extLst>
              <p:ext uri="{D42A27DB-BD31-4B8C-83A1-F6EECF244321}">
                <p14:modId xmlns:p14="http://schemas.microsoft.com/office/powerpoint/2010/main" val="246773955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101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370766-CC13-4DF4-AF0A-0E820B8D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57B3C4F9-03D9-4B39-9F3C-036654230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29" y="237744"/>
            <a:ext cx="8531352" cy="6382512"/>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3B61CA66-E7F4-49EC-89DC-F37EE6933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1F216EE-F6B4-4043-E459-AEA735D1C9E5}"/>
              </a:ext>
            </a:extLst>
          </p:cNvPr>
          <p:cNvSpPr>
            <a:spLocks noGrp="1"/>
          </p:cNvSpPr>
          <p:nvPr>
            <p:ph type="title"/>
          </p:nvPr>
        </p:nvSpPr>
        <p:spPr>
          <a:xfrm>
            <a:off x="9387190" y="70642"/>
            <a:ext cx="2247091" cy="1499738"/>
          </a:xfrm>
        </p:spPr>
        <p:txBody>
          <a:bodyPr anchor="b">
            <a:normAutofit/>
          </a:bodyPr>
          <a:lstStyle/>
          <a:p>
            <a:r>
              <a:rPr lang="en-US" sz="2800" dirty="0">
                <a:solidFill>
                  <a:srgbClr val="FFFFFF"/>
                </a:solidFill>
              </a:rPr>
              <a:t>Tools- Questions</a:t>
            </a:r>
          </a:p>
        </p:txBody>
      </p:sp>
      <p:sp>
        <p:nvSpPr>
          <p:cNvPr id="25" name="Rectangle 24">
            <a:extLst>
              <a:ext uri="{FF2B5EF4-FFF2-40B4-BE49-F238E27FC236}">
                <a16:creationId xmlns:a16="http://schemas.microsoft.com/office/drawing/2014/main" id="{886ACB74-3D88-4CD7-B619-829D70AD4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5" name="Picture 4">
            <a:extLst>
              <a:ext uri="{FF2B5EF4-FFF2-40B4-BE49-F238E27FC236}">
                <a16:creationId xmlns:a16="http://schemas.microsoft.com/office/drawing/2014/main" id="{45088C5C-967F-3BA3-1D90-03AFA57FB053}"/>
              </a:ext>
            </a:extLst>
          </p:cNvPr>
          <p:cNvPicPr>
            <a:picLocks noChangeAspect="1"/>
          </p:cNvPicPr>
          <p:nvPr/>
        </p:nvPicPr>
        <p:blipFill>
          <a:blip r:embed="rId2"/>
          <a:stretch>
            <a:fillRect/>
          </a:stretch>
        </p:blipFill>
        <p:spPr>
          <a:xfrm>
            <a:off x="730162" y="1335300"/>
            <a:ext cx="7561991" cy="4215808"/>
          </a:xfrm>
          <a:prstGeom prst="rect">
            <a:avLst/>
          </a:prstGeom>
        </p:spPr>
      </p:pic>
      <p:sp>
        <p:nvSpPr>
          <p:cNvPr id="3" name="Content Placeholder 2">
            <a:extLst>
              <a:ext uri="{FF2B5EF4-FFF2-40B4-BE49-F238E27FC236}">
                <a16:creationId xmlns:a16="http://schemas.microsoft.com/office/drawing/2014/main" id="{3B1C1B7A-B68D-B276-7332-563370DD7988}"/>
              </a:ext>
            </a:extLst>
          </p:cNvPr>
          <p:cNvSpPr>
            <a:spLocks noGrp="1"/>
          </p:cNvSpPr>
          <p:nvPr>
            <p:ph idx="1"/>
          </p:nvPr>
        </p:nvSpPr>
        <p:spPr>
          <a:xfrm>
            <a:off x="9384642" y="1641022"/>
            <a:ext cx="2247090" cy="4046706"/>
          </a:xfrm>
        </p:spPr>
        <p:txBody>
          <a:bodyPr>
            <a:normAutofit/>
          </a:bodyPr>
          <a:lstStyle/>
          <a:p>
            <a:r>
              <a:rPr lang="en-US" b="1" dirty="0">
                <a:solidFill>
                  <a:srgbClr val="FFFFFF"/>
                </a:solidFill>
              </a:rPr>
              <a:t>Close ended questions as gateways to begin</a:t>
            </a:r>
          </a:p>
          <a:p>
            <a:r>
              <a:rPr lang="en-US" b="1" dirty="0">
                <a:solidFill>
                  <a:srgbClr val="FFFFFF"/>
                </a:solidFill>
              </a:rPr>
              <a:t>Start with positives so interviewees may feel more at ease expressing criticisms later on (Adams, 2017)</a:t>
            </a:r>
          </a:p>
          <a:p>
            <a:endParaRPr lang="en-US" sz="1400" dirty="0">
              <a:solidFill>
                <a:srgbClr val="FFFFFF"/>
              </a:solidFill>
            </a:endParaRPr>
          </a:p>
          <a:p>
            <a:pPr marL="0" indent="0">
              <a:buNone/>
            </a:pPr>
            <a:endParaRPr lang="en-US" sz="1400" dirty="0">
              <a:solidFill>
                <a:srgbClr val="FFFFFF"/>
              </a:solidFill>
            </a:endParaRPr>
          </a:p>
          <a:p>
            <a:endParaRPr lang="en-US" sz="1400" dirty="0">
              <a:solidFill>
                <a:srgbClr val="FFFFFF"/>
              </a:solidFill>
            </a:endParaRPr>
          </a:p>
          <a:p>
            <a:pPr marL="0" indent="0">
              <a:buNone/>
            </a:pPr>
            <a:endParaRPr lang="en-US" sz="1400" dirty="0">
              <a:solidFill>
                <a:srgbClr val="FFFFFF"/>
              </a:solidFill>
            </a:endParaRPr>
          </a:p>
          <a:p>
            <a:endParaRPr lang="en-US" sz="1400" dirty="0">
              <a:solidFill>
                <a:srgbClr val="FFFFFF"/>
              </a:solidFill>
            </a:endParaRPr>
          </a:p>
        </p:txBody>
      </p:sp>
    </p:spTree>
    <p:extLst>
      <p:ext uri="{BB962C8B-B14F-4D97-AF65-F5344CB8AC3E}">
        <p14:creationId xmlns:p14="http://schemas.microsoft.com/office/powerpoint/2010/main" val="2890128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02E-B1EA-3AA7-236C-7EF1A201BDFE}"/>
              </a:ext>
            </a:extLst>
          </p:cNvPr>
          <p:cNvSpPr>
            <a:spLocks noGrp="1"/>
          </p:cNvSpPr>
          <p:nvPr>
            <p:ph type="title"/>
          </p:nvPr>
        </p:nvSpPr>
        <p:spPr>
          <a:xfrm>
            <a:off x="6579450" y="727627"/>
            <a:ext cx="4957553" cy="1645920"/>
          </a:xfrm>
        </p:spPr>
        <p:txBody>
          <a:bodyPr>
            <a:normAutofit/>
          </a:bodyPr>
          <a:lstStyle/>
          <a:p>
            <a:r>
              <a:rPr lang="en-GB" sz="3700"/>
              <a:t>Sampling- Non-probability sampling </a:t>
            </a:r>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Graphic 6" descr="Statistics">
            <a:extLst>
              <a:ext uri="{FF2B5EF4-FFF2-40B4-BE49-F238E27FC236}">
                <a16:creationId xmlns:a16="http://schemas.microsoft.com/office/drawing/2014/main" id="{EB8F2038-DEC9-1F4A-520C-30451372EF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
        <p:nvSpPr>
          <p:cNvPr id="3" name="Content Placeholder 2">
            <a:extLst>
              <a:ext uri="{FF2B5EF4-FFF2-40B4-BE49-F238E27FC236}">
                <a16:creationId xmlns:a16="http://schemas.microsoft.com/office/drawing/2014/main" id="{05526A14-90D4-654A-59FA-363384235988}"/>
              </a:ext>
            </a:extLst>
          </p:cNvPr>
          <p:cNvSpPr>
            <a:spLocks noGrp="1"/>
          </p:cNvSpPr>
          <p:nvPr>
            <p:ph idx="1"/>
          </p:nvPr>
        </p:nvSpPr>
        <p:spPr>
          <a:xfrm>
            <a:off x="6579450" y="2538919"/>
            <a:ext cx="4957554" cy="3496120"/>
          </a:xfrm>
        </p:spPr>
        <p:txBody>
          <a:bodyPr>
            <a:normAutofit/>
          </a:bodyPr>
          <a:lstStyle/>
          <a:p>
            <a:r>
              <a:rPr lang="en-GB" dirty="0"/>
              <a:t>Not a large number of examples  (</a:t>
            </a:r>
            <a:r>
              <a:rPr lang="en-GB" dirty="0" err="1"/>
              <a:t>Denscome</a:t>
            </a:r>
            <a:r>
              <a:rPr lang="en-GB" dirty="0"/>
              <a:t>, 2014) </a:t>
            </a:r>
          </a:p>
          <a:p>
            <a:r>
              <a:rPr lang="en-GB" dirty="0"/>
              <a:t>Purposive sampling- looking for a representative of staff from all roles within the learning department </a:t>
            </a:r>
          </a:p>
          <a:p>
            <a:r>
              <a:rPr lang="en-GB" dirty="0"/>
              <a:t>Questionnaires- Volunteer sampling (</a:t>
            </a:r>
            <a:r>
              <a:rPr lang="en-GB" dirty="0" err="1"/>
              <a:t>Vehovar</a:t>
            </a:r>
            <a:r>
              <a:rPr lang="en-GB" dirty="0"/>
              <a:t> et al,. 2016)</a:t>
            </a:r>
          </a:p>
          <a:p>
            <a:endParaRPr lang="en-GB" dirty="0"/>
          </a:p>
          <a:p>
            <a:endParaRPr lang="en-GB" dirty="0"/>
          </a:p>
        </p:txBody>
      </p:sp>
    </p:spTree>
    <p:extLst>
      <p:ext uri="{BB962C8B-B14F-4D97-AF65-F5344CB8AC3E}">
        <p14:creationId xmlns:p14="http://schemas.microsoft.com/office/powerpoint/2010/main" val="972517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2EC6-F315-08A7-7344-836AECA2BC10}"/>
              </a:ext>
            </a:extLst>
          </p:cNvPr>
          <p:cNvSpPr>
            <a:spLocks noGrp="1"/>
          </p:cNvSpPr>
          <p:nvPr>
            <p:ph type="title"/>
          </p:nvPr>
        </p:nvSpPr>
        <p:spPr/>
        <p:txBody>
          <a:bodyPr/>
          <a:lstStyle/>
          <a:p>
            <a:r>
              <a:rPr lang="en-US" dirty="0"/>
              <a:t>Data- Thematic Analysis</a:t>
            </a:r>
          </a:p>
        </p:txBody>
      </p:sp>
      <p:sp>
        <p:nvSpPr>
          <p:cNvPr id="3" name="Content Placeholder 2">
            <a:extLst>
              <a:ext uri="{FF2B5EF4-FFF2-40B4-BE49-F238E27FC236}">
                <a16:creationId xmlns:a16="http://schemas.microsoft.com/office/drawing/2014/main" id="{33AFAF4B-AEF1-5422-D545-7950C22D00AB}"/>
              </a:ext>
            </a:extLst>
          </p:cNvPr>
          <p:cNvSpPr>
            <a:spLocks noGrp="1"/>
          </p:cNvSpPr>
          <p:nvPr>
            <p:ph idx="1"/>
          </p:nvPr>
        </p:nvSpPr>
        <p:spPr>
          <a:xfrm>
            <a:off x="881743" y="3104606"/>
            <a:ext cx="10058400" cy="3931920"/>
          </a:xfrm>
        </p:spPr>
        <p:txBody>
          <a:bodyPr>
            <a:normAutofit/>
          </a:bodyPr>
          <a:lstStyle/>
          <a:p>
            <a:r>
              <a:rPr lang="en-US" sz="2800" dirty="0"/>
              <a:t>Assign and organize- transcribe interviews </a:t>
            </a:r>
          </a:p>
          <a:p>
            <a:r>
              <a:rPr lang="en-US" sz="2800" dirty="0"/>
              <a:t>Identifying and reporting patters (Naeem et al., 2023)</a:t>
            </a:r>
          </a:p>
          <a:p>
            <a:r>
              <a:rPr lang="en-US" sz="2800" dirty="0"/>
              <a:t>Review and find themes and trends </a:t>
            </a:r>
          </a:p>
          <a:p>
            <a:r>
              <a:rPr lang="en-US" sz="2800" dirty="0"/>
              <a:t>Use a coding system- in the early stages of this, categories may change as time goes on (</a:t>
            </a:r>
            <a:r>
              <a:rPr lang="en-US" sz="2800" dirty="0" err="1"/>
              <a:t>Denscome</a:t>
            </a:r>
            <a:r>
              <a:rPr lang="en-US" sz="2800" dirty="0"/>
              <a:t>, 2014)</a:t>
            </a:r>
          </a:p>
          <a:p>
            <a:pPr marL="0" indent="0">
              <a:buNone/>
            </a:pPr>
            <a:endParaRPr lang="en-US" sz="3200" dirty="0"/>
          </a:p>
        </p:txBody>
      </p:sp>
      <p:sp>
        <p:nvSpPr>
          <p:cNvPr id="5" name="TextBox 4">
            <a:extLst>
              <a:ext uri="{FF2B5EF4-FFF2-40B4-BE49-F238E27FC236}">
                <a16:creationId xmlns:a16="http://schemas.microsoft.com/office/drawing/2014/main" id="{0E1CD691-18CD-E5E6-3C53-C49CDA537479}"/>
              </a:ext>
            </a:extLst>
          </p:cNvPr>
          <p:cNvSpPr txBox="1"/>
          <p:nvPr/>
        </p:nvSpPr>
        <p:spPr>
          <a:xfrm>
            <a:off x="1306285" y="1813448"/>
            <a:ext cx="9307286" cy="923330"/>
          </a:xfrm>
          <a:prstGeom prst="rect">
            <a:avLst/>
          </a:prstGeom>
          <a:solidFill>
            <a:schemeClr val="accent2"/>
          </a:solidFill>
        </p:spPr>
        <p:txBody>
          <a:bodyPr wrap="square">
            <a:spAutoFit/>
          </a:bodyPr>
          <a:lstStyle/>
          <a:p>
            <a:r>
              <a:rPr lang="en-GB" b="1" i="0" dirty="0">
                <a:solidFill>
                  <a:schemeClr val="bg1"/>
                </a:solidFill>
                <a:effectLst/>
                <a:latin typeface="+mj-lt"/>
              </a:rPr>
              <a:t>‘</a:t>
            </a:r>
            <a:r>
              <a:rPr lang="en-GB" b="1" i="1" dirty="0">
                <a:solidFill>
                  <a:schemeClr val="bg1"/>
                </a:solidFill>
                <a:effectLst/>
                <a:latin typeface="+mj-lt"/>
              </a:rPr>
              <a:t>Thematic analysis is a research method used to identify and interpret patterns or themes in a data set; it often leads to new insights and understanding’ (</a:t>
            </a:r>
            <a:r>
              <a:rPr lang="en-GB" b="1" i="1" dirty="0" err="1">
                <a:solidFill>
                  <a:schemeClr val="bg1"/>
                </a:solidFill>
                <a:effectLst/>
                <a:latin typeface="+mj-lt"/>
              </a:rPr>
              <a:t>Naheem</a:t>
            </a:r>
            <a:r>
              <a:rPr lang="en-GB" b="1" i="1" dirty="0">
                <a:solidFill>
                  <a:schemeClr val="bg1"/>
                </a:solidFill>
                <a:latin typeface="+mj-lt"/>
              </a:rPr>
              <a:t> et al,. 2023, p. 2.)</a:t>
            </a:r>
          </a:p>
        </p:txBody>
      </p:sp>
    </p:spTree>
    <p:extLst>
      <p:ext uri="{BB962C8B-B14F-4D97-AF65-F5344CB8AC3E}">
        <p14:creationId xmlns:p14="http://schemas.microsoft.com/office/powerpoint/2010/main" val="3091373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BA42214F-BAFF-3233-8EFC-E2882D1B162F}"/>
              </a:ext>
            </a:extLst>
          </p:cNvPr>
          <p:cNvGraphicFramePr>
            <a:graphicFrameLocks noGrp="1"/>
          </p:cNvGraphicFramePr>
          <p:nvPr>
            <p:extLst>
              <p:ext uri="{D42A27DB-BD31-4B8C-83A1-F6EECF244321}">
                <p14:modId xmlns:p14="http://schemas.microsoft.com/office/powerpoint/2010/main" val="3391035120"/>
              </p:ext>
            </p:extLst>
          </p:nvPr>
        </p:nvGraphicFramePr>
        <p:xfrm>
          <a:off x="0" y="0"/>
          <a:ext cx="9056914" cy="7016931"/>
        </p:xfrm>
        <a:graphic>
          <a:graphicData uri="http://schemas.openxmlformats.org/drawingml/2006/table">
            <a:tbl>
              <a:tblPr firstRow="1" bandRow="1">
                <a:tableStyleId>{5C22544A-7EE6-4342-B048-85BDC9FD1C3A}</a:tableStyleId>
              </a:tblPr>
              <a:tblGrid>
                <a:gridCol w="4586661">
                  <a:extLst>
                    <a:ext uri="{9D8B030D-6E8A-4147-A177-3AD203B41FA5}">
                      <a16:colId xmlns:a16="http://schemas.microsoft.com/office/drawing/2014/main" val="269864445"/>
                    </a:ext>
                  </a:extLst>
                </a:gridCol>
                <a:gridCol w="2739425">
                  <a:extLst>
                    <a:ext uri="{9D8B030D-6E8A-4147-A177-3AD203B41FA5}">
                      <a16:colId xmlns:a16="http://schemas.microsoft.com/office/drawing/2014/main" val="3193191424"/>
                    </a:ext>
                  </a:extLst>
                </a:gridCol>
                <a:gridCol w="1730828">
                  <a:extLst>
                    <a:ext uri="{9D8B030D-6E8A-4147-A177-3AD203B41FA5}">
                      <a16:colId xmlns:a16="http://schemas.microsoft.com/office/drawing/2014/main" val="3214680748"/>
                    </a:ext>
                  </a:extLst>
                </a:gridCol>
              </a:tblGrid>
              <a:tr h="356070">
                <a:tc>
                  <a:txBody>
                    <a:bodyPr/>
                    <a:lstStyle/>
                    <a:p>
                      <a:r>
                        <a:rPr lang="en-GB" dirty="0"/>
                        <a:t>Quotations/Statements </a:t>
                      </a:r>
                    </a:p>
                  </a:txBody>
                  <a:tcPr/>
                </a:tc>
                <a:tc>
                  <a:txBody>
                    <a:bodyPr/>
                    <a:lstStyle/>
                    <a:p>
                      <a:r>
                        <a:rPr lang="en-GB" dirty="0"/>
                        <a:t>Keywords</a:t>
                      </a:r>
                    </a:p>
                  </a:txBody>
                  <a:tcPr/>
                </a:tc>
                <a:tc>
                  <a:txBody>
                    <a:bodyPr/>
                    <a:lstStyle/>
                    <a:p>
                      <a:r>
                        <a:rPr lang="en-GB" dirty="0"/>
                        <a:t>Codes</a:t>
                      </a:r>
                    </a:p>
                  </a:txBody>
                  <a:tcPr/>
                </a:tc>
                <a:extLst>
                  <a:ext uri="{0D108BD9-81ED-4DB2-BD59-A6C34878D82A}">
                    <a16:rowId xmlns:a16="http://schemas.microsoft.com/office/drawing/2014/main" val="3055692173"/>
                  </a:ext>
                </a:extLst>
              </a:tr>
              <a:tr h="1404768">
                <a:tc>
                  <a:txBody>
                    <a:bodyPr/>
                    <a:lstStyle/>
                    <a:p>
                      <a:r>
                        <a:rPr lang="en-GB" dirty="0"/>
                        <a:t>‘With regards to the new curriculum, we can pretty much offer a workshop that is relevant to most themes and we try our best to make it as relevant as possible.’</a:t>
                      </a:r>
                    </a:p>
                  </a:txBody>
                  <a:tcPr/>
                </a:tc>
                <a:tc>
                  <a:txBody>
                    <a:bodyPr/>
                    <a:lstStyle/>
                    <a:p>
                      <a:r>
                        <a:rPr lang="en-GB" dirty="0"/>
                        <a:t>Relevant</a:t>
                      </a:r>
                    </a:p>
                    <a:p>
                      <a:r>
                        <a:rPr lang="en-GB" dirty="0"/>
                        <a:t>New Curriculum</a:t>
                      </a:r>
                    </a:p>
                  </a:txBody>
                  <a:tcPr/>
                </a:tc>
                <a:tc>
                  <a:txBody>
                    <a:bodyPr/>
                    <a:lstStyle/>
                    <a:p>
                      <a:r>
                        <a:rPr lang="en-GB" dirty="0"/>
                        <a:t>Provision </a:t>
                      </a:r>
                    </a:p>
                  </a:txBody>
                  <a:tcPr/>
                </a:tc>
                <a:extLst>
                  <a:ext uri="{0D108BD9-81ED-4DB2-BD59-A6C34878D82A}">
                    <a16:rowId xmlns:a16="http://schemas.microsoft.com/office/drawing/2014/main" val="2747884298"/>
                  </a:ext>
                </a:extLst>
              </a:tr>
              <a:tr h="1404768">
                <a:tc>
                  <a:txBody>
                    <a:bodyPr/>
                    <a:lstStyle/>
                    <a:p>
                      <a:r>
                        <a:rPr lang="en-GB" sz="1800" kern="1200" dirty="0">
                          <a:solidFill>
                            <a:schemeClr val="dk1"/>
                          </a:solidFill>
                          <a:effectLst/>
                          <a:latin typeface="+mn-lt"/>
                          <a:ea typeface="+mn-ea"/>
                          <a:cs typeface="+mn-cs"/>
                        </a:rPr>
                        <a:t>‘The only thing that works well is with everything that we do, and that's prior to new curriculum and things is it's never in a silo, so it's always informed by need.’</a:t>
                      </a:r>
                      <a:endParaRPr lang="en-GB" dirty="0"/>
                    </a:p>
                  </a:txBody>
                  <a:tcPr/>
                </a:tc>
                <a:tc>
                  <a:txBody>
                    <a:bodyPr/>
                    <a:lstStyle/>
                    <a:p>
                      <a:r>
                        <a:rPr lang="en-GB" dirty="0"/>
                        <a:t>New Curriculum</a:t>
                      </a:r>
                    </a:p>
                    <a:p>
                      <a:r>
                        <a:rPr lang="en-GB" dirty="0"/>
                        <a:t>Need </a:t>
                      </a:r>
                    </a:p>
                  </a:txBody>
                  <a:tcPr/>
                </a:tc>
                <a:tc>
                  <a:txBody>
                    <a:bodyPr/>
                    <a:lstStyle/>
                    <a:p>
                      <a:r>
                        <a:rPr lang="en-GB" dirty="0"/>
                        <a:t>Provision</a:t>
                      </a:r>
                    </a:p>
                  </a:txBody>
                  <a:tcPr/>
                </a:tc>
                <a:extLst>
                  <a:ext uri="{0D108BD9-81ED-4DB2-BD59-A6C34878D82A}">
                    <a16:rowId xmlns:a16="http://schemas.microsoft.com/office/drawing/2014/main" val="672462357"/>
                  </a:ext>
                </a:extLst>
              </a:tr>
              <a:tr h="877980">
                <a:tc>
                  <a:txBody>
                    <a:bodyPr/>
                    <a:lstStyle/>
                    <a:p>
                      <a:r>
                        <a:rPr lang="en-GB" dirty="0"/>
                        <a:t>‘I love it when teachers participate as well in the activity’</a:t>
                      </a:r>
                    </a:p>
                  </a:txBody>
                  <a:tcPr/>
                </a:tc>
                <a:tc>
                  <a:txBody>
                    <a:bodyPr/>
                    <a:lstStyle/>
                    <a:p>
                      <a:r>
                        <a:rPr lang="en-GB" dirty="0"/>
                        <a:t>Teachers </a:t>
                      </a:r>
                    </a:p>
                    <a:p>
                      <a:r>
                        <a:rPr lang="en-GB" dirty="0"/>
                        <a:t>Participate</a:t>
                      </a:r>
                    </a:p>
                  </a:txBody>
                  <a:tcPr/>
                </a:tc>
                <a:tc>
                  <a:txBody>
                    <a:bodyPr/>
                    <a:lstStyle/>
                    <a:p>
                      <a:r>
                        <a:rPr lang="en-GB" dirty="0"/>
                        <a:t>Teacher engagement </a:t>
                      </a:r>
                    </a:p>
                  </a:txBody>
                  <a:tcPr/>
                </a:tc>
                <a:extLst>
                  <a:ext uri="{0D108BD9-81ED-4DB2-BD59-A6C34878D82A}">
                    <a16:rowId xmlns:a16="http://schemas.microsoft.com/office/drawing/2014/main" val="9781057"/>
                  </a:ext>
                </a:extLst>
              </a:tr>
              <a:tr h="2481351">
                <a:tc>
                  <a:txBody>
                    <a:bodyPr/>
                    <a:lstStyle/>
                    <a:p>
                      <a:r>
                        <a:rPr lang="en-GB" sz="1800" kern="1200" dirty="0">
                          <a:solidFill>
                            <a:schemeClr val="dk1"/>
                          </a:solidFill>
                          <a:effectLst/>
                          <a:latin typeface="+mn-lt"/>
                          <a:ea typeface="+mn-ea"/>
                          <a:cs typeface="+mn-cs"/>
                        </a:rPr>
                        <a:t>‘Having things like forums and something a bit more established across both museums would be a really good thing.</a:t>
                      </a:r>
                      <a:br>
                        <a:rPr lang="en-GB" sz="1800" kern="1200" dirty="0">
                          <a:solidFill>
                            <a:schemeClr val="dk1"/>
                          </a:solidFill>
                          <a:effectLst/>
                          <a:latin typeface="+mn-lt"/>
                          <a:ea typeface="+mn-ea"/>
                          <a:cs typeface="+mn-cs"/>
                        </a:rPr>
                      </a:br>
                      <a:r>
                        <a:rPr lang="en-GB" sz="1800" kern="1200" dirty="0">
                          <a:solidFill>
                            <a:schemeClr val="dk1"/>
                          </a:solidFill>
                          <a:effectLst/>
                          <a:latin typeface="+mn-lt"/>
                          <a:ea typeface="+mn-ea"/>
                          <a:cs typeface="+mn-cs"/>
                        </a:rPr>
                        <a:t>And you know within that as well, I think it'd be really interested to kind of, you know see what </a:t>
                      </a:r>
                      <a:r>
                        <a:rPr lang="en-GB" sz="1800" kern="1200" dirty="0" err="1">
                          <a:solidFill>
                            <a:schemeClr val="dk1"/>
                          </a:solidFill>
                          <a:effectLst/>
                          <a:latin typeface="+mn-lt"/>
                          <a:ea typeface="+mn-ea"/>
                          <a:cs typeface="+mn-cs"/>
                        </a:rPr>
                        <a:t>what</a:t>
                      </a:r>
                      <a:r>
                        <a:rPr lang="en-GB" sz="1800" kern="1200" dirty="0">
                          <a:solidFill>
                            <a:schemeClr val="dk1"/>
                          </a:solidFill>
                          <a:effectLst/>
                          <a:latin typeface="+mn-lt"/>
                          <a:ea typeface="+mn-ea"/>
                          <a:cs typeface="+mn-cs"/>
                        </a:rPr>
                        <a:t> teachers would want from that forum’ </a:t>
                      </a:r>
                      <a:endParaRPr lang="en-GB" dirty="0"/>
                    </a:p>
                  </a:txBody>
                  <a:tcPr/>
                </a:tc>
                <a:tc>
                  <a:txBody>
                    <a:bodyPr/>
                    <a:lstStyle/>
                    <a:p>
                      <a:r>
                        <a:rPr lang="en-GB" dirty="0"/>
                        <a:t>Forums </a:t>
                      </a:r>
                    </a:p>
                    <a:p>
                      <a:r>
                        <a:rPr lang="en-GB" dirty="0"/>
                        <a:t>Teachers</a:t>
                      </a:r>
                    </a:p>
                  </a:txBody>
                  <a:tcPr/>
                </a:tc>
                <a:tc>
                  <a:txBody>
                    <a:bodyPr/>
                    <a:lstStyle/>
                    <a:p>
                      <a:r>
                        <a:rPr lang="en-GB" dirty="0"/>
                        <a:t>Teacher engagement </a:t>
                      </a:r>
                    </a:p>
                  </a:txBody>
                  <a:tcPr/>
                </a:tc>
                <a:extLst>
                  <a:ext uri="{0D108BD9-81ED-4DB2-BD59-A6C34878D82A}">
                    <a16:rowId xmlns:a16="http://schemas.microsoft.com/office/drawing/2014/main" val="1229521912"/>
                  </a:ext>
                </a:extLst>
              </a:tr>
              <a:tr h="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247005050"/>
                  </a:ext>
                </a:extLst>
              </a:tr>
            </a:tbl>
          </a:graphicData>
        </a:graphic>
      </p:graphicFrame>
      <p:graphicFrame>
        <p:nvGraphicFramePr>
          <p:cNvPr id="3" name="Table 2">
            <a:extLst>
              <a:ext uri="{FF2B5EF4-FFF2-40B4-BE49-F238E27FC236}">
                <a16:creationId xmlns:a16="http://schemas.microsoft.com/office/drawing/2014/main" id="{7EA934E4-20EF-2D26-6727-9020055164DC}"/>
              </a:ext>
            </a:extLst>
          </p:cNvPr>
          <p:cNvGraphicFramePr>
            <a:graphicFrameLocks noGrp="1"/>
          </p:cNvGraphicFramePr>
          <p:nvPr>
            <p:extLst>
              <p:ext uri="{D42A27DB-BD31-4B8C-83A1-F6EECF244321}">
                <p14:modId xmlns:p14="http://schemas.microsoft.com/office/powerpoint/2010/main" val="208043751"/>
              </p:ext>
            </p:extLst>
          </p:nvPr>
        </p:nvGraphicFramePr>
        <p:xfrm>
          <a:off x="9056914" y="0"/>
          <a:ext cx="2677886" cy="7132320"/>
        </p:xfrm>
        <a:graphic>
          <a:graphicData uri="http://schemas.openxmlformats.org/drawingml/2006/table">
            <a:tbl>
              <a:tblPr firstRow="1" bandRow="1">
                <a:tableStyleId>{5C22544A-7EE6-4342-B048-85BDC9FD1C3A}</a:tableStyleId>
              </a:tblPr>
              <a:tblGrid>
                <a:gridCol w="2677886">
                  <a:extLst>
                    <a:ext uri="{9D8B030D-6E8A-4147-A177-3AD203B41FA5}">
                      <a16:colId xmlns:a16="http://schemas.microsoft.com/office/drawing/2014/main" val="710048156"/>
                    </a:ext>
                  </a:extLst>
                </a:gridCol>
              </a:tblGrid>
              <a:tr h="359229">
                <a:tc>
                  <a:txBody>
                    <a:bodyPr/>
                    <a:lstStyle/>
                    <a:p>
                      <a:r>
                        <a:rPr lang="en-GB" dirty="0"/>
                        <a:t>Themes</a:t>
                      </a:r>
                    </a:p>
                  </a:txBody>
                  <a:tcPr/>
                </a:tc>
                <a:extLst>
                  <a:ext uri="{0D108BD9-81ED-4DB2-BD59-A6C34878D82A}">
                    <a16:rowId xmlns:a16="http://schemas.microsoft.com/office/drawing/2014/main" val="1400411919"/>
                  </a:ext>
                </a:extLst>
              </a:tr>
              <a:tr h="883194">
                <a:tc>
                  <a:txBody>
                    <a:bodyPr/>
                    <a:lstStyle/>
                    <a:p>
                      <a:endParaRPr lang="en-GB" dirty="0"/>
                    </a:p>
                    <a:p>
                      <a:endParaRPr lang="en-GB" dirty="0"/>
                    </a:p>
                    <a:p>
                      <a:endParaRPr lang="en-GB" dirty="0"/>
                    </a:p>
                    <a:p>
                      <a:r>
                        <a:rPr lang="en-GB" dirty="0"/>
                        <a:t>Museum session development </a:t>
                      </a:r>
                    </a:p>
                    <a:p>
                      <a:endParaRPr lang="en-GB" dirty="0"/>
                    </a:p>
                    <a:p>
                      <a:r>
                        <a:rPr lang="en-GB" dirty="0"/>
                        <a:t>RQ1</a:t>
                      </a:r>
                    </a:p>
                    <a:p>
                      <a:endParaRPr lang="en-GB" dirty="0"/>
                    </a:p>
                    <a:p>
                      <a:endParaRPr lang="en-GB" dirty="0"/>
                    </a:p>
                    <a:p>
                      <a:endParaRPr lang="en-GB" dirty="0"/>
                    </a:p>
                    <a:p>
                      <a:endParaRPr lang="en-GB" dirty="0"/>
                    </a:p>
                  </a:txBody>
                  <a:tcPr/>
                </a:tc>
                <a:extLst>
                  <a:ext uri="{0D108BD9-81ED-4DB2-BD59-A6C34878D82A}">
                    <a16:rowId xmlns:a16="http://schemas.microsoft.com/office/drawing/2014/main" val="4015806956"/>
                  </a:ext>
                </a:extLst>
              </a:tr>
              <a:tr h="1113971">
                <a:tc>
                  <a:txBody>
                    <a:bodyPr/>
                    <a:lstStyle/>
                    <a:p>
                      <a:endParaRPr lang="en-GB" dirty="0"/>
                    </a:p>
                    <a:p>
                      <a:r>
                        <a:rPr lang="en-GB" dirty="0"/>
                        <a:t>Impact of teacher collaboration </a:t>
                      </a:r>
                    </a:p>
                    <a:p>
                      <a:r>
                        <a:rPr lang="en-GB" dirty="0"/>
                        <a:t>(RQ3)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2633098593"/>
                  </a:ext>
                </a:extLst>
              </a:tr>
            </a:tbl>
          </a:graphicData>
        </a:graphic>
      </p:graphicFrame>
      <p:sp>
        <p:nvSpPr>
          <p:cNvPr id="4" name="TextBox 3">
            <a:extLst>
              <a:ext uri="{FF2B5EF4-FFF2-40B4-BE49-F238E27FC236}">
                <a16:creationId xmlns:a16="http://schemas.microsoft.com/office/drawing/2014/main" id="{BFC43965-A382-F1E6-C5DA-3BCE95D56328}"/>
              </a:ext>
            </a:extLst>
          </p:cNvPr>
          <p:cNvSpPr txBox="1"/>
          <p:nvPr/>
        </p:nvSpPr>
        <p:spPr>
          <a:xfrm>
            <a:off x="7685314" y="5791200"/>
            <a:ext cx="4049486" cy="646331"/>
          </a:xfrm>
          <a:prstGeom prst="rect">
            <a:avLst/>
          </a:prstGeom>
          <a:solidFill>
            <a:schemeClr val="accent2"/>
          </a:solidFill>
        </p:spPr>
        <p:txBody>
          <a:bodyPr wrap="square" rtlCol="0">
            <a:spAutoFit/>
          </a:bodyPr>
          <a:lstStyle/>
          <a:p>
            <a:r>
              <a:rPr lang="en-GB" b="1" dirty="0">
                <a:solidFill>
                  <a:schemeClr val="bg1"/>
                </a:solidFill>
              </a:rPr>
              <a:t>Figure 1- Thematic approach used</a:t>
            </a:r>
          </a:p>
          <a:p>
            <a:r>
              <a:rPr lang="en-GB" b="1" dirty="0">
                <a:solidFill>
                  <a:schemeClr val="bg1"/>
                </a:solidFill>
              </a:rPr>
              <a:t>(</a:t>
            </a:r>
            <a:r>
              <a:rPr lang="en-GB" b="1" dirty="0" err="1">
                <a:solidFill>
                  <a:schemeClr val="bg1"/>
                </a:solidFill>
              </a:rPr>
              <a:t>Naheem</a:t>
            </a:r>
            <a:r>
              <a:rPr lang="en-GB" b="1" dirty="0">
                <a:solidFill>
                  <a:schemeClr val="bg1"/>
                </a:solidFill>
              </a:rPr>
              <a:t> et al,. 2022)</a:t>
            </a:r>
          </a:p>
        </p:txBody>
      </p:sp>
    </p:spTree>
    <p:extLst>
      <p:ext uri="{BB962C8B-B14F-4D97-AF65-F5344CB8AC3E}">
        <p14:creationId xmlns:p14="http://schemas.microsoft.com/office/powerpoint/2010/main" val="205710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CAF5-FA43-B847-DDB9-69014FA1FF54}"/>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68E98B47-BF2C-2AE1-EF5F-2BD942010C49}"/>
              </a:ext>
            </a:extLst>
          </p:cNvPr>
          <p:cNvSpPr>
            <a:spLocks noGrp="1"/>
          </p:cNvSpPr>
          <p:nvPr>
            <p:ph idx="1"/>
          </p:nvPr>
        </p:nvSpPr>
        <p:spPr>
          <a:xfrm>
            <a:off x="771373" y="2135777"/>
            <a:ext cx="4159856" cy="3931920"/>
          </a:xfrm>
          <a:solidFill>
            <a:schemeClr val="accent2"/>
          </a:solidFill>
        </p:spPr>
        <p:txBody>
          <a:bodyPr>
            <a:normAutofit fontScale="77500" lnSpcReduction="20000"/>
          </a:bodyPr>
          <a:lstStyle/>
          <a:p>
            <a:r>
              <a:rPr lang="en-GB" sz="2400" b="1" dirty="0">
                <a:solidFill>
                  <a:schemeClr val="bg1"/>
                </a:solidFill>
              </a:rPr>
              <a:t>BERA guidelines (2024)</a:t>
            </a:r>
          </a:p>
          <a:p>
            <a:r>
              <a:rPr lang="en-GB" sz="2400" b="1" dirty="0">
                <a:solidFill>
                  <a:schemeClr val="bg1"/>
                </a:solidFill>
              </a:rPr>
              <a:t>Informed consent </a:t>
            </a:r>
          </a:p>
          <a:p>
            <a:r>
              <a:rPr lang="en-GB" sz="2400" b="1" dirty="0">
                <a:solidFill>
                  <a:schemeClr val="bg1"/>
                </a:solidFill>
              </a:rPr>
              <a:t>Right to withdraw</a:t>
            </a:r>
          </a:p>
          <a:p>
            <a:r>
              <a:rPr lang="en-GB" sz="2400" b="1" dirty="0">
                <a:solidFill>
                  <a:schemeClr val="bg1"/>
                </a:solidFill>
              </a:rPr>
              <a:t> Honesty and transparency </a:t>
            </a:r>
          </a:p>
          <a:p>
            <a:r>
              <a:rPr lang="en-GB" sz="2400" dirty="0">
                <a:solidFill>
                  <a:schemeClr val="bg1"/>
                </a:solidFill>
              </a:rPr>
              <a:t>‘</a:t>
            </a:r>
            <a:r>
              <a:rPr lang="en-GB" sz="2400" i="1" dirty="0">
                <a:solidFill>
                  <a:schemeClr val="bg1"/>
                </a:solidFill>
              </a:rPr>
              <a:t>BERA believes that educational researchers should operate within an ethic of respect for all persons – including themselves – involved in or affected by the research they are undertaking. Individuals should be treated fairly, sensitively, and with dignity and freedom from prejudice</a:t>
            </a:r>
            <a:r>
              <a:rPr lang="en-GB" sz="2400" dirty="0">
                <a:solidFill>
                  <a:schemeClr val="bg1"/>
                </a:solidFill>
              </a:rPr>
              <a:t>’ (BERA, 2024, P.11</a:t>
            </a:r>
            <a:endParaRPr lang="en-GB" sz="2400" b="1" dirty="0">
              <a:solidFill>
                <a:schemeClr val="bg1"/>
              </a:solidFill>
            </a:endParaRPr>
          </a:p>
        </p:txBody>
      </p:sp>
      <p:pic>
        <p:nvPicPr>
          <p:cNvPr id="7" name="Picture 6">
            <a:extLst>
              <a:ext uri="{FF2B5EF4-FFF2-40B4-BE49-F238E27FC236}">
                <a16:creationId xmlns:a16="http://schemas.microsoft.com/office/drawing/2014/main" id="{2C37E556-83AB-4085-BB7B-60372FFA7B62}"/>
              </a:ext>
            </a:extLst>
          </p:cNvPr>
          <p:cNvPicPr>
            <a:picLocks noChangeAspect="1"/>
          </p:cNvPicPr>
          <p:nvPr/>
        </p:nvPicPr>
        <p:blipFill>
          <a:blip r:embed="rId2"/>
          <a:stretch>
            <a:fillRect/>
          </a:stretch>
        </p:blipFill>
        <p:spPr>
          <a:xfrm>
            <a:off x="5312228" y="1808940"/>
            <a:ext cx="6201717" cy="4258757"/>
          </a:xfrm>
          <a:prstGeom prst="rect">
            <a:avLst/>
          </a:prstGeom>
        </p:spPr>
      </p:pic>
    </p:spTree>
    <p:extLst>
      <p:ext uri="{BB962C8B-B14F-4D97-AF65-F5344CB8AC3E}">
        <p14:creationId xmlns:p14="http://schemas.microsoft.com/office/powerpoint/2010/main" val="3159508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7B7AE-6559-765E-A5AC-264C4A34CB9B}"/>
              </a:ext>
            </a:extLst>
          </p:cNvPr>
          <p:cNvSpPr>
            <a:spLocks noGrp="1"/>
          </p:cNvSpPr>
          <p:nvPr>
            <p:ph type="title"/>
          </p:nvPr>
        </p:nvSpPr>
        <p:spPr/>
        <p:txBody>
          <a:bodyPr/>
          <a:lstStyle/>
          <a:p>
            <a:r>
              <a:rPr lang="en-US" dirty="0"/>
              <a:t>Where are we so far…? </a:t>
            </a:r>
          </a:p>
        </p:txBody>
      </p:sp>
      <p:sp>
        <p:nvSpPr>
          <p:cNvPr id="3" name="Content Placeholder 2">
            <a:extLst>
              <a:ext uri="{FF2B5EF4-FFF2-40B4-BE49-F238E27FC236}">
                <a16:creationId xmlns:a16="http://schemas.microsoft.com/office/drawing/2014/main" id="{5AEF93AC-4331-7B10-3ED4-87437543E66C}"/>
              </a:ext>
            </a:extLst>
          </p:cNvPr>
          <p:cNvSpPr>
            <a:spLocks noGrp="1"/>
          </p:cNvSpPr>
          <p:nvPr>
            <p:ph idx="1"/>
          </p:nvPr>
        </p:nvSpPr>
        <p:spPr/>
        <p:txBody>
          <a:bodyPr/>
          <a:lstStyle/>
          <a:p>
            <a:r>
              <a:rPr lang="en-US" sz="4400" b="1" dirty="0"/>
              <a:t>Drafting a Literature Review </a:t>
            </a:r>
          </a:p>
          <a:p>
            <a:r>
              <a:rPr lang="en-US" sz="4400" b="1" dirty="0"/>
              <a:t>Questionnaires sent out, interviews conducted </a:t>
            </a:r>
          </a:p>
          <a:p>
            <a:r>
              <a:rPr lang="en-US" sz="4400" b="1" dirty="0"/>
              <a:t>Emerging themes being identified</a:t>
            </a:r>
          </a:p>
          <a:p>
            <a:endParaRPr lang="en-US" dirty="0"/>
          </a:p>
        </p:txBody>
      </p:sp>
    </p:spTree>
    <p:extLst>
      <p:ext uri="{BB962C8B-B14F-4D97-AF65-F5344CB8AC3E}">
        <p14:creationId xmlns:p14="http://schemas.microsoft.com/office/powerpoint/2010/main" val="3804725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6121-BC56-12D5-03F5-AD512C84A0AC}"/>
              </a:ext>
            </a:extLst>
          </p:cNvPr>
          <p:cNvSpPr>
            <a:spLocks noGrp="1"/>
          </p:cNvSpPr>
          <p:nvPr>
            <p:ph type="title"/>
          </p:nvPr>
        </p:nvSpPr>
        <p:spPr/>
        <p:txBody>
          <a:bodyPr/>
          <a:lstStyle/>
          <a:p>
            <a:r>
              <a:rPr lang="en-US" dirty="0"/>
              <a:t>References</a:t>
            </a:r>
          </a:p>
        </p:txBody>
      </p:sp>
      <p:sp>
        <p:nvSpPr>
          <p:cNvPr id="4" name="Content Placeholder 2">
            <a:extLst>
              <a:ext uri="{FF2B5EF4-FFF2-40B4-BE49-F238E27FC236}">
                <a16:creationId xmlns:a16="http://schemas.microsoft.com/office/drawing/2014/main" id="{025BB762-F249-6489-953A-BF9C32DB8A8E}"/>
              </a:ext>
            </a:extLst>
          </p:cNvPr>
          <p:cNvSpPr>
            <a:spLocks noGrp="1"/>
          </p:cNvSpPr>
          <p:nvPr>
            <p:ph idx="1"/>
          </p:nvPr>
        </p:nvSpPr>
        <p:spPr>
          <a:xfrm>
            <a:off x="816428" y="1828799"/>
            <a:ext cx="11059886" cy="3931920"/>
          </a:xfrm>
        </p:spPr>
        <p:txBody>
          <a:bodyPr>
            <a:normAutofit fontScale="55000" lnSpcReduction="20000"/>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Adams, William. (2015). Conducting Semi-Structured Interviews. 10.1002/9781119171386.ch19.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Amgueddfa Cymru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Strategy 30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Arthur, J. (Ed.). (2012).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 methods and methodologies in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Sage publications</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Bennett, Georgina,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 and Design Part 2,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University of Wales,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Triinity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St David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BERA (2024), Ethical Guidelines for Educational Research 5th edition, London</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Cohen, L. Manion, L. and Morrison, K.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 Methods in Education, 8th edition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London: Routledge.</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Denscombe, M (2014), The Good Research Guide For Small Scale Social Research Projects,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edition, Berkshire: Open University Press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Donaldson, Graham, 2014 Successful Futures: Independent Review of Curriculum</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Assessment Arrangements in Wales, Cardiff: Welsh Government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Evans, Gareth (2023), A new dawn or false hope? Exploring the early implementation of Curriculum for Wales, Education Inquiry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Foreman-Peck, L., &amp; Travers, K. (2013). What is distinctive about museum pedagogy and how can museums best support learning in schools? An action research inquiry into the practice of three regional museums.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Educational Action Research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28–41.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https://doi.org/10.1080/09650792.2013.761924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739150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BAB72B-7FAE-AB59-BD52-74145158EBF9}"/>
              </a:ext>
            </a:extLst>
          </p:cNvPr>
          <p:cNvSpPr>
            <a:spLocks noGrp="1"/>
          </p:cNvSpPr>
          <p:nvPr>
            <p:ph idx="1"/>
          </p:nvPr>
        </p:nvSpPr>
        <p:spPr>
          <a:xfrm>
            <a:off x="1066800" y="402771"/>
            <a:ext cx="10058400" cy="5632269"/>
          </a:xfrm>
        </p:spPr>
        <p:txBody>
          <a:bodyPr>
            <a:normAutofit fontScale="70000" lnSpcReduction="20000"/>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Forrest, Bev, and Kate Fellows. 2023. "Building a Citywide Arts Curriculum to Raise Attainment."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International Journal of Arts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19 (1): 1-22. doi:10.18848/2326-9944/CGP/v19i01/1-22.</a:t>
            </a:r>
          </a:p>
          <a:p>
            <a:pPr marL="2286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Gatley, Jane (2020), &amp;39;Can the New Welsh Curriculum achieve its purposes?&amp;#39;, The Curriculum Journal, vol. 31,no. 2, pp. 202-214.</a:t>
            </a:r>
          </a:p>
          <a:p>
            <a:pPr marL="2286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Hughes, S, Lewis, H, (2020) ‘Tensions in current curriculum reform and the development of teachers’ professional autonomy’ in The Curriculum Journal Vol. 31, No. 2, pp. 290–302</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Kivunja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Charles and Ahmed Bawa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Kuyini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“Understanding and Applying Research Paradigms in Educational Contexts.”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International Journal of Higher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6 (2017): 26-29.</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Kreitchmann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  Abad, 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Ponsod,V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Dolores,M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Morillo, D, (2019), ‘Controlling for Response Biases in Self-Report Scales: Forced-Choice vs. Psychometric Modelling of Likert Items’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Pshycology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Kumar, M, (2014),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 Methodology: a step by step guide for beginners, 4</a:t>
            </a:r>
            <a:r>
              <a:rPr lang="en-GB" sz="1800" i="1"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edition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Sage </a:t>
            </a: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Mujtaba, </a:t>
            </a:r>
            <a:r>
              <a:rPr lang="en-GB" sz="1800" b="1" kern="100" dirty="0" err="1">
                <a:effectLst/>
                <a:latin typeface="Aptos" panose="020B0004020202020204" pitchFamily="34" charset="0"/>
                <a:ea typeface="Aptos" panose="020B0004020202020204" pitchFamily="34" charset="0"/>
                <a:cs typeface="Times New Roman" panose="02020603050405020304" pitchFamily="18" charset="0"/>
              </a:rPr>
              <a:t>Tamjid</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&amp; Lawrence, Martin &amp; Oliver, Mary &amp; Reiss, Michael. (2018). Learning and engagement through Natural History Museums. Studies in Science Education. 54. 1-27. 10.1080/03057267.2018.1442820.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Naeem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Ozuem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(2022a). Understanding misinformation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rumors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that generated panic buying as a social practice during COVID-19 pandemic: Evidence from twitter, YouTube and focus group interviews. Information Technology &amp; People, 35(7), 2140–2166</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Naeem,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Ozuem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Howell, K., &amp; Ranfagni, S. (2023). A Step-by-Step Process of Thematic Analysis to Develop a Conceptual Model in Qualitative Research. International Journal of Qualitative Methods, 22. https://doi.org/10.1177/16094069231205789</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Nickerson, R, (1998), ‘Confirmation Bias: A Ubiquitous Phenomenon in Many Guises’,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Review of General Psychology 2 (2)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3115807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E9CB6A-08AF-71D0-CC79-93726C5A85C2}"/>
              </a:ext>
            </a:extLst>
          </p:cNvPr>
          <p:cNvSpPr>
            <a:spLocks noGrp="1"/>
          </p:cNvSpPr>
          <p:nvPr>
            <p:ph idx="1"/>
          </p:nvPr>
        </p:nvSpPr>
        <p:spPr>
          <a:xfrm>
            <a:off x="1066800" y="566057"/>
            <a:ext cx="10058400" cy="5937069"/>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OECD, 2020. Achieving the New Curriculum for Wales, Implementing Education Policies, Paris : OECD Publishing.</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Pryia, A, (2021),  ‘Case Study Methodology of Qualitative Research: Key Attributes and Navigating the Conundrums in Its Application’,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Socialogical</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Bulletin 70 (1)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Scotland, James, (2012), ‘Exploring the Philosophical Underpinnings of Research: Relating Ontology and Epistemology to the Methodology and Methods of the Scientific, Interpretive, and Critical Research Paradigms’,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English Language Teaching 5 (9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pp.9-16</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Vehovar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Vasja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Toepoel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Vera &amp; Steinmetz, Stephanie. (2016). Non-probability sampling. </a:t>
            </a:r>
          </a:p>
          <a:p>
            <a:pPr marL="2286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Parliament (2025</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 decade of cuts: Impact of funding reductions for culture and sport, Cardiff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Yin, R, (2014),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Case Study Research: design and methods,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(Los Angeles: Sage)</a:t>
            </a:r>
          </a:p>
          <a:p>
            <a:pPr marL="0" indent="0">
              <a:buNone/>
            </a:pPr>
            <a:r>
              <a:rPr lang="en-GB" dirty="0"/>
              <a:t>Websites</a:t>
            </a:r>
          </a:p>
          <a:p>
            <a:pPr marL="0" indent="0">
              <a:buNone/>
            </a:pPr>
            <a:r>
              <a:rPr lang="en-GB" dirty="0">
                <a:solidFill>
                  <a:srgbClr val="444444"/>
                </a:solidFill>
                <a:latin typeface="Helvetica" panose="020B0604020202020204" pitchFamily="34" charset="0"/>
              </a:rPr>
              <a:t>GEM,(2023)</a:t>
            </a:r>
            <a:r>
              <a:rPr lang="en-GB" i="1" dirty="0">
                <a:solidFill>
                  <a:srgbClr val="444444"/>
                </a:solidFill>
                <a:latin typeface="Helvetica" panose="020B0604020202020204" pitchFamily="34" charset="0"/>
              </a:rPr>
              <a:t>Curriculum for Waled Tool Kit</a:t>
            </a:r>
            <a:endParaRPr lang="en-GB" dirty="0">
              <a:solidFill>
                <a:srgbClr val="444444"/>
              </a:solidFill>
              <a:latin typeface="Helvetica" panose="020B0604020202020204" pitchFamily="34" charset="0"/>
            </a:endParaRPr>
          </a:p>
          <a:p>
            <a:pPr marL="0" indent="0">
              <a:buNone/>
            </a:pPr>
            <a:r>
              <a:rPr lang="nl-NL" dirty="0">
                <a:hlinkClick r:id="rId2"/>
              </a:rPr>
              <a:t>Microsoft Word - GEM toolkit_eng.docx</a:t>
            </a:r>
            <a:endParaRPr lang="nl-NL" dirty="0"/>
          </a:p>
          <a:p>
            <a:pPr marL="0" indent="0">
              <a:buNone/>
            </a:pPr>
            <a:r>
              <a:rPr lang="nl-NL" b="0" i="0" dirty="0">
                <a:solidFill>
                  <a:srgbClr val="444444"/>
                </a:solidFill>
                <a:effectLst/>
                <a:latin typeface="Helvetica" panose="020B0604020202020204" pitchFamily="34" charset="0"/>
              </a:rPr>
              <a:t>Accessed, January 3</a:t>
            </a:r>
            <a:r>
              <a:rPr lang="nl-NL" dirty="0">
                <a:solidFill>
                  <a:srgbClr val="444444"/>
                </a:solidFill>
                <a:latin typeface="Helvetica" panose="020B0604020202020204" pitchFamily="34" charset="0"/>
              </a:rPr>
              <a:t>1st 2024</a:t>
            </a:r>
            <a:endParaRPr lang="en-GB" b="0" i="0" dirty="0">
              <a:solidFill>
                <a:srgbClr val="444444"/>
              </a:solidFill>
              <a:effectLst/>
              <a:latin typeface="Helvetica" panose="020B0604020202020204" pitchFamily="34" charset="0"/>
            </a:endParaRPr>
          </a:p>
          <a:p>
            <a:pPr marL="0" indent="0">
              <a:buNone/>
            </a:pPr>
            <a:endParaRPr lang="en-GB" dirty="0"/>
          </a:p>
        </p:txBody>
      </p:sp>
    </p:spTree>
    <p:extLst>
      <p:ext uri="{BB962C8B-B14F-4D97-AF65-F5344CB8AC3E}">
        <p14:creationId xmlns:p14="http://schemas.microsoft.com/office/powerpoint/2010/main" val="29005241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1961</TotalTime>
  <Words>2532</Words>
  <Application>Microsoft Macintosh PowerPoint</Application>
  <PresentationFormat>Widescreen</PresentationFormat>
  <Paragraphs>225</Paragraphs>
  <Slides>26</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vt:lpstr>
      <vt:lpstr>Arial</vt:lpstr>
      <vt:lpstr>Century Gothic</vt:lpstr>
      <vt:lpstr>Garamond</vt:lpstr>
      <vt:lpstr>Helvetica</vt:lpstr>
      <vt:lpstr>MuseoSans</vt:lpstr>
      <vt:lpstr>Open Sans</vt:lpstr>
      <vt:lpstr>Roboto</vt:lpstr>
      <vt:lpstr>Savon</vt:lpstr>
      <vt:lpstr>How can a partnership between secondary schools in Wales and St Fagans Museum of Welsh Life and National Museum Cardiff support teachers in planning Curriculum for Wales?</vt:lpstr>
      <vt:lpstr>Introduction and Rationale </vt:lpstr>
      <vt:lpstr>Introduction and Rationale </vt:lpstr>
      <vt:lpstr>Research Questions </vt:lpstr>
      <vt:lpstr>Literature Review </vt:lpstr>
      <vt:lpstr>Curriculum for Wales</vt:lpstr>
      <vt:lpstr>The role of museums in learning </vt:lpstr>
      <vt:lpstr>Museum Relationships with schools </vt:lpstr>
      <vt:lpstr>PowerPoint Presentation</vt:lpstr>
      <vt:lpstr>Gaps in the literature </vt:lpstr>
      <vt:lpstr>PowerPoint Presentation</vt:lpstr>
      <vt:lpstr>PowerPoint Presentation</vt:lpstr>
      <vt:lpstr>Paradigms</vt:lpstr>
      <vt:lpstr>Methodology- Exploratory Case Study  </vt:lpstr>
      <vt:lpstr>Methods- Questionnaires </vt:lpstr>
      <vt:lpstr>Tools- Questions</vt:lpstr>
      <vt:lpstr>Methods -Semi-structured interviews</vt:lpstr>
      <vt:lpstr>Tools- Questions</vt:lpstr>
      <vt:lpstr>Sampling- Non-probability sampling </vt:lpstr>
      <vt:lpstr>Data- Thematic Analysis</vt:lpstr>
      <vt:lpstr>PowerPoint Presentation</vt:lpstr>
      <vt:lpstr>Ethical Considerations</vt:lpstr>
      <vt:lpstr>Where are we so far…?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a partnership between secondary schools in Wales and St Fagans and National Museum Wales support teachers in planning Curriculum for Wales</dc:title>
  <dc:creator>G Bennett (Pontarddulais Comprehensive School)</dc:creator>
  <cp:lastModifiedBy>G Bennett (Pontarddulais Comprehensive School)</cp:lastModifiedBy>
  <cp:revision>49</cp:revision>
  <dcterms:created xsi:type="dcterms:W3CDTF">2025-02-02T12:56:27Z</dcterms:created>
  <dcterms:modified xsi:type="dcterms:W3CDTF">2025-02-08T08:00:51Z</dcterms:modified>
</cp:coreProperties>
</file>