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0"/>
  </p:notesMasterIdLst>
  <p:sldIdLst>
    <p:sldId id="256" r:id="rId2"/>
    <p:sldId id="267" r:id="rId3"/>
    <p:sldId id="268" r:id="rId4"/>
    <p:sldId id="260" r:id="rId5"/>
    <p:sldId id="261" r:id="rId6"/>
    <p:sldId id="262" r:id="rId7"/>
    <p:sldId id="327" r:id="rId8"/>
    <p:sldId id="263" r:id="rId9"/>
    <p:sldId id="265" r:id="rId10"/>
    <p:sldId id="266" r:id="rId11"/>
    <p:sldId id="302" r:id="rId12"/>
    <p:sldId id="315" r:id="rId13"/>
    <p:sldId id="305" r:id="rId14"/>
    <p:sldId id="323" r:id="rId15"/>
    <p:sldId id="324" r:id="rId16"/>
    <p:sldId id="325" r:id="rId17"/>
    <p:sldId id="270" r:id="rId18"/>
    <p:sldId id="320" r:id="rId19"/>
    <p:sldId id="285" r:id="rId20"/>
    <p:sldId id="276" r:id="rId21"/>
    <p:sldId id="290" r:id="rId22"/>
    <p:sldId id="316" r:id="rId23"/>
    <p:sldId id="306" r:id="rId24"/>
    <p:sldId id="299" r:id="rId25"/>
    <p:sldId id="301" r:id="rId26"/>
    <p:sldId id="300" r:id="rId27"/>
    <p:sldId id="308" r:id="rId28"/>
    <p:sldId id="309" r:id="rId29"/>
    <p:sldId id="310" r:id="rId30"/>
    <p:sldId id="311" r:id="rId31"/>
    <p:sldId id="314" r:id="rId32"/>
    <p:sldId id="292" r:id="rId33"/>
    <p:sldId id="296" r:id="rId34"/>
    <p:sldId id="317" r:id="rId35"/>
    <p:sldId id="294" r:id="rId36"/>
    <p:sldId id="318" r:id="rId37"/>
    <p:sldId id="295" r:id="rId38"/>
    <p:sldId id="319" r:id="rId39"/>
    <p:sldId id="271" r:id="rId40"/>
    <p:sldId id="272" r:id="rId41"/>
    <p:sldId id="293" r:id="rId42"/>
    <p:sldId id="273" r:id="rId43"/>
    <p:sldId id="275" r:id="rId44"/>
    <p:sldId id="274" r:id="rId45"/>
    <p:sldId id="257" r:id="rId46"/>
    <p:sldId id="322" r:id="rId47"/>
    <p:sldId id="321" r:id="rId48"/>
    <p:sldId id="328"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696"/>
    <p:restoredTop sz="91020"/>
  </p:normalViewPr>
  <p:slideViewPr>
    <p:cSldViewPr snapToGrid="0" snapToObjects="1">
      <p:cViewPr varScale="1">
        <p:scale>
          <a:sx n="116" d="100"/>
          <a:sy n="116" d="100"/>
        </p:scale>
        <p:origin x="12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CB3B79-2B6D-454F-9CC7-EDEA38CD146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4B58FAA-83C5-44F9-A3B4-5771186660B9}">
      <dgm:prSet/>
      <dgm:spPr/>
      <dgm:t>
        <a:bodyPr/>
        <a:lstStyle/>
        <a:p>
          <a:r>
            <a:rPr lang="en-GB"/>
            <a:t>To develop theoretical and practical knowledge and understanding of forensic recovery and examination in criminal investigation. </a:t>
          </a:r>
          <a:endParaRPr lang="en-US"/>
        </a:p>
      </dgm:t>
    </dgm:pt>
    <dgm:pt modelId="{0B0FD73D-DC32-4A8D-A35D-E10726A229B5}" type="parTrans" cxnId="{F78E5F05-E062-4CBE-86DA-DEADF6102833}">
      <dgm:prSet/>
      <dgm:spPr/>
      <dgm:t>
        <a:bodyPr/>
        <a:lstStyle/>
        <a:p>
          <a:endParaRPr lang="en-US"/>
        </a:p>
      </dgm:t>
    </dgm:pt>
    <dgm:pt modelId="{979D3B01-C6F8-4AA4-AEAF-C4959CB722B7}" type="sibTrans" cxnId="{F78E5F05-E062-4CBE-86DA-DEADF6102833}">
      <dgm:prSet/>
      <dgm:spPr/>
      <dgm:t>
        <a:bodyPr/>
        <a:lstStyle/>
        <a:p>
          <a:endParaRPr lang="en-US"/>
        </a:p>
      </dgm:t>
    </dgm:pt>
    <dgm:pt modelId="{FF8F0AF9-357F-41D7-83CA-5AB58F063C6B}">
      <dgm:prSet/>
      <dgm:spPr/>
      <dgm:t>
        <a:bodyPr/>
        <a:lstStyle/>
        <a:p>
          <a:r>
            <a:rPr lang="en-GB"/>
            <a:t>To analyse legislation, policies and procedures relating to the forensic recovery and examination of crime scenes will be critically analysed.</a:t>
          </a:r>
          <a:endParaRPr lang="en-US"/>
        </a:p>
      </dgm:t>
    </dgm:pt>
    <dgm:pt modelId="{2DC899CE-2B30-4E46-9851-5B593AA489CF}" type="parTrans" cxnId="{4DFC3E51-6278-4938-8114-E6E1ED895BA6}">
      <dgm:prSet/>
      <dgm:spPr/>
      <dgm:t>
        <a:bodyPr/>
        <a:lstStyle/>
        <a:p>
          <a:endParaRPr lang="en-US"/>
        </a:p>
      </dgm:t>
    </dgm:pt>
    <dgm:pt modelId="{9CDE2215-0F64-4EF1-B285-A4F2693279AF}" type="sibTrans" cxnId="{4DFC3E51-6278-4938-8114-E6E1ED895BA6}">
      <dgm:prSet/>
      <dgm:spPr/>
      <dgm:t>
        <a:bodyPr/>
        <a:lstStyle/>
        <a:p>
          <a:endParaRPr lang="en-US"/>
        </a:p>
      </dgm:t>
    </dgm:pt>
    <dgm:pt modelId="{2FC858AA-0EDB-444B-9048-AB04E01006F7}">
      <dgm:prSet/>
      <dgm:spPr/>
      <dgm:t>
        <a:bodyPr/>
        <a:lstStyle/>
        <a:p>
          <a:r>
            <a:rPr lang="en-GB"/>
            <a:t>To evaluate case studies and the reasoning behind the practical application of policies and procedures based upon historic miscarriages of justice. </a:t>
          </a:r>
          <a:endParaRPr lang="en-US"/>
        </a:p>
      </dgm:t>
    </dgm:pt>
    <dgm:pt modelId="{F764A91A-4815-4DE6-BB3D-771F96BDB8F5}" type="parTrans" cxnId="{D14A42CC-5C01-4DFB-9B39-5994B0B4DE30}">
      <dgm:prSet/>
      <dgm:spPr/>
      <dgm:t>
        <a:bodyPr/>
        <a:lstStyle/>
        <a:p>
          <a:endParaRPr lang="en-US"/>
        </a:p>
      </dgm:t>
    </dgm:pt>
    <dgm:pt modelId="{97B1FA00-F3BD-4D1D-91A5-D5CBFAF09ADA}" type="sibTrans" cxnId="{D14A42CC-5C01-4DFB-9B39-5994B0B4DE30}">
      <dgm:prSet/>
      <dgm:spPr/>
      <dgm:t>
        <a:bodyPr/>
        <a:lstStyle/>
        <a:p>
          <a:endParaRPr lang="en-US"/>
        </a:p>
      </dgm:t>
    </dgm:pt>
    <dgm:pt modelId="{21C6A835-3519-3F4D-8376-4E8C242D35B7}" type="pres">
      <dgm:prSet presAssocID="{2FCB3B79-2B6D-454F-9CC7-EDEA38CD146D}" presName="linear" presStyleCnt="0">
        <dgm:presLayoutVars>
          <dgm:animLvl val="lvl"/>
          <dgm:resizeHandles val="exact"/>
        </dgm:presLayoutVars>
      </dgm:prSet>
      <dgm:spPr/>
    </dgm:pt>
    <dgm:pt modelId="{2D506BAD-F265-A647-8BED-B2DFC32FA432}" type="pres">
      <dgm:prSet presAssocID="{74B58FAA-83C5-44F9-A3B4-5771186660B9}" presName="parentText" presStyleLbl="node1" presStyleIdx="0" presStyleCnt="3" custLinFactY="-2743" custLinFactNeighborY="-100000">
        <dgm:presLayoutVars>
          <dgm:chMax val="0"/>
          <dgm:bulletEnabled val="1"/>
        </dgm:presLayoutVars>
      </dgm:prSet>
      <dgm:spPr/>
    </dgm:pt>
    <dgm:pt modelId="{EBB92C63-DCF7-454D-BD70-104615D18876}" type="pres">
      <dgm:prSet presAssocID="{979D3B01-C6F8-4AA4-AEAF-C4959CB722B7}" presName="spacer" presStyleCnt="0"/>
      <dgm:spPr/>
    </dgm:pt>
    <dgm:pt modelId="{ABF86D33-EB40-7243-82B9-E936E14D162E}" type="pres">
      <dgm:prSet presAssocID="{FF8F0AF9-357F-41D7-83CA-5AB58F063C6B}" presName="parentText" presStyleLbl="node1" presStyleIdx="1" presStyleCnt="3">
        <dgm:presLayoutVars>
          <dgm:chMax val="0"/>
          <dgm:bulletEnabled val="1"/>
        </dgm:presLayoutVars>
      </dgm:prSet>
      <dgm:spPr/>
    </dgm:pt>
    <dgm:pt modelId="{73CD5BF3-68E6-8245-8414-8D93E30234F8}" type="pres">
      <dgm:prSet presAssocID="{9CDE2215-0F64-4EF1-B285-A4F2693279AF}" presName="spacer" presStyleCnt="0"/>
      <dgm:spPr/>
    </dgm:pt>
    <dgm:pt modelId="{BFB175FC-1F13-6347-83CE-74A0843A64D3}" type="pres">
      <dgm:prSet presAssocID="{2FC858AA-0EDB-444B-9048-AB04E01006F7}" presName="parentText" presStyleLbl="node1" presStyleIdx="2" presStyleCnt="3" custLinFactY="17984" custLinFactNeighborX="417" custLinFactNeighborY="100000">
        <dgm:presLayoutVars>
          <dgm:chMax val="0"/>
          <dgm:bulletEnabled val="1"/>
        </dgm:presLayoutVars>
      </dgm:prSet>
      <dgm:spPr/>
    </dgm:pt>
  </dgm:ptLst>
  <dgm:cxnLst>
    <dgm:cxn modelId="{F78E5F05-E062-4CBE-86DA-DEADF6102833}" srcId="{2FCB3B79-2B6D-454F-9CC7-EDEA38CD146D}" destId="{74B58FAA-83C5-44F9-A3B4-5771186660B9}" srcOrd="0" destOrd="0" parTransId="{0B0FD73D-DC32-4A8D-A35D-E10726A229B5}" sibTransId="{979D3B01-C6F8-4AA4-AEAF-C4959CB722B7}"/>
    <dgm:cxn modelId="{4DFC3E51-6278-4938-8114-E6E1ED895BA6}" srcId="{2FCB3B79-2B6D-454F-9CC7-EDEA38CD146D}" destId="{FF8F0AF9-357F-41D7-83CA-5AB58F063C6B}" srcOrd="1" destOrd="0" parTransId="{2DC899CE-2B30-4E46-9851-5B593AA489CF}" sibTransId="{9CDE2215-0F64-4EF1-B285-A4F2693279AF}"/>
    <dgm:cxn modelId="{74F9B175-4860-3B4F-90C5-369AF28D5FCA}" type="presOf" srcId="{2FC858AA-0EDB-444B-9048-AB04E01006F7}" destId="{BFB175FC-1F13-6347-83CE-74A0843A64D3}" srcOrd="0" destOrd="0" presId="urn:microsoft.com/office/officeart/2005/8/layout/vList2"/>
    <dgm:cxn modelId="{EB94C678-53B4-AF41-A340-815D072FFF22}" type="presOf" srcId="{2FCB3B79-2B6D-454F-9CC7-EDEA38CD146D}" destId="{21C6A835-3519-3F4D-8376-4E8C242D35B7}" srcOrd="0" destOrd="0" presId="urn:microsoft.com/office/officeart/2005/8/layout/vList2"/>
    <dgm:cxn modelId="{F86D7DBD-3D97-B94B-A875-369581375A2D}" type="presOf" srcId="{FF8F0AF9-357F-41D7-83CA-5AB58F063C6B}" destId="{ABF86D33-EB40-7243-82B9-E936E14D162E}" srcOrd="0" destOrd="0" presId="urn:microsoft.com/office/officeart/2005/8/layout/vList2"/>
    <dgm:cxn modelId="{D14A42CC-5C01-4DFB-9B39-5994B0B4DE30}" srcId="{2FCB3B79-2B6D-454F-9CC7-EDEA38CD146D}" destId="{2FC858AA-0EDB-444B-9048-AB04E01006F7}" srcOrd="2" destOrd="0" parTransId="{F764A91A-4815-4DE6-BB3D-771F96BDB8F5}" sibTransId="{97B1FA00-F3BD-4D1D-91A5-D5CBFAF09ADA}"/>
    <dgm:cxn modelId="{E6798DD9-6DCD-FB4E-9CFF-6EBB22FDD6FC}" type="presOf" srcId="{74B58FAA-83C5-44F9-A3B4-5771186660B9}" destId="{2D506BAD-F265-A647-8BED-B2DFC32FA432}" srcOrd="0" destOrd="0" presId="urn:microsoft.com/office/officeart/2005/8/layout/vList2"/>
    <dgm:cxn modelId="{549B9769-A510-5040-9932-2DB10ADF23B0}" type="presParOf" srcId="{21C6A835-3519-3F4D-8376-4E8C242D35B7}" destId="{2D506BAD-F265-A647-8BED-B2DFC32FA432}" srcOrd="0" destOrd="0" presId="urn:microsoft.com/office/officeart/2005/8/layout/vList2"/>
    <dgm:cxn modelId="{8365148E-5823-DF45-BCD4-C14DCC95A795}" type="presParOf" srcId="{21C6A835-3519-3F4D-8376-4E8C242D35B7}" destId="{EBB92C63-DCF7-454D-BD70-104615D18876}" srcOrd="1" destOrd="0" presId="urn:microsoft.com/office/officeart/2005/8/layout/vList2"/>
    <dgm:cxn modelId="{1C9F9EFB-28D1-9644-8E19-F264111FF8CA}" type="presParOf" srcId="{21C6A835-3519-3F4D-8376-4E8C242D35B7}" destId="{ABF86D33-EB40-7243-82B9-E936E14D162E}" srcOrd="2" destOrd="0" presId="urn:microsoft.com/office/officeart/2005/8/layout/vList2"/>
    <dgm:cxn modelId="{F120C6D9-53FE-064A-83FB-DBE9FE9398E2}" type="presParOf" srcId="{21C6A835-3519-3F4D-8376-4E8C242D35B7}" destId="{73CD5BF3-68E6-8245-8414-8D93E30234F8}" srcOrd="3" destOrd="0" presId="urn:microsoft.com/office/officeart/2005/8/layout/vList2"/>
    <dgm:cxn modelId="{9FFEC08D-1138-584E-BA22-65031A115906}" type="presParOf" srcId="{21C6A835-3519-3F4D-8376-4E8C242D35B7}" destId="{BFB175FC-1F13-6347-83CE-74A0843A64D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0667C8-3DBA-4A89-B331-09A61C416789}" type="doc">
      <dgm:prSet loTypeId="urn:microsoft.com/office/officeart/2016/7/layout/VerticalDownArrowProcess" loCatId="process" qsTypeId="urn:microsoft.com/office/officeart/2005/8/quickstyle/simple1" qsCatId="simple" csTypeId="urn:microsoft.com/office/officeart/2005/8/colors/accent1_2" csCatId="accent1" phldr="1"/>
      <dgm:spPr/>
      <dgm:t>
        <a:bodyPr/>
        <a:lstStyle/>
        <a:p>
          <a:endParaRPr lang="en-US"/>
        </a:p>
      </dgm:t>
    </dgm:pt>
    <dgm:pt modelId="{E9459D29-769D-4B83-9224-81EC614897BC}">
      <dgm:prSet/>
      <dgm:spPr/>
      <dgm:t>
        <a:bodyPr/>
        <a:lstStyle/>
        <a:p>
          <a:r>
            <a:rPr lang="en-US"/>
            <a:t>Demonstrate</a:t>
          </a:r>
        </a:p>
      </dgm:t>
    </dgm:pt>
    <dgm:pt modelId="{096D28AA-79F5-4E2E-BFCE-D17CF34422BB}" type="parTrans" cxnId="{F3190E78-9F3B-40AF-BAFE-182EF2B68753}">
      <dgm:prSet/>
      <dgm:spPr/>
      <dgm:t>
        <a:bodyPr/>
        <a:lstStyle/>
        <a:p>
          <a:endParaRPr lang="en-US"/>
        </a:p>
      </dgm:t>
    </dgm:pt>
    <dgm:pt modelId="{4E575F70-0D37-48C3-8EAE-893950572066}" type="sibTrans" cxnId="{F3190E78-9F3B-40AF-BAFE-182EF2B68753}">
      <dgm:prSet/>
      <dgm:spPr/>
      <dgm:t>
        <a:bodyPr/>
        <a:lstStyle/>
        <a:p>
          <a:endParaRPr lang="en-US"/>
        </a:p>
      </dgm:t>
    </dgm:pt>
    <dgm:pt modelId="{44657E23-D75A-474E-B1C2-474907F5D1E1}">
      <dgm:prSet custT="1"/>
      <dgm:spPr/>
      <dgm:t>
        <a:bodyPr/>
        <a:lstStyle/>
        <a:p>
          <a:r>
            <a:rPr lang="en-US" sz="1200" dirty="0"/>
            <a:t>A systematic understanding and coherent and detailed knowledge of the complexities in reducing the possibility of cross contamination in criminal investigations. </a:t>
          </a:r>
        </a:p>
      </dgm:t>
    </dgm:pt>
    <dgm:pt modelId="{F07B79FB-3EB7-4385-9484-808D49476D97}" type="parTrans" cxnId="{883BEEB1-6BCC-4199-B12C-916672820614}">
      <dgm:prSet/>
      <dgm:spPr/>
      <dgm:t>
        <a:bodyPr/>
        <a:lstStyle/>
        <a:p>
          <a:endParaRPr lang="en-US"/>
        </a:p>
      </dgm:t>
    </dgm:pt>
    <dgm:pt modelId="{F6AEA5E7-6A13-4465-9CFC-2E82884DD710}" type="sibTrans" cxnId="{883BEEB1-6BCC-4199-B12C-916672820614}">
      <dgm:prSet/>
      <dgm:spPr/>
      <dgm:t>
        <a:bodyPr/>
        <a:lstStyle/>
        <a:p>
          <a:endParaRPr lang="en-US"/>
        </a:p>
      </dgm:t>
    </dgm:pt>
    <dgm:pt modelId="{1ABE6A9D-92D6-4A61-8DD7-BEEB6F021540}">
      <dgm:prSet/>
      <dgm:spPr/>
      <dgm:t>
        <a:bodyPr/>
        <a:lstStyle/>
        <a:p>
          <a:r>
            <a:rPr lang="en-US" dirty="0"/>
            <a:t>Display</a:t>
          </a:r>
        </a:p>
      </dgm:t>
    </dgm:pt>
    <dgm:pt modelId="{D2AD96C4-1D84-4E64-87A4-47F9AA4EA3D6}" type="parTrans" cxnId="{2CEE8D2A-8BC0-4E9D-B66B-3A7B08EE4DC2}">
      <dgm:prSet/>
      <dgm:spPr/>
      <dgm:t>
        <a:bodyPr/>
        <a:lstStyle/>
        <a:p>
          <a:endParaRPr lang="en-US"/>
        </a:p>
      </dgm:t>
    </dgm:pt>
    <dgm:pt modelId="{DE4E0856-1FDD-4AA3-9000-F21E9CABBD3B}" type="sibTrans" cxnId="{2CEE8D2A-8BC0-4E9D-B66B-3A7B08EE4DC2}">
      <dgm:prSet/>
      <dgm:spPr/>
      <dgm:t>
        <a:bodyPr/>
        <a:lstStyle/>
        <a:p>
          <a:endParaRPr lang="en-US"/>
        </a:p>
      </dgm:t>
    </dgm:pt>
    <dgm:pt modelId="{98618010-2897-4E88-89D9-2D2C45867154}">
      <dgm:prSet custT="1"/>
      <dgm:spPr/>
      <dgm:t>
        <a:bodyPr/>
        <a:lstStyle/>
        <a:p>
          <a:r>
            <a:rPr lang="en-US" sz="1200" dirty="0"/>
            <a:t>A practical understanding of the variety of exhibit recovery methods and appropriate forensic disciplines for a spectrum of types of forensic exhibits. </a:t>
          </a:r>
        </a:p>
      </dgm:t>
    </dgm:pt>
    <dgm:pt modelId="{9FCF7888-7190-4083-897C-8BEC3E1C5C5A}" type="parTrans" cxnId="{2B4825B6-834B-4E57-80A5-9B231A84716C}">
      <dgm:prSet/>
      <dgm:spPr/>
      <dgm:t>
        <a:bodyPr/>
        <a:lstStyle/>
        <a:p>
          <a:endParaRPr lang="en-US"/>
        </a:p>
      </dgm:t>
    </dgm:pt>
    <dgm:pt modelId="{9AE0B526-2552-41EE-8365-E9D7852691BD}" type="sibTrans" cxnId="{2B4825B6-834B-4E57-80A5-9B231A84716C}">
      <dgm:prSet/>
      <dgm:spPr/>
      <dgm:t>
        <a:bodyPr/>
        <a:lstStyle/>
        <a:p>
          <a:endParaRPr lang="en-US"/>
        </a:p>
      </dgm:t>
    </dgm:pt>
    <dgm:pt modelId="{03EA8BBB-3B19-4587-BB71-A37055E88361}">
      <dgm:prSet/>
      <dgm:spPr/>
      <dgm:t>
        <a:bodyPr/>
        <a:lstStyle/>
        <a:p>
          <a:r>
            <a:rPr lang="en-US" dirty="0"/>
            <a:t>Analyse</a:t>
          </a:r>
        </a:p>
      </dgm:t>
    </dgm:pt>
    <dgm:pt modelId="{9E1B2067-1B89-439D-981F-B0ED46EDD7B8}" type="parTrans" cxnId="{C1EC3B42-F0A5-4190-8DC2-BC528554CBB7}">
      <dgm:prSet/>
      <dgm:spPr/>
      <dgm:t>
        <a:bodyPr/>
        <a:lstStyle/>
        <a:p>
          <a:endParaRPr lang="en-US"/>
        </a:p>
      </dgm:t>
    </dgm:pt>
    <dgm:pt modelId="{11C03306-7E10-4DCD-AE0D-33F9E1A6B8CD}" type="sibTrans" cxnId="{C1EC3B42-F0A5-4190-8DC2-BC528554CBB7}">
      <dgm:prSet/>
      <dgm:spPr/>
      <dgm:t>
        <a:bodyPr/>
        <a:lstStyle/>
        <a:p>
          <a:endParaRPr lang="en-US"/>
        </a:p>
      </dgm:t>
    </dgm:pt>
    <dgm:pt modelId="{FE624ACC-14CB-4D78-A3C0-C8F60D3892B5}">
      <dgm:prSet custT="1"/>
      <dgm:spPr/>
      <dgm:t>
        <a:bodyPr/>
        <a:lstStyle/>
        <a:p>
          <a:r>
            <a:rPr lang="en-US" sz="1200" dirty="0"/>
            <a:t>Critically analyse the policies and procedures relied upon historically and in contemporary process of police exhibit recovery and examination. </a:t>
          </a:r>
        </a:p>
      </dgm:t>
    </dgm:pt>
    <dgm:pt modelId="{0E50D3BE-3F3E-4524-8600-7E4A5EB8EF39}" type="parTrans" cxnId="{CA69781E-52DC-42E9-82E9-962D847534CA}">
      <dgm:prSet/>
      <dgm:spPr/>
      <dgm:t>
        <a:bodyPr/>
        <a:lstStyle/>
        <a:p>
          <a:endParaRPr lang="en-US"/>
        </a:p>
      </dgm:t>
    </dgm:pt>
    <dgm:pt modelId="{77EB2AF3-4147-4E51-85A2-F9B53A3F5BF0}" type="sibTrans" cxnId="{CA69781E-52DC-42E9-82E9-962D847534CA}">
      <dgm:prSet/>
      <dgm:spPr/>
      <dgm:t>
        <a:bodyPr/>
        <a:lstStyle/>
        <a:p>
          <a:endParaRPr lang="en-US"/>
        </a:p>
      </dgm:t>
    </dgm:pt>
    <dgm:pt modelId="{8C2058B8-6B70-49EA-9001-DFB1B5305CAF}">
      <dgm:prSet/>
      <dgm:spPr/>
      <dgm:t>
        <a:bodyPr/>
        <a:lstStyle/>
        <a:p>
          <a:r>
            <a:rPr lang="en-US"/>
            <a:t>Evaluate</a:t>
          </a:r>
        </a:p>
      </dgm:t>
    </dgm:pt>
    <dgm:pt modelId="{3828C0F5-05EA-4D65-8937-25889AB83100}" type="parTrans" cxnId="{4F8AD8BC-D320-4BE5-AC65-3FEEA850F4C1}">
      <dgm:prSet/>
      <dgm:spPr/>
      <dgm:t>
        <a:bodyPr/>
        <a:lstStyle/>
        <a:p>
          <a:endParaRPr lang="en-US"/>
        </a:p>
      </dgm:t>
    </dgm:pt>
    <dgm:pt modelId="{EFA13B27-0F79-40F0-8C36-C978E2A11060}" type="sibTrans" cxnId="{4F8AD8BC-D320-4BE5-AC65-3FEEA850F4C1}">
      <dgm:prSet/>
      <dgm:spPr/>
      <dgm:t>
        <a:bodyPr/>
        <a:lstStyle/>
        <a:p>
          <a:endParaRPr lang="en-US"/>
        </a:p>
      </dgm:t>
    </dgm:pt>
    <dgm:pt modelId="{B3DB7D87-2BF8-4ED2-BC24-C5F8943AFF7E}">
      <dgm:prSet custT="1"/>
      <dgm:spPr/>
      <dgm:t>
        <a:bodyPr/>
        <a:lstStyle/>
        <a:p>
          <a:r>
            <a:rPr lang="en-US" sz="1200" dirty="0"/>
            <a:t>Critically evaluate relevant legislation, strategies, policy and procedure with regard to police exhibit recovery and examination. </a:t>
          </a:r>
        </a:p>
      </dgm:t>
    </dgm:pt>
    <dgm:pt modelId="{62C7F774-BD7D-472F-82EB-85A8EC6253BD}" type="parTrans" cxnId="{D11A9EB6-2CA8-4BE8-A4C3-619CDD17A0B3}">
      <dgm:prSet/>
      <dgm:spPr/>
      <dgm:t>
        <a:bodyPr/>
        <a:lstStyle/>
        <a:p>
          <a:endParaRPr lang="en-US"/>
        </a:p>
      </dgm:t>
    </dgm:pt>
    <dgm:pt modelId="{C5600D1B-852B-4D8D-AB93-197335861A09}" type="sibTrans" cxnId="{D11A9EB6-2CA8-4BE8-A4C3-619CDD17A0B3}">
      <dgm:prSet/>
      <dgm:spPr/>
      <dgm:t>
        <a:bodyPr/>
        <a:lstStyle/>
        <a:p>
          <a:endParaRPr lang="en-US"/>
        </a:p>
      </dgm:t>
    </dgm:pt>
    <dgm:pt modelId="{D7673FB3-386D-2045-A9E5-CEC1275FDD4C}" type="pres">
      <dgm:prSet presAssocID="{AB0667C8-3DBA-4A89-B331-09A61C416789}" presName="Name0" presStyleCnt="0">
        <dgm:presLayoutVars>
          <dgm:dir/>
          <dgm:animLvl val="lvl"/>
          <dgm:resizeHandles val="exact"/>
        </dgm:presLayoutVars>
      </dgm:prSet>
      <dgm:spPr/>
    </dgm:pt>
    <dgm:pt modelId="{D5DC8763-DF4F-7344-BC26-D316719BBF7A}" type="pres">
      <dgm:prSet presAssocID="{8C2058B8-6B70-49EA-9001-DFB1B5305CAF}" presName="boxAndChildren" presStyleCnt="0"/>
      <dgm:spPr/>
    </dgm:pt>
    <dgm:pt modelId="{5748381E-37CB-5443-BBEB-6EAFCEF6CA4B}" type="pres">
      <dgm:prSet presAssocID="{8C2058B8-6B70-49EA-9001-DFB1B5305CAF}" presName="parentTextBox" presStyleLbl="alignNode1" presStyleIdx="0" presStyleCnt="4"/>
      <dgm:spPr/>
    </dgm:pt>
    <dgm:pt modelId="{028F9946-1B39-394E-85E2-E4050A1C8071}" type="pres">
      <dgm:prSet presAssocID="{8C2058B8-6B70-49EA-9001-DFB1B5305CAF}" presName="descendantBox" presStyleLbl="bgAccFollowNode1" presStyleIdx="0" presStyleCnt="4"/>
      <dgm:spPr/>
    </dgm:pt>
    <dgm:pt modelId="{A326E5AA-8A1A-9F43-9AB5-AA95FBA0E6C8}" type="pres">
      <dgm:prSet presAssocID="{11C03306-7E10-4DCD-AE0D-33F9E1A6B8CD}" presName="sp" presStyleCnt="0"/>
      <dgm:spPr/>
    </dgm:pt>
    <dgm:pt modelId="{99E4BC94-4DB1-8640-AEB6-0E351B300196}" type="pres">
      <dgm:prSet presAssocID="{03EA8BBB-3B19-4587-BB71-A37055E88361}" presName="arrowAndChildren" presStyleCnt="0"/>
      <dgm:spPr/>
    </dgm:pt>
    <dgm:pt modelId="{6D2270A3-ED8B-FA4C-BFA4-D51EC1E3E357}" type="pres">
      <dgm:prSet presAssocID="{03EA8BBB-3B19-4587-BB71-A37055E88361}" presName="parentTextArrow" presStyleLbl="node1" presStyleIdx="0" presStyleCnt="0"/>
      <dgm:spPr/>
    </dgm:pt>
    <dgm:pt modelId="{6647C620-0C5A-984C-81CC-C8A9FCB547F9}" type="pres">
      <dgm:prSet presAssocID="{03EA8BBB-3B19-4587-BB71-A37055E88361}" presName="arrow" presStyleLbl="alignNode1" presStyleIdx="1" presStyleCnt="4"/>
      <dgm:spPr/>
    </dgm:pt>
    <dgm:pt modelId="{19730444-4820-5641-BD5D-EFDDF4E2EAB1}" type="pres">
      <dgm:prSet presAssocID="{03EA8BBB-3B19-4587-BB71-A37055E88361}" presName="descendantArrow" presStyleLbl="bgAccFollowNode1" presStyleIdx="1" presStyleCnt="4"/>
      <dgm:spPr/>
    </dgm:pt>
    <dgm:pt modelId="{28E29DE7-DC85-3F40-9A9B-4EB60D3D7605}" type="pres">
      <dgm:prSet presAssocID="{DE4E0856-1FDD-4AA3-9000-F21E9CABBD3B}" presName="sp" presStyleCnt="0"/>
      <dgm:spPr/>
    </dgm:pt>
    <dgm:pt modelId="{ADF336C7-F65B-5C4F-A256-D95EF943A173}" type="pres">
      <dgm:prSet presAssocID="{1ABE6A9D-92D6-4A61-8DD7-BEEB6F021540}" presName="arrowAndChildren" presStyleCnt="0"/>
      <dgm:spPr/>
    </dgm:pt>
    <dgm:pt modelId="{7537DEEB-9415-8342-8DF4-CB71CEB1E7CC}" type="pres">
      <dgm:prSet presAssocID="{1ABE6A9D-92D6-4A61-8DD7-BEEB6F021540}" presName="parentTextArrow" presStyleLbl="node1" presStyleIdx="0" presStyleCnt="0"/>
      <dgm:spPr/>
    </dgm:pt>
    <dgm:pt modelId="{4B55666D-2A2B-934C-84CB-A54F8C7E16F3}" type="pres">
      <dgm:prSet presAssocID="{1ABE6A9D-92D6-4A61-8DD7-BEEB6F021540}" presName="arrow" presStyleLbl="alignNode1" presStyleIdx="2" presStyleCnt="4"/>
      <dgm:spPr/>
    </dgm:pt>
    <dgm:pt modelId="{0A337D56-82F9-C64E-BDDB-62CDAE4C4E20}" type="pres">
      <dgm:prSet presAssocID="{1ABE6A9D-92D6-4A61-8DD7-BEEB6F021540}" presName="descendantArrow" presStyleLbl="bgAccFollowNode1" presStyleIdx="2" presStyleCnt="4"/>
      <dgm:spPr/>
    </dgm:pt>
    <dgm:pt modelId="{EAD5DA89-6AC0-2246-A22F-2CD03B933319}" type="pres">
      <dgm:prSet presAssocID="{4E575F70-0D37-48C3-8EAE-893950572066}" presName="sp" presStyleCnt="0"/>
      <dgm:spPr/>
    </dgm:pt>
    <dgm:pt modelId="{64ABCA42-29DC-314A-9E7B-7F0C83E8D5B7}" type="pres">
      <dgm:prSet presAssocID="{E9459D29-769D-4B83-9224-81EC614897BC}" presName="arrowAndChildren" presStyleCnt="0"/>
      <dgm:spPr/>
    </dgm:pt>
    <dgm:pt modelId="{B3FE1476-CFA5-C846-96BE-9F2503EB9547}" type="pres">
      <dgm:prSet presAssocID="{E9459D29-769D-4B83-9224-81EC614897BC}" presName="parentTextArrow" presStyleLbl="node1" presStyleIdx="0" presStyleCnt="0"/>
      <dgm:spPr/>
    </dgm:pt>
    <dgm:pt modelId="{81159ABF-CCFB-1543-A3ED-DB57B96B5B22}" type="pres">
      <dgm:prSet presAssocID="{E9459D29-769D-4B83-9224-81EC614897BC}" presName="arrow" presStyleLbl="alignNode1" presStyleIdx="3" presStyleCnt="4"/>
      <dgm:spPr/>
    </dgm:pt>
    <dgm:pt modelId="{FA987A9C-DF60-0D43-B1FC-C15ED0219B24}" type="pres">
      <dgm:prSet presAssocID="{E9459D29-769D-4B83-9224-81EC614897BC}" presName="descendantArrow" presStyleLbl="bgAccFollowNode1" presStyleIdx="3" presStyleCnt="4"/>
      <dgm:spPr/>
    </dgm:pt>
  </dgm:ptLst>
  <dgm:cxnLst>
    <dgm:cxn modelId="{ED592F14-32D7-5147-8C30-B8F7B107C580}" type="presOf" srcId="{8C2058B8-6B70-49EA-9001-DFB1B5305CAF}" destId="{5748381E-37CB-5443-BBEB-6EAFCEF6CA4B}" srcOrd="0" destOrd="0" presId="urn:microsoft.com/office/officeart/2016/7/layout/VerticalDownArrowProcess"/>
    <dgm:cxn modelId="{CA69781E-52DC-42E9-82E9-962D847534CA}" srcId="{03EA8BBB-3B19-4587-BB71-A37055E88361}" destId="{FE624ACC-14CB-4D78-A3C0-C8F60D3892B5}" srcOrd="0" destOrd="0" parTransId="{0E50D3BE-3F3E-4524-8600-7E4A5EB8EF39}" sibTransId="{77EB2AF3-4147-4E51-85A2-F9B53A3F5BF0}"/>
    <dgm:cxn modelId="{1B6A9628-83E8-834F-B570-2FD801751734}" type="presOf" srcId="{E9459D29-769D-4B83-9224-81EC614897BC}" destId="{B3FE1476-CFA5-C846-96BE-9F2503EB9547}" srcOrd="0" destOrd="0" presId="urn:microsoft.com/office/officeart/2016/7/layout/VerticalDownArrowProcess"/>
    <dgm:cxn modelId="{2CEE8D2A-8BC0-4E9D-B66B-3A7B08EE4DC2}" srcId="{AB0667C8-3DBA-4A89-B331-09A61C416789}" destId="{1ABE6A9D-92D6-4A61-8DD7-BEEB6F021540}" srcOrd="1" destOrd="0" parTransId="{D2AD96C4-1D84-4E64-87A4-47F9AA4EA3D6}" sibTransId="{DE4E0856-1FDD-4AA3-9000-F21E9CABBD3B}"/>
    <dgm:cxn modelId="{C1EC3B42-F0A5-4190-8DC2-BC528554CBB7}" srcId="{AB0667C8-3DBA-4A89-B331-09A61C416789}" destId="{03EA8BBB-3B19-4587-BB71-A37055E88361}" srcOrd="2" destOrd="0" parTransId="{9E1B2067-1B89-439D-981F-B0ED46EDD7B8}" sibTransId="{11C03306-7E10-4DCD-AE0D-33F9E1A6B8CD}"/>
    <dgm:cxn modelId="{C7F72567-1E81-8C4D-8EC4-1B5564F03F21}" type="presOf" srcId="{98618010-2897-4E88-89D9-2D2C45867154}" destId="{0A337D56-82F9-C64E-BDDB-62CDAE4C4E20}" srcOrd="0" destOrd="0" presId="urn:microsoft.com/office/officeart/2016/7/layout/VerticalDownArrowProcess"/>
    <dgm:cxn modelId="{9C53B371-CC2D-A34B-8317-E42CD13F83CB}" type="presOf" srcId="{AB0667C8-3DBA-4A89-B331-09A61C416789}" destId="{D7673FB3-386D-2045-A9E5-CEC1275FDD4C}" srcOrd="0" destOrd="0" presId="urn:microsoft.com/office/officeart/2016/7/layout/VerticalDownArrowProcess"/>
    <dgm:cxn modelId="{F3190E78-9F3B-40AF-BAFE-182EF2B68753}" srcId="{AB0667C8-3DBA-4A89-B331-09A61C416789}" destId="{E9459D29-769D-4B83-9224-81EC614897BC}" srcOrd="0" destOrd="0" parTransId="{096D28AA-79F5-4E2E-BFCE-D17CF34422BB}" sibTransId="{4E575F70-0D37-48C3-8EAE-893950572066}"/>
    <dgm:cxn modelId="{F65D5389-A73D-D143-A6DA-EE792E82E2E0}" type="presOf" srcId="{03EA8BBB-3B19-4587-BB71-A37055E88361}" destId="{6647C620-0C5A-984C-81CC-C8A9FCB547F9}" srcOrd="1" destOrd="0" presId="urn:microsoft.com/office/officeart/2016/7/layout/VerticalDownArrowProcess"/>
    <dgm:cxn modelId="{DA7C268A-6EF4-9847-9EE7-DF4033B983CD}" type="presOf" srcId="{03EA8BBB-3B19-4587-BB71-A37055E88361}" destId="{6D2270A3-ED8B-FA4C-BFA4-D51EC1E3E357}" srcOrd="0" destOrd="0" presId="urn:microsoft.com/office/officeart/2016/7/layout/VerticalDownArrowProcess"/>
    <dgm:cxn modelId="{E15A5092-CA6C-FB44-866A-EB0BFBE2A516}" type="presOf" srcId="{B3DB7D87-2BF8-4ED2-BC24-C5F8943AFF7E}" destId="{028F9946-1B39-394E-85E2-E4050A1C8071}" srcOrd="0" destOrd="0" presId="urn:microsoft.com/office/officeart/2016/7/layout/VerticalDownArrowProcess"/>
    <dgm:cxn modelId="{2B8CA794-21D9-604D-B328-5D31FB6936F4}" type="presOf" srcId="{FE624ACC-14CB-4D78-A3C0-C8F60D3892B5}" destId="{19730444-4820-5641-BD5D-EFDDF4E2EAB1}" srcOrd="0" destOrd="0" presId="urn:microsoft.com/office/officeart/2016/7/layout/VerticalDownArrowProcess"/>
    <dgm:cxn modelId="{F7FD909B-0094-564D-B056-5CFB63DE744E}" type="presOf" srcId="{1ABE6A9D-92D6-4A61-8DD7-BEEB6F021540}" destId="{7537DEEB-9415-8342-8DF4-CB71CEB1E7CC}" srcOrd="0" destOrd="0" presId="urn:microsoft.com/office/officeart/2016/7/layout/VerticalDownArrowProcess"/>
    <dgm:cxn modelId="{C2B7CDA5-BA36-D04D-B76F-C5ABFB02B3C9}" type="presOf" srcId="{44657E23-D75A-474E-B1C2-474907F5D1E1}" destId="{FA987A9C-DF60-0D43-B1FC-C15ED0219B24}" srcOrd="0" destOrd="0" presId="urn:microsoft.com/office/officeart/2016/7/layout/VerticalDownArrowProcess"/>
    <dgm:cxn modelId="{883BEEB1-6BCC-4199-B12C-916672820614}" srcId="{E9459D29-769D-4B83-9224-81EC614897BC}" destId="{44657E23-D75A-474E-B1C2-474907F5D1E1}" srcOrd="0" destOrd="0" parTransId="{F07B79FB-3EB7-4385-9484-808D49476D97}" sibTransId="{F6AEA5E7-6A13-4465-9CFC-2E82884DD710}"/>
    <dgm:cxn modelId="{2B4825B6-834B-4E57-80A5-9B231A84716C}" srcId="{1ABE6A9D-92D6-4A61-8DD7-BEEB6F021540}" destId="{98618010-2897-4E88-89D9-2D2C45867154}" srcOrd="0" destOrd="0" parTransId="{9FCF7888-7190-4083-897C-8BEC3E1C5C5A}" sibTransId="{9AE0B526-2552-41EE-8365-E9D7852691BD}"/>
    <dgm:cxn modelId="{D11A9EB6-2CA8-4BE8-A4C3-619CDD17A0B3}" srcId="{8C2058B8-6B70-49EA-9001-DFB1B5305CAF}" destId="{B3DB7D87-2BF8-4ED2-BC24-C5F8943AFF7E}" srcOrd="0" destOrd="0" parTransId="{62C7F774-BD7D-472F-82EB-85A8EC6253BD}" sibTransId="{C5600D1B-852B-4D8D-AB93-197335861A09}"/>
    <dgm:cxn modelId="{4F8AD8BC-D320-4BE5-AC65-3FEEA850F4C1}" srcId="{AB0667C8-3DBA-4A89-B331-09A61C416789}" destId="{8C2058B8-6B70-49EA-9001-DFB1B5305CAF}" srcOrd="3" destOrd="0" parTransId="{3828C0F5-05EA-4D65-8937-25889AB83100}" sibTransId="{EFA13B27-0F79-40F0-8C36-C978E2A11060}"/>
    <dgm:cxn modelId="{7A4B53C9-4F12-8947-8AAD-C63F4CF2F181}" type="presOf" srcId="{E9459D29-769D-4B83-9224-81EC614897BC}" destId="{81159ABF-CCFB-1543-A3ED-DB57B96B5B22}" srcOrd="1" destOrd="0" presId="urn:microsoft.com/office/officeart/2016/7/layout/VerticalDownArrowProcess"/>
    <dgm:cxn modelId="{D55FCCCF-11DF-124E-83C1-77B3A1C8321F}" type="presOf" srcId="{1ABE6A9D-92D6-4A61-8DD7-BEEB6F021540}" destId="{4B55666D-2A2B-934C-84CB-A54F8C7E16F3}" srcOrd="1" destOrd="0" presId="urn:microsoft.com/office/officeart/2016/7/layout/VerticalDownArrowProcess"/>
    <dgm:cxn modelId="{1CD00C7D-7110-1548-8266-45920411CF80}" type="presParOf" srcId="{D7673FB3-386D-2045-A9E5-CEC1275FDD4C}" destId="{D5DC8763-DF4F-7344-BC26-D316719BBF7A}" srcOrd="0" destOrd="0" presId="urn:microsoft.com/office/officeart/2016/7/layout/VerticalDownArrowProcess"/>
    <dgm:cxn modelId="{1EDEFC68-1F94-C045-90ED-008AAB4B3D84}" type="presParOf" srcId="{D5DC8763-DF4F-7344-BC26-D316719BBF7A}" destId="{5748381E-37CB-5443-BBEB-6EAFCEF6CA4B}" srcOrd="0" destOrd="0" presId="urn:microsoft.com/office/officeart/2016/7/layout/VerticalDownArrowProcess"/>
    <dgm:cxn modelId="{7A29AE59-EFB7-8E40-A21D-3037F9C00ECE}" type="presParOf" srcId="{D5DC8763-DF4F-7344-BC26-D316719BBF7A}" destId="{028F9946-1B39-394E-85E2-E4050A1C8071}" srcOrd="1" destOrd="0" presId="urn:microsoft.com/office/officeart/2016/7/layout/VerticalDownArrowProcess"/>
    <dgm:cxn modelId="{4FA30A32-C916-554A-A982-DD314D75A5ED}" type="presParOf" srcId="{D7673FB3-386D-2045-A9E5-CEC1275FDD4C}" destId="{A326E5AA-8A1A-9F43-9AB5-AA95FBA0E6C8}" srcOrd="1" destOrd="0" presId="urn:microsoft.com/office/officeart/2016/7/layout/VerticalDownArrowProcess"/>
    <dgm:cxn modelId="{DC72BA19-8AB8-C140-B19B-9FCE2369D85C}" type="presParOf" srcId="{D7673FB3-386D-2045-A9E5-CEC1275FDD4C}" destId="{99E4BC94-4DB1-8640-AEB6-0E351B300196}" srcOrd="2" destOrd="0" presId="urn:microsoft.com/office/officeart/2016/7/layout/VerticalDownArrowProcess"/>
    <dgm:cxn modelId="{2820AAF3-C683-5E41-9E3E-4BFBD1D21B4C}" type="presParOf" srcId="{99E4BC94-4DB1-8640-AEB6-0E351B300196}" destId="{6D2270A3-ED8B-FA4C-BFA4-D51EC1E3E357}" srcOrd="0" destOrd="0" presId="urn:microsoft.com/office/officeart/2016/7/layout/VerticalDownArrowProcess"/>
    <dgm:cxn modelId="{82AA7A26-C933-D24F-8B1B-BCE2C3FAC8AB}" type="presParOf" srcId="{99E4BC94-4DB1-8640-AEB6-0E351B300196}" destId="{6647C620-0C5A-984C-81CC-C8A9FCB547F9}" srcOrd="1" destOrd="0" presId="urn:microsoft.com/office/officeart/2016/7/layout/VerticalDownArrowProcess"/>
    <dgm:cxn modelId="{00DFC7A5-A2D4-2640-931C-658B4BEA2D3E}" type="presParOf" srcId="{99E4BC94-4DB1-8640-AEB6-0E351B300196}" destId="{19730444-4820-5641-BD5D-EFDDF4E2EAB1}" srcOrd="2" destOrd="0" presId="urn:microsoft.com/office/officeart/2016/7/layout/VerticalDownArrowProcess"/>
    <dgm:cxn modelId="{89444DA4-B0FE-8543-B81D-60DAE27DBDB9}" type="presParOf" srcId="{D7673FB3-386D-2045-A9E5-CEC1275FDD4C}" destId="{28E29DE7-DC85-3F40-9A9B-4EB60D3D7605}" srcOrd="3" destOrd="0" presId="urn:microsoft.com/office/officeart/2016/7/layout/VerticalDownArrowProcess"/>
    <dgm:cxn modelId="{061E5B26-4265-204D-A463-27D58E5C5139}" type="presParOf" srcId="{D7673FB3-386D-2045-A9E5-CEC1275FDD4C}" destId="{ADF336C7-F65B-5C4F-A256-D95EF943A173}" srcOrd="4" destOrd="0" presId="urn:microsoft.com/office/officeart/2016/7/layout/VerticalDownArrowProcess"/>
    <dgm:cxn modelId="{F8AC66FA-E610-BD43-B197-8EB118A6D634}" type="presParOf" srcId="{ADF336C7-F65B-5C4F-A256-D95EF943A173}" destId="{7537DEEB-9415-8342-8DF4-CB71CEB1E7CC}" srcOrd="0" destOrd="0" presId="urn:microsoft.com/office/officeart/2016/7/layout/VerticalDownArrowProcess"/>
    <dgm:cxn modelId="{DBF72905-ED5D-914C-A0EF-6F45EEDBA0BC}" type="presParOf" srcId="{ADF336C7-F65B-5C4F-A256-D95EF943A173}" destId="{4B55666D-2A2B-934C-84CB-A54F8C7E16F3}" srcOrd="1" destOrd="0" presId="urn:microsoft.com/office/officeart/2016/7/layout/VerticalDownArrowProcess"/>
    <dgm:cxn modelId="{14338339-3DDA-5E46-8F2B-EEF954BEC7AD}" type="presParOf" srcId="{ADF336C7-F65B-5C4F-A256-D95EF943A173}" destId="{0A337D56-82F9-C64E-BDDB-62CDAE4C4E20}" srcOrd="2" destOrd="0" presId="urn:microsoft.com/office/officeart/2016/7/layout/VerticalDownArrowProcess"/>
    <dgm:cxn modelId="{FC88905C-968F-F04D-81E2-23E03F5AEBAD}" type="presParOf" srcId="{D7673FB3-386D-2045-A9E5-CEC1275FDD4C}" destId="{EAD5DA89-6AC0-2246-A22F-2CD03B933319}" srcOrd="5" destOrd="0" presId="urn:microsoft.com/office/officeart/2016/7/layout/VerticalDownArrowProcess"/>
    <dgm:cxn modelId="{9643AA71-42E5-0342-98FC-0BFA1E97C43C}" type="presParOf" srcId="{D7673FB3-386D-2045-A9E5-CEC1275FDD4C}" destId="{64ABCA42-29DC-314A-9E7B-7F0C83E8D5B7}" srcOrd="6" destOrd="0" presId="urn:microsoft.com/office/officeart/2016/7/layout/VerticalDownArrowProcess"/>
    <dgm:cxn modelId="{074F3CCC-5966-E74B-8749-9AEFE65CB09C}" type="presParOf" srcId="{64ABCA42-29DC-314A-9E7B-7F0C83E8D5B7}" destId="{B3FE1476-CFA5-C846-96BE-9F2503EB9547}" srcOrd="0" destOrd="0" presId="urn:microsoft.com/office/officeart/2016/7/layout/VerticalDownArrowProcess"/>
    <dgm:cxn modelId="{CAC88BEB-7D53-1446-A83C-3BC44B4300AD}" type="presParOf" srcId="{64ABCA42-29DC-314A-9E7B-7F0C83E8D5B7}" destId="{81159ABF-CCFB-1543-A3ED-DB57B96B5B22}" srcOrd="1" destOrd="0" presId="urn:microsoft.com/office/officeart/2016/7/layout/VerticalDownArrowProcess"/>
    <dgm:cxn modelId="{CB7597D0-9DA1-9941-BE9F-A83024409770}" type="presParOf" srcId="{64ABCA42-29DC-314A-9E7B-7F0C83E8D5B7}" destId="{FA987A9C-DF60-0D43-B1FC-C15ED0219B24}"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614A1B-C878-4CA4-B691-40D63ED230A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F21618-0476-4A01-9066-60FCB85F5520}">
      <dgm:prSet custT="1"/>
      <dgm:spPr/>
      <dgm:t>
        <a:bodyPr/>
        <a:lstStyle/>
        <a:p>
          <a:pPr algn="ctr"/>
          <a:r>
            <a:rPr lang="en-GB" sz="4000" dirty="0"/>
            <a:t>Component 1: 50% </a:t>
          </a:r>
          <a:br>
            <a:rPr lang="en-GB" sz="4000" dirty="0"/>
          </a:br>
          <a:r>
            <a:rPr lang="en-GB" sz="4000" dirty="0"/>
            <a:t>Coursework (3,000 words) </a:t>
          </a:r>
          <a:endParaRPr lang="en-US" sz="4000" dirty="0"/>
        </a:p>
      </dgm:t>
    </dgm:pt>
    <dgm:pt modelId="{0BF0E1C7-3D43-4B2C-A2BC-3FD484BBD032}" type="parTrans" cxnId="{EA36535A-1219-4815-902D-9057FA1CDD89}">
      <dgm:prSet/>
      <dgm:spPr/>
      <dgm:t>
        <a:bodyPr/>
        <a:lstStyle/>
        <a:p>
          <a:endParaRPr lang="en-US"/>
        </a:p>
      </dgm:t>
    </dgm:pt>
    <dgm:pt modelId="{AA114A8D-1BA0-43B7-B916-E88BF2C1CCFF}" type="sibTrans" cxnId="{EA36535A-1219-4815-902D-9057FA1CDD89}">
      <dgm:prSet/>
      <dgm:spPr/>
      <dgm:t>
        <a:bodyPr/>
        <a:lstStyle/>
        <a:p>
          <a:endParaRPr lang="en-US"/>
        </a:p>
      </dgm:t>
    </dgm:pt>
    <dgm:pt modelId="{114FA89B-158E-495D-A885-55D7FD212F80}">
      <dgm:prSet custT="1"/>
      <dgm:spPr/>
      <dgm:t>
        <a:bodyPr/>
        <a:lstStyle/>
        <a:p>
          <a:pPr algn="ctr"/>
          <a:r>
            <a:rPr lang="en-GB" sz="4000" dirty="0"/>
            <a:t>Component 2: 50% </a:t>
          </a:r>
        </a:p>
        <a:p>
          <a:pPr algn="ctr"/>
          <a:r>
            <a:rPr lang="en-GB" sz="4000" dirty="0"/>
            <a:t>Exam (2 hours) </a:t>
          </a:r>
          <a:endParaRPr lang="en-US" sz="4000" dirty="0"/>
        </a:p>
      </dgm:t>
    </dgm:pt>
    <dgm:pt modelId="{DBCBECD0-5560-4475-8B93-36549597DAAC}" type="parTrans" cxnId="{3B49442D-66C2-465F-A29B-F0AFCB5460E5}">
      <dgm:prSet/>
      <dgm:spPr/>
      <dgm:t>
        <a:bodyPr/>
        <a:lstStyle/>
        <a:p>
          <a:endParaRPr lang="en-US"/>
        </a:p>
      </dgm:t>
    </dgm:pt>
    <dgm:pt modelId="{7423E67E-20C5-4ABC-B380-902457FBA997}" type="sibTrans" cxnId="{3B49442D-66C2-465F-A29B-F0AFCB5460E5}">
      <dgm:prSet/>
      <dgm:spPr/>
      <dgm:t>
        <a:bodyPr/>
        <a:lstStyle/>
        <a:p>
          <a:endParaRPr lang="en-US"/>
        </a:p>
      </dgm:t>
    </dgm:pt>
    <dgm:pt modelId="{B594A351-92AC-0349-A74B-8E92ED5836C4}" type="pres">
      <dgm:prSet presAssocID="{46614A1B-C878-4CA4-B691-40D63ED230AF}" presName="linear" presStyleCnt="0">
        <dgm:presLayoutVars>
          <dgm:animLvl val="lvl"/>
          <dgm:resizeHandles val="exact"/>
        </dgm:presLayoutVars>
      </dgm:prSet>
      <dgm:spPr/>
    </dgm:pt>
    <dgm:pt modelId="{C465F967-BD8A-1A4B-BB35-EE4B01114CDE}" type="pres">
      <dgm:prSet presAssocID="{59F21618-0476-4A01-9066-60FCB85F5520}" presName="parentText" presStyleLbl="node1" presStyleIdx="0" presStyleCnt="2" custLinFactNeighborX="-82326" custLinFactNeighborY="-16015">
        <dgm:presLayoutVars>
          <dgm:chMax val="0"/>
          <dgm:bulletEnabled val="1"/>
        </dgm:presLayoutVars>
      </dgm:prSet>
      <dgm:spPr/>
    </dgm:pt>
    <dgm:pt modelId="{2DFB9CA2-7CAF-A84B-B072-560060AA64CE}" type="pres">
      <dgm:prSet presAssocID="{AA114A8D-1BA0-43B7-B916-E88BF2C1CCFF}" presName="spacer" presStyleCnt="0"/>
      <dgm:spPr/>
    </dgm:pt>
    <dgm:pt modelId="{B56B7927-4E1A-0446-8A43-F61372574308}" type="pres">
      <dgm:prSet presAssocID="{114FA89B-158E-495D-A885-55D7FD212F80}" presName="parentText" presStyleLbl="node1" presStyleIdx="1" presStyleCnt="2" custLinFactY="20382" custLinFactNeighborX="-1034" custLinFactNeighborY="100000">
        <dgm:presLayoutVars>
          <dgm:chMax val="0"/>
          <dgm:bulletEnabled val="1"/>
        </dgm:presLayoutVars>
      </dgm:prSet>
      <dgm:spPr/>
    </dgm:pt>
  </dgm:ptLst>
  <dgm:cxnLst>
    <dgm:cxn modelId="{3B49442D-66C2-465F-A29B-F0AFCB5460E5}" srcId="{46614A1B-C878-4CA4-B691-40D63ED230AF}" destId="{114FA89B-158E-495D-A885-55D7FD212F80}" srcOrd="1" destOrd="0" parTransId="{DBCBECD0-5560-4475-8B93-36549597DAAC}" sibTransId="{7423E67E-20C5-4ABC-B380-902457FBA997}"/>
    <dgm:cxn modelId="{EA36535A-1219-4815-902D-9057FA1CDD89}" srcId="{46614A1B-C878-4CA4-B691-40D63ED230AF}" destId="{59F21618-0476-4A01-9066-60FCB85F5520}" srcOrd="0" destOrd="0" parTransId="{0BF0E1C7-3D43-4B2C-A2BC-3FD484BBD032}" sibTransId="{AA114A8D-1BA0-43B7-B916-E88BF2C1CCFF}"/>
    <dgm:cxn modelId="{905CE48D-2A18-B441-A897-E3BA2543B8D0}" type="presOf" srcId="{59F21618-0476-4A01-9066-60FCB85F5520}" destId="{C465F967-BD8A-1A4B-BB35-EE4B01114CDE}" srcOrd="0" destOrd="0" presId="urn:microsoft.com/office/officeart/2005/8/layout/vList2"/>
    <dgm:cxn modelId="{E53B95C3-D615-4640-8C6C-31883B3B7F4F}" type="presOf" srcId="{114FA89B-158E-495D-A885-55D7FD212F80}" destId="{B56B7927-4E1A-0446-8A43-F61372574308}" srcOrd="0" destOrd="0" presId="urn:microsoft.com/office/officeart/2005/8/layout/vList2"/>
    <dgm:cxn modelId="{7B8001E8-A7CA-C143-B33A-805F46EE3FCB}" type="presOf" srcId="{46614A1B-C878-4CA4-B691-40D63ED230AF}" destId="{B594A351-92AC-0349-A74B-8E92ED5836C4}" srcOrd="0" destOrd="0" presId="urn:microsoft.com/office/officeart/2005/8/layout/vList2"/>
    <dgm:cxn modelId="{06954335-ADE1-354B-A69C-4D3FFD79E95D}" type="presParOf" srcId="{B594A351-92AC-0349-A74B-8E92ED5836C4}" destId="{C465F967-BD8A-1A4B-BB35-EE4B01114CDE}" srcOrd="0" destOrd="0" presId="urn:microsoft.com/office/officeart/2005/8/layout/vList2"/>
    <dgm:cxn modelId="{5C742FB9-824E-3348-A785-A8474CC40DBB}" type="presParOf" srcId="{B594A351-92AC-0349-A74B-8E92ED5836C4}" destId="{2DFB9CA2-7CAF-A84B-B072-560060AA64CE}" srcOrd="1" destOrd="0" presId="urn:microsoft.com/office/officeart/2005/8/layout/vList2"/>
    <dgm:cxn modelId="{B2F5007A-1831-4349-BA81-E15C55E8D851}" type="presParOf" srcId="{B594A351-92AC-0349-A74B-8E92ED5836C4}" destId="{B56B7927-4E1A-0446-8A43-F6137257430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8AE878-7CC3-4F30-9D09-5960F1AA3DC0}" type="doc">
      <dgm:prSet loTypeId="urn:microsoft.com/office/officeart/2016/7/layout/VerticalHollowActionList" loCatId="List" qsTypeId="urn:microsoft.com/office/officeart/2005/8/quickstyle/simple2" qsCatId="simple" csTypeId="urn:microsoft.com/office/officeart/2005/8/colors/accent1_2" csCatId="accent1" phldr="1"/>
      <dgm:spPr/>
      <dgm:t>
        <a:bodyPr/>
        <a:lstStyle/>
        <a:p>
          <a:endParaRPr lang="en-US"/>
        </a:p>
      </dgm:t>
    </dgm:pt>
    <dgm:pt modelId="{EDE1207C-63E6-454E-81F4-A5F9654E161B}">
      <dgm:prSet/>
      <dgm:spPr/>
      <dgm:t>
        <a:bodyPr/>
        <a:lstStyle/>
        <a:p>
          <a:r>
            <a:rPr lang="en-US"/>
            <a:t>Protect</a:t>
          </a:r>
        </a:p>
      </dgm:t>
    </dgm:pt>
    <dgm:pt modelId="{97EA2F11-1604-4E77-891F-F7383AC494C3}" type="parTrans" cxnId="{CDD8DE36-B765-435D-9CC7-359B73DBEC18}">
      <dgm:prSet/>
      <dgm:spPr/>
      <dgm:t>
        <a:bodyPr/>
        <a:lstStyle/>
        <a:p>
          <a:endParaRPr lang="en-US"/>
        </a:p>
      </dgm:t>
    </dgm:pt>
    <dgm:pt modelId="{5D398C58-9A13-4C86-B12E-C44A99065E8F}" type="sibTrans" cxnId="{CDD8DE36-B765-435D-9CC7-359B73DBEC18}">
      <dgm:prSet/>
      <dgm:spPr/>
      <dgm:t>
        <a:bodyPr/>
        <a:lstStyle/>
        <a:p>
          <a:endParaRPr lang="en-US"/>
        </a:p>
      </dgm:t>
    </dgm:pt>
    <dgm:pt modelId="{880C6513-EA08-48A6-943A-F39CD5695310}">
      <dgm:prSet/>
      <dgm:spPr/>
      <dgm:t>
        <a:bodyPr/>
        <a:lstStyle/>
        <a:p>
          <a:r>
            <a:rPr lang="en-US" dirty="0"/>
            <a:t>Scene (forensically)- Preserve evidence.</a:t>
          </a:r>
        </a:p>
      </dgm:t>
    </dgm:pt>
    <dgm:pt modelId="{C767865C-1241-4EAB-A68C-AD8BCE89E0AA}" type="parTrans" cxnId="{5A43DEC0-6A61-4F43-9D60-C9FD467AE898}">
      <dgm:prSet/>
      <dgm:spPr/>
      <dgm:t>
        <a:bodyPr/>
        <a:lstStyle/>
        <a:p>
          <a:endParaRPr lang="en-US"/>
        </a:p>
      </dgm:t>
    </dgm:pt>
    <dgm:pt modelId="{049E2017-539F-40B1-9DC5-F26108B34716}" type="sibTrans" cxnId="{5A43DEC0-6A61-4F43-9D60-C9FD467AE898}">
      <dgm:prSet/>
      <dgm:spPr/>
      <dgm:t>
        <a:bodyPr/>
        <a:lstStyle/>
        <a:p>
          <a:endParaRPr lang="en-US"/>
        </a:p>
      </dgm:t>
    </dgm:pt>
    <dgm:pt modelId="{DD7DD325-E800-4D81-8EB5-BD5B113CA563}">
      <dgm:prSet/>
      <dgm:spPr/>
      <dgm:t>
        <a:bodyPr/>
        <a:lstStyle/>
        <a:p>
          <a:r>
            <a:rPr lang="en-US"/>
            <a:t>Prevent</a:t>
          </a:r>
        </a:p>
      </dgm:t>
    </dgm:pt>
    <dgm:pt modelId="{ADAA01A6-D4F9-47C0-8F1C-83B3FBA9F41D}" type="parTrans" cxnId="{A802845E-9C8E-4508-A595-0011D3F6AAC6}">
      <dgm:prSet/>
      <dgm:spPr/>
      <dgm:t>
        <a:bodyPr/>
        <a:lstStyle/>
        <a:p>
          <a:endParaRPr lang="en-US"/>
        </a:p>
      </dgm:t>
    </dgm:pt>
    <dgm:pt modelId="{DD3FB1CE-7F99-4B3B-92FC-16C72AF3F9FD}" type="sibTrans" cxnId="{A802845E-9C8E-4508-A595-0011D3F6AAC6}">
      <dgm:prSet/>
      <dgm:spPr/>
      <dgm:t>
        <a:bodyPr/>
        <a:lstStyle/>
        <a:p>
          <a:endParaRPr lang="en-US"/>
        </a:p>
      </dgm:t>
    </dgm:pt>
    <dgm:pt modelId="{667FEA24-76EA-4FB0-9AE3-EE8505D3010D}">
      <dgm:prSet/>
      <dgm:spPr/>
      <dgm:t>
        <a:bodyPr/>
        <a:lstStyle/>
        <a:p>
          <a:r>
            <a:rPr lang="en-US" dirty="0"/>
            <a:t> Cross contamination.</a:t>
          </a:r>
        </a:p>
      </dgm:t>
    </dgm:pt>
    <dgm:pt modelId="{AEE63129-A8CB-4FE4-8B06-6C6136DEC037}" type="parTrans" cxnId="{8CE728B6-B0DF-48C4-B9FB-A68BC5D84FA9}">
      <dgm:prSet/>
      <dgm:spPr/>
      <dgm:t>
        <a:bodyPr/>
        <a:lstStyle/>
        <a:p>
          <a:endParaRPr lang="en-US"/>
        </a:p>
      </dgm:t>
    </dgm:pt>
    <dgm:pt modelId="{EFC0F64A-0989-4D00-B54B-55F056E847AB}" type="sibTrans" cxnId="{8CE728B6-B0DF-48C4-B9FB-A68BC5D84FA9}">
      <dgm:prSet/>
      <dgm:spPr/>
      <dgm:t>
        <a:bodyPr/>
        <a:lstStyle/>
        <a:p>
          <a:endParaRPr lang="en-US"/>
        </a:p>
      </dgm:t>
    </dgm:pt>
    <dgm:pt modelId="{04DB61C6-9DB7-432C-A797-5EFEB00E5ADF}">
      <dgm:prSet/>
      <dgm:spPr/>
      <dgm:t>
        <a:bodyPr/>
        <a:lstStyle/>
        <a:p>
          <a:r>
            <a:rPr lang="en-US"/>
            <a:t>Collect</a:t>
          </a:r>
        </a:p>
      </dgm:t>
    </dgm:pt>
    <dgm:pt modelId="{7D5FB635-A819-448F-BA83-67A69157FEDF}" type="parTrans" cxnId="{509B9E0C-9D9E-4513-BC90-5E74B3EE2944}">
      <dgm:prSet/>
      <dgm:spPr/>
      <dgm:t>
        <a:bodyPr/>
        <a:lstStyle/>
        <a:p>
          <a:endParaRPr lang="en-US"/>
        </a:p>
      </dgm:t>
    </dgm:pt>
    <dgm:pt modelId="{8C7347B5-AA43-4B74-AD17-5F257E24B9B0}" type="sibTrans" cxnId="{509B9E0C-9D9E-4513-BC90-5E74B3EE2944}">
      <dgm:prSet/>
      <dgm:spPr/>
      <dgm:t>
        <a:bodyPr/>
        <a:lstStyle/>
        <a:p>
          <a:endParaRPr lang="en-US"/>
        </a:p>
      </dgm:t>
    </dgm:pt>
    <dgm:pt modelId="{4775E1EC-8BDE-406A-89A1-3DE65CFB3CA2}">
      <dgm:prSet/>
      <dgm:spPr/>
      <dgm:t>
        <a:bodyPr/>
        <a:lstStyle/>
        <a:p>
          <a:r>
            <a:rPr lang="en-US" dirty="0"/>
            <a:t>Info/evidence. </a:t>
          </a:r>
        </a:p>
      </dgm:t>
    </dgm:pt>
    <dgm:pt modelId="{A61E1BE0-38EB-44DB-B6D9-3FDC8C8F44C6}" type="parTrans" cxnId="{976A9823-629C-4F92-BF4E-69D72F946975}">
      <dgm:prSet/>
      <dgm:spPr/>
      <dgm:t>
        <a:bodyPr/>
        <a:lstStyle/>
        <a:p>
          <a:endParaRPr lang="en-US"/>
        </a:p>
      </dgm:t>
    </dgm:pt>
    <dgm:pt modelId="{73CA198E-9C1C-4956-A279-EDE41E2DAC50}" type="sibTrans" cxnId="{976A9823-629C-4F92-BF4E-69D72F946975}">
      <dgm:prSet/>
      <dgm:spPr/>
      <dgm:t>
        <a:bodyPr/>
        <a:lstStyle/>
        <a:p>
          <a:endParaRPr lang="en-US"/>
        </a:p>
      </dgm:t>
    </dgm:pt>
    <dgm:pt modelId="{3AE66C25-2D8A-DB42-A25F-9F5AE1D80718}" type="pres">
      <dgm:prSet presAssocID="{E98AE878-7CC3-4F30-9D09-5960F1AA3DC0}" presName="Name0" presStyleCnt="0">
        <dgm:presLayoutVars>
          <dgm:dir/>
          <dgm:animLvl val="lvl"/>
          <dgm:resizeHandles val="exact"/>
        </dgm:presLayoutVars>
      </dgm:prSet>
      <dgm:spPr/>
    </dgm:pt>
    <dgm:pt modelId="{589B51F8-942A-7246-8BF7-32CEBB80E344}" type="pres">
      <dgm:prSet presAssocID="{EDE1207C-63E6-454E-81F4-A5F9654E161B}" presName="linNode" presStyleCnt="0"/>
      <dgm:spPr/>
    </dgm:pt>
    <dgm:pt modelId="{BF318019-D927-714D-A94D-F725849890B7}" type="pres">
      <dgm:prSet presAssocID="{EDE1207C-63E6-454E-81F4-A5F9654E161B}" presName="parentText" presStyleLbl="solidFgAcc1" presStyleIdx="0" presStyleCnt="3">
        <dgm:presLayoutVars>
          <dgm:chMax val="1"/>
          <dgm:bulletEnabled/>
        </dgm:presLayoutVars>
      </dgm:prSet>
      <dgm:spPr/>
    </dgm:pt>
    <dgm:pt modelId="{F4BAB8AA-60C0-0C45-8413-B16FF2F42CDC}" type="pres">
      <dgm:prSet presAssocID="{EDE1207C-63E6-454E-81F4-A5F9654E161B}" presName="descendantText" presStyleLbl="alignNode1" presStyleIdx="0" presStyleCnt="3">
        <dgm:presLayoutVars>
          <dgm:bulletEnabled/>
        </dgm:presLayoutVars>
      </dgm:prSet>
      <dgm:spPr/>
    </dgm:pt>
    <dgm:pt modelId="{220FCC50-72E3-D74F-AAA5-41AB7BE8D60E}" type="pres">
      <dgm:prSet presAssocID="{5D398C58-9A13-4C86-B12E-C44A99065E8F}" presName="sp" presStyleCnt="0"/>
      <dgm:spPr/>
    </dgm:pt>
    <dgm:pt modelId="{A6A51701-BE1C-1B4B-8AA0-27F755050EAC}" type="pres">
      <dgm:prSet presAssocID="{DD7DD325-E800-4D81-8EB5-BD5B113CA563}" presName="linNode" presStyleCnt="0"/>
      <dgm:spPr/>
    </dgm:pt>
    <dgm:pt modelId="{A539BBF4-00A2-E04E-80D6-2747F8D6709C}" type="pres">
      <dgm:prSet presAssocID="{DD7DD325-E800-4D81-8EB5-BD5B113CA563}" presName="parentText" presStyleLbl="solidFgAcc1" presStyleIdx="1" presStyleCnt="3">
        <dgm:presLayoutVars>
          <dgm:chMax val="1"/>
          <dgm:bulletEnabled/>
        </dgm:presLayoutVars>
      </dgm:prSet>
      <dgm:spPr/>
    </dgm:pt>
    <dgm:pt modelId="{21865773-2293-6046-B09E-2325801D3262}" type="pres">
      <dgm:prSet presAssocID="{DD7DD325-E800-4D81-8EB5-BD5B113CA563}" presName="descendantText" presStyleLbl="alignNode1" presStyleIdx="1" presStyleCnt="3">
        <dgm:presLayoutVars>
          <dgm:bulletEnabled/>
        </dgm:presLayoutVars>
      </dgm:prSet>
      <dgm:spPr/>
    </dgm:pt>
    <dgm:pt modelId="{3C00A135-0464-EC41-9490-FF72B7E7D710}" type="pres">
      <dgm:prSet presAssocID="{DD3FB1CE-7F99-4B3B-92FC-16C72AF3F9FD}" presName="sp" presStyleCnt="0"/>
      <dgm:spPr/>
    </dgm:pt>
    <dgm:pt modelId="{5E082B79-4C3D-7C4D-AB79-B6689B3EBE3E}" type="pres">
      <dgm:prSet presAssocID="{04DB61C6-9DB7-432C-A797-5EFEB00E5ADF}" presName="linNode" presStyleCnt="0"/>
      <dgm:spPr/>
    </dgm:pt>
    <dgm:pt modelId="{47E1EDB3-5465-8449-BC06-B8602238A82C}" type="pres">
      <dgm:prSet presAssocID="{04DB61C6-9DB7-432C-A797-5EFEB00E5ADF}" presName="parentText" presStyleLbl="solidFgAcc1" presStyleIdx="2" presStyleCnt="3">
        <dgm:presLayoutVars>
          <dgm:chMax val="1"/>
          <dgm:bulletEnabled/>
        </dgm:presLayoutVars>
      </dgm:prSet>
      <dgm:spPr/>
    </dgm:pt>
    <dgm:pt modelId="{85C124B9-5ADA-C944-84D8-779C4118F452}" type="pres">
      <dgm:prSet presAssocID="{04DB61C6-9DB7-432C-A797-5EFEB00E5ADF}" presName="descendantText" presStyleLbl="alignNode1" presStyleIdx="2" presStyleCnt="3">
        <dgm:presLayoutVars>
          <dgm:bulletEnabled/>
        </dgm:presLayoutVars>
      </dgm:prSet>
      <dgm:spPr/>
    </dgm:pt>
  </dgm:ptLst>
  <dgm:cxnLst>
    <dgm:cxn modelId="{D24DFF01-317B-B04C-811D-2F3FC28C7A05}" type="presOf" srcId="{04DB61C6-9DB7-432C-A797-5EFEB00E5ADF}" destId="{47E1EDB3-5465-8449-BC06-B8602238A82C}" srcOrd="0" destOrd="0" presId="urn:microsoft.com/office/officeart/2016/7/layout/VerticalHollowActionList"/>
    <dgm:cxn modelId="{509B9E0C-9D9E-4513-BC90-5E74B3EE2944}" srcId="{E98AE878-7CC3-4F30-9D09-5960F1AA3DC0}" destId="{04DB61C6-9DB7-432C-A797-5EFEB00E5ADF}" srcOrd="2" destOrd="0" parTransId="{7D5FB635-A819-448F-BA83-67A69157FEDF}" sibTransId="{8C7347B5-AA43-4B74-AD17-5F257E24B9B0}"/>
    <dgm:cxn modelId="{12201E0D-A11C-0545-B841-9067DB87D42F}" type="presOf" srcId="{880C6513-EA08-48A6-943A-F39CD5695310}" destId="{F4BAB8AA-60C0-0C45-8413-B16FF2F42CDC}" srcOrd="0" destOrd="0" presId="urn:microsoft.com/office/officeart/2016/7/layout/VerticalHollowActionList"/>
    <dgm:cxn modelId="{56D50C17-BA4C-A34E-A129-47C624D3436B}" type="presOf" srcId="{667FEA24-76EA-4FB0-9AE3-EE8505D3010D}" destId="{21865773-2293-6046-B09E-2325801D3262}" srcOrd="0" destOrd="0" presId="urn:microsoft.com/office/officeart/2016/7/layout/VerticalHollowActionList"/>
    <dgm:cxn modelId="{976A9823-629C-4F92-BF4E-69D72F946975}" srcId="{04DB61C6-9DB7-432C-A797-5EFEB00E5ADF}" destId="{4775E1EC-8BDE-406A-89A1-3DE65CFB3CA2}" srcOrd="0" destOrd="0" parTransId="{A61E1BE0-38EB-44DB-B6D9-3FDC8C8F44C6}" sibTransId="{73CA198E-9C1C-4956-A279-EDE41E2DAC50}"/>
    <dgm:cxn modelId="{CDD8DE36-B765-435D-9CC7-359B73DBEC18}" srcId="{E98AE878-7CC3-4F30-9D09-5960F1AA3DC0}" destId="{EDE1207C-63E6-454E-81F4-A5F9654E161B}" srcOrd="0" destOrd="0" parTransId="{97EA2F11-1604-4E77-891F-F7383AC494C3}" sibTransId="{5D398C58-9A13-4C86-B12E-C44A99065E8F}"/>
    <dgm:cxn modelId="{127A2B3F-20B2-224D-B947-06169F1F80CD}" type="presOf" srcId="{EDE1207C-63E6-454E-81F4-A5F9654E161B}" destId="{BF318019-D927-714D-A94D-F725849890B7}" srcOrd="0" destOrd="0" presId="urn:microsoft.com/office/officeart/2016/7/layout/VerticalHollowActionList"/>
    <dgm:cxn modelId="{A802845E-9C8E-4508-A595-0011D3F6AAC6}" srcId="{E98AE878-7CC3-4F30-9D09-5960F1AA3DC0}" destId="{DD7DD325-E800-4D81-8EB5-BD5B113CA563}" srcOrd="1" destOrd="0" parTransId="{ADAA01A6-D4F9-47C0-8F1C-83B3FBA9F41D}" sibTransId="{DD3FB1CE-7F99-4B3B-92FC-16C72AF3F9FD}"/>
    <dgm:cxn modelId="{8CE728B6-B0DF-48C4-B9FB-A68BC5D84FA9}" srcId="{DD7DD325-E800-4D81-8EB5-BD5B113CA563}" destId="{667FEA24-76EA-4FB0-9AE3-EE8505D3010D}" srcOrd="0" destOrd="0" parTransId="{AEE63129-A8CB-4FE4-8B06-6C6136DEC037}" sibTransId="{EFC0F64A-0989-4D00-B54B-55F056E847AB}"/>
    <dgm:cxn modelId="{5A43DEC0-6A61-4F43-9D60-C9FD467AE898}" srcId="{EDE1207C-63E6-454E-81F4-A5F9654E161B}" destId="{880C6513-EA08-48A6-943A-F39CD5695310}" srcOrd="0" destOrd="0" parTransId="{C767865C-1241-4EAB-A68C-AD8BCE89E0AA}" sibTransId="{049E2017-539F-40B1-9DC5-F26108B34716}"/>
    <dgm:cxn modelId="{26EE98C3-880A-AC40-8F1A-C221850F5D10}" type="presOf" srcId="{DD7DD325-E800-4D81-8EB5-BD5B113CA563}" destId="{A539BBF4-00A2-E04E-80D6-2747F8D6709C}" srcOrd="0" destOrd="0" presId="urn:microsoft.com/office/officeart/2016/7/layout/VerticalHollowActionList"/>
    <dgm:cxn modelId="{57000ED4-77F2-BB4E-890C-FE62B61060B4}" type="presOf" srcId="{E98AE878-7CC3-4F30-9D09-5960F1AA3DC0}" destId="{3AE66C25-2D8A-DB42-A25F-9F5AE1D80718}" srcOrd="0" destOrd="0" presId="urn:microsoft.com/office/officeart/2016/7/layout/VerticalHollowActionList"/>
    <dgm:cxn modelId="{9C89B1DD-3543-C243-A653-834FCD367F9F}" type="presOf" srcId="{4775E1EC-8BDE-406A-89A1-3DE65CFB3CA2}" destId="{85C124B9-5ADA-C944-84D8-779C4118F452}" srcOrd="0" destOrd="0" presId="urn:microsoft.com/office/officeart/2016/7/layout/VerticalHollowActionList"/>
    <dgm:cxn modelId="{43E332D3-04EB-CA45-A20C-CE353C7DE70D}" type="presParOf" srcId="{3AE66C25-2D8A-DB42-A25F-9F5AE1D80718}" destId="{589B51F8-942A-7246-8BF7-32CEBB80E344}" srcOrd="0" destOrd="0" presId="urn:microsoft.com/office/officeart/2016/7/layout/VerticalHollowActionList"/>
    <dgm:cxn modelId="{B68619B6-6670-0447-887D-BAB54F9AFAF2}" type="presParOf" srcId="{589B51F8-942A-7246-8BF7-32CEBB80E344}" destId="{BF318019-D927-714D-A94D-F725849890B7}" srcOrd="0" destOrd="0" presId="urn:microsoft.com/office/officeart/2016/7/layout/VerticalHollowActionList"/>
    <dgm:cxn modelId="{46EFC4BD-BF0A-9345-8903-46281D49B3BE}" type="presParOf" srcId="{589B51F8-942A-7246-8BF7-32CEBB80E344}" destId="{F4BAB8AA-60C0-0C45-8413-B16FF2F42CDC}" srcOrd="1" destOrd="0" presId="urn:microsoft.com/office/officeart/2016/7/layout/VerticalHollowActionList"/>
    <dgm:cxn modelId="{3CD358D2-C575-7C40-9F10-1F762FA86B03}" type="presParOf" srcId="{3AE66C25-2D8A-DB42-A25F-9F5AE1D80718}" destId="{220FCC50-72E3-D74F-AAA5-41AB7BE8D60E}" srcOrd="1" destOrd="0" presId="urn:microsoft.com/office/officeart/2016/7/layout/VerticalHollowActionList"/>
    <dgm:cxn modelId="{9C6A2841-803A-BF4C-A2FF-E6EEA6A883EE}" type="presParOf" srcId="{3AE66C25-2D8A-DB42-A25F-9F5AE1D80718}" destId="{A6A51701-BE1C-1B4B-8AA0-27F755050EAC}" srcOrd="2" destOrd="0" presId="urn:microsoft.com/office/officeart/2016/7/layout/VerticalHollowActionList"/>
    <dgm:cxn modelId="{DA0239BD-417F-3140-9593-205940AE61E4}" type="presParOf" srcId="{A6A51701-BE1C-1B4B-8AA0-27F755050EAC}" destId="{A539BBF4-00A2-E04E-80D6-2747F8D6709C}" srcOrd="0" destOrd="0" presId="urn:microsoft.com/office/officeart/2016/7/layout/VerticalHollowActionList"/>
    <dgm:cxn modelId="{6182F953-55AA-0644-AADA-8078A7DA8ED8}" type="presParOf" srcId="{A6A51701-BE1C-1B4B-8AA0-27F755050EAC}" destId="{21865773-2293-6046-B09E-2325801D3262}" srcOrd="1" destOrd="0" presId="urn:microsoft.com/office/officeart/2016/7/layout/VerticalHollowActionList"/>
    <dgm:cxn modelId="{43B975D0-E1B3-9A4D-989A-40D12CF56B38}" type="presParOf" srcId="{3AE66C25-2D8A-DB42-A25F-9F5AE1D80718}" destId="{3C00A135-0464-EC41-9490-FF72B7E7D710}" srcOrd="3" destOrd="0" presId="urn:microsoft.com/office/officeart/2016/7/layout/VerticalHollowActionList"/>
    <dgm:cxn modelId="{61F731FE-D32C-CC4E-B475-D707F25771B3}" type="presParOf" srcId="{3AE66C25-2D8A-DB42-A25F-9F5AE1D80718}" destId="{5E082B79-4C3D-7C4D-AB79-B6689B3EBE3E}" srcOrd="4" destOrd="0" presId="urn:microsoft.com/office/officeart/2016/7/layout/VerticalHollowActionList"/>
    <dgm:cxn modelId="{AC8D0DEC-B44F-C94E-A0A7-E802729951F4}" type="presParOf" srcId="{5E082B79-4C3D-7C4D-AB79-B6689B3EBE3E}" destId="{47E1EDB3-5465-8449-BC06-B8602238A82C}" srcOrd="0" destOrd="0" presId="urn:microsoft.com/office/officeart/2016/7/layout/VerticalHollowActionList"/>
    <dgm:cxn modelId="{98A35EAA-58B3-C342-89DB-BBCEDF4C4724}" type="presParOf" srcId="{5E082B79-4C3D-7C4D-AB79-B6689B3EBE3E}" destId="{85C124B9-5ADA-C944-84D8-779C4118F452}"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E581D2-3663-47F9-B58C-A0C121688EDC}" type="doc">
      <dgm:prSet loTypeId="urn:microsoft.com/office/officeart/2005/8/layout/hierarchy1" loCatId="hierarchy" qsTypeId="urn:microsoft.com/office/officeart/2005/8/quickstyle/simple4" qsCatId="simple" csTypeId="urn:microsoft.com/office/officeart/2005/8/colors/colorful5" csCatId="colorful"/>
      <dgm:spPr/>
      <dgm:t>
        <a:bodyPr/>
        <a:lstStyle/>
        <a:p>
          <a:endParaRPr lang="en-US"/>
        </a:p>
      </dgm:t>
    </dgm:pt>
    <dgm:pt modelId="{69018470-C4FC-4BBE-9BCC-6AB921BD0F36}">
      <dgm:prSet/>
      <dgm:spPr/>
      <dgm:t>
        <a:bodyPr/>
        <a:lstStyle/>
        <a:p>
          <a:r>
            <a:rPr lang="en-GB"/>
            <a:t>Secure/Arrest suspect if still at scene. </a:t>
          </a:r>
          <a:endParaRPr lang="en-US"/>
        </a:p>
      </dgm:t>
    </dgm:pt>
    <dgm:pt modelId="{DE224A1F-F348-490A-8976-97E3605B219D}" type="parTrans" cxnId="{48CDCE79-8C11-44B2-B953-1306022BA1BE}">
      <dgm:prSet/>
      <dgm:spPr/>
      <dgm:t>
        <a:bodyPr/>
        <a:lstStyle/>
        <a:p>
          <a:endParaRPr lang="en-US"/>
        </a:p>
      </dgm:t>
    </dgm:pt>
    <dgm:pt modelId="{94A32882-B821-4D56-8DB9-E22D2F4FCC9A}" type="sibTrans" cxnId="{48CDCE79-8C11-44B2-B953-1306022BA1BE}">
      <dgm:prSet/>
      <dgm:spPr/>
      <dgm:t>
        <a:bodyPr/>
        <a:lstStyle/>
        <a:p>
          <a:endParaRPr lang="en-US"/>
        </a:p>
      </dgm:t>
    </dgm:pt>
    <dgm:pt modelId="{A7EBE2B2-8DC2-4202-B974-B95AA26CDE60}">
      <dgm:prSet/>
      <dgm:spPr/>
      <dgm:t>
        <a:bodyPr/>
        <a:lstStyle/>
        <a:p>
          <a:r>
            <a:rPr lang="en-GB"/>
            <a:t>This may take place earlier or later. </a:t>
          </a:r>
          <a:endParaRPr lang="en-US"/>
        </a:p>
      </dgm:t>
    </dgm:pt>
    <dgm:pt modelId="{BF9CC258-4B4C-45DD-80C4-127CF1A01213}" type="parTrans" cxnId="{BB03224B-FF7D-4FEA-8CE5-75B73BFB95AA}">
      <dgm:prSet/>
      <dgm:spPr/>
      <dgm:t>
        <a:bodyPr/>
        <a:lstStyle/>
        <a:p>
          <a:endParaRPr lang="en-US"/>
        </a:p>
      </dgm:t>
    </dgm:pt>
    <dgm:pt modelId="{797427D0-3CCF-4616-8A5A-84F8CDDD9AC5}" type="sibTrans" cxnId="{BB03224B-FF7D-4FEA-8CE5-75B73BFB95AA}">
      <dgm:prSet/>
      <dgm:spPr/>
      <dgm:t>
        <a:bodyPr/>
        <a:lstStyle/>
        <a:p>
          <a:endParaRPr lang="en-US"/>
        </a:p>
      </dgm:t>
    </dgm:pt>
    <dgm:pt modelId="{54C04041-2836-2D42-949E-964120DA2B8E}" type="pres">
      <dgm:prSet presAssocID="{07E581D2-3663-47F9-B58C-A0C121688EDC}" presName="hierChild1" presStyleCnt="0">
        <dgm:presLayoutVars>
          <dgm:chPref val="1"/>
          <dgm:dir/>
          <dgm:animOne val="branch"/>
          <dgm:animLvl val="lvl"/>
          <dgm:resizeHandles/>
        </dgm:presLayoutVars>
      </dgm:prSet>
      <dgm:spPr/>
    </dgm:pt>
    <dgm:pt modelId="{AC2FCAAF-E1BE-0D49-97B2-592A021A76A2}" type="pres">
      <dgm:prSet presAssocID="{69018470-C4FC-4BBE-9BCC-6AB921BD0F36}" presName="hierRoot1" presStyleCnt="0"/>
      <dgm:spPr/>
    </dgm:pt>
    <dgm:pt modelId="{72367883-6124-1E42-AFC6-DD9E61AFF018}" type="pres">
      <dgm:prSet presAssocID="{69018470-C4FC-4BBE-9BCC-6AB921BD0F36}" presName="composite" presStyleCnt="0"/>
      <dgm:spPr/>
    </dgm:pt>
    <dgm:pt modelId="{A9D575E6-37FF-954A-87DA-6C18C3AFBFA3}" type="pres">
      <dgm:prSet presAssocID="{69018470-C4FC-4BBE-9BCC-6AB921BD0F36}" presName="background" presStyleLbl="node0" presStyleIdx="0" presStyleCnt="2"/>
      <dgm:spPr/>
    </dgm:pt>
    <dgm:pt modelId="{A96518B6-8B67-4E41-8EC6-CFBB5B306B8B}" type="pres">
      <dgm:prSet presAssocID="{69018470-C4FC-4BBE-9BCC-6AB921BD0F36}" presName="text" presStyleLbl="fgAcc0" presStyleIdx="0" presStyleCnt="2">
        <dgm:presLayoutVars>
          <dgm:chPref val="3"/>
        </dgm:presLayoutVars>
      </dgm:prSet>
      <dgm:spPr/>
    </dgm:pt>
    <dgm:pt modelId="{01FA7535-3E17-AD45-9E67-708643884D64}" type="pres">
      <dgm:prSet presAssocID="{69018470-C4FC-4BBE-9BCC-6AB921BD0F36}" presName="hierChild2" presStyleCnt="0"/>
      <dgm:spPr/>
    </dgm:pt>
    <dgm:pt modelId="{51FA010D-ADCB-124A-B1FE-076D87E1880B}" type="pres">
      <dgm:prSet presAssocID="{A7EBE2B2-8DC2-4202-B974-B95AA26CDE60}" presName="hierRoot1" presStyleCnt="0"/>
      <dgm:spPr/>
    </dgm:pt>
    <dgm:pt modelId="{31BB7310-FB50-604D-A5A9-643A9AC7662C}" type="pres">
      <dgm:prSet presAssocID="{A7EBE2B2-8DC2-4202-B974-B95AA26CDE60}" presName="composite" presStyleCnt="0"/>
      <dgm:spPr/>
    </dgm:pt>
    <dgm:pt modelId="{5D33E276-4E5F-DA4E-854E-370208923D60}" type="pres">
      <dgm:prSet presAssocID="{A7EBE2B2-8DC2-4202-B974-B95AA26CDE60}" presName="background" presStyleLbl="node0" presStyleIdx="1" presStyleCnt="2"/>
      <dgm:spPr/>
    </dgm:pt>
    <dgm:pt modelId="{81341715-30EE-5F45-8DC3-D5ACC2FFF289}" type="pres">
      <dgm:prSet presAssocID="{A7EBE2B2-8DC2-4202-B974-B95AA26CDE60}" presName="text" presStyleLbl="fgAcc0" presStyleIdx="1" presStyleCnt="2">
        <dgm:presLayoutVars>
          <dgm:chPref val="3"/>
        </dgm:presLayoutVars>
      </dgm:prSet>
      <dgm:spPr/>
    </dgm:pt>
    <dgm:pt modelId="{57825FCD-BD5B-154A-BFE3-9D94C693DEBD}" type="pres">
      <dgm:prSet presAssocID="{A7EBE2B2-8DC2-4202-B974-B95AA26CDE60}" presName="hierChild2" presStyleCnt="0"/>
      <dgm:spPr/>
    </dgm:pt>
  </dgm:ptLst>
  <dgm:cxnLst>
    <dgm:cxn modelId="{E3AE2345-6D33-4949-BB24-130B9EF3760B}" type="presOf" srcId="{07E581D2-3663-47F9-B58C-A0C121688EDC}" destId="{54C04041-2836-2D42-949E-964120DA2B8E}" srcOrd="0" destOrd="0" presId="urn:microsoft.com/office/officeart/2005/8/layout/hierarchy1"/>
    <dgm:cxn modelId="{BB03224B-FF7D-4FEA-8CE5-75B73BFB95AA}" srcId="{07E581D2-3663-47F9-B58C-A0C121688EDC}" destId="{A7EBE2B2-8DC2-4202-B974-B95AA26CDE60}" srcOrd="1" destOrd="0" parTransId="{BF9CC258-4B4C-45DD-80C4-127CF1A01213}" sibTransId="{797427D0-3CCF-4616-8A5A-84F8CDDD9AC5}"/>
    <dgm:cxn modelId="{7218B567-306E-FB43-B745-124B12025FDB}" type="presOf" srcId="{69018470-C4FC-4BBE-9BCC-6AB921BD0F36}" destId="{A96518B6-8B67-4E41-8EC6-CFBB5B306B8B}" srcOrd="0" destOrd="0" presId="urn:microsoft.com/office/officeart/2005/8/layout/hierarchy1"/>
    <dgm:cxn modelId="{48CDCE79-8C11-44B2-B953-1306022BA1BE}" srcId="{07E581D2-3663-47F9-B58C-A0C121688EDC}" destId="{69018470-C4FC-4BBE-9BCC-6AB921BD0F36}" srcOrd="0" destOrd="0" parTransId="{DE224A1F-F348-490A-8976-97E3605B219D}" sibTransId="{94A32882-B821-4D56-8DB9-E22D2F4FCC9A}"/>
    <dgm:cxn modelId="{9805DEC5-69E3-7A41-81C5-1A58FE61999C}" type="presOf" srcId="{A7EBE2B2-8DC2-4202-B974-B95AA26CDE60}" destId="{81341715-30EE-5F45-8DC3-D5ACC2FFF289}" srcOrd="0" destOrd="0" presId="urn:microsoft.com/office/officeart/2005/8/layout/hierarchy1"/>
    <dgm:cxn modelId="{C8EAB430-8BFA-974C-B8AB-BAAA9F83E681}" type="presParOf" srcId="{54C04041-2836-2D42-949E-964120DA2B8E}" destId="{AC2FCAAF-E1BE-0D49-97B2-592A021A76A2}" srcOrd="0" destOrd="0" presId="urn:microsoft.com/office/officeart/2005/8/layout/hierarchy1"/>
    <dgm:cxn modelId="{CECFAEC9-FF75-F04B-92E3-B458B1EDD6D5}" type="presParOf" srcId="{AC2FCAAF-E1BE-0D49-97B2-592A021A76A2}" destId="{72367883-6124-1E42-AFC6-DD9E61AFF018}" srcOrd="0" destOrd="0" presId="urn:microsoft.com/office/officeart/2005/8/layout/hierarchy1"/>
    <dgm:cxn modelId="{E0E43D46-8287-184C-8738-BA71052BC910}" type="presParOf" srcId="{72367883-6124-1E42-AFC6-DD9E61AFF018}" destId="{A9D575E6-37FF-954A-87DA-6C18C3AFBFA3}" srcOrd="0" destOrd="0" presId="urn:microsoft.com/office/officeart/2005/8/layout/hierarchy1"/>
    <dgm:cxn modelId="{4BEB014E-25F0-594F-A34E-3EADC1BEDE32}" type="presParOf" srcId="{72367883-6124-1E42-AFC6-DD9E61AFF018}" destId="{A96518B6-8B67-4E41-8EC6-CFBB5B306B8B}" srcOrd="1" destOrd="0" presId="urn:microsoft.com/office/officeart/2005/8/layout/hierarchy1"/>
    <dgm:cxn modelId="{645F2CF0-2627-B943-B6A5-9F927812B318}" type="presParOf" srcId="{AC2FCAAF-E1BE-0D49-97B2-592A021A76A2}" destId="{01FA7535-3E17-AD45-9E67-708643884D64}" srcOrd="1" destOrd="0" presId="urn:microsoft.com/office/officeart/2005/8/layout/hierarchy1"/>
    <dgm:cxn modelId="{50DD1A6F-B424-CD4B-802B-72CE61809554}" type="presParOf" srcId="{54C04041-2836-2D42-949E-964120DA2B8E}" destId="{51FA010D-ADCB-124A-B1FE-076D87E1880B}" srcOrd="1" destOrd="0" presId="urn:microsoft.com/office/officeart/2005/8/layout/hierarchy1"/>
    <dgm:cxn modelId="{F483276B-CC66-274F-959A-C2321C31F245}" type="presParOf" srcId="{51FA010D-ADCB-124A-B1FE-076D87E1880B}" destId="{31BB7310-FB50-604D-A5A9-643A9AC7662C}" srcOrd="0" destOrd="0" presId="urn:microsoft.com/office/officeart/2005/8/layout/hierarchy1"/>
    <dgm:cxn modelId="{7815AB70-9FF9-F34E-98CD-E72DC099A8CB}" type="presParOf" srcId="{31BB7310-FB50-604D-A5A9-643A9AC7662C}" destId="{5D33E276-4E5F-DA4E-854E-370208923D60}" srcOrd="0" destOrd="0" presId="urn:microsoft.com/office/officeart/2005/8/layout/hierarchy1"/>
    <dgm:cxn modelId="{0C125497-F463-EE43-9286-16F15E98A843}" type="presParOf" srcId="{31BB7310-FB50-604D-A5A9-643A9AC7662C}" destId="{81341715-30EE-5F45-8DC3-D5ACC2FFF289}" srcOrd="1" destOrd="0" presId="urn:microsoft.com/office/officeart/2005/8/layout/hierarchy1"/>
    <dgm:cxn modelId="{079FFEA9-D18B-8B45-BEF1-E7A008E58A4B}" type="presParOf" srcId="{51FA010D-ADCB-124A-B1FE-076D87E1880B}" destId="{57825FCD-BD5B-154A-BFE3-9D94C693DEB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EBE7D6-D4F7-44D6-8FBB-74005E680F59}"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3CB36D92-0854-4CDC-978E-3D9F88B44509}">
      <dgm:prSet/>
      <dgm:spPr/>
      <dgm:t>
        <a:bodyPr/>
        <a:lstStyle/>
        <a:p>
          <a:r>
            <a:rPr lang="en-US"/>
            <a:t>Arrival at an incident </a:t>
          </a:r>
        </a:p>
      </dgm:t>
    </dgm:pt>
    <dgm:pt modelId="{CD8A225E-2DFB-4BBB-9AAB-11D65656DC4F}" type="parTrans" cxnId="{562C339A-6C50-4971-A202-69CF89175D14}">
      <dgm:prSet/>
      <dgm:spPr/>
      <dgm:t>
        <a:bodyPr/>
        <a:lstStyle/>
        <a:p>
          <a:endParaRPr lang="en-US"/>
        </a:p>
      </dgm:t>
    </dgm:pt>
    <dgm:pt modelId="{17CFFF1C-14F0-4752-BB1B-D4934BFF68B0}" type="sibTrans" cxnId="{562C339A-6C50-4971-A202-69CF89175D14}">
      <dgm:prSet/>
      <dgm:spPr/>
      <dgm:t>
        <a:bodyPr/>
        <a:lstStyle/>
        <a:p>
          <a:endParaRPr lang="en-US"/>
        </a:p>
      </dgm:t>
    </dgm:pt>
    <dgm:pt modelId="{5C4BA16A-DA6F-4330-B45D-1B3EFF2905A4}">
      <dgm:prSet/>
      <dgm:spPr/>
      <dgm:t>
        <a:bodyPr/>
        <a:lstStyle/>
        <a:p>
          <a:r>
            <a:rPr lang="en-US"/>
            <a:t>Arrival at a scene </a:t>
          </a:r>
        </a:p>
      </dgm:t>
    </dgm:pt>
    <dgm:pt modelId="{8402C96D-E1D5-4A0D-80AB-2F44A46DC9F3}" type="parTrans" cxnId="{85C58372-9FA5-4FF5-AA41-ABEA75CCE247}">
      <dgm:prSet/>
      <dgm:spPr/>
      <dgm:t>
        <a:bodyPr/>
        <a:lstStyle/>
        <a:p>
          <a:endParaRPr lang="en-US"/>
        </a:p>
      </dgm:t>
    </dgm:pt>
    <dgm:pt modelId="{401A82C2-553A-435B-9607-951D4CD9CCA8}" type="sibTrans" cxnId="{85C58372-9FA5-4FF5-AA41-ABEA75CCE247}">
      <dgm:prSet/>
      <dgm:spPr/>
      <dgm:t>
        <a:bodyPr/>
        <a:lstStyle/>
        <a:p>
          <a:endParaRPr lang="en-US"/>
        </a:p>
      </dgm:t>
    </dgm:pt>
    <dgm:pt modelId="{9A2AE143-85CD-4ECC-AD32-6E03E89022BF}">
      <dgm:prSet/>
      <dgm:spPr/>
      <dgm:t>
        <a:bodyPr/>
        <a:lstStyle/>
        <a:p>
          <a:r>
            <a:rPr lang="en-US" dirty="0"/>
            <a:t>Avoiding cross-contamination </a:t>
          </a:r>
        </a:p>
      </dgm:t>
    </dgm:pt>
    <dgm:pt modelId="{5036D701-AA72-4891-B6C2-AB11C89AA8AA}" type="parTrans" cxnId="{E6D04E80-7DEF-44D9-A1F7-F09A1AC1BF73}">
      <dgm:prSet/>
      <dgm:spPr/>
      <dgm:t>
        <a:bodyPr/>
        <a:lstStyle/>
        <a:p>
          <a:endParaRPr lang="en-US"/>
        </a:p>
      </dgm:t>
    </dgm:pt>
    <dgm:pt modelId="{D9EAA3B3-A8C8-4A85-93C6-751C424CE358}" type="sibTrans" cxnId="{E6D04E80-7DEF-44D9-A1F7-F09A1AC1BF73}">
      <dgm:prSet/>
      <dgm:spPr/>
      <dgm:t>
        <a:bodyPr/>
        <a:lstStyle/>
        <a:p>
          <a:endParaRPr lang="en-US"/>
        </a:p>
      </dgm:t>
    </dgm:pt>
    <dgm:pt modelId="{4043B084-F5E4-184C-AC32-5D504B68B6AE}">
      <dgm:prSet/>
      <dgm:spPr/>
      <dgm:t>
        <a:bodyPr/>
        <a:lstStyle/>
        <a:p>
          <a:r>
            <a:rPr lang="en-GB" dirty="0"/>
            <a:t>And more…</a:t>
          </a:r>
        </a:p>
      </dgm:t>
    </dgm:pt>
    <dgm:pt modelId="{7EB9D4A1-A82D-A74D-8FBD-BB0931ACBF69}" type="parTrans" cxnId="{66B53470-5AD9-4540-983F-9B4E92D5F6EA}">
      <dgm:prSet/>
      <dgm:spPr/>
      <dgm:t>
        <a:bodyPr/>
        <a:lstStyle/>
        <a:p>
          <a:endParaRPr lang="en-GB"/>
        </a:p>
      </dgm:t>
    </dgm:pt>
    <dgm:pt modelId="{07A5468B-89C6-444D-94EA-A0A187A1D0B3}" type="sibTrans" cxnId="{66B53470-5AD9-4540-983F-9B4E92D5F6EA}">
      <dgm:prSet/>
      <dgm:spPr/>
      <dgm:t>
        <a:bodyPr/>
        <a:lstStyle/>
        <a:p>
          <a:endParaRPr lang="en-GB"/>
        </a:p>
      </dgm:t>
    </dgm:pt>
    <dgm:pt modelId="{56ECC30A-8EB0-CB49-A61A-126ADC48DF43}" type="pres">
      <dgm:prSet presAssocID="{5FEBE7D6-D4F7-44D6-8FBB-74005E680F59}" presName="linear" presStyleCnt="0">
        <dgm:presLayoutVars>
          <dgm:dir/>
          <dgm:animLvl val="lvl"/>
          <dgm:resizeHandles val="exact"/>
        </dgm:presLayoutVars>
      </dgm:prSet>
      <dgm:spPr/>
    </dgm:pt>
    <dgm:pt modelId="{237E51AA-EA8C-694B-809A-831E228DF98C}" type="pres">
      <dgm:prSet presAssocID="{3CB36D92-0854-4CDC-978E-3D9F88B44509}" presName="parentLin" presStyleCnt="0"/>
      <dgm:spPr/>
    </dgm:pt>
    <dgm:pt modelId="{DA959E63-C26C-6945-86DD-BB7DE8E31C84}" type="pres">
      <dgm:prSet presAssocID="{3CB36D92-0854-4CDC-978E-3D9F88B44509}" presName="parentLeftMargin" presStyleLbl="node1" presStyleIdx="0" presStyleCnt="4"/>
      <dgm:spPr/>
    </dgm:pt>
    <dgm:pt modelId="{FCA85821-9775-B24C-AE69-6DC44A49E248}" type="pres">
      <dgm:prSet presAssocID="{3CB36D92-0854-4CDC-978E-3D9F88B44509}" presName="parentText" presStyleLbl="node1" presStyleIdx="0" presStyleCnt="4">
        <dgm:presLayoutVars>
          <dgm:chMax val="0"/>
          <dgm:bulletEnabled val="1"/>
        </dgm:presLayoutVars>
      </dgm:prSet>
      <dgm:spPr/>
    </dgm:pt>
    <dgm:pt modelId="{2195228D-1984-5142-95E1-3DBD7EE0CB7F}" type="pres">
      <dgm:prSet presAssocID="{3CB36D92-0854-4CDC-978E-3D9F88B44509}" presName="negativeSpace" presStyleCnt="0"/>
      <dgm:spPr/>
    </dgm:pt>
    <dgm:pt modelId="{2E73CECB-7542-EA46-B625-F49F29359A1C}" type="pres">
      <dgm:prSet presAssocID="{3CB36D92-0854-4CDC-978E-3D9F88B44509}" presName="childText" presStyleLbl="conFgAcc1" presStyleIdx="0" presStyleCnt="4">
        <dgm:presLayoutVars>
          <dgm:bulletEnabled val="1"/>
        </dgm:presLayoutVars>
      </dgm:prSet>
      <dgm:spPr/>
    </dgm:pt>
    <dgm:pt modelId="{33CBF669-9A73-794A-BDF5-268A7CFEE0FD}" type="pres">
      <dgm:prSet presAssocID="{17CFFF1C-14F0-4752-BB1B-D4934BFF68B0}" presName="spaceBetweenRectangles" presStyleCnt="0"/>
      <dgm:spPr/>
    </dgm:pt>
    <dgm:pt modelId="{6FFB9660-45C2-6D44-8C5A-0840AF197A5F}" type="pres">
      <dgm:prSet presAssocID="{5C4BA16A-DA6F-4330-B45D-1B3EFF2905A4}" presName="parentLin" presStyleCnt="0"/>
      <dgm:spPr/>
    </dgm:pt>
    <dgm:pt modelId="{9CB0A74E-A6B9-354F-9DCB-E158477F4890}" type="pres">
      <dgm:prSet presAssocID="{5C4BA16A-DA6F-4330-B45D-1B3EFF2905A4}" presName="parentLeftMargin" presStyleLbl="node1" presStyleIdx="0" presStyleCnt="4"/>
      <dgm:spPr/>
    </dgm:pt>
    <dgm:pt modelId="{6B450FD1-09C7-4A4E-A2AA-55F78ABC117E}" type="pres">
      <dgm:prSet presAssocID="{5C4BA16A-DA6F-4330-B45D-1B3EFF2905A4}" presName="parentText" presStyleLbl="node1" presStyleIdx="1" presStyleCnt="4">
        <dgm:presLayoutVars>
          <dgm:chMax val="0"/>
          <dgm:bulletEnabled val="1"/>
        </dgm:presLayoutVars>
      </dgm:prSet>
      <dgm:spPr/>
    </dgm:pt>
    <dgm:pt modelId="{BED81270-B547-CB43-B023-87E9D75E1504}" type="pres">
      <dgm:prSet presAssocID="{5C4BA16A-DA6F-4330-B45D-1B3EFF2905A4}" presName="negativeSpace" presStyleCnt="0"/>
      <dgm:spPr/>
    </dgm:pt>
    <dgm:pt modelId="{BE17C6C5-1968-EC46-8CBF-0B604EE00727}" type="pres">
      <dgm:prSet presAssocID="{5C4BA16A-DA6F-4330-B45D-1B3EFF2905A4}" presName="childText" presStyleLbl="conFgAcc1" presStyleIdx="1" presStyleCnt="4">
        <dgm:presLayoutVars>
          <dgm:bulletEnabled val="1"/>
        </dgm:presLayoutVars>
      </dgm:prSet>
      <dgm:spPr/>
    </dgm:pt>
    <dgm:pt modelId="{8D199055-F274-F449-A24C-634F7D91D77D}" type="pres">
      <dgm:prSet presAssocID="{401A82C2-553A-435B-9607-951D4CD9CCA8}" presName="spaceBetweenRectangles" presStyleCnt="0"/>
      <dgm:spPr/>
    </dgm:pt>
    <dgm:pt modelId="{D8D58BA8-104A-3B42-8132-1755397752A8}" type="pres">
      <dgm:prSet presAssocID="{9A2AE143-85CD-4ECC-AD32-6E03E89022BF}" presName="parentLin" presStyleCnt="0"/>
      <dgm:spPr/>
    </dgm:pt>
    <dgm:pt modelId="{9D651684-B0E1-5647-83E6-4CD3ABDFF9DE}" type="pres">
      <dgm:prSet presAssocID="{9A2AE143-85CD-4ECC-AD32-6E03E89022BF}" presName="parentLeftMargin" presStyleLbl="node1" presStyleIdx="1" presStyleCnt="4"/>
      <dgm:spPr/>
    </dgm:pt>
    <dgm:pt modelId="{602A9148-F730-B74F-989F-640FAF1F8CC9}" type="pres">
      <dgm:prSet presAssocID="{9A2AE143-85CD-4ECC-AD32-6E03E89022BF}" presName="parentText" presStyleLbl="node1" presStyleIdx="2" presStyleCnt="4">
        <dgm:presLayoutVars>
          <dgm:chMax val="0"/>
          <dgm:bulletEnabled val="1"/>
        </dgm:presLayoutVars>
      </dgm:prSet>
      <dgm:spPr/>
    </dgm:pt>
    <dgm:pt modelId="{5A607B0D-8039-F84B-B569-120E16F2A8E2}" type="pres">
      <dgm:prSet presAssocID="{9A2AE143-85CD-4ECC-AD32-6E03E89022BF}" presName="negativeSpace" presStyleCnt="0"/>
      <dgm:spPr/>
    </dgm:pt>
    <dgm:pt modelId="{8EB46A5A-7546-6C47-A8C1-F39C186CA7EE}" type="pres">
      <dgm:prSet presAssocID="{9A2AE143-85CD-4ECC-AD32-6E03E89022BF}" presName="childText" presStyleLbl="conFgAcc1" presStyleIdx="2" presStyleCnt="4">
        <dgm:presLayoutVars>
          <dgm:bulletEnabled val="1"/>
        </dgm:presLayoutVars>
      </dgm:prSet>
      <dgm:spPr/>
    </dgm:pt>
    <dgm:pt modelId="{CA7A757B-E69C-A449-B1DA-44E489C5B14A}" type="pres">
      <dgm:prSet presAssocID="{D9EAA3B3-A8C8-4A85-93C6-751C424CE358}" presName="spaceBetweenRectangles" presStyleCnt="0"/>
      <dgm:spPr/>
    </dgm:pt>
    <dgm:pt modelId="{1EA636DC-514F-9A41-9883-D87B9AB53058}" type="pres">
      <dgm:prSet presAssocID="{4043B084-F5E4-184C-AC32-5D504B68B6AE}" presName="parentLin" presStyleCnt="0"/>
      <dgm:spPr/>
    </dgm:pt>
    <dgm:pt modelId="{B312D780-28F8-6048-8571-973CF25E7ACD}" type="pres">
      <dgm:prSet presAssocID="{4043B084-F5E4-184C-AC32-5D504B68B6AE}" presName="parentLeftMargin" presStyleLbl="node1" presStyleIdx="2" presStyleCnt="4"/>
      <dgm:spPr/>
    </dgm:pt>
    <dgm:pt modelId="{F20B0673-BC3F-F04A-8DC6-9E67C35896B3}" type="pres">
      <dgm:prSet presAssocID="{4043B084-F5E4-184C-AC32-5D504B68B6AE}" presName="parentText" presStyleLbl="node1" presStyleIdx="3" presStyleCnt="4">
        <dgm:presLayoutVars>
          <dgm:chMax val="0"/>
          <dgm:bulletEnabled val="1"/>
        </dgm:presLayoutVars>
      </dgm:prSet>
      <dgm:spPr/>
    </dgm:pt>
    <dgm:pt modelId="{31390CA6-09B8-B741-97AB-E5D0F629E778}" type="pres">
      <dgm:prSet presAssocID="{4043B084-F5E4-184C-AC32-5D504B68B6AE}" presName="negativeSpace" presStyleCnt="0"/>
      <dgm:spPr/>
    </dgm:pt>
    <dgm:pt modelId="{DE4D84F2-6133-E343-9E3A-6AA0B17E5198}" type="pres">
      <dgm:prSet presAssocID="{4043B084-F5E4-184C-AC32-5D504B68B6AE}" presName="childText" presStyleLbl="conFgAcc1" presStyleIdx="3" presStyleCnt="4">
        <dgm:presLayoutVars>
          <dgm:bulletEnabled val="1"/>
        </dgm:presLayoutVars>
      </dgm:prSet>
      <dgm:spPr/>
    </dgm:pt>
  </dgm:ptLst>
  <dgm:cxnLst>
    <dgm:cxn modelId="{2683EF49-BB7A-F743-94D9-1A51214F885A}" type="presOf" srcId="{3CB36D92-0854-4CDC-978E-3D9F88B44509}" destId="{FCA85821-9775-B24C-AE69-6DC44A49E248}" srcOrd="1" destOrd="0" presId="urn:microsoft.com/office/officeart/2005/8/layout/list1"/>
    <dgm:cxn modelId="{66B53470-5AD9-4540-983F-9B4E92D5F6EA}" srcId="{5FEBE7D6-D4F7-44D6-8FBB-74005E680F59}" destId="{4043B084-F5E4-184C-AC32-5D504B68B6AE}" srcOrd="3" destOrd="0" parTransId="{7EB9D4A1-A82D-A74D-8FBD-BB0931ACBF69}" sibTransId="{07A5468B-89C6-444D-94EA-A0A187A1D0B3}"/>
    <dgm:cxn modelId="{85C58372-9FA5-4FF5-AA41-ABEA75CCE247}" srcId="{5FEBE7D6-D4F7-44D6-8FBB-74005E680F59}" destId="{5C4BA16A-DA6F-4330-B45D-1B3EFF2905A4}" srcOrd="1" destOrd="0" parTransId="{8402C96D-E1D5-4A0D-80AB-2F44A46DC9F3}" sibTransId="{401A82C2-553A-435B-9607-951D4CD9CCA8}"/>
    <dgm:cxn modelId="{3B2C2B75-BC81-6746-9154-1A2D6F411FA9}" type="presOf" srcId="{4043B084-F5E4-184C-AC32-5D504B68B6AE}" destId="{F20B0673-BC3F-F04A-8DC6-9E67C35896B3}" srcOrd="1" destOrd="0" presId="urn:microsoft.com/office/officeart/2005/8/layout/list1"/>
    <dgm:cxn modelId="{E6D04E80-7DEF-44D9-A1F7-F09A1AC1BF73}" srcId="{5FEBE7D6-D4F7-44D6-8FBB-74005E680F59}" destId="{9A2AE143-85CD-4ECC-AD32-6E03E89022BF}" srcOrd="2" destOrd="0" parTransId="{5036D701-AA72-4891-B6C2-AB11C89AA8AA}" sibTransId="{D9EAA3B3-A8C8-4A85-93C6-751C424CE358}"/>
    <dgm:cxn modelId="{16BB398C-C9D3-F746-B6CF-CA94B9895FF4}" type="presOf" srcId="{3CB36D92-0854-4CDC-978E-3D9F88B44509}" destId="{DA959E63-C26C-6945-86DD-BB7DE8E31C84}" srcOrd="0" destOrd="0" presId="urn:microsoft.com/office/officeart/2005/8/layout/list1"/>
    <dgm:cxn modelId="{562C339A-6C50-4971-A202-69CF89175D14}" srcId="{5FEBE7D6-D4F7-44D6-8FBB-74005E680F59}" destId="{3CB36D92-0854-4CDC-978E-3D9F88B44509}" srcOrd="0" destOrd="0" parTransId="{CD8A225E-2DFB-4BBB-9AAB-11D65656DC4F}" sibTransId="{17CFFF1C-14F0-4752-BB1B-D4934BFF68B0}"/>
    <dgm:cxn modelId="{D062399D-6ECF-E94E-B64D-C8BBD0932398}" type="presOf" srcId="{5C4BA16A-DA6F-4330-B45D-1B3EFF2905A4}" destId="{6B450FD1-09C7-4A4E-A2AA-55F78ABC117E}" srcOrd="1" destOrd="0" presId="urn:microsoft.com/office/officeart/2005/8/layout/list1"/>
    <dgm:cxn modelId="{6929839F-EE85-A34C-A8A1-7731C9C48D4F}" type="presOf" srcId="{9A2AE143-85CD-4ECC-AD32-6E03E89022BF}" destId="{602A9148-F730-B74F-989F-640FAF1F8CC9}" srcOrd="1" destOrd="0" presId="urn:microsoft.com/office/officeart/2005/8/layout/list1"/>
    <dgm:cxn modelId="{790EDDCB-F1FA-574D-AE09-8AB8C353758C}" type="presOf" srcId="{9A2AE143-85CD-4ECC-AD32-6E03E89022BF}" destId="{9D651684-B0E1-5647-83E6-4CD3ABDFF9DE}" srcOrd="0" destOrd="0" presId="urn:microsoft.com/office/officeart/2005/8/layout/list1"/>
    <dgm:cxn modelId="{694C21D1-462A-BD4E-99DF-C19A480D7E71}" type="presOf" srcId="{4043B084-F5E4-184C-AC32-5D504B68B6AE}" destId="{B312D780-28F8-6048-8571-973CF25E7ACD}" srcOrd="0" destOrd="0" presId="urn:microsoft.com/office/officeart/2005/8/layout/list1"/>
    <dgm:cxn modelId="{F34348E3-487F-8D40-BB56-5698472EAA94}" type="presOf" srcId="{5FEBE7D6-D4F7-44D6-8FBB-74005E680F59}" destId="{56ECC30A-8EB0-CB49-A61A-126ADC48DF43}" srcOrd="0" destOrd="0" presId="urn:microsoft.com/office/officeart/2005/8/layout/list1"/>
    <dgm:cxn modelId="{7F6ED5E5-AECE-BB44-849E-5555C233E615}" type="presOf" srcId="{5C4BA16A-DA6F-4330-B45D-1B3EFF2905A4}" destId="{9CB0A74E-A6B9-354F-9DCB-E158477F4890}" srcOrd="0" destOrd="0" presId="urn:microsoft.com/office/officeart/2005/8/layout/list1"/>
    <dgm:cxn modelId="{ECA99B66-38EF-2E43-9041-CF4B2E8E2304}" type="presParOf" srcId="{56ECC30A-8EB0-CB49-A61A-126ADC48DF43}" destId="{237E51AA-EA8C-694B-809A-831E228DF98C}" srcOrd="0" destOrd="0" presId="urn:microsoft.com/office/officeart/2005/8/layout/list1"/>
    <dgm:cxn modelId="{32252331-70C9-8349-AB57-9BA3074BF00A}" type="presParOf" srcId="{237E51AA-EA8C-694B-809A-831E228DF98C}" destId="{DA959E63-C26C-6945-86DD-BB7DE8E31C84}" srcOrd="0" destOrd="0" presId="urn:microsoft.com/office/officeart/2005/8/layout/list1"/>
    <dgm:cxn modelId="{161D8C43-2EEE-0540-926B-08C58A2640BD}" type="presParOf" srcId="{237E51AA-EA8C-694B-809A-831E228DF98C}" destId="{FCA85821-9775-B24C-AE69-6DC44A49E248}" srcOrd="1" destOrd="0" presId="urn:microsoft.com/office/officeart/2005/8/layout/list1"/>
    <dgm:cxn modelId="{14B6EA73-C805-2E4D-8DF5-363EEE8F6344}" type="presParOf" srcId="{56ECC30A-8EB0-CB49-A61A-126ADC48DF43}" destId="{2195228D-1984-5142-95E1-3DBD7EE0CB7F}" srcOrd="1" destOrd="0" presId="urn:microsoft.com/office/officeart/2005/8/layout/list1"/>
    <dgm:cxn modelId="{D7FBC5FB-5BEE-7247-9818-118C0B67CA34}" type="presParOf" srcId="{56ECC30A-8EB0-CB49-A61A-126ADC48DF43}" destId="{2E73CECB-7542-EA46-B625-F49F29359A1C}" srcOrd="2" destOrd="0" presId="urn:microsoft.com/office/officeart/2005/8/layout/list1"/>
    <dgm:cxn modelId="{B6198167-922A-F748-A6F1-535F1202593B}" type="presParOf" srcId="{56ECC30A-8EB0-CB49-A61A-126ADC48DF43}" destId="{33CBF669-9A73-794A-BDF5-268A7CFEE0FD}" srcOrd="3" destOrd="0" presId="urn:microsoft.com/office/officeart/2005/8/layout/list1"/>
    <dgm:cxn modelId="{F2CDA3B7-3C90-114E-812B-4C699D5EBACA}" type="presParOf" srcId="{56ECC30A-8EB0-CB49-A61A-126ADC48DF43}" destId="{6FFB9660-45C2-6D44-8C5A-0840AF197A5F}" srcOrd="4" destOrd="0" presId="urn:microsoft.com/office/officeart/2005/8/layout/list1"/>
    <dgm:cxn modelId="{59EDC51E-3D8F-C448-831B-150D6D630B6B}" type="presParOf" srcId="{6FFB9660-45C2-6D44-8C5A-0840AF197A5F}" destId="{9CB0A74E-A6B9-354F-9DCB-E158477F4890}" srcOrd="0" destOrd="0" presId="urn:microsoft.com/office/officeart/2005/8/layout/list1"/>
    <dgm:cxn modelId="{603531C2-F6F8-AF4B-B265-77AF594C919D}" type="presParOf" srcId="{6FFB9660-45C2-6D44-8C5A-0840AF197A5F}" destId="{6B450FD1-09C7-4A4E-A2AA-55F78ABC117E}" srcOrd="1" destOrd="0" presId="urn:microsoft.com/office/officeart/2005/8/layout/list1"/>
    <dgm:cxn modelId="{791FD6AC-A2AE-8743-866E-AF98998B9C37}" type="presParOf" srcId="{56ECC30A-8EB0-CB49-A61A-126ADC48DF43}" destId="{BED81270-B547-CB43-B023-87E9D75E1504}" srcOrd="5" destOrd="0" presId="urn:microsoft.com/office/officeart/2005/8/layout/list1"/>
    <dgm:cxn modelId="{916544BA-BDBB-B144-9878-2E0442D0BD81}" type="presParOf" srcId="{56ECC30A-8EB0-CB49-A61A-126ADC48DF43}" destId="{BE17C6C5-1968-EC46-8CBF-0B604EE00727}" srcOrd="6" destOrd="0" presId="urn:microsoft.com/office/officeart/2005/8/layout/list1"/>
    <dgm:cxn modelId="{610C7974-D5CC-2C45-AD18-E645F688ACF2}" type="presParOf" srcId="{56ECC30A-8EB0-CB49-A61A-126ADC48DF43}" destId="{8D199055-F274-F449-A24C-634F7D91D77D}" srcOrd="7" destOrd="0" presId="urn:microsoft.com/office/officeart/2005/8/layout/list1"/>
    <dgm:cxn modelId="{7C3D4F0B-A025-304C-8EE9-2837EDCABA6B}" type="presParOf" srcId="{56ECC30A-8EB0-CB49-A61A-126ADC48DF43}" destId="{D8D58BA8-104A-3B42-8132-1755397752A8}" srcOrd="8" destOrd="0" presId="urn:microsoft.com/office/officeart/2005/8/layout/list1"/>
    <dgm:cxn modelId="{F0CF56A2-FEE0-EA4C-A68A-21FB1A4A3FE4}" type="presParOf" srcId="{D8D58BA8-104A-3B42-8132-1755397752A8}" destId="{9D651684-B0E1-5647-83E6-4CD3ABDFF9DE}" srcOrd="0" destOrd="0" presId="urn:microsoft.com/office/officeart/2005/8/layout/list1"/>
    <dgm:cxn modelId="{6EF4B107-F8B7-454B-9039-6E37E05BA84A}" type="presParOf" srcId="{D8D58BA8-104A-3B42-8132-1755397752A8}" destId="{602A9148-F730-B74F-989F-640FAF1F8CC9}" srcOrd="1" destOrd="0" presId="urn:microsoft.com/office/officeart/2005/8/layout/list1"/>
    <dgm:cxn modelId="{0A4C9E5E-784E-144E-89B6-61FF5EA867B1}" type="presParOf" srcId="{56ECC30A-8EB0-CB49-A61A-126ADC48DF43}" destId="{5A607B0D-8039-F84B-B569-120E16F2A8E2}" srcOrd="9" destOrd="0" presId="urn:microsoft.com/office/officeart/2005/8/layout/list1"/>
    <dgm:cxn modelId="{A52B692B-958B-E54F-BEB0-F95D16B6A077}" type="presParOf" srcId="{56ECC30A-8EB0-CB49-A61A-126ADC48DF43}" destId="{8EB46A5A-7546-6C47-A8C1-F39C186CA7EE}" srcOrd="10" destOrd="0" presId="urn:microsoft.com/office/officeart/2005/8/layout/list1"/>
    <dgm:cxn modelId="{A2EA91D0-7D8C-024C-8A49-16D6BE7C9A61}" type="presParOf" srcId="{56ECC30A-8EB0-CB49-A61A-126ADC48DF43}" destId="{CA7A757B-E69C-A449-B1DA-44E489C5B14A}" srcOrd="11" destOrd="0" presId="urn:microsoft.com/office/officeart/2005/8/layout/list1"/>
    <dgm:cxn modelId="{336AF58A-2DC2-464C-BEDE-08516239E5DF}" type="presParOf" srcId="{56ECC30A-8EB0-CB49-A61A-126ADC48DF43}" destId="{1EA636DC-514F-9A41-9883-D87B9AB53058}" srcOrd="12" destOrd="0" presId="urn:microsoft.com/office/officeart/2005/8/layout/list1"/>
    <dgm:cxn modelId="{3F03C728-5606-424E-A98F-36CEE312F403}" type="presParOf" srcId="{1EA636DC-514F-9A41-9883-D87B9AB53058}" destId="{B312D780-28F8-6048-8571-973CF25E7ACD}" srcOrd="0" destOrd="0" presId="urn:microsoft.com/office/officeart/2005/8/layout/list1"/>
    <dgm:cxn modelId="{76538F2A-127E-3C4B-923C-67E57B821BE1}" type="presParOf" srcId="{1EA636DC-514F-9A41-9883-D87B9AB53058}" destId="{F20B0673-BC3F-F04A-8DC6-9E67C35896B3}" srcOrd="1" destOrd="0" presId="urn:microsoft.com/office/officeart/2005/8/layout/list1"/>
    <dgm:cxn modelId="{4E33184D-252E-EE4C-A5F8-D9B885D170B7}" type="presParOf" srcId="{56ECC30A-8EB0-CB49-A61A-126ADC48DF43}" destId="{31390CA6-09B8-B741-97AB-E5D0F629E778}" srcOrd="13" destOrd="0" presId="urn:microsoft.com/office/officeart/2005/8/layout/list1"/>
    <dgm:cxn modelId="{4CB3FF39-B8A4-8E41-9DB6-5E46F4B8A5F6}" type="presParOf" srcId="{56ECC30A-8EB0-CB49-A61A-126ADC48DF43}" destId="{DE4D84F2-6133-E343-9E3A-6AA0B17E5198}"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06BAD-F265-A647-8BED-B2DFC32FA432}">
      <dsp:nvSpPr>
        <dsp:cNvPr id="0" name=""/>
        <dsp:cNvSpPr/>
      </dsp:nvSpPr>
      <dsp:spPr>
        <a:xfrm>
          <a:off x="0" y="0"/>
          <a:ext cx="5921114"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 develop theoretical and practical knowledge and understanding of forensic recovery and examination in criminal investigation. </a:t>
          </a:r>
          <a:endParaRPr lang="en-US" sz="2000" kern="1200"/>
        </a:p>
      </dsp:txBody>
      <dsp:txXfrm>
        <a:off x="53688" y="53688"/>
        <a:ext cx="5813738" cy="992424"/>
      </dsp:txXfrm>
    </dsp:sp>
    <dsp:sp modelId="{ABF86D33-EB40-7243-82B9-E936E14D162E}">
      <dsp:nvSpPr>
        <dsp:cNvPr id="0" name=""/>
        <dsp:cNvSpPr/>
      </dsp:nvSpPr>
      <dsp:spPr>
        <a:xfrm>
          <a:off x="0" y="1237087"/>
          <a:ext cx="5921114"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 analyse legislation, policies and procedures relating to the forensic recovery and examination of crime scenes will be critically analysed.</a:t>
          </a:r>
          <a:endParaRPr lang="en-US" sz="2000" kern="1200"/>
        </a:p>
      </dsp:txBody>
      <dsp:txXfrm>
        <a:off x="53688" y="1290775"/>
        <a:ext cx="5813738" cy="992424"/>
      </dsp:txXfrm>
    </dsp:sp>
    <dsp:sp modelId="{BFB175FC-1F13-6347-83CE-74A0843A64D3}">
      <dsp:nvSpPr>
        <dsp:cNvPr id="0" name=""/>
        <dsp:cNvSpPr/>
      </dsp:nvSpPr>
      <dsp:spPr>
        <a:xfrm>
          <a:off x="0" y="2474176"/>
          <a:ext cx="5921114"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 evaluate case studies and the reasoning behind the practical application of policies and procedures based upon historic miscarriages of justice. </a:t>
          </a:r>
          <a:endParaRPr lang="en-US" sz="2000" kern="1200"/>
        </a:p>
      </dsp:txBody>
      <dsp:txXfrm>
        <a:off x="53688" y="2527864"/>
        <a:ext cx="5813738" cy="992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8381E-37CB-5443-BBEB-6EAFCEF6CA4B}">
      <dsp:nvSpPr>
        <dsp:cNvPr id="0" name=""/>
        <dsp:cNvSpPr/>
      </dsp:nvSpPr>
      <dsp:spPr>
        <a:xfrm>
          <a:off x="0" y="3029321"/>
          <a:ext cx="1524514" cy="6627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423" tIns="135128" rIns="108423" bIns="135128" numCol="1" spcCol="1270" anchor="ctr" anchorCtr="0">
          <a:noAutofit/>
        </a:bodyPr>
        <a:lstStyle/>
        <a:p>
          <a:pPr marL="0" lvl="0" indent="0" algn="ctr" defTabSz="844550">
            <a:lnSpc>
              <a:spcPct val="90000"/>
            </a:lnSpc>
            <a:spcBef>
              <a:spcPct val="0"/>
            </a:spcBef>
            <a:spcAft>
              <a:spcPct val="35000"/>
            </a:spcAft>
            <a:buNone/>
          </a:pPr>
          <a:r>
            <a:rPr lang="en-US" sz="1900" kern="1200"/>
            <a:t>Evaluate</a:t>
          </a:r>
        </a:p>
      </dsp:txBody>
      <dsp:txXfrm>
        <a:off x="0" y="3029321"/>
        <a:ext cx="1524514" cy="662741"/>
      </dsp:txXfrm>
    </dsp:sp>
    <dsp:sp modelId="{028F9946-1B39-394E-85E2-E4050A1C8071}">
      <dsp:nvSpPr>
        <dsp:cNvPr id="0" name=""/>
        <dsp:cNvSpPr/>
      </dsp:nvSpPr>
      <dsp:spPr>
        <a:xfrm>
          <a:off x="1524514" y="3029321"/>
          <a:ext cx="4573543" cy="66274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773" tIns="152400" rIns="92773" bIns="152400" numCol="1" spcCol="1270" anchor="ctr" anchorCtr="0">
          <a:noAutofit/>
        </a:bodyPr>
        <a:lstStyle/>
        <a:p>
          <a:pPr marL="0" lvl="0" indent="0" algn="l" defTabSz="533400">
            <a:lnSpc>
              <a:spcPct val="90000"/>
            </a:lnSpc>
            <a:spcBef>
              <a:spcPct val="0"/>
            </a:spcBef>
            <a:spcAft>
              <a:spcPct val="35000"/>
            </a:spcAft>
            <a:buNone/>
          </a:pPr>
          <a:r>
            <a:rPr lang="en-US" sz="1200" kern="1200" dirty="0"/>
            <a:t>Critically evaluate relevant legislation, strategies, policy and procedure with regard to police exhibit recovery and examination. </a:t>
          </a:r>
        </a:p>
      </dsp:txBody>
      <dsp:txXfrm>
        <a:off x="1524514" y="3029321"/>
        <a:ext cx="4573543" cy="662741"/>
      </dsp:txXfrm>
    </dsp:sp>
    <dsp:sp modelId="{6647C620-0C5A-984C-81CC-C8A9FCB547F9}">
      <dsp:nvSpPr>
        <dsp:cNvPr id="0" name=""/>
        <dsp:cNvSpPr/>
      </dsp:nvSpPr>
      <dsp:spPr>
        <a:xfrm rot="10800000">
          <a:off x="0" y="2019966"/>
          <a:ext cx="1524514" cy="101929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423" tIns="135128" rIns="108423" bIns="135128" numCol="1" spcCol="1270" anchor="ctr" anchorCtr="0">
          <a:noAutofit/>
        </a:bodyPr>
        <a:lstStyle/>
        <a:p>
          <a:pPr marL="0" lvl="0" indent="0" algn="ctr" defTabSz="844550">
            <a:lnSpc>
              <a:spcPct val="90000"/>
            </a:lnSpc>
            <a:spcBef>
              <a:spcPct val="0"/>
            </a:spcBef>
            <a:spcAft>
              <a:spcPct val="35000"/>
            </a:spcAft>
            <a:buNone/>
          </a:pPr>
          <a:r>
            <a:rPr lang="en-US" sz="1900" kern="1200" dirty="0"/>
            <a:t>Analyse</a:t>
          </a:r>
        </a:p>
      </dsp:txBody>
      <dsp:txXfrm rot="-10800000">
        <a:off x="0" y="2019966"/>
        <a:ext cx="1524514" cy="662542"/>
      </dsp:txXfrm>
    </dsp:sp>
    <dsp:sp modelId="{19730444-4820-5641-BD5D-EFDDF4E2EAB1}">
      <dsp:nvSpPr>
        <dsp:cNvPr id="0" name=""/>
        <dsp:cNvSpPr/>
      </dsp:nvSpPr>
      <dsp:spPr>
        <a:xfrm>
          <a:off x="1524514" y="2019966"/>
          <a:ext cx="4573543" cy="6625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773" tIns="152400" rIns="92773" bIns="152400" numCol="1" spcCol="1270" anchor="ctr" anchorCtr="0">
          <a:noAutofit/>
        </a:bodyPr>
        <a:lstStyle/>
        <a:p>
          <a:pPr marL="0" lvl="0" indent="0" algn="l" defTabSz="533400">
            <a:lnSpc>
              <a:spcPct val="90000"/>
            </a:lnSpc>
            <a:spcBef>
              <a:spcPct val="0"/>
            </a:spcBef>
            <a:spcAft>
              <a:spcPct val="35000"/>
            </a:spcAft>
            <a:buNone/>
          </a:pPr>
          <a:r>
            <a:rPr lang="en-US" sz="1200" kern="1200" dirty="0"/>
            <a:t>Critically analyse the policies and procedures relied upon historically and in contemporary process of police exhibit recovery and examination. </a:t>
          </a:r>
        </a:p>
      </dsp:txBody>
      <dsp:txXfrm>
        <a:off x="1524514" y="2019966"/>
        <a:ext cx="4573543" cy="662542"/>
      </dsp:txXfrm>
    </dsp:sp>
    <dsp:sp modelId="{4B55666D-2A2B-934C-84CB-A54F8C7E16F3}">
      <dsp:nvSpPr>
        <dsp:cNvPr id="0" name=""/>
        <dsp:cNvSpPr/>
      </dsp:nvSpPr>
      <dsp:spPr>
        <a:xfrm rot="10800000">
          <a:off x="0" y="1010611"/>
          <a:ext cx="1524514" cy="101929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423" tIns="135128" rIns="108423" bIns="135128" numCol="1" spcCol="1270" anchor="ctr" anchorCtr="0">
          <a:noAutofit/>
        </a:bodyPr>
        <a:lstStyle/>
        <a:p>
          <a:pPr marL="0" lvl="0" indent="0" algn="ctr" defTabSz="844550">
            <a:lnSpc>
              <a:spcPct val="90000"/>
            </a:lnSpc>
            <a:spcBef>
              <a:spcPct val="0"/>
            </a:spcBef>
            <a:spcAft>
              <a:spcPct val="35000"/>
            </a:spcAft>
            <a:buNone/>
          </a:pPr>
          <a:r>
            <a:rPr lang="en-US" sz="1900" kern="1200" dirty="0"/>
            <a:t>Display</a:t>
          </a:r>
        </a:p>
      </dsp:txBody>
      <dsp:txXfrm rot="-10800000">
        <a:off x="0" y="1010611"/>
        <a:ext cx="1524514" cy="662542"/>
      </dsp:txXfrm>
    </dsp:sp>
    <dsp:sp modelId="{0A337D56-82F9-C64E-BDDB-62CDAE4C4E20}">
      <dsp:nvSpPr>
        <dsp:cNvPr id="0" name=""/>
        <dsp:cNvSpPr/>
      </dsp:nvSpPr>
      <dsp:spPr>
        <a:xfrm>
          <a:off x="1524514" y="1010611"/>
          <a:ext cx="4573543" cy="6625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773" tIns="152400" rIns="92773" bIns="152400" numCol="1" spcCol="1270" anchor="ctr" anchorCtr="0">
          <a:noAutofit/>
        </a:bodyPr>
        <a:lstStyle/>
        <a:p>
          <a:pPr marL="0" lvl="0" indent="0" algn="l" defTabSz="533400">
            <a:lnSpc>
              <a:spcPct val="90000"/>
            </a:lnSpc>
            <a:spcBef>
              <a:spcPct val="0"/>
            </a:spcBef>
            <a:spcAft>
              <a:spcPct val="35000"/>
            </a:spcAft>
            <a:buNone/>
          </a:pPr>
          <a:r>
            <a:rPr lang="en-US" sz="1200" kern="1200" dirty="0"/>
            <a:t>A practical understanding of the variety of exhibit recovery methods and appropriate forensic disciplines for a spectrum of types of forensic exhibits. </a:t>
          </a:r>
        </a:p>
      </dsp:txBody>
      <dsp:txXfrm>
        <a:off x="1524514" y="1010611"/>
        <a:ext cx="4573543" cy="662542"/>
      </dsp:txXfrm>
    </dsp:sp>
    <dsp:sp modelId="{81159ABF-CCFB-1543-A3ED-DB57B96B5B22}">
      <dsp:nvSpPr>
        <dsp:cNvPr id="0" name=""/>
        <dsp:cNvSpPr/>
      </dsp:nvSpPr>
      <dsp:spPr>
        <a:xfrm rot="10800000">
          <a:off x="0" y="1255"/>
          <a:ext cx="1524514" cy="1019296"/>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423" tIns="135128" rIns="108423" bIns="135128" numCol="1" spcCol="1270" anchor="ctr" anchorCtr="0">
          <a:noAutofit/>
        </a:bodyPr>
        <a:lstStyle/>
        <a:p>
          <a:pPr marL="0" lvl="0" indent="0" algn="ctr" defTabSz="844550">
            <a:lnSpc>
              <a:spcPct val="90000"/>
            </a:lnSpc>
            <a:spcBef>
              <a:spcPct val="0"/>
            </a:spcBef>
            <a:spcAft>
              <a:spcPct val="35000"/>
            </a:spcAft>
            <a:buNone/>
          </a:pPr>
          <a:r>
            <a:rPr lang="en-US" sz="1900" kern="1200"/>
            <a:t>Demonstrate</a:t>
          </a:r>
        </a:p>
      </dsp:txBody>
      <dsp:txXfrm rot="-10800000">
        <a:off x="0" y="1255"/>
        <a:ext cx="1524514" cy="662542"/>
      </dsp:txXfrm>
    </dsp:sp>
    <dsp:sp modelId="{FA987A9C-DF60-0D43-B1FC-C15ED0219B24}">
      <dsp:nvSpPr>
        <dsp:cNvPr id="0" name=""/>
        <dsp:cNvSpPr/>
      </dsp:nvSpPr>
      <dsp:spPr>
        <a:xfrm>
          <a:off x="1524514" y="1255"/>
          <a:ext cx="4573543" cy="6625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773" tIns="152400" rIns="92773" bIns="152400" numCol="1" spcCol="1270" anchor="ctr" anchorCtr="0">
          <a:noAutofit/>
        </a:bodyPr>
        <a:lstStyle/>
        <a:p>
          <a:pPr marL="0" lvl="0" indent="0" algn="l" defTabSz="533400">
            <a:lnSpc>
              <a:spcPct val="90000"/>
            </a:lnSpc>
            <a:spcBef>
              <a:spcPct val="0"/>
            </a:spcBef>
            <a:spcAft>
              <a:spcPct val="35000"/>
            </a:spcAft>
            <a:buNone/>
          </a:pPr>
          <a:r>
            <a:rPr lang="en-US" sz="1200" kern="1200" dirty="0"/>
            <a:t>A systematic understanding and coherent and detailed knowledge of the complexities in reducing the possibility of cross contamination in criminal investigations. </a:t>
          </a:r>
        </a:p>
      </dsp:txBody>
      <dsp:txXfrm>
        <a:off x="1524514" y="1255"/>
        <a:ext cx="4573543" cy="6625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5F967-BD8A-1A4B-BB35-EE4B01114CDE}">
      <dsp:nvSpPr>
        <dsp:cNvPr id="0" name=""/>
        <dsp:cNvSpPr/>
      </dsp:nvSpPr>
      <dsp:spPr>
        <a:xfrm>
          <a:off x="0" y="813367"/>
          <a:ext cx="6263640" cy="181539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Component 1: 50% </a:t>
          </a:r>
          <a:br>
            <a:rPr lang="en-GB" sz="4000" kern="1200" dirty="0"/>
          </a:br>
          <a:r>
            <a:rPr lang="en-GB" sz="4000" kern="1200" dirty="0"/>
            <a:t>Coursework (3,000 words) </a:t>
          </a:r>
          <a:endParaRPr lang="en-US" sz="4000" kern="1200" dirty="0"/>
        </a:p>
      </dsp:txBody>
      <dsp:txXfrm>
        <a:off x="88620" y="901987"/>
        <a:ext cx="6086400" cy="1638156"/>
      </dsp:txXfrm>
    </dsp:sp>
    <dsp:sp modelId="{B56B7927-4E1A-0446-8A43-F61372574308}">
      <dsp:nvSpPr>
        <dsp:cNvPr id="0" name=""/>
        <dsp:cNvSpPr/>
      </dsp:nvSpPr>
      <dsp:spPr>
        <a:xfrm>
          <a:off x="0" y="3403158"/>
          <a:ext cx="6263640" cy="181539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Component 2: 50% </a:t>
          </a:r>
        </a:p>
        <a:p>
          <a:pPr marL="0" lvl="0" indent="0" algn="ctr" defTabSz="1778000">
            <a:lnSpc>
              <a:spcPct val="90000"/>
            </a:lnSpc>
            <a:spcBef>
              <a:spcPct val="0"/>
            </a:spcBef>
            <a:spcAft>
              <a:spcPct val="35000"/>
            </a:spcAft>
            <a:buNone/>
          </a:pPr>
          <a:r>
            <a:rPr lang="en-GB" sz="4000" kern="1200" dirty="0"/>
            <a:t>Exam (2 hours) </a:t>
          </a:r>
          <a:endParaRPr lang="en-US" sz="4000" kern="1200" dirty="0"/>
        </a:p>
      </dsp:txBody>
      <dsp:txXfrm>
        <a:off x="88620" y="3491778"/>
        <a:ext cx="6086400" cy="16381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AB8AA-60C0-0C45-8413-B16FF2F42CDC}">
      <dsp:nvSpPr>
        <dsp:cNvPr id="0" name=""/>
        <dsp:cNvSpPr/>
      </dsp:nvSpPr>
      <dsp:spPr>
        <a:xfrm>
          <a:off x="1378915" y="1088"/>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Scene (forensically)- Preserve evidence.</a:t>
          </a:r>
        </a:p>
      </dsp:txBody>
      <dsp:txXfrm>
        <a:off x="1378915" y="1088"/>
        <a:ext cx="5515660" cy="1115925"/>
      </dsp:txXfrm>
    </dsp:sp>
    <dsp:sp modelId="{BF318019-D927-714D-A94D-F725849890B7}">
      <dsp:nvSpPr>
        <dsp:cNvPr id="0" name=""/>
        <dsp:cNvSpPr/>
      </dsp:nvSpPr>
      <dsp:spPr>
        <a:xfrm>
          <a:off x="0" y="1088"/>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Protect</a:t>
          </a:r>
        </a:p>
      </dsp:txBody>
      <dsp:txXfrm>
        <a:off x="0" y="1088"/>
        <a:ext cx="1378915" cy="1115925"/>
      </dsp:txXfrm>
    </dsp:sp>
    <dsp:sp modelId="{21865773-2293-6046-B09E-2325801D3262}">
      <dsp:nvSpPr>
        <dsp:cNvPr id="0" name=""/>
        <dsp:cNvSpPr/>
      </dsp:nvSpPr>
      <dsp:spPr>
        <a:xfrm>
          <a:off x="1378915" y="1183969"/>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 Cross contamination.</a:t>
          </a:r>
        </a:p>
      </dsp:txBody>
      <dsp:txXfrm>
        <a:off x="1378915" y="1183969"/>
        <a:ext cx="5515660" cy="1115925"/>
      </dsp:txXfrm>
    </dsp:sp>
    <dsp:sp modelId="{A539BBF4-00A2-E04E-80D6-2747F8D6709C}">
      <dsp:nvSpPr>
        <dsp:cNvPr id="0" name=""/>
        <dsp:cNvSpPr/>
      </dsp:nvSpPr>
      <dsp:spPr>
        <a:xfrm>
          <a:off x="0" y="1183969"/>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Prevent</a:t>
          </a:r>
        </a:p>
      </dsp:txBody>
      <dsp:txXfrm>
        <a:off x="0" y="1183969"/>
        <a:ext cx="1378915" cy="1115925"/>
      </dsp:txXfrm>
    </dsp:sp>
    <dsp:sp modelId="{85C124B9-5ADA-C944-84D8-779C4118F452}">
      <dsp:nvSpPr>
        <dsp:cNvPr id="0" name=""/>
        <dsp:cNvSpPr/>
      </dsp:nvSpPr>
      <dsp:spPr>
        <a:xfrm>
          <a:off x="1378915" y="2366850"/>
          <a:ext cx="5515660" cy="111592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7019" tIns="283445" rIns="107019" bIns="283445" numCol="1" spcCol="1270" anchor="ctr" anchorCtr="0">
          <a:noAutofit/>
        </a:bodyPr>
        <a:lstStyle/>
        <a:p>
          <a:pPr marL="0" lvl="0" indent="0" algn="l" defTabSz="1066800">
            <a:lnSpc>
              <a:spcPct val="90000"/>
            </a:lnSpc>
            <a:spcBef>
              <a:spcPct val="0"/>
            </a:spcBef>
            <a:spcAft>
              <a:spcPct val="35000"/>
            </a:spcAft>
            <a:buNone/>
          </a:pPr>
          <a:r>
            <a:rPr lang="en-US" sz="2400" kern="1200" dirty="0"/>
            <a:t>Info/evidence. </a:t>
          </a:r>
        </a:p>
      </dsp:txBody>
      <dsp:txXfrm>
        <a:off x="1378915" y="2366850"/>
        <a:ext cx="5515660" cy="1115925"/>
      </dsp:txXfrm>
    </dsp:sp>
    <dsp:sp modelId="{47E1EDB3-5465-8449-BC06-B8602238A82C}">
      <dsp:nvSpPr>
        <dsp:cNvPr id="0" name=""/>
        <dsp:cNvSpPr/>
      </dsp:nvSpPr>
      <dsp:spPr>
        <a:xfrm>
          <a:off x="0" y="2366850"/>
          <a:ext cx="1378915" cy="111592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968" tIns="110229" rIns="72968" bIns="110229" numCol="1" spcCol="1270" anchor="ctr" anchorCtr="0">
          <a:noAutofit/>
        </a:bodyPr>
        <a:lstStyle/>
        <a:p>
          <a:pPr marL="0" lvl="0" indent="0" algn="ctr" defTabSz="1244600">
            <a:lnSpc>
              <a:spcPct val="90000"/>
            </a:lnSpc>
            <a:spcBef>
              <a:spcPct val="0"/>
            </a:spcBef>
            <a:spcAft>
              <a:spcPct val="35000"/>
            </a:spcAft>
            <a:buNone/>
          </a:pPr>
          <a:r>
            <a:rPr lang="en-US" sz="2800" kern="1200"/>
            <a:t>Collect</a:t>
          </a:r>
        </a:p>
      </dsp:txBody>
      <dsp:txXfrm>
        <a:off x="0" y="2366850"/>
        <a:ext cx="1378915" cy="11159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575E6-37FF-954A-87DA-6C18C3AFBFA3}">
      <dsp:nvSpPr>
        <dsp:cNvPr id="0" name=""/>
        <dsp:cNvSpPr/>
      </dsp:nvSpPr>
      <dsp:spPr>
        <a:xfrm>
          <a:off x="841"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96518B6-8B67-4E41-8EC6-CFBB5B306B8B}">
      <dsp:nvSpPr>
        <dsp:cNvPr id="0" name=""/>
        <dsp:cNvSpPr/>
      </dsp:nvSpPr>
      <dsp:spPr>
        <a:xfrm>
          <a:off x="329074"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Secure/Arrest suspect if still at scene. </a:t>
          </a:r>
          <a:endParaRPr lang="en-US" sz="3500" kern="1200"/>
        </a:p>
      </dsp:txBody>
      <dsp:txXfrm>
        <a:off x="384016" y="1014858"/>
        <a:ext cx="2844212" cy="1765967"/>
      </dsp:txXfrm>
    </dsp:sp>
    <dsp:sp modelId="{5D33E276-4E5F-DA4E-854E-370208923D60}">
      <dsp:nvSpPr>
        <dsp:cNvPr id="0" name=""/>
        <dsp:cNvSpPr/>
      </dsp:nvSpPr>
      <dsp:spPr>
        <a:xfrm>
          <a:off x="3611404" y="648095"/>
          <a:ext cx="2954096" cy="187585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1341715-30EE-5F45-8DC3-D5ACC2FFF289}">
      <dsp:nvSpPr>
        <dsp:cNvPr id="0" name=""/>
        <dsp:cNvSpPr/>
      </dsp:nvSpPr>
      <dsp:spPr>
        <a:xfrm>
          <a:off x="3939637" y="959916"/>
          <a:ext cx="2954096" cy="1875851"/>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This may take place earlier or later. </a:t>
          </a:r>
          <a:endParaRPr lang="en-US" sz="3500" kern="1200"/>
        </a:p>
      </dsp:txBody>
      <dsp:txXfrm>
        <a:off x="3994579" y="1014858"/>
        <a:ext cx="2844212" cy="17659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3CECB-7542-EA46-B625-F49F29359A1C}">
      <dsp:nvSpPr>
        <dsp:cNvPr id="0" name=""/>
        <dsp:cNvSpPr/>
      </dsp:nvSpPr>
      <dsp:spPr>
        <a:xfrm>
          <a:off x="0" y="847583"/>
          <a:ext cx="6263640"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A85821-9775-B24C-AE69-6DC44A49E248}">
      <dsp:nvSpPr>
        <dsp:cNvPr id="0" name=""/>
        <dsp:cNvSpPr/>
      </dsp:nvSpPr>
      <dsp:spPr>
        <a:xfrm>
          <a:off x="313182" y="463823"/>
          <a:ext cx="4384548"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155700">
            <a:lnSpc>
              <a:spcPct val="90000"/>
            </a:lnSpc>
            <a:spcBef>
              <a:spcPct val="0"/>
            </a:spcBef>
            <a:spcAft>
              <a:spcPct val="35000"/>
            </a:spcAft>
            <a:buNone/>
          </a:pPr>
          <a:r>
            <a:rPr lang="en-US" sz="2600" kern="1200"/>
            <a:t>Arrival at an incident </a:t>
          </a:r>
        </a:p>
      </dsp:txBody>
      <dsp:txXfrm>
        <a:off x="350649" y="501290"/>
        <a:ext cx="4309614" cy="692586"/>
      </dsp:txXfrm>
    </dsp:sp>
    <dsp:sp modelId="{BE17C6C5-1968-EC46-8CBF-0B604EE00727}">
      <dsp:nvSpPr>
        <dsp:cNvPr id="0" name=""/>
        <dsp:cNvSpPr/>
      </dsp:nvSpPr>
      <dsp:spPr>
        <a:xfrm>
          <a:off x="0" y="2026943"/>
          <a:ext cx="6263640" cy="655200"/>
        </a:xfrm>
        <a:prstGeom prst="rect">
          <a:avLst/>
        </a:prstGeom>
        <a:solidFill>
          <a:schemeClr val="lt1">
            <a:alpha val="90000"/>
            <a:hueOff val="0"/>
            <a:satOff val="0"/>
            <a:lumOff val="0"/>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dsp:style>
    </dsp:sp>
    <dsp:sp modelId="{6B450FD1-09C7-4A4E-A2AA-55F78ABC117E}">
      <dsp:nvSpPr>
        <dsp:cNvPr id="0" name=""/>
        <dsp:cNvSpPr/>
      </dsp:nvSpPr>
      <dsp:spPr>
        <a:xfrm>
          <a:off x="313182" y="1643183"/>
          <a:ext cx="4384548" cy="76752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155700">
            <a:lnSpc>
              <a:spcPct val="90000"/>
            </a:lnSpc>
            <a:spcBef>
              <a:spcPct val="0"/>
            </a:spcBef>
            <a:spcAft>
              <a:spcPct val="35000"/>
            </a:spcAft>
            <a:buNone/>
          </a:pPr>
          <a:r>
            <a:rPr lang="en-US" sz="2600" kern="1200"/>
            <a:t>Arrival at a scene </a:t>
          </a:r>
        </a:p>
      </dsp:txBody>
      <dsp:txXfrm>
        <a:off x="350649" y="1680650"/>
        <a:ext cx="4309614" cy="692586"/>
      </dsp:txXfrm>
    </dsp:sp>
    <dsp:sp modelId="{8EB46A5A-7546-6C47-A8C1-F39C186CA7EE}">
      <dsp:nvSpPr>
        <dsp:cNvPr id="0" name=""/>
        <dsp:cNvSpPr/>
      </dsp:nvSpPr>
      <dsp:spPr>
        <a:xfrm>
          <a:off x="0" y="3206303"/>
          <a:ext cx="6263640" cy="655200"/>
        </a:xfrm>
        <a:prstGeom prst="rect">
          <a:avLst/>
        </a:prstGeom>
        <a:solidFill>
          <a:schemeClr val="lt1">
            <a:alpha val="90000"/>
            <a:hueOff val="0"/>
            <a:satOff val="0"/>
            <a:lumOff val="0"/>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2A9148-F730-B74F-989F-640FAF1F8CC9}">
      <dsp:nvSpPr>
        <dsp:cNvPr id="0" name=""/>
        <dsp:cNvSpPr/>
      </dsp:nvSpPr>
      <dsp:spPr>
        <a:xfrm>
          <a:off x="313182" y="2822544"/>
          <a:ext cx="4384548" cy="76752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155700">
            <a:lnSpc>
              <a:spcPct val="90000"/>
            </a:lnSpc>
            <a:spcBef>
              <a:spcPct val="0"/>
            </a:spcBef>
            <a:spcAft>
              <a:spcPct val="35000"/>
            </a:spcAft>
            <a:buNone/>
          </a:pPr>
          <a:r>
            <a:rPr lang="en-US" sz="2600" kern="1200" dirty="0"/>
            <a:t>Avoiding cross-contamination </a:t>
          </a:r>
        </a:p>
      </dsp:txBody>
      <dsp:txXfrm>
        <a:off x="350649" y="2860011"/>
        <a:ext cx="4309614" cy="692586"/>
      </dsp:txXfrm>
    </dsp:sp>
    <dsp:sp modelId="{DE4D84F2-6133-E343-9E3A-6AA0B17E5198}">
      <dsp:nvSpPr>
        <dsp:cNvPr id="0" name=""/>
        <dsp:cNvSpPr/>
      </dsp:nvSpPr>
      <dsp:spPr>
        <a:xfrm>
          <a:off x="0" y="4385664"/>
          <a:ext cx="6263640" cy="6552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0B0673-BC3F-F04A-8DC6-9E67C35896B3}">
      <dsp:nvSpPr>
        <dsp:cNvPr id="0" name=""/>
        <dsp:cNvSpPr/>
      </dsp:nvSpPr>
      <dsp:spPr>
        <a:xfrm>
          <a:off x="313182" y="4001903"/>
          <a:ext cx="4384548" cy="7675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155700">
            <a:lnSpc>
              <a:spcPct val="90000"/>
            </a:lnSpc>
            <a:spcBef>
              <a:spcPct val="0"/>
            </a:spcBef>
            <a:spcAft>
              <a:spcPct val="35000"/>
            </a:spcAft>
            <a:buNone/>
          </a:pPr>
          <a:r>
            <a:rPr lang="en-GB" sz="2600" kern="1200" dirty="0"/>
            <a:t>And more…</a:t>
          </a:r>
        </a:p>
      </dsp:txBody>
      <dsp:txXfrm>
        <a:off x="350649" y="4039370"/>
        <a:ext cx="4309614" cy="6925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D3A7CB-6BAA-FF41-B19B-18EA7EE782E8}" type="datetimeFigureOut">
              <a:rPr lang="en-GB" smtClean="0"/>
              <a:t>06/02/2022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4D3597-A46D-FC45-9613-445F3F4F325A}" type="slidenum">
              <a:rPr lang="en-GB" smtClean="0"/>
              <a:t>‹#›</a:t>
            </a:fld>
            <a:endParaRPr lang="en-GB"/>
          </a:p>
        </p:txBody>
      </p:sp>
    </p:spTree>
    <p:extLst>
      <p:ext uri="{BB962C8B-B14F-4D97-AF65-F5344CB8AC3E}">
        <p14:creationId xmlns:p14="http://schemas.microsoft.com/office/powerpoint/2010/main" val="1996297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3397E-5ED9-DC4D-B041-AFF18D7CADFD}" type="slidenum">
              <a:rPr lang="en-GB" smtClean="0"/>
              <a:t>10</a:t>
            </a:fld>
            <a:endParaRPr lang="en-GB"/>
          </a:p>
        </p:txBody>
      </p:sp>
    </p:spTree>
    <p:extLst>
      <p:ext uri="{BB962C8B-B14F-4D97-AF65-F5344CB8AC3E}">
        <p14:creationId xmlns:p14="http://schemas.microsoft.com/office/powerpoint/2010/main" val="410488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research reading: https://</a:t>
            </a:r>
            <a:r>
              <a:rPr lang="en-GB" dirty="0" err="1"/>
              <a:t>www.app.college.police.uk</a:t>
            </a:r>
            <a:r>
              <a:rPr lang="en-GB" dirty="0"/>
              <a:t>/app-content/national-decision-model/the-national-decision-model/</a:t>
            </a:r>
          </a:p>
        </p:txBody>
      </p:sp>
      <p:sp>
        <p:nvSpPr>
          <p:cNvPr id="4" name="Slide Number Placeholder 3"/>
          <p:cNvSpPr>
            <a:spLocks noGrp="1"/>
          </p:cNvSpPr>
          <p:nvPr>
            <p:ph type="sldNum" sz="quarter" idx="5"/>
          </p:nvPr>
        </p:nvSpPr>
        <p:spPr/>
        <p:txBody>
          <a:bodyPr/>
          <a:lstStyle/>
          <a:p>
            <a:fld id="{056707D5-1E4F-1D4E-9495-59EA85188B08}" type="slidenum">
              <a:rPr lang="en-GB" smtClean="0"/>
              <a:t>16</a:t>
            </a:fld>
            <a:endParaRPr lang="en-GB"/>
          </a:p>
        </p:txBody>
      </p:sp>
    </p:spTree>
    <p:extLst>
      <p:ext uri="{BB962C8B-B14F-4D97-AF65-F5344CB8AC3E}">
        <p14:creationId xmlns:p14="http://schemas.microsoft.com/office/powerpoint/2010/main" val="2939744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27</a:t>
            </a:fld>
            <a:endParaRPr lang="en-GB"/>
          </a:p>
        </p:txBody>
      </p:sp>
    </p:spTree>
    <p:extLst>
      <p:ext uri="{BB962C8B-B14F-4D97-AF65-F5344CB8AC3E}">
        <p14:creationId xmlns:p14="http://schemas.microsoft.com/office/powerpoint/2010/main" val="1702045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endParaRPr lang="en-GB"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33</a:t>
            </a:fld>
            <a:endParaRPr lang="en-GB"/>
          </a:p>
        </p:txBody>
      </p:sp>
    </p:spTree>
    <p:extLst>
      <p:ext uri="{BB962C8B-B14F-4D97-AF65-F5344CB8AC3E}">
        <p14:creationId xmlns:p14="http://schemas.microsoft.com/office/powerpoint/2010/main" val="1544673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34</a:t>
            </a:fld>
            <a:endParaRPr lang="en-GB"/>
          </a:p>
        </p:txBody>
      </p:sp>
    </p:spTree>
    <p:extLst>
      <p:ext uri="{BB962C8B-B14F-4D97-AF65-F5344CB8AC3E}">
        <p14:creationId xmlns:p14="http://schemas.microsoft.com/office/powerpoint/2010/main" val="396643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documentary: https://</a:t>
            </a:r>
            <a:r>
              <a:rPr lang="en-GB" dirty="0" err="1"/>
              <a:t>www.bbc.co.uk</a:t>
            </a:r>
            <a:r>
              <a:rPr lang="en-GB" dirty="0"/>
              <a:t>/</a:t>
            </a:r>
            <a:r>
              <a:rPr lang="en-GB" dirty="0" err="1"/>
              <a:t>iplayer</a:t>
            </a:r>
            <a:r>
              <a:rPr lang="en-GB" dirty="0"/>
              <a:t>/episode/m00129qq/forensics-the-real-csi-series-2-7-killer-in-the-car-park </a:t>
            </a:r>
          </a:p>
        </p:txBody>
      </p:sp>
      <p:sp>
        <p:nvSpPr>
          <p:cNvPr id="4" name="Slide Number Placeholder 3"/>
          <p:cNvSpPr>
            <a:spLocks noGrp="1"/>
          </p:cNvSpPr>
          <p:nvPr>
            <p:ph type="sldNum" sz="quarter" idx="5"/>
          </p:nvPr>
        </p:nvSpPr>
        <p:spPr/>
        <p:txBody>
          <a:bodyPr/>
          <a:lstStyle/>
          <a:p>
            <a:fld id="{704D3597-A46D-FC45-9613-445F3F4F325A}" type="slidenum">
              <a:rPr lang="en-GB" smtClean="0"/>
              <a:t>47</a:t>
            </a:fld>
            <a:endParaRPr lang="en-GB"/>
          </a:p>
        </p:txBody>
      </p:sp>
    </p:spTree>
    <p:extLst>
      <p:ext uri="{BB962C8B-B14F-4D97-AF65-F5344CB8AC3E}">
        <p14:creationId xmlns:p14="http://schemas.microsoft.com/office/powerpoint/2010/main" val="271189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329DB-A96E-8A49-AAE1-292CBA67F6A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EC449F4-9CD3-804E-B163-1B48211896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2DE00DD-68E4-2546-A7C4-5E1C282AC6A0}"/>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5" name="Footer Placeholder 4">
            <a:extLst>
              <a:ext uri="{FF2B5EF4-FFF2-40B4-BE49-F238E27FC236}">
                <a16:creationId xmlns:a16="http://schemas.microsoft.com/office/drawing/2014/main" id="{183650A5-0618-1549-ACA9-DC199CF63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C92C0C-3016-4D41-878D-8DBCD595748E}"/>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943051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6501-CE6F-FB4E-B2AE-73E52733A3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3458F64-F69D-5646-957D-2C98ABA8CD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860DA4-2617-0C47-9C62-1C6E7D24976C}"/>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5" name="Footer Placeholder 4">
            <a:extLst>
              <a:ext uri="{FF2B5EF4-FFF2-40B4-BE49-F238E27FC236}">
                <a16:creationId xmlns:a16="http://schemas.microsoft.com/office/drawing/2014/main" id="{206BA550-C224-4241-A813-9B8FA00C7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48546-B27A-474C-B536-73E67CCECB80}"/>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230168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85CF-FA15-A24D-A4BE-900B50E62E4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054BE4B-DB1A-A544-A9B6-BC8F9245FA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CBE8BC-4EE3-7F4F-9CB0-CB96C38ABD7B}"/>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5" name="Footer Placeholder 4">
            <a:extLst>
              <a:ext uri="{FF2B5EF4-FFF2-40B4-BE49-F238E27FC236}">
                <a16:creationId xmlns:a16="http://schemas.microsoft.com/office/drawing/2014/main" id="{D8949863-308B-1F44-86A2-C8AE40C50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8D6C3-DAA9-6F4C-BB61-0CCDB41C6698}"/>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472408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6CEBB-B6CE-314F-B2A0-C73CB3366A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D2B05CB-7EA5-1947-BE76-C838F58734B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27F0FF1-9FF0-D348-9698-59D8410DC5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130E97A-42C2-6743-AB0C-88D9C21090FD}"/>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6" name="Footer Placeholder 5">
            <a:extLst>
              <a:ext uri="{FF2B5EF4-FFF2-40B4-BE49-F238E27FC236}">
                <a16:creationId xmlns:a16="http://schemas.microsoft.com/office/drawing/2014/main" id="{81313F8E-D675-EF48-87A8-BD77054992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9882DE-F3CB-1A4A-AE89-07A0CAB002C3}"/>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707352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7314-C847-1B42-8AC5-93AF314FDC4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27030A6-D0FB-9444-8C91-547D28CE90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1DB924-146C-C240-9F37-1693238310A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8543CAF-EC1C-854F-B593-82E7C9924D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393870-F431-3845-9FCA-FCB04FC14D7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224EB35-9415-AD4E-9FE4-E46238E7A312}"/>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8" name="Footer Placeholder 7">
            <a:extLst>
              <a:ext uri="{FF2B5EF4-FFF2-40B4-BE49-F238E27FC236}">
                <a16:creationId xmlns:a16="http://schemas.microsoft.com/office/drawing/2014/main" id="{32DD6062-30BD-F540-9A42-53C6E561B5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4F50F5-14FA-3848-8328-94EB42FC8C09}"/>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2244979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CD65-01F0-1041-A220-BE692F397A0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0664914-AFDF-1348-9108-8200F24A5172}"/>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4" name="Footer Placeholder 3">
            <a:extLst>
              <a:ext uri="{FF2B5EF4-FFF2-40B4-BE49-F238E27FC236}">
                <a16:creationId xmlns:a16="http://schemas.microsoft.com/office/drawing/2014/main" id="{926467ED-0095-6C4E-8EC1-4CB0584A5C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086CE2-42C9-EE46-BD71-671193F92DBC}"/>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105797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A93C58-AF20-924A-93C5-BB6A04ECA72B}"/>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3" name="Footer Placeholder 2">
            <a:extLst>
              <a:ext uri="{FF2B5EF4-FFF2-40B4-BE49-F238E27FC236}">
                <a16:creationId xmlns:a16="http://schemas.microsoft.com/office/drawing/2014/main" id="{6177E0B7-0365-C642-972F-91E3E579B1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1755AD-0659-5B4C-800B-C044296CBD9F}"/>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799319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1852D-FE44-384E-A249-CC141A42FB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F6EAF7F-11DD-8344-8B11-4603D4E57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B30A56B-6CE6-364F-B25B-F4F6F7DB0B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EB6111-F5C8-4B45-A19F-BF5129EE82F3}"/>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6" name="Footer Placeholder 5">
            <a:extLst>
              <a:ext uri="{FF2B5EF4-FFF2-40B4-BE49-F238E27FC236}">
                <a16:creationId xmlns:a16="http://schemas.microsoft.com/office/drawing/2014/main" id="{41D32614-9021-914F-B23F-EAA52E9839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F24E7C-32B3-284B-B4EA-DA7E37A3D10B}"/>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22647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CD52-D3C3-1A43-9167-240390588F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C3C8519-DE8E-1945-B874-7AF1A6915C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4143B4-F40C-3345-930C-DFC3572B95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C9477D-E433-CC45-8B53-ED03191E8DC1}"/>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6" name="Footer Placeholder 5">
            <a:extLst>
              <a:ext uri="{FF2B5EF4-FFF2-40B4-BE49-F238E27FC236}">
                <a16:creationId xmlns:a16="http://schemas.microsoft.com/office/drawing/2014/main" id="{6A169957-A4C5-3244-9842-BC3E995FE5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2C27AA-752A-EC45-9578-AD22AB1FE70D}"/>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473761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CC1FF-9F7E-EC4F-B8BE-CBED78B580C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9F52F95-107E-DF4F-8EEF-43F3C6C83C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8F6BE9-36C9-1749-B5C6-701D5C4F0555}"/>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5" name="Footer Placeholder 4">
            <a:extLst>
              <a:ext uri="{FF2B5EF4-FFF2-40B4-BE49-F238E27FC236}">
                <a16:creationId xmlns:a16="http://schemas.microsoft.com/office/drawing/2014/main" id="{F4A28BE5-6108-354B-B4B0-3510AC34C8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D8BEB-03C3-AD4E-BBE5-5351267D857B}"/>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3184979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471C8A-51A5-1743-AC50-ADA5F56149B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0637B9E-B9EA-3447-AFF5-36D7612828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68A4D3-6B4D-B743-B42A-C91340FD73CF}"/>
              </a:ext>
            </a:extLst>
          </p:cNvPr>
          <p:cNvSpPr>
            <a:spLocks noGrp="1"/>
          </p:cNvSpPr>
          <p:nvPr>
            <p:ph type="dt" sz="half" idx="10"/>
          </p:nvPr>
        </p:nvSpPr>
        <p:spPr/>
        <p:txBody>
          <a:bodyPr/>
          <a:lstStyle/>
          <a:p>
            <a:fld id="{598B9586-A147-3644-B58C-0D3F3468BD68}" type="datetimeFigureOut">
              <a:rPr lang="en-GB" smtClean="0"/>
              <a:t>06/02/2022</a:t>
            </a:fld>
            <a:endParaRPr lang="en-GB"/>
          </a:p>
        </p:txBody>
      </p:sp>
      <p:sp>
        <p:nvSpPr>
          <p:cNvPr id="5" name="Footer Placeholder 4">
            <a:extLst>
              <a:ext uri="{FF2B5EF4-FFF2-40B4-BE49-F238E27FC236}">
                <a16:creationId xmlns:a16="http://schemas.microsoft.com/office/drawing/2014/main" id="{A96B3915-041B-7547-9274-F3ED5ECA08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D4E626-949F-8D46-B4F9-4738CA7DB933}"/>
              </a:ext>
            </a:extLst>
          </p:cNvPr>
          <p:cNvSpPr>
            <a:spLocks noGrp="1"/>
          </p:cNvSpPr>
          <p:nvPr>
            <p:ph type="sldNum" sz="quarter" idx="12"/>
          </p:nvPr>
        </p:nvSpPr>
        <p:spPr/>
        <p:txBody>
          <a:bodyPr/>
          <a:lstStyle/>
          <a:p>
            <a:fld id="{9BE8B0E9-9E9D-834D-BF71-2E3D0F9C930B}" type="slidenum">
              <a:rPr lang="en-GB" smtClean="0"/>
              <a:t>‹#›</a:t>
            </a:fld>
            <a:endParaRPr lang="en-GB"/>
          </a:p>
        </p:txBody>
      </p:sp>
    </p:spTree>
    <p:extLst>
      <p:ext uri="{BB962C8B-B14F-4D97-AF65-F5344CB8AC3E}">
        <p14:creationId xmlns:p14="http://schemas.microsoft.com/office/powerpoint/2010/main" val="1863334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6D6717-B938-DB44-8147-D6467D3FBC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C4B97A9-77D1-DE43-8A83-557F7D9508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2B9B72-3BD8-6C4A-BE86-069B64BFFE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8B9586-A147-3644-B58C-0D3F3468BD68}" type="datetimeFigureOut">
              <a:rPr lang="en-GB" smtClean="0"/>
              <a:t>06/02/2022</a:t>
            </a:fld>
            <a:endParaRPr lang="en-GB"/>
          </a:p>
        </p:txBody>
      </p:sp>
      <p:sp>
        <p:nvSpPr>
          <p:cNvPr id="5" name="Footer Placeholder 4">
            <a:extLst>
              <a:ext uri="{FF2B5EF4-FFF2-40B4-BE49-F238E27FC236}">
                <a16:creationId xmlns:a16="http://schemas.microsoft.com/office/drawing/2014/main" id="{82C131E4-3266-9447-9789-0CD7F8A508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E4F78E-7CAE-1444-A670-8773CA1135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E8B0E9-9E9D-834D-BF71-2E3D0F9C930B}" type="slidenum">
              <a:rPr lang="en-GB" smtClean="0"/>
              <a:t>‹#›</a:t>
            </a:fld>
            <a:endParaRPr lang="en-GB"/>
          </a:p>
        </p:txBody>
      </p:sp>
    </p:spTree>
    <p:extLst>
      <p:ext uri="{BB962C8B-B14F-4D97-AF65-F5344CB8AC3E}">
        <p14:creationId xmlns:p14="http://schemas.microsoft.com/office/powerpoint/2010/main" val="15726611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Layout" Target="../diagrams/layout3.xml"/><Relationship Id="rId7" Type="http://schemas.openxmlformats.org/officeDocument/2006/relationships/image" Target="../media/image11.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9.jpeg"/><Relationship Id="rId7"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25.png"/><Relationship Id="rId5" Type="http://schemas.openxmlformats.org/officeDocument/2006/relationships/hyperlink" Target="mailto:hwb@uwtsd.ac.uk" TargetMode="External"/><Relationship Id="rId10" Type="http://schemas.openxmlformats.org/officeDocument/2006/relationships/image" Target="../media/image24.jpeg"/><Relationship Id="rId4" Type="http://schemas.openxmlformats.org/officeDocument/2006/relationships/hyperlink" Target="mailto:r.lloyd@uwtsd.ac.uk" TargetMode="External"/><Relationship Id="rId9" Type="http://schemas.openxmlformats.org/officeDocument/2006/relationships/image" Target="../media/image23.jpe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image" Target="../media/image27.png"/><Relationship Id="rId7" Type="http://schemas.openxmlformats.org/officeDocument/2006/relationships/image" Target="../media/image39.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10" Type="http://schemas.openxmlformats.org/officeDocument/2006/relationships/hyperlink" Target="https://www.app.college.police.uk/app-content/national-decision-model/the-national-decision-model/" TargetMode="External"/><Relationship Id="rId4" Type="http://schemas.openxmlformats.org/officeDocument/2006/relationships/image" Target="../media/image36.png"/><Relationship Id="rId9" Type="http://schemas.openxmlformats.org/officeDocument/2006/relationships/image" Target="../media/image41.png"/></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4.xml"/><Relationship Id="rId5" Type="http://schemas.openxmlformats.org/officeDocument/2006/relationships/image" Target="../media/image45.jpe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7.jpeg"/><Relationship Id="rId1" Type="http://schemas.openxmlformats.org/officeDocument/2006/relationships/slideLayout" Target="../slideLayouts/slideLayout2.xml"/><Relationship Id="rId4" Type="http://schemas.openxmlformats.org/officeDocument/2006/relationships/image" Target="../media/image58.jpeg"/></Relationships>
</file>

<file path=ppt/slides/_rels/slide2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2.jpeg"/><Relationship Id="rId5" Type="http://schemas.openxmlformats.org/officeDocument/2006/relationships/image" Target="../media/image61.jpeg"/><Relationship Id="rId4" Type="http://schemas.openxmlformats.org/officeDocument/2006/relationships/image" Target="../media/image60.jpeg"/></Relationships>
</file>

<file path=ppt/slides/_rels/slide28.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2.xml"/><Relationship Id="rId4" Type="http://schemas.openxmlformats.org/officeDocument/2006/relationships/image" Target="../media/image65.jpeg"/></Relationships>
</file>

<file path=ppt/slides/_rels/slide29.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 Id="rId4" Type="http://schemas.openxmlformats.org/officeDocument/2006/relationships/image" Target="../media/image68.jpeg"/></Relationships>
</file>

<file path=ppt/slides/_rels/slide30.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6.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9.jpeg"/><Relationship Id="rId7" Type="http://schemas.openxmlformats.org/officeDocument/2006/relationships/diagramColors" Target="../diagrams/colors4.xml"/><Relationship Id="rId2" Type="http://schemas.openxmlformats.org/officeDocument/2006/relationships/image" Target="../media/image88.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4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91.jpeg"/><Relationship Id="rId7" Type="http://schemas.openxmlformats.org/officeDocument/2006/relationships/diagramColors" Target="../diagrams/colors5.xml"/><Relationship Id="rId2" Type="http://schemas.openxmlformats.org/officeDocument/2006/relationships/image" Target="../media/image90.jpe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45.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4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bbc.co.uk/iplayer/episode/m00129qq/forensics-the-real-csi-series-2-7-killer-in-the-car-park" TargetMode="Externa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BD48D7-512B-9B4F-8324-0ED39F76487F}"/>
              </a:ext>
            </a:extLst>
          </p:cNvPr>
          <p:cNvSpPr>
            <a:spLocks noGrp="1"/>
          </p:cNvSpPr>
          <p:nvPr>
            <p:ph type="ctrTitle"/>
          </p:nvPr>
        </p:nvSpPr>
        <p:spPr>
          <a:xfrm>
            <a:off x="5021821" y="3812954"/>
            <a:ext cx="6465287" cy="1516014"/>
          </a:xfrm>
        </p:spPr>
        <p:txBody>
          <a:bodyPr>
            <a:normAutofit fontScale="90000"/>
          </a:bodyPr>
          <a:lstStyle/>
          <a:p>
            <a:r>
              <a:rPr lang="en-GB" sz="4800" dirty="0">
                <a:solidFill>
                  <a:srgbClr val="FFFFFF"/>
                </a:solidFill>
              </a:rPr>
              <a:t>BMPS6009</a:t>
            </a:r>
            <a:br>
              <a:rPr lang="en-GB" sz="4800" dirty="0">
                <a:solidFill>
                  <a:srgbClr val="FFFFFF"/>
                </a:solidFill>
              </a:rPr>
            </a:br>
            <a:r>
              <a:rPr lang="en-GB" sz="4800" dirty="0">
                <a:solidFill>
                  <a:srgbClr val="FFFFFF"/>
                </a:solidFill>
              </a:rPr>
              <a:t>Forensic Recovery </a:t>
            </a:r>
            <a:br>
              <a:rPr lang="en-GB" sz="4800" dirty="0">
                <a:solidFill>
                  <a:srgbClr val="FFFFFF"/>
                </a:solidFill>
              </a:rPr>
            </a:br>
            <a:r>
              <a:rPr lang="en-GB" sz="4800" dirty="0">
                <a:solidFill>
                  <a:srgbClr val="FFFFFF"/>
                </a:solidFill>
              </a:rPr>
              <a:t>&amp; Examination </a:t>
            </a:r>
          </a:p>
        </p:txBody>
      </p:sp>
      <p:sp>
        <p:nvSpPr>
          <p:cNvPr id="3" name="Subtitle 2">
            <a:extLst>
              <a:ext uri="{FF2B5EF4-FFF2-40B4-BE49-F238E27FC236}">
                <a16:creationId xmlns:a16="http://schemas.microsoft.com/office/drawing/2014/main" id="{EB7179D7-B6EF-7A49-A652-3398E9E146BA}"/>
              </a:ext>
            </a:extLst>
          </p:cNvPr>
          <p:cNvSpPr>
            <a:spLocks noGrp="1"/>
          </p:cNvSpPr>
          <p:nvPr>
            <p:ph type="subTitle" idx="1"/>
          </p:nvPr>
        </p:nvSpPr>
        <p:spPr>
          <a:xfrm>
            <a:off x="5021821" y="5550568"/>
            <a:ext cx="6465286" cy="602551"/>
          </a:xfrm>
        </p:spPr>
        <p:txBody>
          <a:bodyPr>
            <a:normAutofit fontScale="85000" lnSpcReduction="20000"/>
          </a:bodyPr>
          <a:lstStyle/>
          <a:p>
            <a:pPr algn="l"/>
            <a:r>
              <a:rPr lang="en-GB" sz="2000" dirty="0">
                <a:solidFill>
                  <a:srgbClr val="659DDC"/>
                </a:solidFill>
              </a:rPr>
              <a:t>Lecturer: Rhiannon Lloyd </a:t>
            </a:r>
          </a:p>
          <a:p>
            <a:pPr algn="l"/>
            <a:r>
              <a:rPr lang="en-GB" sz="2000" dirty="0">
                <a:solidFill>
                  <a:srgbClr val="659DDC"/>
                </a:solidFill>
              </a:rPr>
              <a:t>Email: </a:t>
            </a:r>
            <a:r>
              <a:rPr lang="en-GB" sz="2000" dirty="0" err="1">
                <a:solidFill>
                  <a:srgbClr val="659DDC"/>
                </a:solidFill>
              </a:rPr>
              <a:t>r.lloyd@uwtsd.ac.uk</a:t>
            </a:r>
            <a:endParaRPr lang="en-GB" sz="2000" dirty="0">
              <a:solidFill>
                <a:srgbClr val="659DDC"/>
              </a:solidFill>
            </a:endParaRPr>
          </a:p>
        </p:txBody>
      </p:sp>
      <p:cxnSp>
        <p:nvCxnSpPr>
          <p:cNvPr id="73" name="Straight Connector 72">
            <a:extLst>
              <a:ext uri="{FF2B5EF4-FFF2-40B4-BE49-F238E27FC236}">
                <a16:creationId xmlns:a16="http://schemas.microsoft.com/office/drawing/2014/main" id="{CC94CBDB-A76C-499E-95AB-C0A049E315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Sample being pipetted into a petri dish">
            <a:extLst>
              <a:ext uri="{FF2B5EF4-FFF2-40B4-BE49-F238E27FC236}">
                <a16:creationId xmlns:a16="http://schemas.microsoft.com/office/drawing/2014/main" id="{7E243388-B2F1-4869-981E-A29CF9518067}"/>
              </a:ext>
            </a:extLst>
          </p:cNvPr>
          <p:cNvPicPr>
            <a:picLocks noChangeAspect="1"/>
          </p:cNvPicPr>
          <p:nvPr/>
        </p:nvPicPr>
        <p:blipFill rotWithShape="1">
          <a:blip r:embed="rId2"/>
          <a:srcRect l="36675" r="13281" b="-2"/>
          <a:stretch/>
        </p:blipFill>
        <p:spPr>
          <a:xfrm>
            <a:off x="317635" y="321733"/>
            <a:ext cx="4160452" cy="6214534"/>
          </a:xfrm>
          <a:prstGeom prst="rect">
            <a:avLst/>
          </a:prstGeom>
        </p:spPr>
      </p:pic>
      <p:pic>
        <p:nvPicPr>
          <p:cNvPr id="3074" name="Picture 2" descr="Blackstone's Police">
            <a:extLst>
              <a:ext uri="{FF2B5EF4-FFF2-40B4-BE49-F238E27FC236}">
                <a16:creationId xmlns:a16="http://schemas.microsoft.com/office/drawing/2014/main" id="{58EB6C51-E960-4742-8F9D-DAD4FB9B3D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510" b="2"/>
          <a:stretch/>
        </p:blipFill>
        <p:spPr bwMode="auto">
          <a:xfrm>
            <a:off x="4654296" y="299363"/>
            <a:ext cx="7217085" cy="3008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3598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DAA55-5689-2E4B-BB4E-5701D96F2A52}"/>
              </a:ext>
            </a:extLst>
          </p:cNvPr>
          <p:cNvSpPr>
            <a:spLocks noGrp="1"/>
          </p:cNvSpPr>
          <p:nvPr>
            <p:ph type="title"/>
          </p:nvPr>
        </p:nvSpPr>
        <p:spPr>
          <a:xfrm>
            <a:off x="302641" y="855574"/>
            <a:ext cx="5358315" cy="1325563"/>
          </a:xfrm>
        </p:spPr>
        <p:txBody>
          <a:bodyPr>
            <a:normAutofit/>
          </a:bodyPr>
          <a:lstStyle/>
          <a:p>
            <a:r>
              <a:rPr lang="en-GB" b="1" u="sng" dirty="0"/>
              <a:t>Module Aims </a:t>
            </a:r>
          </a:p>
        </p:txBody>
      </p:sp>
      <p:graphicFrame>
        <p:nvGraphicFramePr>
          <p:cNvPr id="4102" name="Content Placeholder 2">
            <a:extLst>
              <a:ext uri="{FF2B5EF4-FFF2-40B4-BE49-F238E27FC236}">
                <a16:creationId xmlns:a16="http://schemas.microsoft.com/office/drawing/2014/main" id="{99E69E29-EEC4-4F4B-86F7-685DAEFBC7C0}"/>
              </a:ext>
            </a:extLst>
          </p:cNvPr>
          <p:cNvGraphicFramePr>
            <a:graphicFrameLocks noGrp="1"/>
          </p:cNvGraphicFramePr>
          <p:nvPr>
            <p:ph idx="1"/>
            <p:extLst>
              <p:ext uri="{D42A27DB-BD31-4B8C-83A1-F6EECF244321}">
                <p14:modId xmlns:p14="http://schemas.microsoft.com/office/powerpoint/2010/main" val="391540184"/>
              </p:ext>
            </p:extLst>
          </p:nvPr>
        </p:nvGraphicFramePr>
        <p:xfrm>
          <a:off x="302641" y="2690719"/>
          <a:ext cx="5921114" cy="35739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3" name="Freeform: Shape 72">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BSc (Hons) Forensic Investigation | University of South Wales">
            <a:extLst>
              <a:ext uri="{FF2B5EF4-FFF2-40B4-BE49-F238E27FC236}">
                <a16:creationId xmlns:a16="http://schemas.microsoft.com/office/drawing/2014/main" id="{7BECD6F4-AF79-DB4B-AB37-D3955FD12A7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6368" r="2" b="2378"/>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100" name="Picture 4" descr="A close-up of a microphone&#10;&#10;Description automatically generated with medium confidence">
            <a:extLst>
              <a:ext uri="{FF2B5EF4-FFF2-40B4-BE49-F238E27FC236}">
                <a16:creationId xmlns:a16="http://schemas.microsoft.com/office/drawing/2014/main" id="{077AF23F-CDFD-6843-9569-CEB6EAC4601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2" b="1240"/>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585325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6" name="Picture 6" descr="DNA in the dock: how flawed techniques send innocent people to prison |  Forensic science | The Guardian">
            <a:extLst>
              <a:ext uri="{FF2B5EF4-FFF2-40B4-BE49-F238E27FC236}">
                <a16:creationId xmlns:a16="http://schemas.microsoft.com/office/drawing/2014/main" id="{CC0F4276-0FBC-A146-AC05-45C2629315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46" r="-1" b="18350"/>
          <a:stretch/>
        </p:blipFill>
        <p:spPr bwMode="auto">
          <a:xfrm>
            <a:off x="6412117" y="-2"/>
            <a:ext cx="5779884" cy="3429000"/>
          </a:xfrm>
          <a:prstGeom prst="rect">
            <a:avLst/>
          </a:prstGeom>
          <a:noFill/>
          <a:extLst>
            <a:ext uri="{909E8E84-426E-40DD-AFC4-6F175D3DCCD1}">
              <a14:hiddenFill xmlns:a14="http://schemas.microsoft.com/office/drawing/2010/main">
                <a:solidFill>
                  <a:srgbClr val="FFFFFF"/>
                </a:solidFill>
              </a14:hiddenFill>
            </a:ext>
          </a:extLst>
        </p:spPr>
      </p:pic>
      <p:grpSp>
        <p:nvGrpSpPr>
          <p:cNvPr id="141" name="Group 140">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42" name="Rectangle 14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Isosceles Triangle 14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5" name="Isosceles Triangle 14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14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Forensic Science - BSc (Hons) - Undergraduate courses - University of Kent">
            <a:extLst>
              <a:ext uri="{FF2B5EF4-FFF2-40B4-BE49-F238E27FC236}">
                <a16:creationId xmlns:a16="http://schemas.microsoft.com/office/drawing/2014/main" id="{8FC1CA66-D3A6-B646-AEE4-D664F234C1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30" r="1" b="8419"/>
          <a:stretch/>
        </p:blipFill>
        <p:spPr bwMode="auto">
          <a:xfrm>
            <a:off x="6412116" y="3429002"/>
            <a:ext cx="5779884" cy="342899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16E2572-CD85-D744-995C-814785E0A87A}"/>
              </a:ext>
            </a:extLst>
          </p:cNvPr>
          <p:cNvSpPr txBox="1"/>
          <p:nvPr/>
        </p:nvSpPr>
        <p:spPr>
          <a:xfrm>
            <a:off x="3289591" y="6130187"/>
            <a:ext cx="4980587" cy="369332"/>
          </a:xfrm>
          <a:prstGeom prst="rect">
            <a:avLst/>
          </a:prstGeom>
          <a:noFill/>
        </p:spPr>
        <p:txBody>
          <a:bodyPr wrap="square" rtlCol="0">
            <a:spAutoFit/>
          </a:bodyPr>
          <a:lstStyle/>
          <a:p>
            <a:r>
              <a:rPr lang="en-GB" dirty="0"/>
              <a:t>By the end of the module...</a:t>
            </a:r>
          </a:p>
        </p:txBody>
      </p:sp>
      <p:graphicFrame>
        <p:nvGraphicFramePr>
          <p:cNvPr id="5128" name="TextBox 38">
            <a:extLst>
              <a:ext uri="{FF2B5EF4-FFF2-40B4-BE49-F238E27FC236}">
                <a16:creationId xmlns:a16="http://schemas.microsoft.com/office/drawing/2014/main" id="{898C91A0-4AFA-4833-B729-D24A4E44CE2A}"/>
              </a:ext>
            </a:extLst>
          </p:cNvPr>
          <p:cNvGraphicFramePr/>
          <p:nvPr>
            <p:extLst>
              <p:ext uri="{D42A27DB-BD31-4B8C-83A1-F6EECF244321}">
                <p14:modId xmlns:p14="http://schemas.microsoft.com/office/powerpoint/2010/main" val="470933943"/>
              </p:ext>
            </p:extLst>
          </p:nvPr>
        </p:nvGraphicFramePr>
        <p:xfrm>
          <a:off x="302552" y="1630598"/>
          <a:ext cx="6098058" cy="36933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Pentagon 7">
            <a:extLst>
              <a:ext uri="{FF2B5EF4-FFF2-40B4-BE49-F238E27FC236}">
                <a16:creationId xmlns:a16="http://schemas.microsoft.com/office/drawing/2014/main" id="{EFD556A0-505E-344A-9E82-1D496224237D}"/>
              </a:ext>
            </a:extLst>
          </p:cNvPr>
          <p:cNvSpPr/>
          <p:nvPr/>
        </p:nvSpPr>
        <p:spPr>
          <a:xfrm>
            <a:off x="302551" y="449628"/>
            <a:ext cx="4554261" cy="76434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7A02408-887D-DC47-BE01-8C2AED1D383C}"/>
              </a:ext>
            </a:extLst>
          </p:cNvPr>
          <p:cNvSpPr>
            <a:spLocks noGrp="1"/>
          </p:cNvSpPr>
          <p:nvPr>
            <p:ph type="title"/>
          </p:nvPr>
        </p:nvSpPr>
        <p:spPr>
          <a:xfrm>
            <a:off x="302552" y="255938"/>
            <a:ext cx="5136416" cy="1135737"/>
          </a:xfrm>
        </p:spPr>
        <p:txBody>
          <a:bodyPr>
            <a:normAutofit/>
          </a:bodyPr>
          <a:lstStyle/>
          <a:p>
            <a:r>
              <a:rPr lang="en-GB" sz="3600" dirty="0"/>
              <a:t>Learning Outcomes </a:t>
            </a:r>
          </a:p>
        </p:txBody>
      </p:sp>
    </p:spTree>
    <p:extLst>
      <p:ext uri="{BB962C8B-B14F-4D97-AF65-F5344CB8AC3E}">
        <p14:creationId xmlns:p14="http://schemas.microsoft.com/office/powerpoint/2010/main" val="320120620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99434-ED67-1640-8867-FDBA2AD2C024}"/>
              </a:ext>
            </a:extLst>
          </p:cNvPr>
          <p:cNvSpPr>
            <a:spLocks noGrp="1"/>
          </p:cNvSpPr>
          <p:nvPr>
            <p:ph type="title"/>
          </p:nvPr>
        </p:nvSpPr>
        <p:spPr>
          <a:xfrm>
            <a:off x="5971687" y="-299508"/>
            <a:ext cx="4434720" cy="1716255"/>
          </a:xfrm>
        </p:spPr>
        <p:txBody>
          <a:bodyPr anchor="b">
            <a:normAutofit/>
          </a:bodyPr>
          <a:lstStyle/>
          <a:p>
            <a:r>
              <a:rPr lang="en-GB" sz="5600" b="1" u="sng" dirty="0"/>
              <a:t>Contact Time </a:t>
            </a:r>
          </a:p>
        </p:txBody>
      </p:sp>
      <p:pic>
        <p:nvPicPr>
          <p:cNvPr id="4100" name="Picture 4" descr="Microsoft Teams: Very Bad Tabs Could Have Led to BEC | Threatpost">
            <a:extLst>
              <a:ext uri="{FF2B5EF4-FFF2-40B4-BE49-F238E27FC236}">
                <a16:creationId xmlns:a16="http://schemas.microsoft.com/office/drawing/2014/main" id="{A3AF5C38-1856-9A43-BD27-4AD0920738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63" r="4809" b="-2"/>
          <a:stretch/>
        </p:blipFill>
        <p:spPr bwMode="auto">
          <a:xfrm>
            <a:off x="279143" y="299508"/>
            <a:ext cx="5221625" cy="3010397"/>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University of Wales Trinity Saint David - IDNS">
            <a:extLst>
              <a:ext uri="{FF2B5EF4-FFF2-40B4-BE49-F238E27FC236}">
                <a16:creationId xmlns:a16="http://schemas.microsoft.com/office/drawing/2014/main" id="{7BE7D0F4-27DD-6B47-84D7-E08340D7AE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28" r="1" b="1"/>
          <a:stretch/>
        </p:blipFill>
        <p:spPr bwMode="auto">
          <a:xfrm>
            <a:off x="279143" y="3548095"/>
            <a:ext cx="5221625" cy="301039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F0F0C9F-9519-1948-B292-EABDD2C1EB2F}"/>
              </a:ext>
            </a:extLst>
          </p:cNvPr>
          <p:cNvSpPr>
            <a:spLocks noGrp="1"/>
          </p:cNvSpPr>
          <p:nvPr>
            <p:ph idx="1"/>
          </p:nvPr>
        </p:nvSpPr>
        <p:spPr>
          <a:xfrm>
            <a:off x="5960879" y="3147573"/>
            <a:ext cx="5544269" cy="3710427"/>
          </a:xfrm>
        </p:spPr>
        <p:txBody>
          <a:bodyPr anchor="t">
            <a:normAutofit fontScale="92500" lnSpcReduction="10000"/>
          </a:bodyPr>
          <a:lstStyle/>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endParaRPr lang="en-GB" sz="2000" dirty="0">
              <a:solidFill>
                <a:schemeClr val="tx1">
                  <a:alpha val="80000"/>
                </a:schemeClr>
              </a:solidFill>
            </a:endParaRPr>
          </a:p>
          <a:p>
            <a:pPr marL="0" indent="0">
              <a:buNone/>
            </a:pPr>
            <a:r>
              <a:rPr lang="en-GB" u="sng" dirty="0">
                <a:solidFill>
                  <a:schemeClr val="tx1">
                    <a:alpha val="80000"/>
                  </a:schemeClr>
                </a:solidFill>
              </a:rPr>
              <a:t>Monday </a:t>
            </a:r>
          </a:p>
          <a:p>
            <a:r>
              <a:rPr lang="en-GB" sz="2200" b="1" u="sng" dirty="0">
                <a:solidFill>
                  <a:schemeClr val="tx1">
                    <a:alpha val="80000"/>
                  </a:schemeClr>
                </a:solidFill>
              </a:rPr>
              <a:t>Support Session </a:t>
            </a:r>
            <a:r>
              <a:rPr lang="en-GB" sz="2200" dirty="0">
                <a:solidFill>
                  <a:schemeClr val="tx1">
                    <a:alpha val="80000"/>
                  </a:schemeClr>
                </a:solidFill>
              </a:rPr>
              <a:t>(1hr) ON-LINE via TEAMS</a:t>
            </a:r>
          </a:p>
          <a:p>
            <a:r>
              <a:rPr lang="en-GB" sz="2200" dirty="0">
                <a:solidFill>
                  <a:schemeClr val="tx1">
                    <a:alpha val="80000"/>
                  </a:schemeClr>
                </a:solidFill>
              </a:rPr>
              <a:t>16:00hrs-17:00hrs </a:t>
            </a:r>
          </a:p>
          <a:p>
            <a:r>
              <a:rPr lang="en-GB" sz="2200" dirty="0">
                <a:solidFill>
                  <a:schemeClr val="tx1">
                    <a:alpha val="80000"/>
                  </a:schemeClr>
                </a:solidFill>
              </a:rPr>
              <a:t>Opportunity to speak with me about anything to do with the module </a:t>
            </a:r>
            <a:r>
              <a:rPr lang="en-GB" sz="2200" dirty="0" err="1">
                <a:solidFill>
                  <a:schemeClr val="tx1">
                    <a:alpha val="80000"/>
                  </a:schemeClr>
                </a:solidFill>
              </a:rPr>
              <a:t>i.e</a:t>
            </a:r>
            <a:r>
              <a:rPr lang="en-GB" sz="2200" dirty="0">
                <a:solidFill>
                  <a:schemeClr val="tx1">
                    <a:alpha val="80000"/>
                  </a:schemeClr>
                </a:solidFill>
              </a:rPr>
              <a:t>, assessment questions/ understanding/knowledge checks</a:t>
            </a:r>
          </a:p>
          <a:p>
            <a:pPr marL="0" indent="0">
              <a:buNone/>
            </a:pPr>
            <a:endParaRPr lang="en-GB" sz="2000" dirty="0">
              <a:solidFill>
                <a:schemeClr val="tx1">
                  <a:alpha val="80000"/>
                </a:schemeClr>
              </a:solidFill>
            </a:endParaRPr>
          </a:p>
        </p:txBody>
      </p:sp>
      <p:sp>
        <p:nvSpPr>
          <p:cNvPr id="7" name="TextBox 6">
            <a:extLst>
              <a:ext uri="{FF2B5EF4-FFF2-40B4-BE49-F238E27FC236}">
                <a16:creationId xmlns:a16="http://schemas.microsoft.com/office/drawing/2014/main" id="{11799C91-D06C-BF4B-B83F-44742648102C}"/>
              </a:ext>
            </a:extLst>
          </p:cNvPr>
          <p:cNvSpPr txBox="1"/>
          <p:nvPr/>
        </p:nvSpPr>
        <p:spPr>
          <a:xfrm>
            <a:off x="5971687" y="1716255"/>
            <a:ext cx="5033285" cy="2677656"/>
          </a:xfrm>
          <a:prstGeom prst="rect">
            <a:avLst/>
          </a:prstGeom>
          <a:noFill/>
        </p:spPr>
        <p:txBody>
          <a:bodyPr wrap="square" rtlCol="0">
            <a:spAutoFit/>
          </a:bodyPr>
          <a:lstStyle/>
          <a:p>
            <a:r>
              <a:rPr lang="en-GB" sz="2800" u="sng" dirty="0"/>
              <a:t>FRIDAYS</a:t>
            </a:r>
          </a:p>
          <a:p>
            <a:endParaRPr lang="en-GB" sz="2000" u="sng" dirty="0"/>
          </a:p>
          <a:p>
            <a:pPr marL="285750" indent="-285750">
              <a:buFont typeface="Arial" panose="020B0604020202020204" pitchFamily="34" charset="0"/>
              <a:buChar char="•"/>
            </a:pPr>
            <a:r>
              <a:rPr lang="en-GB" sz="2000" b="1" u="sng" dirty="0"/>
              <a:t>Workshop</a:t>
            </a:r>
            <a:r>
              <a:rPr lang="en-GB" sz="2000" dirty="0"/>
              <a:t> (3hrs) IN-PERSON/ON-CAMPUS </a:t>
            </a:r>
          </a:p>
          <a:p>
            <a:pPr marL="285750" indent="-285750">
              <a:buFont typeface="Arial" panose="020B0604020202020204" pitchFamily="34" charset="0"/>
              <a:buChar char="•"/>
            </a:pPr>
            <a:r>
              <a:rPr lang="en-GB" sz="2000" dirty="0"/>
              <a:t>13:00hrs-16:00hrs in AS502</a:t>
            </a:r>
          </a:p>
          <a:p>
            <a:pPr marL="285750" indent="-285750">
              <a:buFont typeface="Arial" panose="020B0604020202020204" pitchFamily="34" charset="0"/>
              <a:buChar char="•"/>
            </a:pPr>
            <a:r>
              <a:rPr lang="en-GB" sz="2000" dirty="0"/>
              <a:t>Excellent attendance needed to pass exam</a:t>
            </a:r>
          </a:p>
          <a:p>
            <a:pPr marL="285750" indent="-285750">
              <a:buFont typeface="Arial" panose="020B0604020202020204" pitchFamily="34" charset="0"/>
              <a:buChar char="•"/>
            </a:pPr>
            <a:r>
              <a:rPr lang="en-GB" sz="2000" dirty="0"/>
              <a:t>Masks must be worn unless exempt</a:t>
            </a:r>
          </a:p>
          <a:p>
            <a:pPr marL="285750" indent="-285750">
              <a:buFont typeface="Arial" panose="020B0604020202020204" pitchFamily="34" charset="0"/>
              <a:buChar char="•"/>
            </a:pPr>
            <a:r>
              <a:rPr lang="en-GB" sz="2000" dirty="0"/>
              <a:t>Teams link available to those isolating with Covid</a:t>
            </a:r>
          </a:p>
        </p:txBody>
      </p:sp>
      <p:pic>
        <p:nvPicPr>
          <p:cNvPr id="35" name="Picture 6" descr="400+ Free Sticky Note &amp; Note Images">
            <a:extLst>
              <a:ext uri="{FF2B5EF4-FFF2-40B4-BE49-F238E27FC236}">
                <a16:creationId xmlns:a16="http://schemas.microsoft.com/office/drawing/2014/main" id="{568956D6-B67A-854C-8811-A246076151D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rot="336962">
            <a:off x="10136313" y="380248"/>
            <a:ext cx="1727218" cy="15728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664809B-33A9-534A-A3FC-CBCC553E5B72}"/>
              </a:ext>
            </a:extLst>
          </p:cNvPr>
          <p:cNvSpPr txBox="1"/>
          <p:nvPr/>
        </p:nvSpPr>
        <p:spPr>
          <a:xfrm rot="372243">
            <a:off x="10262479" y="673593"/>
            <a:ext cx="1412395" cy="923330"/>
          </a:xfrm>
          <a:prstGeom prst="rect">
            <a:avLst/>
          </a:prstGeom>
          <a:noFill/>
        </p:spPr>
        <p:txBody>
          <a:bodyPr wrap="square" rtlCol="0">
            <a:spAutoFit/>
          </a:bodyPr>
          <a:lstStyle/>
          <a:p>
            <a:pPr algn="ctr"/>
            <a:r>
              <a:rPr lang="en-GB" dirty="0">
                <a:solidFill>
                  <a:srgbClr val="FF0000"/>
                </a:solidFill>
                <a:latin typeface="Bradley Hand" pitchFamily="2" charset="77"/>
              </a:rPr>
              <a:t>Subject </a:t>
            </a:r>
          </a:p>
          <a:p>
            <a:pPr algn="ctr"/>
            <a:r>
              <a:rPr lang="en-GB" dirty="0">
                <a:solidFill>
                  <a:srgbClr val="FF0000"/>
                </a:solidFill>
                <a:latin typeface="Bradley Hand" pitchFamily="2" charset="77"/>
              </a:rPr>
              <a:t>to </a:t>
            </a:r>
          </a:p>
          <a:p>
            <a:pPr algn="ctr"/>
            <a:r>
              <a:rPr lang="en-GB" dirty="0">
                <a:solidFill>
                  <a:srgbClr val="FF0000"/>
                </a:solidFill>
                <a:latin typeface="Bradley Hand" pitchFamily="2" charset="77"/>
              </a:rPr>
              <a:t>change!</a:t>
            </a:r>
          </a:p>
        </p:txBody>
      </p:sp>
      <p:pic>
        <p:nvPicPr>
          <p:cNvPr id="11" name="Picture 6" descr="Cartoon Masks Images, Stock Photos &amp; Vectors | Shutterstock">
            <a:extLst>
              <a:ext uri="{FF2B5EF4-FFF2-40B4-BE49-F238E27FC236}">
                <a16:creationId xmlns:a16="http://schemas.microsoft.com/office/drawing/2014/main" id="{8AC24ED2-99E7-B848-AFD8-5EF67A3EC8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68676" y="1716255"/>
            <a:ext cx="853762" cy="92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72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BD193-E777-C44A-8A24-FBA98B2EBFB6}"/>
              </a:ext>
            </a:extLst>
          </p:cNvPr>
          <p:cNvSpPr>
            <a:spLocks noGrp="1"/>
          </p:cNvSpPr>
          <p:nvPr>
            <p:ph type="title"/>
          </p:nvPr>
        </p:nvSpPr>
        <p:spPr>
          <a:xfrm>
            <a:off x="524741" y="620392"/>
            <a:ext cx="3808268" cy="5504688"/>
          </a:xfrm>
        </p:spPr>
        <p:txBody>
          <a:bodyPr>
            <a:normAutofit/>
          </a:bodyPr>
          <a:lstStyle/>
          <a:p>
            <a:r>
              <a:rPr lang="en-GB" sz="5100" dirty="0">
                <a:solidFill>
                  <a:schemeClr val="bg1"/>
                </a:solidFill>
              </a:rPr>
              <a:t>Module Assessments </a:t>
            </a:r>
          </a:p>
        </p:txBody>
      </p:sp>
      <p:graphicFrame>
        <p:nvGraphicFramePr>
          <p:cNvPr id="5" name="Content Placeholder 2">
            <a:extLst>
              <a:ext uri="{FF2B5EF4-FFF2-40B4-BE49-F238E27FC236}">
                <a16:creationId xmlns:a16="http://schemas.microsoft.com/office/drawing/2014/main" id="{D2097F91-50ED-4A26-B6CD-2C29782396E2}"/>
              </a:ext>
            </a:extLst>
          </p:cNvPr>
          <p:cNvGraphicFramePr>
            <a:graphicFrameLocks noGrp="1"/>
          </p:cNvGraphicFramePr>
          <p:nvPr>
            <p:ph idx="1"/>
            <p:extLst>
              <p:ext uri="{D42A27DB-BD31-4B8C-83A1-F6EECF244321}">
                <p14:modId xmlns:p14="http://schemas.microsoft.com/office/powerpoint/2010/main" val="4037297385"/>
              </p:ext>
            </p:extLst>
          </p:nvPr>
        </p:nvGraphicFramePr>
        <p:xfrm>
          <a:off x="2700476" y="87407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88075" y="3039029"/>
            <a:ext cx="1704975" cy="170497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1542" y="3060485"/>
            <a:ext cx="1704975" cy="17049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FBB8D49-CB03-7248-89C4-75203C73F7EF}"/>
              </a:ext>
            </a:extLst>
          </p:cNvPr>
          <p:cNvSpPr txBox="1"/>
          <p:nvPr/>
        </p:nvSpPr>
        <p:spPr>
          <a:xfrm>
            <a:off x="1210904" y="366712"/>
            <a:ext cx="8686858" cy="584775"/>
          </a:xfrm>
          <a:prstGeom prst="rect">
            <a:avLst/>
          </a:prstGeom>
          <a:noFill/>
        </p:spPr>
        <p:txBody>
          <a:bodyPr wrap="square" rtlCol="0">
            <a:spAutoFit/>
          </a:bodyPr>
          <a:lstStyle/>
          <a:p>
            <a:pPr algn="ctr"/>
            <a:r>
              <a:rPr lang="en-GB" sz="3200" dirty="0"/>
              <a:t>Module Assessments </a:t>
            </a:r>
          </a:p>
        </p:txBody>
      </p:sp>
    </p:spTree>
    <p:extLst>
      <p:ext uri="{BB962C8B-B14F-4D97-AF65-F5344CB8AC3E}">
        <p14:creationId xmlns:p14="http://schemas.microsoft.com/office/powerpoint/2010/main" val="1845008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7" name="Pentagon 6">
            <a:extLst>
              <a:ext uri="{FF2B5EF4-FFF2-40B4-BE49-F238E27FC236}">
                <a16:creationId xmlns:a16="http://schemas.microsoft.com/office/drawing/2014/main" id="{9E5EC619-7886-5A42-9205-BC9DC4E98391}"/>
              </a:ext>
            </a:extLst>
          </p:cNvPr>
          <p:cNvSpPr/>
          <p:nvPr/>
        </p:nvSpPr>
        <p:spPr>
          <a:xfrm>
            <a:off x="0"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155314" y="271352"/>
            <a:ext cx="5940686" cy="6986528"/>
          </a:xfrm>
          <a:prstGeom prst="rect">
            <a:avLst/>
          </a:prstGeom>
          <a:noFill/>
        </p:spPr>
        <p:txBody>
          <a:bodyPr wrap="square">
            <a:spAutoFit/>
          </a:bodyPr>
          <a:lstStyle/>
          <a:p>
            <a:pPr lvl="0"/>
            <a:r>
              <a:rPr lang="en-GB" sz="4000" b="1" u="sng" dirty="0"/>
              <a:t>Component 1: Report</a:t>
            </a:r>
          </a:p>
          <a:p>
            <a:pPr lvl="0"/>
            <a:endParaRPr lang="en-GB" sz="2400" b="1" u="sng" dirty="0"/>
          </a:p>
          <a:p>
            <a:pPr lvl="0"/>
            <a:endParaRPr lang="en-GB" sz="2400" b="1" u="sng" dirty="0"/>
          </a:p>
          <a:p>
            <a:pPr marL="285750" lvl="0" indent="-285750">
              <a:buFont typeface="Arial" panose="020B0604020202020204" pitchFamily="34" charset="0"/>
              <a:buChar char="•"/>
            </a:pPr>
            <a:r>
              <a:rPr lang="en-GB" sz="3600" dirty="0"/>
              <a:t>Wordcount: 3,000 words  </a:t>
            </a:r>
          </a:p>
          <a:p>
            <a:pPr lvl="0"/>
            <a:endParaRPr lang="en-GB" sz="3600" dirty="0"/>
          </a:p>
          <a:p>
            <a:pPr marL="285750" lvl="0" indent="-285750">
              <a:buFont typeface="Arial" panose="020B0604020202020204" pitchFamily="34" charset="0"/>
              <a:buChar char="•"/>
            </a:pPr>
            <a:r>
              <a:rPr lang="en-GB" sz="3600" dirty="0"/>
              <a:t>Weighting: 50%</a:t>
            </a:r>
          </a:p>
          <a:p>
            <a:pPr lvl="0"/>
            <a:endParaRPr lang="en-GB" sz="3600" dirty="0"/>
          </a:p>
          <a:p>
            <a:pPr marL="285750" lvl="0" indent="-285750">
              <a:buFont typeface="Arial" panose="020B0604020202020204" pitchFamily="34" charset="0"/>
              <a:buChar char="•"/>
            </a:pPr>
            <a:r>
              <a:rPr lang="en-GB" sz="3600" dirty="0"/>
              <a:t>Submission Date: </a:t>
            </a:r>
            <a:br>
              <a:rPr lang="en-GB" sz="3600" dirty="0"/>
            </a:br>
            <a:r>
              <a:rPr lang="en-GB" sz="3600" dirty="0"/>
              <a:t>Friday 4</a:t>
            </a:r>
            <a:r>
              <a:rPr lang="en-GB" sz="3600" baseline="30000" dirty="0"/>
              <a:t>th</a:t>
            </a:r>
            <a:r>
              <a:rPr lang="en-GB" sz="3600" dirty="0"/>
              <a:t> March 2022 before 23:59hrs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8" name="TextBox 7">
            <a:extLst>
              <a:ext uri="{FF2B5EF4-FFF2-40B4-BE49-F238E27FC236}">
                <a16:creationId xmlns:a16="http://schemas.microsoft.com/office/drawing/2014/main" id="{C8C397BC-403F-5F4F-9788-FA84578CA017}"/>
              </a:ext>
            </a:extLst>
          </p:cNvPr>
          <p:cNvSpPr txBox="1"/>
          <p:nvPr/>
        </p:nvSpPr>
        <p:spPr>
          <a:xfrm>
            <a:off x="272497" y="6120532"/>
            <a:ext cx="5706319" cy="369332"/>
          </a:xfrm>
          <a:prstGeom prst="rect">
            <a:avLst/>
          </a:prstGeom>
          <a:noFill/>
        </p:spPr>
        <p:txBody>
          <a:bodyPr wrap="square" rtlCol="0">
            <a:spAutoFit/>
          </a:bodyPr>
          <a:lstStyle/>
          <a:p>
            <a:r>
              <a:rPr lang="en-GB" dirty="0"/>
              <a:t>(More information on assessment briefs on Moodle) </a:t>
            </a:r>
          </a:p>
        </p:txBody>
      </p:sp>
    </p:spTree>
    <p:extLst>
      <p:ext uri="{BB962C8B-B14F-4D97-AF65-F5344CB8AC3E}">
        <p14:creationId xmlns:p14="http://schemas.microsoft.com/office/powerpoint/2010/main" val="2647828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E1D95-F394-AF4A-BCDB-2396FFA43C39}"/>
              </a:ext>
            </a:extLst>
          </p:cNvPr>
          <p:cNvSpPr>
            <a:spLocks noGrp="1"/>
          </p:cNvSpPr>
          <p:nvPr>
            <p:ph type="title"/>
          </p:nvPr>
        </p:nvSpPr>
        <p:spPr/>
        <p:txBody>
          <a:bodyPr/>
          <a:lstStyle/>
          <a:p>
            <a:pPr algn="ctr"/>
            <a:r>
              <a:rPr lang="en-GB" dirty="0"/>
              <a:t>Read Assessment Brief! </a:t>
            </a:r>
          </a:p>
        </p:txBody>
      </p:sp>
      <p:sp>
        <p:nvSpPr>
          <p:cNvPr id="5" name="TextBox 4">
            <a:extLst>
              <a:ext uri="{FF2B5EF4-FFF2-40B4-BE49-F238E27FC236}">
                <a16:creationId xmlns:a16="http://schemas.microsoft.com/office/drawing/2014/main" id="{F6C6F3DC-E168-2C4E-82B4-8300F395661C}"/>
              </a:ext>
            </a:extLst>
          </p:cNvPr>
          <p:cNvSpPr txBox="1"/>
          <p:nvPr/>
        </p:nvSpPr>
        <p:spPr>
          <a:xfrm>
            <a:off x="1803400" y="1690688"/>
            <a:ext cx="8826500" cy="3521092"/>
          </a:xfrm>
          <a:prstGeom prst="rect">
            <a:avLst/>
          </a:prstGeom>
          <a:noFill/>
        </p:spPr>
        <p:txBody>
          <a:bodyPr wrap="square">
            <a:spAutoFit/>
          </a:bodyPr>
          <a:lstStyle/>
          <a:p>
            <a:pPr algn="ctr">
              <a:lnSpc>
                <a:spcPct val="107000"/>
              </a:lnSpc>
              <a:spcAft>
                <a:spcPts val="800"/>
              </a:spcAft>
            </a:pPr>
            <a:r>
              <a:rPr lang="en-GB" sz="1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Students should complete an essay on both </a:t>
            </a: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Part A and Part B</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below:</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Part A. Critically evaluate the processes and procedures adopted by the First Attending Officer (FAO) at a crime scene in order to reduce the possibilities of cross contamination (1500 Words).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Part B. Critically analyse the methods in practice for the recovery and examination of forensic evidence at crime scenes evaluating the legislation, strategies, policies and procedures with regard to forensic recovery and examination (1500 Words).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6976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8" name="Pentagon 7">
            <a:extLst>
              <a:ext uri="{FF2B5EF4-FFF2-40B4-BE49-F238E27FC236}">
                <a16:creationId xmlns:a16="http://schemas.microsoft.com/office/drawing/2014/main" id="{199A5476-7634-0448-8535-0E2B34D707E0}"/>
              </a:ext>
            </a:extLst>
          </p:cNvPr>
          <p:cNvSpPr/>
          <p:nvPr/>
        </p:nvSpPr>
        <p:spPr>
          <a:xfrm>
            <a:off x="155314"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155314" y="271352"/>
            <a:ext cx="5940686" cy="5878532"/>
          </a:xfrm>
          <a:prstGeom prst="rect">
            <a:avLst/>
          </a:prstGeom>
          <a:noFill/>
        </p:spPr>
        <p:txBody>
          <a:bodyPr wrap="square">
            <a:spAutoFit/>
          </a:bodyPr>
          <a:lstStyle/>
          <a:p>
            <a:pPr lvl="0"/>
            <a:r>
              <a:rPr lang="en-GB" sz="4000" b="1" u="sng" dirty="0"/>
              <a:t>Component 2: Exam</a:t>
            </a:r>
          </a:p>
          <a:p>
            <a:pPr lvl="0"/>
            <a:endParaRPr lang="en-GB" sz="2400" b="1" u="sng" dirty="0"/>
          </a:p>
          <a:p>
            <a:pPr lvl="0"/>
            <a:endParaRPr lang="en-GB" sz="2400" b="1" u="sng" dirty="0"/>
          </a:p>
          <a:p>
            <a:pPr marL="571500" lvl="0" indent="-571500">
              <a:buFont typeface="Arial" panose="020B0604020202020204" pitchFamily="34" charset="0"/>
              <a:buChar char="•"/>
            </a:pPr>
            <a:r>
              <a:rPr lang="en-GB" sz="3600" dirty="0"/>
              <a:t>Length: 2 hours</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Weighting: 50%</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Date:  TBC – May 2022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10" name="TextBox 9">
            <a:extLst>
              <a:ext uri="{FF2B5EF4-FFF2-40B4-BE49-F238E27FC236}">
                <a16:creationId xmlns:a16="http://schemas.microsoft.com/office/drawing/2014/main" id="{7E0560AA-8959-F747-A2F7-EEFA437DF8E6}"/>
              </a:ext>
            </a:extLst>
          </p:cNvPr>
          <p:cNvSpPr txBox="1"/>
          <p:nvPr/>
        </p:nvSpPr>
        <p:spPr>
          <a:xfrm>
            <a:off x="155314" y="4608198"/>
            <a:ext cx="6134582" cy="369332"/>
          </a:xfrm>
          <a:prstGeom prst="rect">
            <a:avLst/>
          </a:prstGeom>
          <a:noFill/>
        </p:spPr>
        <p:txBody>
          <a:bodyPr wrap="square">
            <a:spAutoFit/>
          </a:bodyPr>
          <a:lstStyle/>
          <a:p>
            <a:r>
              <a:rPr lang="en-GB" dirty="0"/>
              <a:t>(More information on assessment briefs on Moodle) </a:t>
            </a:r>
          </a:p>
        </p:txBody>
      </p:sp>
      <p:sp>
        <p:nvSpPr>
          <p:cNvPr id="3" name="TextBox 2">
            <a:extLst>
              <a:ext uri="{FF2B5EF4-FFF2-40B4-BE49-F238E27FC236}">
                <a16:creationId xmlns:a16="http://schemas.microsoft.com/office/drawing/2014/main" id="{5009063C-0270-5847-9BEA-A0BDB2E1A2B9}"/>
              </a:ext>
            </a:extLst>
          </p:cNvPr>
          <p:cNvSpPr txBox="1"/>
          <p:nvPr/>
        </p:nvSpPr>
        <p:spPr>
          <a:xfrm>
            <a:off x="281259" y="5536621"/>
            <a:ext cx="6235583" cy="923330"/>
          </a:xfrm>
          <a:prstGeom prst="rect">
            <a:avLst/>
          </a:prstGeom>
          <a:noFill/>
        </p:spPr>
        <p:txBody>
          <a:bodyPr wrap="square" rtlCol="0">
            <a:spAutoFit/>
          </a:bodyPr>
          <a:lstStyle/>
          <a:p>
            <a:r>
              <a:rPr lang="en-GB" u="sng" dirty="0">
                <a:solidFill>
                  <a:srgbClr val="FF0000"/>
                </a:solidFill>
              </a:rPr>
              <a:t>Don’t Panic!</a:t>
            </a:r>
            <a:br>
              <a:rPr lang="en-GB" dirty="0">
                <a:solidFill>
                  <a:srgbClr val="FF0000"/>
                </a:solidFill>
              </a:rPr>
            </a:br>
            <a:r>
              <a:rPr lang="en-GB" dirty="0">
                <a:solidFill>
                  <a:srgbClr val="FF0000"/>
                </a:solidFill>
              </a:rPr>
              <a:t>- There will be plenty of opportunities to practice/reflect/recap within the workshops = attendance is key! </a:t>
            </a:r>
          </a:p>
        </p:txBody>
      </p:sp>
    </p:spTree>
    <p:extLst>
      <p:ext uri="{BB962C8B-B14F-4D97-AF65-F5344CB8AC3E}">
        <p14:creationId xmlns:p14="http://schemas.microsoft.com/office/powerpoint/2010/main" val="3510165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3" name="Picture 9" descr="Icon Note Taking Stock Illustrations – 253 Icon Note Taking Stock  Illustrations, Vectors &amp; Clipart - Dreamstime">
            <a:extLst>
              <a:ext uri="{FF2B5EF4-FFF2-40B4-BE49-F238E27FC236}">
                <a16:creationId xmlns:a16="http://schemas.microsoft.com/office/drawing/2014/main" id="{C6DF371F-33EB-604A-BCE5-B42752007A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68720" y="1586021"/>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7" name="Picture 3" descr="Silent Mode PNG Images, Silent Mode Clipart Free Download">
            <a:extLst>
              <a:ext uri="{FF2B5EF4-FFF2-40B4-BE49-F238E27FC236}">
                <a16:creationId xmlns:a16="http://schemas.microsoft.com/office/drawing/2014/main" id="{BD80A7C3-9D74-2946-BB49-327E71DD50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4" r="2" b="2"/>
          <a:stretch/>
        </p:blipFill>
        <p:spPr bwMode="auto">
          <a:xfrm>
            <a:off x="368720"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9" name="Picture 5" descr="Advice That Every Student Entrepreneur Needs to Hear">
            <a:extLst>
              <a:ext uri="{FF2B5EF4-FFF2-40B4-BE49-F238E27FC236}">
                <a16:creationId xmlns:a16="http://schemas.microsoft.com/office/drawing/2014/main" id="{50C88EE0-A420-0042-8429-2ABA72FB31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162" r="27576" b="-3"/>
          <a:stretch/>
        </p:blipFill>
        <p:spPr bwMode="auto">
          <a:xfrm>
            <a:off x="3257883" y="1697679"/>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12" name="Picture 7" descr="Blue Laptop Icon Clip Art at Clker.com - vector clip art online, royalty  free &amp; public domain">
            <a:extLst>
              <a:ext uri="{FF2B5EF4-FFF2-40B4-BE49-F238E27FC236}">
                <a16:creationId xmlns:a16="http://schemas.microsoft.com/office/drawing/2014/main" id="{70D1904C-2DAB-B74E-8B74-98F5C6A17C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3344647"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sp>
        <p:nvSpPr>
          <p:cNvPr id="24" name="Pentagon 23">
            <a:extLst>
              <a:ext uri="{FF2B5EF4-FFF2-40B4-BE49-F238E27FC236}">
                <a16:creationId xmlns:a16="http://schemas.microsoft.com/office/drawing/2014/main" id="{0389BE4B-74BD-9C40-A846-DFE50F58A776}"/>
              </a:ext>
            </a:extLst>
          </p:cNvPr>
          <p:cNvSpPr/>
          <p:nvPr/>
        </p:nvSpPr>
        <p:spPr>
          <a:xfrm>
            <a:off x="158496" y="312417"/>
            <a:ext cx="7961376"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picture containing diagram&#10;&#10;Description automatically generated">
            <a:extLst>
              <a:ext uri="{FF2B5EF4-FFF2-40B4-BE49-F238E27FC236}">
                <a16:creationId xmlns:a16="http://schemas.microsoft.com/office/drawing/2014/main" id="{628ADB9D-9526-7342-9E9C-2D0384A34895}"/>
              </a:ext>
            </a:extLst>
          </p:cNvPr>
          <p:cNvPicPr>
            <a:picLocks noChangeAspect="1"/>
          </p:cNvPicPr>
          <p:nvPr/>
        </p:nvPicPr>
        <p:blipFill>
          <a:blip r:embed="rId6"/>
          <a:stretch>
            <a:fillRect/>
          </a:stretch>
        </p:blipFill>
        <p:spPr>
          <a:xfrm>
            <a:off x="5857074" y="2715549"/>
            <a:ext cx="5966206" cy="3281782"/>
          </a:xfrm>
          <a:prstGeom prst="rect">
            <a:avLst/>
          </a:prstGeom>
        </p:spPr>
      </p:pic>
      <p:pic>
        <p:nvPicPr>
          <p:cNvPr id="12290" name="Picture 2" descr="Attendance Tracking Icon Clipart , Png Download - Attendance Tracking Icon,  Transparent Png , Transparent Png Image - PNGitem">
            <a:extLst>
              <a:ext uri="{FF2B5EF4-FFF2-40B4-BE49-F238E27FC236}">
                <a16:creationId xmlns:a16="http://schemas.microsoft.com/office/drawing/2014/main" id="{D2A64307-8DE4-F541-8B36-5C33C0B42BF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38780" y="711200"/>
            <a:ext cx="2984500" cy="271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BA1DB4-4EDE-4341-B14F-0C22FEB5C08F}"/>
              </a:ext>
            </a:extLst>
          </p:cNvPr>
          <p:cNvSpPr txBox="1"/>
          <p:nvPr/>
        </p:nvSpPr>
        <p:spPr>
          <a:xfrm>
            <a:off x="497711" y="497711"/>
            <a:ext cx="6285054" cy="646331"/>
          </a:xfrm>
          <a:prstGeom prst="rect">
            <a:avLst/>
          </a:prstGeom>
          <a:noFill/>
        </p:spPr>
        <p:txBody>
          <a:bodyPr wrap="square" rtlCol="0">
            <a:spAutoFit/>
          </a:bodyPr>
          <a:lstStyle/>
          <a:p>
            <a:r>
              <a:rPr lang="en-GB" sz="3600" dirty="0">
                <a:solidFill>
                  <a:schemeClr val="bg1"/>
                </a:solidFill>
              </a:rPr>
              <a:t>Remember ....</a:t>
            </a:r>
          </a:p>
        </p:txBody>
      </p:sp>
    </p:spTree>
    <p:extLst>
      <p:ext uri="{BB962C8B-B14F-4D97-AF65-F5344CB8AC3E}">
        <p14:creationId xmlns:p14="http://schemas.microsoft.com/office/powerpoint/2010/main" val="3829155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BA2192-8162-ED40-A2AC-152ADDA11D28}"/>
              </a:ext>
            </a:extLst>
          </p:cNvPr>
          <p:cNvSpPr/>
          <p:nvPr/>
        </p:nvSpPr>
        <p:spPr>
          <a:xfrm>
            <a:off x="3350811" y="2919520"/>
            <a:ext cx="755904" cy="383438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entagon 5">
            <a:extLst>
              <a:ext uri="{FF2B5EF4-FFF2-40B4-BE49-F238E27FC236}">
                <a16:creationId xmlns:a16="http://schemas.microsoft.com/office/drawing/2014/main" id="{04D6DCC6-C99D-814C-8925-DCDEE4AF2576}"/>
              </a:ext>
            </a:extLst>
          </p:cNvPr>
          <p:cNvSpPr/>
          <p:nvPr/>
        </p:nvSpPr>
        <p:spPr>
          <a:xfrm>
            <a:off x="3350811" y="2371344"/>
            <a:ext cx="3121152" cy="743712"/>
          </a:xfrm>
          <a:prstGeom prst="homePlat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entagon 6">
            <a:extLst>
              <a:ext uri="{FF2B5EF4-FFF2-40B4-BE49-F238E27FC236}">
                <a16:creationId xmlns:a16="http://schemas.microsoft.com/office/drawing/2014/main" id="{5FE74F00-4B97-1449-9FF5-1880CCE60D7F}"/>
              </a:ext>
            </a:extLst>
          </p:cNvPr>
          <p:cNvSpPr/>
          <p:nvPr/>
        </p:nvSpPr>
        <p:spPr>
          <a:xfrm rot="10800000">
            <a:off x="369160" y="2853975"/>
            <a:ext cx="2981651" cy="743712"/>
          </a:xfrm>
          <a:prstGeom prst="homePlat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ACD850-AF5F-C244-85A1-D4C2D7AFBA91}"/>
              </a:ext>
            </a:extLst>
          </p:cNvPr>
          <p:cNvSpPr txBox="1"/>
          <p:nvPr/>
        </p:nvSpPr>
        <p:spPr>
          <a:xfrm>
            <a:off x="4257833" y="2512367"/>
            <a:ext cx="2840736"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Help</a:t>
            </a:r>
            <a:r>
              <a:rPr lang="en-GB" sz="2400" dirty="0">
                <a:latin typeface="Arial Rounded MT Bold" panose="020F0704030504030204" pitchFamily="34" charset="77"/>
              </a:rPr>
              <a:t> </a:t>
            </a:r>
          </a:p>
        </p:txBody>
      </p:sp>
      <p:sp>
        <p:nvSpPr>
          <p:cNvPr id="9" name="TextBox 8">
            <a:extLst>
              <a:ext uri="{FF2B5EF4-FFF2-40B4-BE49-F238E27FC236}">
                <a16:creationId xmlns:a16="http://schemas.microsoft.com/office/drawing/2014/main" id="{ABAD3AE9-CA51-764A-BD18-4152A34AAEFF}"/>
              </a:ext>
            </a:extLst>
          </p:cNvPr>
          <p:cNvSpPr txBox="1"/>
          <p:nvPr/>
        </p:nvSpPr>
        <p:spPr>
          <a:xfrm>
            <a:off x="1423322" y="2994998"/>
            <a:ext cx="1578158"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Support</a:t>
            </a:r>
          </a:p>
        </p:txBody>
      </p:sp>
      <p:sp>
        <p:nvSpPr>
          <p:cNvPr id="11" name="Pentagon 10">
            <a:extLst>
              <a:ext uri="{FF2B5EF4-FFF2-40B4-BE49-F238E27FC236}">
                <a16:creationId xmlns:a16="http://schemas.microsoft.com/office/drawing/2014/main" id="{2E046B45-27EA-194D-B723-524B8C8D4D77}"/>
              </a:ext>
            </a:extLst>
          </p:cNvPr>
          <p:cNvSpPr/>
          <p:nvPr/>
        </p:nvSpPr>
        <p:spPr>
          <a:xfrm>
            <a:off x="3350811" y="3317854"/>
            <a:ext cx="3121152" cy="743712"/>
          </a:xfrm>
          <a:prstGeom prst="homePlate">
            <a:avLst/>
          </a:prstGeom>
          <a:solidFill>
            <a:schemeClr val="accent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8A34C96-C5EB-044E-B955-01062ED1673F}"/>
              </a:ext>
            </a:extLst>
          </p:cNvPr>
          <p:cNvSpPr txBox="1"/>
          <p:nvPr/>
        </p:nvSpPr>
        <p:spPr>
          <a:xfrm>
            <a:off x="4246923" y="3429000"/>
            <a:ext cx="2084832"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Guidance</a:t>
            </a:r>
            <a:r>
              <a:rPr lang="en-GB" dirty="0"/>
              <a:t> </a:t>
            </a:r>
          </a:p>
        </p:txBody>
      </p:sp>
      <p:sp>
        <p:nvSpPr>
          <p:cNvPr id="12" name="Pentagon 11">
            <a:extLst>
              <a:ext uri="{FF2B5EF4-FFF2-40B4-BE49-F238E27FC236}">
                <a16:creationId xmlns:a16="http://schemas.microsoft.com/office/drawing/2014/main" id="{F2457A3C-BDA3-2F48-9EAB-420675C191B0}"/>
              </a:ext>
            </a:extLst>
          </p:cNvPr>
          <p:cNvSpPr/>
          <p:nvPr/>
        </p:nvSpPr>
        <p:spPr>
          <a:xfrm>
            <a:off x="266235" y="357461"/>
            <a:ext cx="6513930"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E856689-B636-9D41-AFD1-0EC2578298A0}"/>
              </a:ext>
            </a:extLst>
          </p:cNvPr>
          <p:cNvSpPr txBox="1"/>
          <p:nvPr/>
        </p:nvSpPr>
        <p:spPr>
          <a:xfrm>
            <a:off x="428761" y="538284"/>
            <a:ext cx="5949696" cy="707886"/>
          </a:xfrm>
          <a:prstGeom prst="rect">
            <a:avLst/>
          </a:prstGeom>
          <a:noFill/>
        </p:spPr>
        <p:txBody>
          <a:bodyPr wrap="square" rtlCol="0">
            <a:spAutoFit/>
          </a:bodyPr>
          <a:lstStyle/>
          <a:p>
            <a:r>
              <a:rPr lang="en-GB" sz="4000" dirty="0">
                <a:solidFill>
                  <a:schemeClr val="bg1"/>
                </a:solidFill>
              </a:rPr>
              <a:t>Speak to me!</a:t>
            </a:r>
          </a:p>
        </p:txBody>
      </p:sp>
      <p:pic>
        <p:nvPicPr>
          <p:cNvPr id="1026" name="Picture 2" descr="Microsoft Outlook New Vector Logo - Logowik.com">
            <a:extLst>
              <a:ext uri="{FF2B5EF4-FFF2-40B4-BE49-F238E27FC236}">
                <a16:creationId xmlns:a16="http://schemas.microsoft.com/office/drawing/2014/main" id="{9BC56B40-FE29-8946-A569-5AEF0AAB5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4618" y="4465781"/>
            <a:ext cx="1573606" cy="1184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22845A-2824-5F49-8945-AEC6770ED397}"/>
              </a:ext>
            </a:extLst>
          </p:cNvPr>
          <p:cNvSpPr txBox="1"/>
          <p:nvPr/>
        </p:nvSpPr>
        <p:spPr>
          <a:xfrm>
            <a:off x="6331755" y="4798541"/>
            <a:ext cx="7727450" cy="1815882"/>
          </a:xfrm>
          <a:prstGeom prst="rect">
            <a:avLst/>
          </a:prstGeom>
          <a:noFill/>
        </p:spPr>
        <p:txBody>
          <a:bodyPr wrap="square" rtlCol="0">
            <a:spAutoFit/>
          </a:bodyPr>
          <a:lstStyle/>
          <a:p>
            <a:r>
              <a:rPr lang="en-GB" sz="2800" dirty="0"/>
              <a:t>Email: </a:t>
            </a:r>
            <a:r>
              <a:rPr lang="en-GB" sz="2800" dirty="0">
                <a:hlinkClick r:id="rId4"/>
              </a:rPr>
              <a:t>r.lloyd@uwtsd.ac.uk</a:t>
            </a:r>
            <a:endParaRPr lang="en-GB" sz="2800" dirty="0"/>
          </a:p>
          <a:p>
            <a:r>
              <a:rPr lang="en-GB" sz="2800" dirty="0"/>
              <a:t>Room:   AS204</a:t>
            </a:r>
          </a:p>
          <a:p>
            <a:endParaRPr lang="en-GB" sz="2800" dirty="0"/>
          </a:p>
          <a:p>
            <a:r>
              <a:rPr lang="en-GB" sz="2800" dirty="0"/>
              <a:t>Hwb: </a:t>
            </a:r>
            <a:r>
              <a:rPr lang="en-GB" sz="2800" dirty="0">
                <a:hlinkClick r:id="rId5"/>
              </a:rPr>
              <a:t>hwb@uwtsd.ac.uk</a:t>
            </a:r>
            <a:r>
              <a:rPr lang="en-GB" sz="2800" dirty="0"/>
              <a:t> </a:t>
            </a:r>
          </a:p>
        </p:txBody>
      </p:sp>
      <p:pic>
        <p:nvPicPr>
          <p:cNvPr id="13" name="Picture 12" descr="A sign on a window&#10;&#10;Description automatically generated with low confidence">
            <a:extLst>
              <a:ext uri="{FF2B5EF4-FFF2-40B4-BE49-F238E27FC236}">
                <a16:creationId xmlns:a16="http://schemas.microsoft.com/office/drawing/2014/main" id="{CCD658CF-BB0B-9F49-A1C6-FE429BC3827D}"/>
              </a:ext>
            </a:extLst>
          </p:cNvPr>
          <p:cNvPicPr>
            <a:picLocks noChangeAspect="1"/>
          </p:cNvPicPr>
          <p:nvPr/>
        </p:nvPicPr>
        <p:blipFill>
          <a:blip r:embed="rId6"/>
          <a:stretch>
            <a:fillRect/>
          </a:stretch>
        </p:blipFill>
        <p:spPr>
          <a:xfrm>
            <a:off x="221793" y="3741065"/>
            <a:ext cx="1291108" cy="1449431"/>
          </a:xfrm>
          <a:prstGeom prst="rect">
            <a:avLst/>
          </a:prstGeom>
        </p:spPr>
      </p:pic>
      <p:pic>
        <p:nvPicPr>
          <p:cNvPr id="14" name="Picture 2" descr="Student Hwb | University of Wales Trinity Saint David">
            <a:extLst>
              <a:ext uri="{FF2B5EF4-FFF2-40B4-BE49-F238E27FC236}">
                <a16:creationId xmlns:a16="http://schemas.microsoft.com/office/drawing/2014/main" id="{DC707F48-2104-7A48-B301-C65A7344EB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7622" y="2551615"/>
            <a:ext cx="1685433" cy="168543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Cite Them Right: The Essential Referencing Guide: 83 (Macmillan Study  Skills): Amazon.co.uk: Richard Pears, Graham Shields: 9781352005134: Books">
            <a:extLst>
              <a:ext uri="{FF2B5EF4-FFF2-40B4-BE49-F238E27FC236}">
                <a16:creationId xmlns:a16="http://schemas.microsoft.com/office/drawing/2014/main" id="{A07E15D8-54CB-D04D-A57F-9FF2607080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83005" y="4514176"/>
            <a:ext cx="1627598" cy="220105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Student Essentials | University of Wales Trinity Saint David">
            <a:extLst>
              <a:ext uri="{FF2B5EF4-FFF2-40B4-BE49-F238E27FC236}">
                <a16:creationId xmlns:a16="http://schemas.microsoft.com/office/drawing/2014/main" id="{D1E83685-3236-B745-B950-489B95B339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57989" y="2567357"/>
            <a:ext cx="2625630" cy="191806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eb Services | UWTSD">
            <a:extLst>
              <a:ext uri="{FF2B5EF4-FFF2-40B4-BE49-F238E27FC236}">
                <a16:creationId xmlns:a16="http://schemas.microsoft.com/office/drawing/2014/main" id="{7C968DEA-E0DA-A943-B20D-C4B98F7BB10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69704" y="214237"/>
            <a:ext cx="43307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Additional Learning Needs – Llanharan Primary School">
            <a:extLst>
              <a:ext uri="{FF2B5EF4-FFF2-40B4-BE49-F238E27FC236}">
                <a16:creationId xmlns:a16="http://schemas.microsoft.com/office/drawing/2014/main" id="{76FD9DB0-2B5D-064B-ABBE-92631BDCD8B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26770" y="158476"/>
            <a:ext cx="1622953" cy="162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905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8C466-1FE6-D147-B591-91CF96A7E4BB}"/>
              </a:ext>
            </a:extLst>
          </p:cNvPr>
          <p:cNvSpPr/>
          <p:nvPr/>
        </p:nvSpPr>
        <p:spPr>
          <a:xfrm>
            <a:off x="131147" y="327031"/>
            <a:ext cx="4428865" cy="628810"/>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Cover">
            <a:extLst>
              <a:ext uri="{FF2B5EF4-FFF2-40B4-BE49-F238E27FC236}">
                <a16:creationId xmlns:a16="http://schemas.microsoft.com/office/drawing/2014/main" id="{8D199140-E796-C944-8004-D8444D982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79229">
            <a:off x="7835072" y="713314"/>
            <a:ext cx="3038418" cy="547771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a:extLst>
              <a:ext uri="{FF2B5EF4-FFF2-40B4-BE49-F238E27FC236}">
                <a16:creationId xmlns:a16="http://schemas.microsoft.com/office/drawing/2014/main" id="{B336C786-924C-994F-B666-4AB18ED16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3173" y="223241"/>
            <a:ext cx="3505200" cy="101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heap Book - Blackstone's Handbook for Policing Students 2021 - Compare  prices for cheap Book prices!">
            <a:extLst>
              <a:ext uri="{FF2B5EF4-FFF2-40B4-BE49-F238E27FC236}">
                <a16:creationId xmlns:a16="http://schemas.microsoft.com/office/drawing/2014/main" id="{6C7959A8-1D4E-734B-93AD-915BBDED41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7318" y="3452169"/>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324FF-E44B-8348-B0D6-DAAD1985FE47}"/>
              </a:ext>
            </a:extLst>
          </p:cNvPr>
          <p:cNvSpPr txBox="1"/>
          <p:nvPr/>
        </p:nvSpPr>
        <p:spPr>
          <a:xfrm>
            <a:off x="283518" y="410603"/>
            <a:ext cx="3717561" cy="461665"/>
          </a:xfrm>
          <a:prstGeom prst="rect">
            <a:avLst/>
          </a:prstGeom>
          <a:noFill/>
        </p:spPr>
        <p:txBody>
          <a:bodyPr wrap="square" rtlCol="0">
            <a:spAutoFit/>
          </a:bodyPr>
          <a:lstStyle/>
          <a:p>
            <a:r>
              <a:rPr lang="en-GB" sz="2400" dirty="0">
                <a:solidFill>
                  <a:schemeClr val="bg1"/>
                </a:solidFill>
              </a:rPr>
              <a:t>Recommended Resources </a:t>
            </a:r>
          </a:p>
        </p:txBody>
      </p:sp>
      <p:pic>
        <p:nvPicPr>
          <p:cNvPr id="2052" name="Picture 4" descr="Library and Learning Resources | University of Wales Trinity Saint David">
            <a:extLst>
              <a:ext uri="{FF2B5EF4-FFF2-40B4-BE49-F238E27FC236}">
                <a16:creationId xmlns:a16="http://schemas.microsoft.com/office/drawing/2014/main" id="{96ABD77A-4A75-AC4A-9BE8-2AA9B0940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13" y="3858569"/>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76B45E-727F-F040-B8DC-8DF26FD842F2}"/>
              </a:ext>
            </a:extLst>
          </p:cNvPr>
          <p:cNvSpPr txBox="1"/>
          <p:nvPr/>
        </p:nvSpPr>
        <p:spPr>
          <a:xfrm>
            <a:off x="284205" y="1334530"/>
            <a:ext cx="4703760" cy="2308324"/>
          </a:xfrm>
          <a:prstGeom prst="rect">
            <a:avLst/>
          </a:prstGeom>
          <a:noFill/>
        </p:spPr>
        <p:txBody>
          <a:bodyPr wrap="square" rtlCol="0">
            <a:spAutoFit/>
          </a:bodyPr>
          <a:lstStyle/>
          <a:p>
            <a:pPr marL="285750" indent="-285750">
              <a:buFontTx/>
              <a:buChar char="-"/>
            </a:pPr>
            <a:r>
              <a:rPr lang="en-GB" dirty="0"/>
              <a:t>Go to the library – reading list available</a:t>
            </a:r>
          </a:p>
          <a:p>
            <a:endParaRPr lang="en-GB" dirty="0"/>
          </a:p>
          <a:p>
            <a:pPr marL="285750" indent="-285750">
              <a:buFontTx/>
              <a:buChar char="-"/>
            </a:pPr>
            <a:r>
              <a:rPr lang="en-GB" dirty="0"/>
              <a:t>A number of resources available electronically</a:t>
            </a:r>
          </a:p>
          <a:p>
            <a:pPr marL="285750" indent="-285750">
              <a:buFontTx/>
              <a:buChar char="-"/>
            </a:pPr>
            <a:endParaRPr lang="en-GB" dirty="0"/>
          </a:p>
          <a:p>
            <a:pPr marL="285750" indent="-285750">
              <a:buFontTx/>
              <a:buChar char="-"/>
            </a:pPr>
            <a:r>
              <a:rPr lang="en-GB" dirty="0"/>
              <a:t>The COP website is one of the best!</a:t>
            </a:r>
          </a:p>
          <a:p>
            <a:pPr marL="285750" indent="-285750">
              <a:buFontTx/>
              <a:buChar char="-"/>
            </a:pPr>
            <a:endParaRPr lang="en-GB" dirty="0"/>
          </a:p>
          <a:p>
            <a:pPr marL="285750" indent="-285750">
              <a:buFontTx/>
              <a:buChar char="-"/>
            </a:pPr>
            <a:r>
              <a:rPr lang="en-GB" dirty="0"/>
              <a:t>Free!!</a:t>
            </a:r>
          </a:p>
        </p:txBody>
      </p:sp>
    </p:spTree>
    <p:extLst>
      <p:ext uri="{BB962C8B-B14F-4D97-AF65-F5344CB8AC3E}">
        <p14:creationId xmlns:p14="http://schemas.microsoft.com/office/powerpoint/2010/main" val="2159366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0142EA8-C61A-1D46-AFD8-2E0FB6E94189}"/>
              </a:ext>
            </a:extLst>
          </p:cNvPr>
          <p:cNvSpPr>
            <a:spLocks noGrp="1"/>
          </p:cNvSpPr>
          <p:nvPr>
            <p:ph idx="1"/>
          </p:nvPr>
        </p:nvSpPr>
        <p:spPr>
          <a:xfrm>
            <a:off x="520343" y="1664986"/>
            <a:ext cx="5136416" cy="4393982"/>
          </a:xfrm>
        </p:spPr>
        <p:txBody>
          <a:bodyPr>
            <a:normAutofit/>
          </a:bodyPr>
          <a:lstStyle/>
          <a:p>
            <a:r>
              <a:rPr lang="en-GB" sz="2000" dirty="0"/>
              <a:t>Sources of forensic evidence </a:t>
            </a:r>
          </a:p>
          <a:p>
            <a:r>
              <a:rPr lang="en-GB" sz="2000" dirty="0"/>
              <a:t>Priorities of scene preservation </a:t>
            </a:r>
          </a:p>
          <a:p>
            <a:r>
              <a:rPr lang="en-GB" sz="2000" dirty="0"/>
              <a:t>The Forensic Evidence Process </a:t>
            </a:r>
          </a:p>
          <a:p>
            <a:r>
              <a:rPr lang="en-GB" sz="2000" dirty="0"/>
              <a:t>Identifying sources of evidence </a:t>
            </a:r>
          </a:p>
          <a:p>
            <a:r>
              <a:rPr lang="en-GB" sz="2000" dirty="0"/>
              <a:t>Generic considerations when collecting and preserving evidence from a source </a:t>
            </a:r>
          </a:p>
          <a:p>
            <a:r>
              <a:rPr lang="en-GB" sz="2000" dirty="0"/>
              <a:t>Collecting and preserving forensic evidence through the use of packaging, people &amp; locations </a:t>
            </a:r>
          </a:p>
          <a:p>
            <a:r>
              <a:rPr lang="en-GB" sz="2000" dirty="0"/>
              <a:t>Preserving forensic evidence at major, critical and major crime incidents </a:t>
            </a:r>
          </a:p>
          <a:p>
            <a:endParaRPr lang="en-GB" sz="2000" dirty="0"/>
          </a:p>
        </p:txBody>
      </p:sp>
      <p:pic>
        <p:nvPicPr>
          <p:cNvPr id="7170" name="Picture 2" descr="Forensic Analysis | Forensic Processes | Forensic Lab Equipement">
            <a:extLst>
              <a:ext uri="{FF2B5EF4-FFF2-40B4-BE49-F238E27FC236}">
                <a16:creationId xmlns:a16="http://schemas.microsoft.com/office/drawing/2014/main" id="{C7E77C52-D2E9-F24A-91D3-B0E1E3B895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51" r="14143" b="-1"/>
          <a:stretch/>
        </p:blipFill>
        <p:spPr bwMode="auto">
          <a:xfrm>
            <a:off x="6412117" y="-2"/>
            <a:ext cx="5779884" cy="3429000"/>
          </a:xfrm>
          <a:prstGeom prst="rect">
            <a:avLst/>
          </a:prstGeom>
          <a:noFill/>
          <a:extLst>
            <a:ext uri="{909E8E84-426E-40DD-AFC4-6F175D3DCCD1}">
              <a14:hiddenFill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76" name="Rectangle 7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Isosceles Triangle 7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9" name="Isosceles Triangle 7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Six reasons to study Forensic Science">
            <a:extLst>
              <a:ext uri="{FF2B5EF4-FFF2-40B4-BE49-F238E27FC236}">
                <a16:creationId xmlns:a16="http://schemas.microsoft.com/office/drawing/2014/main" id="{CE28FD29-F341-4E47-B022-66209DF3DC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608" b="1"/>
          <a:stretch/>
        </p:blipFill>
        <p:spPr bwMode="auto">
          <a:xfrm>
            <a:off x="6412116" y="3429002"/>
            <a:ext cx="5779884" cy="3428999"/>
          </a:xfrm>
          <a:prstGeom prst="rect">
            <a:avLst/>
          </a:prstGeom>
          <a:noFill/>
          <a:extLst>
            <a:ext uri="{909E8E84-426E-40DD-AFC4-6F175D3DCCD1}">
              <a14:hiddenFill xmlns:a14="http://schemas.microsoft.com/office/drawing/2010/main">
                <a:solidFill>
                  <a:srgbClr val="FFFFFF"/>
                </a:solidFill>
              </a14:hiddenFill>
            </a:ext>
          </a:extLst>
        </p:spPr>
      </p:pic>
      <p:sp>
        <p:nvSpPr>
          <p:cNvPr id="4" name="Pentagon 3">
            <a:extLst>
              <a:ext uri="{FF2B5EF4-FFF2-40B4-BE49-F238E27FC236}">
                <a16:creationId xmlns:a16="http://schemas.microsoft.com/office/drawing/2014/main" id="{9ADAE351-D15E-A348-85B7-DCADDD09D9E1}"/>
              </a:ext>
            </a:extLst>
          </p:cNvPr>
          <p:cNvSpPr/>
          <p:nvPr/>
        </p:nvSpPr>
        <p:spPr>
          <a:xfrm>
            <a:off x="95534" y="518573"/>
            <a:ext cx="4421875" cy="736979"/>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2F414A-52B1-4C4E-A0D9-B7D1333CA8D4}"/>
              </a:ext>
            </a:extLst>
          </p:cNvPr>
          <p:cNvSpPr>
            <a:spLocks noGrp="1"/>
          </p:cNvSpPr>
          <p:nvPr>
            <p:ph type="title"/>
          </p:nvPr>
        </p:nvSpPr>
        <p:spPr>
          <a:xfrm>
            <a:off x="245533" y="346531"/>
            <a:ext cx="5136416" cy="1135737"/>
          </a:xfrm>
        </p:spPr>
        <p:txBody>
          <a:bodyPr>
            <a:normAutofit/>
          </a:bodyPr>
          <a:lstStyle/>
          <a:p>
            <a:r>
              <a:rPr lang="en-GB" sz="3600" dirty="0">
                <a:solidFill>
                  <a:schemeClr val="bg1"/>
                </a:solidFill>
              </a:rPr>
              <a:t>Areas of study...</a:t>
            </a:r>
          </a:p>
        </p:txBody>
      </p:sp>
    </p:spTree>
    <p:extLst>
      <p:ext uri="{BB962C8B-B14F-4D97-AF65-F5344CB8AC3E}">
        <p14:creationId xmlns:p14="http://schemas.microsoft.com/office/powerpoint/2010/main" val="337113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5B583A7-AD96-504F-8271-4A8139296773}"/>
              </a:ext>
            </a:extLst>
          </p:cNvPr>
          <p:cNvSpPr/>
          <p:nvPr/>
        </p:nvSpPr>
        <p:spPr>
          <a:xfrm>
            <a:off x="6950264" y="0"/>
            <a:ext cx="4131718" cy="68580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entagon 11">
            <a:extLst>
              <a:ext uri="{FF2B5EF4-FFF2-40B4-BE49-F238E27FC236}">
                <a16:creationId xmlns:a16="http://schemas.microsoft.com/office/drawing/2014/main" id="{6B3BFDCB-8FD1-B248-AE3E-5BFA70053B06}"/>
              </a:ext>
            </a:extLst>
          </p:cNvPr>
          <p:cNvSpPr/>
          <p:nvPr/>
        </p:nvSpPr>
        <p:spPr>
          <a:xfrm>
            <a:off x="259492" y="291208"/>
            <a:ext cx="4930346" cy="623192"/>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E52A717-0C85-3445-9D22-93680B7CDF17}"/>
              </a:ext>
            </a:extLst>
          </p:cNvPr>
          <p:cNvSpPr txBox="1"/>
          <p:nvPr/>
        </p:nvSpPr>
        <p:spPr>
          <a:xfrm>
            <a:off x="5689390" y="-423081"/>
            <a:ext cx="6623222" cy="10772180"/>
          </a:xfrm>
          <a:prstGeom prst="rect">
            <a:avLst/>
          </a:prstGeom>
          <a:noFill/>
        </p:spPr>
        <p:txBody>
          <a:bodyPr wrap="square" rtlCol="0">
            <a:spAutoFit/>
          </a:bodyPr>
          <a:lstStyle/>
          <a:p>
            <a:endParaRPr lang="en-GB" sz="2000" dirty="0"/>
          </a:p>
          <a:p>
            <a:endParaRPr lang="en-GB" sz="2000" dirty="0"/>
          </a:p>
          <a:p>
            <a:pPr algn="ctr"/>
            <a:r>
              <a:rPr lang="en-GB" sz="2000" dirty="0">
                <a:solidFill>
                  <a:schemeClr val="bg1"/>
                </a:solidFill>
              </a:rPr>
              <a:t>Theories / Principles </a:t>
            </a:r>
          </a:p>
          <a:p>
            <a:pPr algn="ctr"/>
            <a:endParaRPr lang="en-GB" sz="2000" dirty="0">
              <a:solidFill>
                <a:schemeClr val="bg1"/>
              </a:solidFill>
            </a:endParaRPr>
          </a:p>
          <a:p>
            <a:pPr algn="ctr"/>
            <a:r>
              <a:rPr lang="en-GB" sz="2000" dirty="0">
                <a:solidFill>
                  <a:schemeClr val="bg1"/>
                </a:solidFill>
              </a:rPr>
              <a:t>Legislation </a:t>
            </a:r>
          </a:p>
          <a:p>
            <a:pPr algn="ctr"/>
            <a:endParaRPr lang="en-GB" sz="2000" dirty="0">
              <a:solidFill>
                <a:schemeClr val="bg1"/>
              </a:solidFill>
            </a:endParaRPr>
          </a:p>
          <a:p>
            <a:pPr algn="ctr"/>
            <a:r>
              <a:rPr lang="en-GB" sz="2000" dirty="0">
                <a:solidFill>
                  <a:schemeClr val="bg1"/>
                </a:solidFill>
              </a:rPr>
              <a:t>Police Powers (Search &amp; Seizure) </a:t>
            </a:r>
          </a:p>
          <a:p>
            <a:pPr algn="ctr"/>
            <a:endParaRPr lang="en-GB" sz="2000" dirty="0">
              <a:solidFill>
                <a:schemeClr val="bg1"/>
              </a:solidFill>
            </a:endParaRPr>
          </a:p>
          <a:p>
            <a:pPr algn="ctr"/>
            <a:r>
              <a:rPr lang="en-GB" sz="2000" dirty="0">
                <a:solidFill>
                  <a:schemeClr val="bg1"/>
                </a:solidFill>
              </a:rPr>
              <a:t>Policies and Procedures </a:t>
            </a:r>
          </a:p>
          <a:p>
            <a:pPr algn="ctr"/>
            <a:endParaRPr lang="en-GB" sz="2000" dirty="0">
              <a:solidFill>
                <a:schemeClr val="bg1"/>
              </a:solidFill>
            </a:endParaRPr>
          </a:p>
          <a:p>
            <a:pPr algn="ctr"/>
            <a:r>
              <a:rPr lang="en-GB" sz="2000" dirty="0">
                <a:solidFill>
                  <a:schemeClr val="bg1"/>
                </a:solidFill>
              </a:rPr>
              <a:t>Case studies </a:t>
            </a:r>
          </a:p>
          <a:p>
            <a:pPr algn="ctr"/>
            <a:endParaRPr lang="en-GB" sz="2000" dirty="0">
              <a:solidFill>
                <a:schemeClr val="bg1"/>
              </a:solidFill>
            </a:endParaRPr>
          </a:p>
          <a:p>
            <a:pPr algn="ctr"/>
            <a:r>
              <a:rPr lang="en-GB" sz="2000" dirty="0">
                <a:solidFill>
                  <a:schemeClr val="bg1"/>
                </a:solidFill>
              </a:rPr>
              <a:t>Information &amp; Intelligence </a:t>
            </a:r>
          </a:p>
          <a:p>
            <a:pPr algn="ctr"/>
            <a:endParaRPr lang="en-GB" sz="2000" dirty="0">
              <a:solidFill>
                <a:schemeClr val="bg1"/>
              </a:solidFill>
            </a:endParaRPr>
          </a:p>
          <a:p>
            <a:pPr algn="ctr"/>
            <a:r>
              <a:rPr lang="en-GB" sz="2000" dirty="0">
                <a:solidFill>
                  <a:schemeClr val="bg1"/>
                </a:solidFill>
              </a:rPr>
              <a:t>Conducting investigations</a:t>
            </a:r>
          </a:p>
          <a:p>
            <a:pPr algn="ctr"/>
            <a:endParaRPr lang="en-GB" sz="2000" dirty="0">
              <a:solidFill>
                <a:schemeClr val="bg1"/>
              </a:solidFill>
            </a:endParaRPr>
          </a:p>
          <a:p>
            <a:pPr algn="ctr"/>
            <a:r>
              <a:rPr lang="en-GB" sz="2000" dirty="0">
                <a:solidFill>
                  <a:schemeClr val="bg1"/>
                </a:solidFill>
              </a:rPr>
              <a:t>Incident Management </a:t>
            </a:r>
            <a:br>
              <a:rPr lang="en-GB" sz="2000" dirty="0">
                <a:solidFill>
                  <a:schemeClr val="bg1"/>
                </a:solidFill>
              </a:rPr>
            </a:br>
            <a:br>
              <a:rPr lang="en-GB" sz="2000" dirty="0">
                <a:solidFill>
                  <a:schemeClr val="bg1"/>
                </a:solidFill>
              </a:rPr>
            </a:br>
            <a:r>
              <a:rPr lang="en-GB" sz="2000" dirty="0">
                <a:solidFill>
                  <a:schemeClr val="bg1"/>
                </a:solidFill>
              </a:rPr>
              <a:t>Misuse of Drugs Act 1971</a:t>
            </a:r>
          </a:p>
          <a:p>
            <a:pPr algn="ctr"/>
            <a:endParaRPr lang="en-GB" sz="2000" dirty="0">
              <a:solidFill>
                <a:schemeClr val="bg1"/>
              </a:solidFill>
            </a:endParaRPr>
          </a:p>
          <a:p>
            <a:pPr algn="ctr"/>
            <a:r>
              <a:rPr lang="en-GB" sz="2000" dirty="0">
                <a:solidFill>
                  <a:schemeClr val="bg1"/>
                </a:solidFill>
              </a:rPr>
              <a:t>Roads Policing </a:t>
            </a:r>
          </a:p>
          <a:p>
            <a:pPr algn="ctr"/>
            <a:endParaRPr lang="en-GB" sz="2000" dirty="0">
              <a:solidFill>
                <a:schemeClr val="bg1"/>
              </a:solidFill>
            </a:endParaRPr>
          </a:p>
          <a:p>
            <a:pPr algn="ctr"/>
            <a:r>
              <a:rPr lang="en-GB" sz="2000" dirty="0">
                <a:solidFill>
                  <a:schemeClr val="bg1"/>
                </a:solidFill>
              </a:rPr>
              <a:t>Public Protection </a:t>
            </a:r>
          </a:p>
          <a:p>
            <a:endParaRPr lang="en-GB" dirty="0"/>
          </a:p>
          <a:p>
            <a:endParaRPr lang="en-GB" dirty="0"/>
          </a:p>
          <a:p>
            <a:endParaRPr lang="en-GB" dirty="0"/>
          </a:p>
          <a:p>
            <a:r>
              <a:rPr lang="en-GB" dirty="0"/>
              <a:t> </a:t>
            </a:r>
          </a:p>
          <a:p>
            <a:endParaRPr lang="en-GB" dirty="0"/>
          </a:p>
          <a:p>
            <a:endParaRPr lang="en-GB" dirty="0"/>
          </a:p>
          <a:p>
            <a:endParaRPr lang="en-GB" dirty="0"/>
          </a:p>
          <a:p>
            <a:r>
              <a:rPr lang="en-GB" dirty="0"/>
              <a:t> </a:t>
            </a:r>
          </a:p>
          <a:p>
            <a:endParaRPr lang="en-GB" dirty="0"/>
          </a:p>
          <a:p>
            <a:endParaRPr lang="en-GB" dirty="0"/>
          </a:p>
          <a:p>
            <a:r>
              <a:rPr lang="en-GB" dirty="0"/>
              <a:t> </a:t>
            </a:r>
          </a:p>
          <a:p>
            <a:endParaRPr lang="en-GB" dirty="0"/>
          </a:p>
          <a:p>
            <a:endParaRPr lang="en-GB" dirty="0"/>
          </a:p>
        </p:txBody>
      </p:sp>
      <p:sp>
        <p:nvSpPr>
          <p:cNvPr id="9" name="TextBox 8">
            <a:extLst>
              <a:ext uri="{FF2B5EF4-FFF2-40B4-BE49-F238E27FC236}">
                <a16:creationId xmlns:a16="http://schemas.microsoft.com/office/drawing/2014/main" id="{B6D56729-E861-7D4A-9B8C-A64765C2CE9B}"/>
              </a:ext>
            </a:extLst>
          </p:cNvPr>
          <p:cNvSpPr txBox="1"/>
          <p:nvPr/>
        </p:nvSpPr>
        <p:spPr>
          <a:xfrm>
            <a:off x="259492" y="3657572"/>
            <a:ext cx="6098058" cy="369332"/>
          </a:xfrm>
          <a:prstGeom prst="rect">
            <a:avLst/>
          </a:prstGeom>
          <a:noFill/>
        </p:spPr>
        <p:txBody>
          <a:bodyPr wrap="square">
            <a:spAutoFit/>
          </a:bodyPr>
          <a:lstStyle/>
          <a:p>
            <a:r>
              <a:rPr lang="en-GB" dirty="0"/>
              <a:t>Releasing  </a:t>
            </a:r>
          </a:p>
        </p:txBody>
      </p:sp>
      <p:sp>
        <p:nvSpPr>
          <p:cNvPr id="11" name="TextBox 10">
            <a:extLst>
              <a:ext uri="{FF2B5EF4-FFF2-40B4-BE49-F238E27FC236}">
                <a16:creationId xmlns:a16="http://schemas.microsoft.com/office/drawing/2014/main" id="{096E3D87-051A-6F49-AF76-1D214A78383E}"/>
              </a:ext>
            </a:extLst>
          </p:cNvPr>
          <p:cNvSpPr txBox="1"/>
          <p:nvPr/>
        </p:nvSpPr>
        <p:spPr>
          <a:xfrm>
            <a:off x="358348" y="315922"/>
            <a:ext cx="6450226" cy="523220"/>
          </a:xfrm>
          <a:prstGeom prst="rect">
            <a:avLst/>
          </a:prstGeom>
          <a:noFill/>
        </p:spPr>
        <p:txBody>
          <a:bodyPr wrap="square">
            <a:spAutoFit/>
          </a:bodyPr>
          <a:lstStyle/>
          <a:p>
            <a:r>
              <a:rPr lang="en-GB" sz="2800" dirty="0">
                <a:solidFill>
                  <a:schemeClr val="bg1"/>
                </a:solidFill>
              </a:rPr>
              <a:t>Application of knowledge </a:t>
            </a:r>
          </a:p>
        </p:txBody>
      </p:sp>
      <p:sp>
        <p:nvSpPr>
          <p:cNvPr id="14" name="TextBox 13">
            <a:extLst>
              <a:ext uri="{FF2B5EF4-FFF2-40B4-BE49-F238E27FC236}">
                <a16:creationId xmlns:a16="http://schemas.microsoft.com/office/drawing/2014/main" id="{E38F3831-0F97-9946-9420-83161DF69CCF}"/>
              </a:ext>
            </a:extLst>
          </p:cNvPr>
          <p:cNvSpPr txBox="1"/>
          <p:nvPr/>
        </p:nvSpPr>
        <p:spPr>
          <a:xfrm>
            <a:off x="225513" y="1409484"/>
            <a:ext cx="6715896" cy="400110"/>
          </a:xfrm>
          <a:prstGeom prst="rect">
            <a:avLst/>
          </a:prstGeom>
          <a:noFill/>
        </p:spPr>
        <p:txBody>
          <a:bodyPr wrap="square">
            <a:spAutoFit/>
          </a:bodyPr>
          <a:lstStyle/>
          <a:p>
            <a:r>
              <a:rPr lang="en-GB" sz="2000" u="sng" dirty="0"/>
              <a:t>Scene Management   </a:t>
            </a:r>
          </a:p>
        </p:txBody>
      </p:sp>
      <p:sp>
        <p:nvSpPr>
          <p:cNvPr id="16" name="TextBox 15">
            <a:extLst>
              <a:ext uri="{FF2B5EF4-FFF2-40B4-BE49-F238E27FC236}">
                <a16:creationId xmlns:a16="http://schemas.microsoft.com/office/drawing/2014/main" id="{AA38A934-384C-6F4A-A50B-88641621A8BC}"/>
              </a:ext>
            </a:extLst>
          </p:cNvPr>
          <p:cNvSpPr txBox="1"/>
          <p:nvPr/>
        </p:nvSpPr>
        <p:spPr>
          <a:xfrm>
            <a:off x="264612" y="2052246"/>
            <a:ext cx="6715896" cy="369332"/>
          </a:xfrm>
          <a:prstGeom prst="rect">
            <a:avLst/>
          </a:prstGeom>
          <a:noFill/>
        </p:spPr>
        <p:txBody>
          <a:bodyPr wrap="square">
            <a:spAutoFit/>
          </a:bodyPr>
          <a:lstStyle/>
          <a:p>
            <a:r>
              <a:rPr lang="en-GB" dirty="0"/>
              <a:t>Identifying</a:t>
            </a:r>
          </a:p>
        </p:txBody>
      </p:sp>
      <p:sp>
        <p:nvSpPr>
          <p:cNvPr id="18" name="TextBox 17">
            <a:extLst>
              <a:ext uri="{FF2B5EF4-FFF2-40B4-BE49-F238E27FC236}">
                <a16:creationId xmlns:a16="http://schemas.microsoft.com/office/drawing/2014/main" id="{4BE40836-932D-7247-936B-C3E0CE59241A}"/>
              </a:ext>
            </a:extLst>
          </p:cNvPr>
          <p:cNvSpPr txBox="1"/>
          <p:nvPr/>
        </p:nvSpPr>
        <p:spPr>
          <a:xfrm>
            <a:off x="264612" y="2382241"/>
            <a:ext cx="6715896" cy="369332"/>
          </a:xfrm>
          <a:prstGeom prst="rect">
            <a:avLst/>
          </a:prstGeom>
          <a:noFill/>
        </p:spPr>
        <p:txBody>
          <a:bodyPr wrap="square">
            <a:spAutoFit/>
          </a:bodyPr>
          <a:lstStyle/>
          <a:p>
            <a:r>
              <a:rPr lang="en-GB" dirty="0"/>
              <a:t>Securing</a:t>
            </a:r>
          </a:p>
        </p:txBody>
      </p:sp>
      <p:sp>
        <p:nvSpPr>
          <p:cNvPr id="20" name="TextBox 19">
            <a:extLst>
              <a:ext uri="{FF2B5EF4-FFF2-40B4-BE49-F238E27FC236}">
                <a16:creationId xmlns:a16="http://schemas.microsoft.com/office/drawing/2014/main" id="{0BAECA9F-69DC-5D42-BA15-31ED0D0B44E4}"/>
              </a:ext>
            </a:extLst>
          </p:cNvPr>
          <p:cNvSpPr txBox="1"/>
          <p:nvPr/>
        </p:nvSpPr>
        <p:spPr>
          <a:xfrm>
            <a:off x="234368" y="3221262"/>
            <a:ext cx="6715896" cy="369332"/>
          </a:xfrm>
          <a:prstGeom prst="rect">
            <a:avLst/>
          </a:prstGeom>
          <a:noFill/>
        </p:spPr>
        <p:txBody>
          <a:bodyPr wrap="square">
            <a:spAutoFit/>
          </a:bodyPr>
          <a:lstStyle/>
          <a:p>
            <a:r>
              <a:rPr lang="en-GB" dirty="0"/>
              <a:t>Cross contamination </a:t>
            </a:r>
          </a:p>
        </p:txBody>
      </p:sp>
      <p:sp>
        <p:nvSpPr>
          <p:cNvPr id="22" name="TextBox 21">
            <a:extLst>
              <a:ext uri="{FF2B5EF4-FFF2-40B4-BE49-F238E27FC236}">
                <a16:creationId xmlns:a16="http://schemas.microsoft.com/office/drawing/2014/main" id="{023271BA-5578-E24D-8AFD-C56DA6D1F077}"/>
              </a:ext>
            </a:extLst>
          </p:cNvPr>
          <p:cNvSpPr txBox="1"/>
          <p:nvPr/>
        </p:nvSpPr>
        <p:spPr>
          <a:xfrm>
            <a:off x="259492" y="2771622"/>
            <a:ext cx="6715896" cy="369332"/>
          </a:xfrm>
          <a:prstGeom prst="rect">
            <a:avLst/>
          </a:prstGeom>
          <a:noFill/>
        </p:spPr>
        <p:txBody>
          <a:bodyPr wrap="square">
            <a:spAutoFit/>
          </a:bodyPr>
          <a:lstStyle/>
          <a:p>
            <a:r>
              <a:rPr lang="en-GB" dirty="0"/>
              <a:t>Searching and examining</a:t>
            </a:r>
          </a:p>
        </p:txBody>
      </p:sp>
      <p:pic>
        <p:nvPicPr>
          <p:cNvPr id="8194" name="Picture 2" descr="Let&amp;#39;s learn about forensic science | Science News for Students">
            <a:extLst>
              <a:ext uri="{FF2B5EF4-FFF2-40B4-BE49-F238E27FC236}">
                <a16:creationId xmlns:a16="http://schemas.microsoft.com/office/drawing/2014/main" id="{5281F472-BB9F-CA46-AB40-8B05442F92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492" y="4248314"/>
            <a:ext cx="4260452" cy="239900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orensic Science is Not Foolproof, It Turns Out">
            <a:extLst>
              <a:ext uri="{FF2B5EF4-FFF2-40B4-BE49-F238E27FC236}">
                <a16:creationId xmlns:a16="http://schemas.microsoft.com/office/drawing/2014/main" id="{1533532F-D227-234E-94E2-1B62138FA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7157" y="1714028"/>
            <a:ext cx="3440393" cy="1792102"/>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orensic Sciences and Policing - Staffordshire University">
            <a:extLst>
              <a:ext uri="{FF2B5EF4-FFF2-40B4-BE49-F238E27FC236}">
                <a16:creationId xmlns:a16="http://schemas.microsoft.com/office/drawing/2014/main" id="{6B6E6C8A-02BE-F14A-838A-50FCBCA613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8176096" y="2837777"/>
            <a:ext cx="6858000" cy="1173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882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3530215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F0CB4E9-F97B-F740-B2D1-01A980AC34E0}"/>
              </a:ext>
            </a:extLst>
          </p:cNvPr>
          <p:cNvSpPr txBox="1"/>
          <p:nvPr/>
        </p:nvSpPr>
        <p:spPr>
          <a:xfrm>
            <a:off x="469815" y="466102"/>
            <a:ext cx="7119528" cy="5816977"/>
          </a:xfrm>
          <a:prstGeom prst="rect">
            <a:avLst/>
          </a:prstGeom>
          <a:noFill/>
        </p:spPr>
        <p:txBody>
          <a:bodyPr wrap="square">
            <a:spAutoFit/>
          </a:bodyPr>
          <a:lstStyle/>
          <a:p>
            <a:pPr algn="l"/>
            <a:r>
              <a:rPr lang="en-GB" sz="3200" b="1" i="0" u="sng" dirty="0">
                <a:solidFill>
                  <a:srgbClr val="333333"/>
                </a:solidFill>
                <a:effectLst/>
              </a:rPr>
              <a:t>The NDM - Six </a:t>
            </a:r>
            <a:r>
              <a:rPr lang="en-GB" sz="3200" b="1" u="sng" dirty="0">
                <a:solidFill>
                  <a:srgbClr val="333333"/>
                </a:solidFill>
              </a:rPr>
              <a:t>K</a:t>
            </a:r>
            <a:r>
              <a:rPr lang="en-GB" sz="3200" b="1" i="0" u="sng" dirty="0">
                <a:solidFill>
                  <a:srgbClr val="333333"/>
                </a:solidFill>
                <a:effectLst/>
              </a:rPr>
              <a:t>ey Elements</a:t>
            </a:r>
          </a:p>
          <a:p>
            <a:pPr algn="l"/>
            <a:endParaRPr lang="en-GB" sz="2000" b="1" i="0" dirty="0">
              <a:solidFill>
                <a:srgbClr val="333333"/>
              </a:solidFill>
              <a:effectLst/>
            </a:endParaRPr>
          </a:p>
          <a:p>
            <a:pPr algn="l"/>
            <a:r>
              <a:rPr lang="en-GB" sz="2000" b="0" i="0" dirty="0">
                <a:solidFill>
                  <a:srgbClr val="333333"/>
                </a:solidFill>
                <a:effectLst/>
              </a:rPr>
              <a:t>The mnemonic </a:t>
            </a:r>
            <a:r>
              <a:rPr lang="en-GB" sz="2000" b="0" i="0" dirty="0">
                <a:solidFill>
                  <a:srgbClr val="FF0000"/>
                </a:solidFill>
                <a:effectLst/>
              </a:rPr>
              <a:t>CIAPOAR</a:t>
            </a:r>
            <a:r>
              <a:rPr lang="en-GB" sz="2000" b="0" i="0" dirty="0">
                <a:solidFill>
                  <a:srgbClr val="333333"/>
                </a:solidFill>
                <a:effectLst/>
              </a:rPr>
              <a:t> can help users to remember the six key elements of the NDM. It also acts as an aide-memoire in aspects of decision making.</a:t>
            </a:r>
          </a:p>
          <a:p>
            <a:pPr algn="l"/>
            <a:endParaRPr lang="en-GB" sz="2000" b="0" i="0" dirty="0">
              <a:solidFill>
                <a:srgbClr val="333333"/>
              </a:solidFill>
              <a:effectLst/>
            </a:endParaRPr>
          </a:p>
          <a:p>
            <a:pPr algn="l"/>
            <a:r>
              <a:rPr lang="en-GB" sz="2000" b="1" i="0" u="sng" dirty="0">
                <a:solidFill>
                  <a:srgbClr val="FF0000"/>
                </a:solidFill>
                <a:effectLst/>
              </a:rPr>
              <a:t>C</a:t>
            </a:r>
            <a:r>
              <a:rPr lang="en-GB" sz="2000" b="1" i="0" u="sng" dirty="0">
                <a:solidFill>
                  <a:srgbClr val="333333"/>
                </a:solidFill>
                <a:effectLst/>
              </a:rPr>
              <a:t>ode of Ethics</a:t>
            </a:r>
            <a:r>
              <a:rPr lang="en-GB" sz="2000" b="0" i="0" u="sng" dirty="0">
                <a:solidFill>
                  <a:srgbClr val="333333"/>
                </a:solidFill>
                <a:effectLst/>
              </a:rPr>
              <a:t> </a:t>
            </a:r>
            <a:r>
              <a:rPr lang="en-GB" sz="2000" b="0" i="0" dirty="0">
                <a:solidFill>
                  <a:srgbClr val="333333"/>
                </a:solidFill>
                <a:effectLst/>
              </a:rPr>
              <a:t>– Principles and standards of professional behaviour</a:t>
            </a:r>
          </a:p>
          <a:p>
            <a:pPr algn="l"/>
            <a:endParaRPr lang="en-GB" sz="2000" b="0" i="0" dirty="0">
              <a:solidFill>
                <a:srgbClr val="333333"/>
              </a:solidFill>
              <a:effectLst/>
            </a:endParaRPr>
          </a:p>
          <a:p>
            <a:pPr algn="l"/>
            <a:r>
              <a:rPr lang="en-GB" sz="2000" b="1" i="0" u="sng" dirty="0">
                <a:solidFill>
                  <a:srgbClr val="FF0000"/>
                </a:solidFill>
                <a:effectLst/>
              </a:rPr>
              <a:t>I</a:t>
            </a:r>
            <a:r>
              <a:rPr lang="en-GB" sz="2000" b="1" i="0" u="sng" dirty="0">
                <a:solidFill>
                  <a:srgbClr val="333333"/>
                </a:solidFill>
                <a:effectLst/>
              </a:rPr>
              <a:t>nformation</a:t>
            </a:r>
            <a:r>
              <a:rPr lang="en-GB" sz="2000" b="0" i="0" dirty="0">
                <a:solidFill>
                  <a:srgbClr val="333333"/>
                </a:solidFill>
                <a:effectLst/>
              </a:rPr>
              <a:t> – Gather information and intelligence</a:t>
            </a:r>
          </a:p>
          <a:p>
            <a:pPr algn="l"/>
            <a:endParaRPr lang="en-GB" sz="2000" b="0" i="0"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ssessment</a:t>
            </a:r>
            <a:r>
              <a:rPr lang="en-GB" sz="2000" b="0" i="0" dirty="0">
                <a:solidFill>
                  <a:srgbClr val="333333"/>
                </a:solidFill>
                <a:effectLst/>
              </a:rPr>
              <a:t> – Assess threat and risk and develop a working strategy</a:t>
            </a:r>
          </a:p>
          <a:p>
            <a:pPr algn="l"/>
            <a:endParaRPr lang="en-GB" sz="2000" b="0" i="0" dirty="0">
              <a:solidFill>
                <a:srgbClr val="333333"/>
              </a:solidFill>
              <a:effectLst/>
            </a:endParaRPr>
          </a:p>
          <a:p>
            <a:pPr algn="l"/>
            <a:r>
              <a:rPr lang="en-GB" sz="2000" b="1" i="0" u="sng" dirty="0">
                <a:solidFill>
                  <a:srgbClr val="FF0000"/>
                </a:solidFill>
                <a:effectLst/>
              </a:rPr>
              <a:t>P</a:t>
            </a:r>
            <a:r>
              <a:rPr lang="en-GB" sz="2000" b="1" i="0" u="sng" dirty="0">
                <a:solidFill>
                  <a:srgbClr val="333333"/>
                </a:solidFill>
                <a:effectLst/>
              </a:rPr>
              <a:t>owers and policy</a:t>
            </a:r>
            <a:r>
              <a:rPr lang="en-GB" sz="2000" b="0" i="0" u="sng" dirty="0">
                <a:solidFill>
                  <a:srgbClr val="333333"/>
                </a:solidFill>
                <a:effectLst/>
              </a:rPr>
              <a:t> </a:t>
            </a:r>
            <a:r>
              <a:rPr lang="en-GB" sz="2000" b="0" i="0" dirty="0">
                <a:solidFill>
                  <a:srgbClr val="333333"/>
                </a:solidFill>
                <a:effectLst/>
              </a:rPr>
              <a:t>– Consider powers and policy</a:t>
            </a:r>
          </a:p>
          <a:p>
            <a:pPr algn="l"/>
            <a:endParaRPr lang="en-GB" sz="2000" b="0" i="0" dirty="0">
              <a:solidFill>
                <a:srgbClr val="333333"/>
              </a:solidFill>
              <a:effectLst/>
            </a:endParaRPr>
          </a:p>
          <a:p>
            <a:pPr algn="l"/>
            <a:r>
              <a:rPr lang="en-GB" sz="2000" b="1" i="0" u="sng" dirty="0">
                <a:solidFill>
                  <a:srgbClr val="FF0000"/>
                </a:solidFill>
                <a:effectLst/>
              </a:rPr>
              <a:t>O</a:t>
            </a:r>
            <a:r>
              <a:rPr lang="en-GB" sz="2000" b="1" i="0" u="sng" dirty="0">
                <a:solidFill>
                  <a:srgbClr val="333333"/>
                </a:solidFill>
                <a:effectLst/>
              </a:rPr>
              <a:t>ptions</a:t>
            </a:r>
            <a:r>
              <a:rPr lang="en-GB" sz="2000" b="0" i="0" dirty="0">
                <a:solidFill>
                  <a:srgbClr val="333333"/>
                </a:solidFill>
                <a:effectLst/>
              </a:rPr>
              <a:t> – Identify options and contingencies</a:t>
            </a:r>
          </a:p>
          <a:p>
            <a:pPr algn="l"/>
            <a:endParaRPr lang="en-GB" sz="2000" b="0" i="0" u="sng" dirty="0">
              <a:solidFill>
                <a:srgbClr val="333333"/>
              </a:solidFill>
              <a:effectLst/>
            </a:endParaRPr>
          </a:p>
          <a:p>
            <a:pPr algn="l"/>
            <a:r>
              <a:rPr lang="en-GB" sz="2000" b="1" i="0" u="sng" dirty="0">
                <a:solidFill>
                  <a:srgbClr val="FF0000"/>
                </a:solidFill>
                <a:effectLst/>
              </a:rPr>
              <a:t>A</a:t>
            </a:r>
            <a:r>
              <a:rPr lang="en-GB" sz="2000" b="1" i="0" u="sng" dirty="0">
                <a:solidFill>
                  <a:srgbClr val="333333"/>
                </a:solidFill>
                <a:effectLst/>
              </a:rPr>
              <a:t>ction and review</a:t>
            </a:r>
            <a:r>
              <a:rPr lang="en-GB" sz="2000" b="0" i="0" u="sng" dirty="0">
                <a:solidFill>
                  <a:srgbClr val="333333"/>
                </a:solidFill>
                <a:effectLst/>
              </a:rPr>
              <a:t> </a:t>
            </a:r>
            <a:r>
              <a:rPr lang="en-GB" sz="2000" b="0" i="0" dirty="0">
                <a:solidFill>
                  <a:srgbClr val="333333"/>
                </a:solidFill>
                <a:effectLst/>
              </a:rPr>
              <a:t>– Take action and review what happened</a:t>
            </a:r>
          </a:p>
        </p:txBody>
      </p:sp>
      <p:pic>
        <p:nvPicPr>
          <p:cNvPr id="8" name="Picture 2">
            <a:extLst>
              <a:ext uri="{FF2B5EF4-FFF2-40B4-BE49-F238E27FC236}">
                <a16:creationId xmlns:a16="http://schemas.microsoft.com/office/drawing/2014/main" id="{15DD8689-80E0-A145-A54C-948FC158FB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6985" y="2953741"/>
            <a:ext cx="5609624" cy="34381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96C1359-F522-194A-8086-65CAFF6B05DA}"/>
              </a:ext>
            </a:extLst>
          </p:cNvPr>
          <p:cNvSpPr txBox="1"/>
          <p:nvPr/>
        </p:nvSpPr>
        <p:spPr>
          <a:xfrm>
            <a:off x="8584602" y="6391898"/>
            <a:ext cx="626095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363747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Pentagon 18">
            <a:extLst>
              <a:ext uri="{FF2B5EF4-FFF2-40B4-BE49-F238E27FC236}">
                <a16:creationId xmlns:a16="http://schemas.microsoft.com/office/drawing/2014/main" id="{79C91794-49BA-8B4E-9F8C-8BA551DFC297}"/>
              </a:ext>
            </a:extLst>
          </p:cNvPr>
          <p:cNvSpPr/>
          <p:nvPr/>
        </p:nvSpPr>
        <p:spPr>
          <a:xfrm>
            <a:off x="137826" y="328177"/>
            <a:ext cx="8265192" cy="933163"/>
          </a:xfrm>
          <a:prstGeom prst="homePlat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DE891AE-170C-A940-A66E-95FF5CEC112E}"/>
              </a:ext>
            </a:extLst>
          </p:cNvPr>
          <p:cNvSpPr>
            <a:spLocks noGrp="1"/>
          </p:cNvSpPr>
          <p:nvPr>
            <p:ph type="title"/>
          </p:nvPr>
        </p:nvSpPr>
        <p:spPr>
          <a:xfrm>
            <a:off x="137826" y="142537"/>
            <a:ext cx="10585333" cy="1325563"/>
          </a:xfrm>
        </p:spPr>
        <p:txBody>
          <a:bodyPr>
            <a:normAutofit/>
          </a:bodyPr>
          <a:lstStyle/>
          <a:p>
            <a:r>
              <a:rPr lang="en-GB" sz="3600" b="1" dirty="0">
                <a:solidFill>
                  <a:schemeClr val="bg1"/>
                </a:solidFill>
              </a:rPr>
              <a:t>What does each stage of the NDM involve? </a:t>
            </a:r>
          </a:p>
        </p:txBody>
      </p:sp>
      <p:pic>
        <p:nvPicPr>
          <p:cNvPr id="18434" name="Picture 2" descr="College of Policing">
            <a:extLst>
              <a:ext uri="{FF2B5EF4-FFF2-40B4-BE49-F238E27FC236}">
                <a16:creationId xmlns:a16="http://schemas.microsoft.com/office/drawing/2014/main" id="{07035700-A5CA-C344-81F6-83C1D93F75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97435" y="427684"/>
            <a:ext cx="2885303" cy="1016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sign&#10;&#10;Description automatically generated with medium confidence">
            <a:extLst>
              <a:ext uri="{FF2B5EF4-FFF2-40B4-BE49-F238E27FC236}">
                <a16:creationId xmlns:a16="http://schemas.microsoft.com/office/drawing/2014/main" id="{BE4AC6B1-50E5-9342-AE3B-F0C857D2CA25}"/>
              </a:ext>
            </a:extLst>
          </p:cNvPr>
          <p:cNvPicPr>
            <a:picLocks noChangeAspect="1"/>
          </p:cNvPicPr>
          <p:nvPr/>
        </p:nvPicPr>
        <p:blipFill>
          <a:blip r:embed="rId4"/>
          <a:stretch>
            <a:fillRect/>
          </a:stretch>
        </p:blipFill>
        <p:spPr>
          <a:xfrm>
            <a:off x="255850" y="1769996"/>
            <a:ext cx="2247900" cy="1193800"/>
          </a:xfrm>
          <a:prstGeom prst="rect">
            <a:avLst/>
          </a:prstGeom>
        </p:spPr>
      </p:pic>
      <p:pic>
        <p:nvPicPr>
          <p:cNvPr id="7" name="Picture 6" descr="Diagram&#10;&#10;Description automatically generated">
            <a:extLst>
              <a:ext uri="{FF2B5EF4-FFF2-40B4-BE49-F238E27FC236}">
                <a16:creationId xmlns:a16="http://schemas.microsoft.com/office/drawing/2014/main" id="{257172C9-76BB-1E40-ACAC-4F228FAAF615}"/>
              </a:ext>
            </a:extLst>
          </p:cNvPr>
          <p:cNvPicPr>
            <a:picLocks noChangeAspect="1"/>
          </p:cNvPicPr>
          <p:nvPr/>
        </p:nvPicPr>
        <p:blipFill>
          <a:blip r:embed="rId5"/>
          <a:stretch>
            <a:fillRect/>
          </a:stretch>
        </p:blipFill>
        <p:spPr>
          <a:xfrm>
            <a:off x="2634418" y="1769996"/>
            <a:ext cx="2247900" cy="1193800"/>
          </a:xfrm>
          <a:prstGeom prst="rect">
            <a:avLst/>
          </a:prstGeom>
        </p:spPr>
      </p:pic>
      <p:pic>
        <p:nvPicPr>
          <p:cNvPr id="9" name="Picture 8" descr="Diagram&#10;&#10;Description automatically generated">
            <a:extLst>
              <a:ext uri="{FF2B5EF4-FFF2-40B4-BE49-F238E27FC236}">
                <a16:creationId xmlns:a16="http://schemas.microsoft.com/office/drawing/2014/main" id="{A60DF8F8-9DF5-5445-B16F-6EAAF33760AE}"/>
              </a:ext>
            </a:extLst>
          </p:cNvPr>
          <p:cNvPicPr>
            <a:picLocks noChangeAspect="1"/>
          </p:cNvPicPr>
          <p:nvPr/>
        </p:nvPicPr>
        <p:blipFill>
          <a:blip r:embed="rId6"/>
          <a:stretch>
            <a:fillRect/>
          </a:stretch>
        </p:blipFill>
        <p:spPr>
          <a:xfrm>
            <a:off x="255850" y="3156891"/>
            <a:ext cx="2247900" cy="1193800"/>
          </a:xfrm>
          <a:prstGeom prst="rect">
            <a:avLst/>
          </a:prstGeom>
        </p:spPr>
      </p:pic>
      <p:pic>
        <p:nvPicPr>
          <p:cNvPr id="11" name="Picture 10" descr="Diagram&#10;&#10;Description automatically generated">
            <a:extLst>
              <a:ext uri="{FF2B5EF4-FFF2-40B4-BE49-F238E27FC236}">
                <a16:creationId xmlns:a16="http://schemas.microsoft.com/office/drawing/2014/main" id="{9519A521-EC0C-5D42-92CD-99C51633F1EA}"/>
              </a:ext>
            </a:extLst>
          </p:cNvPr>
          <p:cNvPicPr>
            <a:picLocks noChangeAspect="1"/>
          </p:cNvPicPr>
          <p:nvPr/>
        </p:nvPicPr>
        <p:blipFill>
          <a:blip r:embed="rId7"/>
          <a:stretch>
            <a:fillRect/>
          </a:stretch>
        </p:blipFill>
        <p:spPr>
          <a:xfrm>
            <a:off x="2634418" y="3156891"/>
            <a:ext cx="2247900" cy="1193800"/>
          </a:xfrm>
          <a:prstGeom prst="rect">
            <a:avLst/>
          </a:prstGeom>
        </p:spPr>
      </p:pic>
      <p:pic>
        <p:nvPicPr>
          <p:cNvPr id="13" name="Picture 12" descr="Diagram&#10;&#10;Description automatically generated">
            <a:extLst>
              <a:ext uri="{FF2B5EF4-FFF2-40B4-BE49-F238E27FC236}">
                <a16:creationId xmlns:a16="http://schemas.microsoft.com/office/drawing/2014/main" id="{C97A5904-AF7B-E24B-A87F-4704960D8A23}"/>
              </a:ext>
            </a:extLst>
          </p:cNvPr>
          <p:cNvPicPr>
            <a:picLocks noChangeAspect="1"/>
          </p:cNvPicPr>
          <p:nvPr/>
        </p:nvPicPr>
        <p:blipFill>
          <a:blip r:embed="rId8"/>
          <a:stretch>
            <a:fillRect/>
          </a:stretch>
        </p:blipFill>
        <p:spPr>
          <a:xfrm>
            <a:off x="248504" y="4434841"/>
            <a:ext cx="2247900" cy="1193800"/>
          </a:xfrm>
          <a:prstGeom prst="rect">
            <a:avLst/>
          </a:prstGeom>
        </p:spPr>
      </p:pic>
      <p:pic>
        <p:nvPicPr>
          <p:cNvPr id="15" name="Picture 14" descr="Diagram&#10;&#10;Description automatically generated">
            <a:extLst>
              <a:ext uri="{FF2B5EF4-FFF2-40B4-BE49-F238E27FC236}">
                <a16:creationId xmlns:a16="http://schemas.microsoft.com/office/drawing/2014/main" id="{A5C5DF2C-8149-5246-A27B-B38218BBD0A4}"/>
              </a:ext>
            </a:extLst>
          </p:cNvPr>
          <p:cNvPicPr>
            <a:picLocks noChangeAspect="1"/>
          </p:cNvPicPr>
          <p:nvPr/>
        </p:nvPicPr>
        <p:blipFill>
          <a:blip r:embed="rId9"/>
          <a:stretch>
            <a:fillRect/>
          </a:stretch>
        </p:blipFill>
        <p:spPr>
          <a:xfrm>
            <a:off x="2634418" y="4434841"/>
            <a:ext cx="2247900" cy="1193800"/>
          </a:xfrm>
          <a:prstGeom prst="rect">
            <a:avLst/>
          </a:prstGeom>
        </p:spPr>
      </p:pic>
      <p:sp>
        <p:nvSpPr>
          <p:cNvPr id="17" name="TextBox 16">
            <a:extLst>
              <a:ext uri="{FF2B5EF4-FFF2-40B4-BE49-F238E27FC236}">
                <a16:creationId xmlns:a16="http://schemas.microsoft.com/office/drawing/2014/main" id="{C23D094C-A3A9-3B4B-B4F6-52573AABBF53}"/>
              </a:ext>
            </a:extLst>
          </p:cNvPr>
          <p:cNvSpPr txBox="1"/>
          <p:nvPr/>
        </p:nvSpPr>
        <p:spPr>
          <a:xfrm>
            <a:off x="376430" y="5930537"/>
            <a:ext cx="6245434" cy="369332"/>
          </a:xfrm>
          <a:prstGeom prst="rect">
            <a:avLst/>
          </a:prstGeom>
          <a:noFill/>
        </p:spPr>
        <p:txBody>
          <a:bodyPr wrap="square" rtlCol="0">
            <a:spAutoFit/>
          </a:bodyPr>
          <a:lstStyle/>
          <a:p>
            <a:r>
              <a:rPr lang="en-GB" dirty="0"/>
              <a:t>Click </a:t>
            </a:r>
            <a:r>
              <a:rPr lang="en-GB" dirty="0">
                <a:hlinkClick r:id="rId10"/>
              </a:rPr>
              <a:t>here</a:t>
            </a:r>
            <a:r>
              <a:rPr lang="en-GB" dirty="0"/>
              <a:t> to read about each individual stage</a:t>
            </a:r>
          </a:p>
        </p:txBody>
      </p:sp>
      <p:sp>
        <p:nvSpPr>
          <p:cNvPr id="18" name="TextBox 17">
            <a:extLst>
              <a:ext uri="{FF2B5EF4-FFF2-40B4-BE49-F238E27FC236}">
                <a16:creationId xmlns:a16="http://schemas.microsoft.com/office/drawing/2014/main" id="{749C997D-DA70-B44A-A57C-D5083DF96980}"/>
              </a:ext>
            </a:extLst>
          </p:cNvPr>
          <p:cNvSpPr txBox="1"/>
          <p:nvPr/>
        </p:nvSpPr>
        <p:spPr>
          <a:xfrm>
            <a:off x="5095713" y="1728831"/>
            <a:ext cx="6847783" cy="3662541"/>
          </a:xfrm>
          <a:prstGeom prst="rect">
            <a:avLst/>
          </a:prstGeom>
          <a:noFill/>
        </p:spPr>
        <p:txBody>
          <a:bodyPr wrap="square" rtlCol="0">
            <a:spAutoFit/>
          </a:bodyPr>
          <a:lstStyle/>
          <a:p>
            <a:r>
              <a:rPr lang="en-GB" sz="4000" b="1" u="sng" dirty="0"/>
              <a:t>Research Task</a:t>
            </a:r>
          </a:p>
          <a:p>
            <a:endParaRPr lang="en-GB" sz="2800" dirty="0"/>
          </a:p>
          <a:p>
            <a:r>
              <a:rPr lang="en-GB" sz="2800" dirty="0"/>
              <a:t>Read about each individual stage of the NDM </a:t>
            </a:r>
            <a:br>
              <a:rPr lang="en-GB" sz="2800" dirty="0"/>
            </a:br>
            <a:r>
              <a:rPr lang="en-GB" sz="2800" dirty="0"/>
              <a:t>(Click </a:t>
            </a:r>
            <a:r>
              <a:rPr lang="en-GB" sz="2800" dirty="0">
                <a:hlinkClick r:id="rId10"/>
              </a:rPr>
              <a:t>here</a:t>
            </a:r>
            <a:r>
              <a:rPr lang="en-GB" sz="2800" dirty="0"/>
              <a:t>) </a:t>
            </a:r>
          </a:p>
          <a:p>
            <a:endParaRPr lang="en-GB" sz="2800" dirty="0"/>
          </a:p>
          <a:p>
            <a:r>
              <a:rPr lang="en-GB" sz="2800" dirty="0"/>
              <a:t>What does each stage involve?</a:t>
            </a:r>
          </a:p>
          <a:p>
            <a:endParaRPr lang="en-GB" sz="2800" dirty="0"/>
          </a:p>
          <a:p>
            <a:r>
              <a:rPr lang="en-GB" sz="1600" dirty="0"/>
              <a:t>(We will be discussing each stage next Tuesday)</a:t>
            </a:r>
          </a:p>
        </p:txBody>
      </p:sp>
      <p:sp>
        <p:nvSpPr>
          <p:cNvPr id="14" name="TextBox 13">
            <a:extLst>
              <a:ext uri="{FF2B5EF4-FFF2-40B4-BE49-F238E27FC236}">
                <a16:creationId xmlns:a16="http://schemas.microsoft.com/office/drawing/2014/main" id="{760533BA-7C08-A849-B3AE-AF20324F2E4D}"/>
              </a:ext>
            </a:extLst>
          </p:cNvPr>
          <p:cNvSpPr txBox="1"/>
          <p:nvPr/>
        </p:nvSpPr>
        <p:spPr>
          <a:xfrm>
            <a:off x="8419498" y="6115203"/>
            <a:ext cx="6126480"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38146772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410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97943" y="634181"/>
            <a:ext cx="6586491" cy="1286160"/>
          </a:xfrm>
        </p:spPr>
        <p:txBody>
          <a:bodyPr anchor="b">
            <a:normAutofit fontScale="90000"/>
          </a:bodyPr>
          <a:lstStyle/>
          <a:p>
            <a:pPr marL="342900" lvl="0" indent="-342900">
              <a:spcBef>
                <a:spcPts val="1000"/>
              </a:spcBef>
            </a:pPr>
            <a:br>
              <a:rPr lang="en-GB" sz="2100" dirty="0">
                <a:latin typeface="Calibri" panose="020F0502020204030204" pitchFamily="34" charset="0"/>
                <a:ea typeface="+mn-ea"/>
                <a:cs typeface="Calibri" panose="020F0502020204030204" pitchFamily="34" charset="0"/>
              </a:rPr>
            </a:br>
            <a:br>
              <a:rPr lang="en-GB" sz="2100" dirty="0">
                <a:latin typeface="Calibri" panose="020F0502020204030204" pitchFamily="34" charset="0"/>
                <a:ea typeface="+mn-ea"/>
                <a:cs typeface="Calibri" panose="020F0502020204030204" pitchFamily="34" charset="0"/>
              </a:rPr>
            </a:br>
            <a:r>
              <a:rPr lang="en-GB" sz="3600" dirty="0">
                <a:latin typeface="Calibri" panose="020F0502020204030204" pitchFamily="34" charset="0"/>
                <a:cs typeface="Calibri" panose="020F0502020204030204" pitchFamily="34" charset="0"/>
              </a:rPr>
              <a:t>Paul L. Kirk. (1902-1970)</a:t>
            </a:r>
            <a:br>
              <a:rPr lang="en-GB" sz="2100" dirty="0">
                <a:latin typeface="Calibri" panose="020F0502020204030204" pitchFamily="34" charset="0"/>
                <a:ea typeface="+mn-ea"/>
                <a:cs typeface="Calibri" panose="020F0502020204030204" pitchFamily="34" charset="0"/>
              </a:rPr>
            </a:br>
            <a:endParaRPr lang="en-GB" sz="21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965431" y="2438400"/>
            <a:ext cx="6586489" cy="3785419"/>
          </a:xfrm>
        </p:spPr>
        <p:txBody>
          <a:bodyPr>
            <a:normAutofit/>
          </a:bodyPr>
          <a:lstStyle/>
          <a:p>
            <a:pPr marL="0" indent="0" algn="ctr">
              <a:buNone/>
            </a:pPr>
            <a:r>
              <a:rPr lang="en-GB" sz="1700" i="1" dirty="0">
                <a:latin typeface="Calibri" panose="020F0502020204030204" pitchFamily="34" charset="0"/>
                <a:cs typeface="Calibri" panose="020F0502020204030204" pitchFamily="34" charset="0"/>
              </a:rPr>
              <a:t>“Wherever he steps, whatever he touches, whatever he leaves, even unconsciously, will serve as a silent witness against him.</a:t>
            </a:r>
          </a:p>
          <a:p>
            <a:pPr marL="0" indent="0" algn="ctr">
              <a:buNone/>
            </a:pPr>
            <a:r>
              <a:rPr lang="en-GB" sz="1700" i="1" dirty="0">
                <a:latin typeface="Calibri" panose="020F0502020204030204" pitchFamily="34" charset="0"/>
                <a:cs typeface="Calibri" panose="020F0502020204030204" pitchFamily="34" charset="0"/>
              </a:rPr>
              <a:t>Not only his fingerprints or his footprints, but his hair, the fibres from his clothes, the glass he breaks, the tool mark he leaves, the paint he scratches, the blood or semen he deposits or collects. </a:t>
            </a:r>
          </a:p>
          <a:p>
            <a:pPr marL="0" indent="0" algn="ctr">
              <a:buNone/>
            </a:pPr>
            <a:r>
              <a:rPr lang="en-GB" sz="1700" i="1" dirty="0">
                <a:latin typeface="Calibri" panose="020F0502020204030204" pitchFamily="34" charset="0"/>
                <a:cs typeface="Calibri" panose="020F0502020204030204" pitchFamily="34" charset="0"/>
              </a:rPr>
              <a:t>All of these and more, bear mute witness against him. 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and understand it, can diminish its value.”</a:t>
            </a:r>
          </a:p>
        </p:txBody>
      </p:sp>
      <p:pic>
        <p:nvPicPr>
          <p:cNvPr id="36866" name="Picture 2" descr="Paul L. Kirk - Wikipedia">
            <a:extLst>
              <a:ext uri="{FF2B5EF4-FFF2-40B4-BE49-F238E27FC236}">
                <a16:creationId xmlns:a16="http://schemas.microsoft.com/office/drawing/2014/main" id="{A5890AD4-2F32-4C44-B98F-2E57A85814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9" r="-1"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36868"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18126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2" name="Picture 2" descr="Forensic Science BSc (Hons) degree course - London undergraduate courses -  Kingston University London">
            <a:extLst>
              <a:ext uri="{FF2B5EF4-FFF2-40B4-BE49-F238E27FC236}">
                <a16:creationId xmlns:a16="http://schemas.microsoft.com/office/drawing/2014/main" id="{4B17F115-E163-D845-9A83-AF62F44549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5844" name="Picture 4" descr="Clear Stepping Plates - Anti-Contamination | Forensic Pathways">
            <a:extLst>
              <a:ext uri="{FF2B5EF4-FFF2-40B4-BE49-F238E27FC236}">
                <a16:creationId xmlns:a16="http://schemas.microsoft.com/office/drawing/2014/main" id="{A8C73C33-7945-2444-8CA5-104D53D0BD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129" r="-2" b="8897"/>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249140" y="179303"/>
            <a:ext cx="4832802" cy="1243584"/>
          </a:xfrm>
        </p:spPr>
        <p:txBody>
          <a:bodyPr vert="horz" lIns="91440" tIns="45720" rIns="91440" bIns="45720" rtlCol="0" anchor="ctr">
            <a:normAutofit/>
          </a:bodyPr>
          <a:lstStyle/>
          <a:p>
            <a:pPr algn="ctr"/>
            <a:r>
              <a:rPr lang="en-US" sz="3400" kern="1200" dirty="0">
                <a:solidFill>
                  <a:srgbClr val="FF0000"/>
                </a:solidFill>
                <a:latin typeface="+mj-lt"/>
                <a:ea typeface="+mj-ea"/>
                <a:cs typeface="+mj-cs"/>
              </a:rPr>
              <a:t>IMPORTANT!</a:t>
            </a:r>
            <a:br>
              <a:rPr lang="en-US" sz="3400" kern="1200" dirty="0">
                <a:solidFill>
                  <a:srgbClr val="FF0000"/>
                </a:solidFill>
                <a:latin typeface="+mj-lt"/>
                <a:ea typeface="+mj-ea"/>
                <a:cs typeface="+mj-cs"/>
              </a:rPr>
            </a:br>
            <a:r>
              <a:rPr lang="en-US" sz="3400" kern="1200" dirty="0">
                <a:solidFill>
                  <a:srgbClr val="FF0000"/>
                </a:solidFill>
                <a:latin typeface="+mj-lt"/>
                <a:ea typeface="+mj-ea"/>
                <a:cs typeface="+mj-cs"/>
              </a:rPr>
              <a:t>Cross Contamination</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62A67EB6-8B27-AC4C-9E39-F808AD977704}"/>
              </a:ext>
            </a:extLst>
          </p:cNvPr>
          <p:cNvSpPr txBox="1"/>
          <p:nvPr/>
        </p:nvSpPr>
        <p:spPr>
          <a:xfrm>
            <a:off x="448056" y="2512611"/>
            <a:ext cx="4832803" cy="3664351"/>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800" b="0" i="0" dirty="0">
                <a:effectLst/>
              </a:rPr>
              <a:t>If procedures and practices are not adopted to prevent it, cross contamination WILL happen! </a:t>
            </a:r>
          </a:p>
          <a:p>
            <a:pPr>
              <a:lnSpc>
                <a:spcPct val="90000"/>
              </a:lnSpc>
              <a:spcAft>
                <a:spcPts val="600"/>
              </a:spcAft>
            </a:pPr>
            <a:endParaRPr lang="en-US" sz="2800" dirty="0"/>
          </a:p>
          <a:p>
            <a:pPr>
              <a:lnSpc>
                <a:spcPct val="90000"/>
              </a:lnSpc>
              <a:spcAft>
                <a:spcPts val="600"/>
              </a:spcAft>
            </a:pPr>
            <a:r>
              <a:rPr lang="en-US" sz="2800" dirty="0"/>
              <a:t>1.Think of  scenarios where this could happen?</a:t>
            </a:r>
          </a:p>
          <a:p>
            <a:pPr>
              <a:lnSpc>
                <a:spcPct val="90000"/>
              </a:lnSpc>
              <a:spcAft>
                <a:spcPts val="600"/>
              </a:spcAft>
            </a:pPr>
            <a:endParaRPr lang="en-US" sz="2800" dirty="0"/>
          </a:p>
          <a:p>
            <a:pPr>
              <a:lnSpc>
                <a:spcPct val="90000"/>
              </a:lnSpc>
              <a:spcAft>
                <a:spcPts val="600"/>
              </a:spcAft>
            </a:pPr>
            <a:r>
              <a:rPr lang="en-US" sz="2800" dirty="0"/>
              <a:t>2.What procedures / practices?</a:t>
            </a:r>
          </a:p>
          <a:p>
            <a:pPr>
              <a:lnSpc>
                <a:spcPct val="90000"/>
              </a:lnSpc>
              <a:spcAft>
                <a:spcPts val="600"/>
              </a:spcAft>
            </a:pPr>
            <a:endParaRPr lang="en-US" sz="2800" dirty="0"/>
          </a:p>
          <a:p>
            <a:pPr>
              <a:lnSpc>
                <a:spcPct val="90000"/>
              </a:lnSpc>
              <a:spcAft>
                <a:spcPts val="600"/>
              </a:spcAft>
            </a:pPr>
            <a:r>
              <a:rPr lang="en-US" sz="2800" dirty="0"/>
              <a:t>(Some are common sense!)</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p:txBody>
      </p:sp>
      <p:sp>
        <p:nvSpPr>
          <p:cNvPr id="14" name="TextBox 13">
            <a:extLst>
              <a:ext uri="{FF2B5EF4-FFF2-40B4-BE49-F238E27FC236}">
                <a16:creationId xmlns:a16="http://schemas.microsoft.com/office/drawing/2014/main" id="{98AFD903-5C4F-7445-8C2C-81EE670E5C98}"/>
              </a:ext>
            </a:extLst>
          </p:cNvPr>
          <p:cNvSpPr txBox="1"/>
          <p:nvPr/>
        </p:nvSpPr>
        <p:spPr>
          <a:xfrm>
            <a:off x="444357" y="1326533"/>
            <a:ext cx="4832802" cy="646331"/>
          </a:xfrm>
          <a:prstGeom prst="rect">
            <a:avLst/>
          </a:prstGeom>
          <a:noFill/>
        </p:spPr>
        <p:txBody>
          <a:bodyPr wrap="square">
            <a:spAutoFit/>
          </a:bodyPr>
          <a:lstStyle/>
          <a:p>
            <a:r>
              <a:rPr lang="en-GB" b="0" i="0" dirty="0">
                <a:solidFill>
                  <a:srgbClr val="333333"/>
                </a:solidFill>
                <a:effectLst/>
                <a:latin typeface="Arial" panose="020B0604020202020204" pitchFamily="34" charset="0"/>
              </a:rPr>
              <a:t>The techniques of crime scene management are based on </a:t>
            </a:r>
            <a:r>
              <a:rPr lang="en-GB" b="0" i="0" dirty="0" err="1">
                <a:solidFill>
                  <a:srgbClr val="333333"/>
                </a:solidFill>
                <a:effectLst/>
                <a:latin typeface="Arial" panose="020B0604020202020204" pitchFamily="34" charset="0"/>
              </a:rPr>
              <a:t>Locard’s</a:t>
            </a:r>
            <a:r>
              <a:rPr lang="en-GB" b="0" i="0" dirty="0">
                <a:solidFill>
                  <a:srgbClr val="333333"/>
                </a:solidFill>
                <a:effectLst/>
                <a:latin typeface="Arial" panose="020B0604020202020204" pitchFamily="34" charset="0"/>
              </a:rPr>
              <a:t> Principle of Exchange</a:t>
            </a:r>
            <a:endParaRPr lang="en-GB" dirty="0"/>
          </a:p>
        </p:txBody>
      </p:sp>
    </p:spTree>
    <p:extLst>
      <p:ext uri="{BB962C8B-B14F-4D97-AF65-F5344CB8AC3E}">
        <p14:creationId xmlns:p14="http://schemas.microsoft.com/office/powerpoint/2010/main" val="26603467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 house 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garden shed until the hours of darkness when it is transported in a vehicle to a remote spot in the Brecon Beacons where it is buried in a shallow grave. The murderer disposes of the tools used to dig the shallow grave at the council refuse tip 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rubbish bin in the park before showering at the local baths.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11559645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t>
            </a:r>
            <a:r>
              <a:rPr lang="en-GB" sz="2800" dirty="0">
                <a:highlight>
                  <a:srgbClr val="FFFF00"/>
                </a:highlight>
                <a:latin typeface="+mj-lt"/>
                <a:cs typeface="Calibri" panose="020F0502020204030204" pitchFamily="34" charset="0"/>
              </a:rPr>
              <a:t>a house </a:t>
            </a:r>
            <a:r>
              <a:rPr lang="en-GB" sz="2800" dirty="0">
                <a:latin typeface="+mj-lt"/>
                <a:cs typeface="Calibri" panose="020F0502020204030204" pitchFamily="34" charset="0"/>
              </a:rPr>
              <a:t>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a:t>
            </a:r>
            <a:r>
              <a:rPr lang="en-GB" sz="2800" dirty="0">
                <a:highlight>
                  <a:srgbClr val="FFFF00"/>
                </a:highlight>
                <a:latin typeface="+mj-lt"/>
                <a:cs typeface="Calibri" panose="020F0502020204030204" pitchFamily="34" charset="0"/>
              </a:rPr>
              <a:t>garden shed </a:t>
            </a:r>
            <a:r>
              <a:rPr lang="en-GB" sz="2800" dirty="0">
                <a:latin typeface="+mj-lt"/>
                <a:cs typeface="Calibri" panose="020F0502020204030204" pitchFamily="34" charset="0"/>
              </a:rPr>
              <a:t>until the hours of darkness when it is transported in </a:t>
            </a:r>
            <a:r>
              <a:rPr lang="en-GB" sz="2800" dirty="0">
                <a:highlight>
                  <a:srgbClr val="FFFF00"/>
                </a:highlight>
                <a:latin typeface="+mj-lt"/>
                <a:cs typeface="Calibri" panose="020F0502020204030204" pitchFamily="34" charset="0"/>
              </a:rPr>
              <a:t>a vehicle </a:t>
            </a:r>
            <a:r>
              <a:rPr lang="en-GB" sz="2800" dirty="0">
                <a:latin typeface="+mj-lt"/>
                <a:cs typeface="Calibri" panose="020F0502020204030204" pitchFamily="34" charset="0"/>
              </a:rPr>
              <a:t>to a remote spot in the Brecon Beacons where it is buried in a </a:t>
            </a:r>
            <a:r>
              <a:rPr lang="en-GB" sz="2800" dirty="0">
                <a:highlight>
                  <a:srgbClr val="FFFF00"/>
                </a:highlight>
                <a:latin typeface="+mj-lt"/>
                <a:cs typeface="Calibri" panose="020F0502020204030204" pitchFamily="34" charset="0"/>
              </a:rPr>
              <a:t>shallow grave</a:t>
            </a:r>
            <a:r>
              <a:rPr lang="en-GB" sz="2800" dirty="0">
                <a:latin typeface="+mj-lt"/>
                <a:cs typeface="Calibri" panose="020F0502020204030204" pitchFamily="34" charset="0"/>
              </a:rPr>
              <a:t>. The murderer disposes of the tools used to dig the shallow grave at </a:t>
            </a:r>
            <a:r>
              <a:rPr lang="en-GB" sz="2800" dirty="0">
                <a:highlight>
                  <a:srgbClr val="FFFF00"/>
                </a:highlight>
                <a:latin typeface="+mj-lt"/>
                <a:cs typeface="Calibri" panose="020F0502020204030204" pitchFamily="34" charset="0"/>
              </a:rPr>
              <a:t>the council refuse tip </a:t>
            </a:r>
            <a:r>
              <a:rPr lang="en-GB" sz="2800" dirty="0">
                <a:latin typeface="+mj-lt"/>
                <a:cs typeface="Calibri" panose="020F0502020204030204" pitchFamily="34" charset="0"/>
              </a:rPr>
              <a:t>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a:t>
            </a:r>
            <a:r>
              <a:rPr lang="en-GB" sz="2800" dirty="0">
                <a:highlight>
                  <a:srgbClr val="FFFF00"/>
                </a:highlight>
                <a:latin typeface="+mj-lt"/>
                <a:cs typeface="Calibri" panose="020F0502020204030204" pitchFamily="34" charset="0"/>
              </a:rPr>
              <a:t>rubbish bin </a:t>
            </a:r>
            <a:r>
              <a:rPr lang="en-GB" sz="2800" dirty="0">
                <a:latin typeface="+mj-lt"/>
                <a:cs typeface="Calibri" panose="020F0502020204030204" pitchFamily="34" charset="0"/>
              </a:rPr>
              <a:t>in the park before showering at the </a:t>
            </a:r>
            <a:r>
              <a:rPr lang="en-GB" sz="2800" dirty="0">
                <a:highlight>
                  <a:srgbClr val="FFFF00"/>
                </a:highlight>
                <a:latin typeface="+mj-lt"/>
                <a:cs typeface="Calibri" panose="020F0502020204030204" pitchFamily="34" charset="0"/>
              </a:rPr>
              <a:t>local baths.</a:t>
            </a:r>
            <a:r>
              <a:rPr lang="en-GB" sz="2800" dirty="0">
                <a:latin typeface="+mj-lt"/>
                <a:cs typeface="Calibri" panose="020F0502020204030204" pitchFamily="34" charset="0"/>
              </a:rPr>
              <a:t>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27766107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C1533-5985-6A43-937D-C00588760B4D}"/>
              </a:ext>
            </a:extLst>
          </p:cNvPr>
          <p:cNvSpPr>
            <a:spLocks noGrp="1"/>
          </p:cNvSpPr>
          <p:nvPr>
            <p:ph type="title"/>
          </p:nvPr>
        </p:nvSpPr>
        <p:spPr>
          <a:xfrm>
            <a:off x="838200" y="365760"/>
            <a:ext cx="10515600" cy="1325563"/>
          </a:xfrm>
        </p:spPr>
        <p:txBody>
          <a:bodyPr>
            <a:normAutofit/>
          </a:bodyPr>
          <a:lstStyle/>
          <a:p>
            <a:r>
              <a:rPr lang="en-GB">
                <a:solidFill>
                  <a:schemeClr val="bg1"/>
                </a:solidFill>
              </a:rPr>
              <a:t>The Role of a Crime Scene Investigation (CSI)</a:t>
            </a:r>
          </a:p>
        </p:txBody>
      </p:sp>
      <p:sp>
        <p:nvSpPr>
          <p:cNvPr id="3" name="Content Placeholder 2">
            <a:extLst>
              <a:ext uri="{FF2B5EF4-FFF2-40B4-BE49-F238E27FC236}">
                <a16:creationId xmlns:a16="http://schemas.microsoft.com/office/drawing/2014/main" id="{B879A2AB-8984-C743-9B81-B65F438DD806}"/>
              </a:ext>
            </a:extLst>
          </p:cNvPr>
          <p:cNvSpPr>
            <a:spLocks noGrp="1"/>
          </p:cNvSpPr>
          <p:nvPr>
            <p:ph idx="1"/>
          </p:nvPr>
        </p:nvSpPr>
        <p:spPr>
          <a:xfrm>
            <a:off x="841248" y="2276857"/>
            <a:ext cx="5015484" cy="3900106"/>
          </a:xfrm>
        </p:spPr>
        <p:txBody>
          <a:bodyPr anchor="ctr">
            <a:normAutofit/>
          </a:bodyPr>
          <a:lstStyle/>
          <a:p>
            <a:pPr marL="0" indent="0">
              <a:buNone/>
            </a:pPr>
            <a:r>
              <a:rPr lang="en-GB" sz="2200" dirty="0"/>
              <a:t>To process crime scenes using specialist, approved techniques to visualise, capture and recover digital and trace evidence, and gather information and intelligence as part of an investigation (CoP, 2020)</a:t>
            </a:r>
          </a:p>
        </p:txBody>
      </p:sp>
      <p:pic>
        <p:nvPicPr>
          <p:cNvPr id="18434" name="Picture 2" descr="RMP prepare for Afghan investigations - GOV.UK">
            <a:extLst>
              <a:ext uri="{FF2B5EF4-FFF2-40B4-BE49-F238E27FC236}">
                <a16:creationId xmlns:a16="http://schemas.microsoft.com/office/drawing/2014/main" id="{F9772721-EB74-9A41-B4CD-EA2E2DEEE8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23"/>
          <a:stretch/>
        </p:blipFill>
        <p:spPr bwMode="auto">
          <a:xfrm>
            <a:off x="6335270" y="2276857"/>
            <a:ext cx="5015484" cy="3900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48432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40862843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F5545-8AFD-714E-AD73-195317A9FA2A}"/>
              </a:ext>
            </a:extLst>
          </p:cNvPr>
          <p:cNvSpPr>
            <a:spLocks noGrp="1"/>
          </p:cNvSpPr>
          <p:nvPr>
            <p:ph type="title"/>
          </p:nvPr>
        </p:nvSpPr>
        <p:spPr>
          <a:xfrm>
            <a:off x="6385805" y="-209459"/>
            <a:ext cx="4753535" cy="1672499"/>
          </a:xfrm>
        </p:spPr>
        <p:txBody>
          <a:bodyPr>
            <a:normAutofit/>
          </a:bodyPr>
          <a:lstStyle/>
          <a:p>
            <a:r>
              <a:rPr lang="en-GB" sz="4000" b="1" u="sng" dirty="0"/>
              <a:t>Trace Evidence </a:t>
            </a:r>
          </a:p>
        </p:txBody>
      </p:sp>
      <p:pic>
        <p:nvPicPr>
          <p:cNvPr id="12294" name="Picture 6" descr="Soil forensics | Delivering Sustainable Production Systems | The James  Hutton Institute">
            <a:extLst>
              <a:ext uri="{FF2B5EF4-FFF2-40B4-BE49-F238E27FC236}">
                <a16:creationId xmlns:a16="http://schemas.microsoft.com/office/drawing/2014/main" id="{D1222127-0C42-8942-8741-36F5A0832F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56" r="20520" b="3"/>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Learning Algorithms for Evaluating Forensic Glass Evidence - Center for  Statistics and Applications in Forensic Evidence">
            <a:extLst>
              <a:ext uri="{FF2B5EF4-FFF2-40B4-BE49-F238E27FC236}">
                <a16:creationId xmlns:a16="http://schemas.microsoft.com/office/drawing/2014/main" id="{12A04CBC-C543-984B-97E4-B52B29A93D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8" r="15238" b="2"/>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Trace Evidence: Introduction">
            <a:extLst>
              <a:ext uri="{FF2B5EF4-FFF2-40B4-BE49-F238E27FC236}">
                <a16:creationId xmlns:a16="http://schemas.microsoft.com/office/drawing/2014/main" id="{4843F0F3-BBE7-8D4D-A633-96F463B8E0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843" r="10289" b="1"/>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98966B-B576-1E4D-A5C5-6F3B145616FE}"/>
              </a:ext>
            </a:extLst>
          </p:cNvPr>
          <p:cNvSpPr>
            <a:spLocks noGrp="1"/>
          </p:cNvSpPr>
          <p:nvPr>
            <p:ph idx="1"/>
          </p:nvPr>
        </p:nvSpPr>
        <p:spPr>
          <a:xfrm>
            <a:off x="9097806" y="6275961"/>
            <a:ext cx="4753534" cy="3694734"/>
          </a:xfrm>
        </p:spPr>
        <p:txBody>
          <a:bodyPr>
            <a:normAutofit/>
          </a:bodyPr>
          <a:lstStyle/>
          <a:p>
            <a:pPr marL="0" indent="0">
              <a:buNone/>
            </a:pPr>
            <a:r>
              <a:rPr lang="en-GB" sz="2000" dirty="0"/>
              <a:t>(College of Policing, 2021) </a:t>
            </a:r>
          </a:p>
        </p:txBody>
      </p:sp>
      <p:pic>
        <p:nvPicPr>
          <p:cNvPr id="12296" name="Picture 8" descr="Toxicology">
            <a:extLst>
              <a:ext uri="{FF2B5EF4-FFF2-40B4-BE49-F238E27FC236}">
                <a16:creationId xmlns:a16="http://schemas.microsoft.com/office/drawing/2014/main" id="{0E9678B4-6B07-C048-AF38-D3EAB1E45E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673" y="2637715"/>
            <a:ext cx="4038600" cy="2019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EF5D6C-8BF6-344B-B21F-4C2F92965740}"/>
              </a:ext>
            </a:extLst>
          </p:cNvPr>
          <p:cNvSpPr txBox="1"/>
          <p:nvPr/>
        </p:nvSpPr>
        <p:spPr>
          <a:xfrm>
            <a:off x="6385805" y="1278374"/>
            <a:ext cx="5610577"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Very small quantities of material</a:t>
            </a:r>
          </a:p>
          <a:p>
            <a:pPr marL="285750" indent="-285750">
              <a:buFont typeface="Arial" panose="020B0604020202020204" pitchFamily="34" charset="0"/>
              <a:buChar char="•"/>
            </a:pPr>
            <a:r>
              <a:rPr lang="en-GB" sz="2400" dirty="0"/>
              <a:t>Transfer from suspect to crime scene / victim &amp; vice versa</a:t>
            </a:r>
          </a:p>
          <a:p>
            <a:pPr marL="285750" indent="-285750">
              <a:buFont typeface="Arial" panose="020B0604020202020204" pitchFamily="34" charset="0"/>
              <a:buChar char="•"/>
            </a:pPr>
            <a:endParaRPr lang="en-GB" dirty="0"/>
          </a:p>
          <a:p>
            <a:pPr algn="ctr"/>
            <a:endParaRPr lang="en-GB" u="sng" dirty="0"/>
          </a:p>
          <a:p>
            <a:endParaRPr lang="en-GB" sz="2400" dirty="0"/>
          </a:p>
          <a:p>
            <a:r>
              <a:rPr lang="en-GB" sz="2400" dirty="0"/>
              <a:t>Fibres</a:t>
            </a:r>
          </a:p>
          <a:p>
            <a:r>
              <a:rPr lang="en-GB" sz="2400" dirty="0"/>
              <a:t>Glass fragments</a:t>
            </a:r>
          </a:p>
          <a:p>
            <a:r>
              <a:rPr lang="en-GB" sz="2400" dirty="0"/>
              <a:t>Paint flakes </a:t>
            </a:r>
          </a:p>
          <a:p>
            <a:r>
              <a:rPr lang="en-GB" sz="2400" dirty="0"/>
              <a:t>Pollens</a:t>
            </a:r>
          </a:p>
          <a:p>
            <a:r>
              <a:rPr lang="en-GB" sz="2400" dirty="0"/>
              <a:t>Soils</a:t>
            </a:r>
          </a:p>
          <a:p>
            <a:r>
              <a:rPr lang="en-GB" sz="2400" dirty="0"/>
              <a:t>Insects</a:t>
            </a:r>
          </a:p>
          <a:p>
            <a:endParaRPr lang="en-GB" dirty="0"/>
          </a:p>
          <a:p>
            <a:r>
              <a:rPr lang="en-GB" dirty="0"/>
              <a:t> </a:t>
            </a:r>
          </a:p>
        </p:txBody>
      </p:sp>
    </p:spTree>
    <p:extLst>
      <p:ext uri="{BB962C8B-B14F-4D97-AF65-F5344CB8AC3E}">
        <p14:creationId xmlns:p14="http://schemas.microsoft.com/office/powerpoint/2010/main" val="24001125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B3F59054-3394-4D87-8BD0-A28DCD47F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8" name="Picture 6" descr="Toolmarks - Crime Scene">
            <a:extLst>
              <a:ext uri="{FF2B5EF4-FFF2-40B4-BE49-F238E27FC236}">
                <a16:creationId xmlns:a16="http://schemas.microsoft.com/office/drawing/2014/main" id="{9271F797-B24D-8F4C-8A4D-B02C78B0AD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53" r="22348"/>
          <a:stretch/>
        </p:blipFill>
        <p:spPr bwMode="auto">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a:extLst>
            <a:ext uri="{909E8E84-426E-40DD-AFC4-6F175D3DCCD1}">
              <a14:hiddenFill xmlns:a14="http://schemas.microsoft.com/office/drawing/2010/main">
                <a:solidFill>
                  <a:srgbClr val="FFFFFF"/>
                </a:solidFill>
              </a14:hiddenFill>
            </a:ext>
          </a:extLst>
        </p:spPr>
      </p:pic>
      <p:pic>
        <p:nvPicPr>
          <p:cNvPr id="13314" name="Picture 2" descr="Evidence Footprint Crime Scene Photos - Free &amp; Royalty-Free Stock Photos  from Dreamstime">
            <a:extLst>
              <a:ext uri="{FF2B5EF4-FFF2-40B4-BE49-F238E27FC236}">
                <a16:creationId xmlns:a16="http://schemas.microsoft.com/office/drawing/2014/main" id="{B5080A1E-7E30-F94A-B21E-AB9635C76A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263"/>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ire mark of Right Front Tire | Download Scientific Diagram">
            <a:extLst>
              <a:ext uri="{FF2B5EF4-FFF2-40B4-BE49-F238E27FC236}">
                <a16:creationId xmlns:a16="http://schemas.microsoft.com/office/drawing/2014/main" id="{DAA47BA5-50E5-5D4D-9A83-758050C0AA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4184"/>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7" name="Freeform: Shape 76">
            <a:extLst>
              <a:ext uri="{FF2B5EF4-FFF2-40B4-BE49-F238E27FC236}">
                <a16:creationId xmlns:a16="http://schemas.microsoft.com/office/drawing/2014/main" id="{2FE0ABA9-CAF1-4816-837D-5F28AAA08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9" name="Freeform: Shape 78">
            <a:extLst>
              <a:ext uri="{FF2B5EF4-FFF2-40B4-BE49-F238E27FC236}">
                <a16:creationId xmlns:a16="http://schemas.microsoft.com/office/drawing/2014/main" id="{BC8B9C14-70F0-4F42-85FF-0DD3D5A58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38C4AD-4732-A044-B247-01129E323DB2}"/>
              </a:ext>
            </a:extLst>
          </p:cNvPr>
          <p:cNvSpPr>
            <a:spLocks noGrp="1"/>
          </p:cNvSpPr>
          <p:nvPr>
            <p:ph type="title"/>
          </p:nvPr>
        </p:nvSpPr>
        <p:spPr>
          <a:xfrm>
            <a:off x="448056" y="685800"/>
            <a:ext cx="2807208" cy="1325563"/>
          </a:xfrm>
        </p:spPr>
        <p:txBody>
          <a:bodyPr vert="horz" lIns="91440" tIns="45720" rIns="91440" bIns="45720" rtlCol="0" anchor="ctr">
            <a:normAutofit/>
          </a:bodyPr>
          <a:lstStyle/>
          <a:p>
            <a:r>
              <a:rPr lang="en-US" sz="4000" b="1" u="sng" kern="1200" dirty="0">
                <a:solidFill>
                  <a:schemeClr val="tx1"/>
                </a:solidFill>
                <a:latin typeface="+mj-lt"/>
                <a:ea typeface="+mj-ea"/>
                <a:cs typeface="+mj-cs"/>
              </a:rPr>
              <a:t>Impressions</a:t>
            </a:r>
          </a:p>
        </p:txBody>
      </p:sp>
      <p:sp>
        <p:nvSpPr>
          <p:cNvPr id="81" name="Rectangle 80">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685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C26EFCC-6EAD-3049-BFB8-9C8B3FCBAAFC}"/>
              </a:ext>
            </a:extLst>
          </p:cNvPr>
          <p:cNvSpPr txBox="1"/>
          <p:nvPr/>
        </p:nvSpPr>
        <p:spPr>
          <a:xfrm>
            <a:off x="274183" y="2387329"/>
            <a:ext cx="3154953" cy="3922776"/>
          </a:xfrm>
          <a:prstGeom prst="rect">
            <a:avLst/>
          </a:prstGeom>
        </p:spPr>
        <p:txBody>
          <a:bodyPr vert="horz" lIns="91440" tIns="45720" rIns="91440" bIns="45720" rtlCol="0">
            <a:normAutofit fontScale="70000" lnSpcReduction="20000"/>
          </a:bodyPr>
          <a:lstStyle/>
          <a:p>
            <a:pPr marL="285750" indent="-285750">
              <a:buFont typeface="Arial" panose="020B0604020202020204" pitchFamily="34" charset="0"/>
              <a:buChar char="•"/>
            </a:pPr>
            <a:r>
              <a:rPr lang="en-GB" sz="3300" dirty="0"/>
              <a:t>Footwear marks</a:t>
            </a:r>
          </a:p>
          <a:p>
            <a:r>
              <a:rPr lang="en-GB" sz="3300" dirty="0"/>
              <a:t> </a:t>
            </a:r>
          </a:p>
          <a:p>
            <a:pPr marL="285750" indent="-285750">
              <a:buFont typeface="Arial" panose="020B0604020202020204" pitchFamily="34" charset="0"/>
              <a:buChar char="•"/>
            </a:pPr>
            <a:r>
              <a:rPr lang="en-GB" sz="3300" dirty="0"/>
              <a:t>Tyre marks </a:t>
            </a:r>
          </a:p>
          <a:p>
            <a:endParaRPr lang="en-GB" sz="3300" dirty="0"/>
          </a:p>
          <a:p>
            <a:pPr marL="285750" indent="-285750">
              <a:buFont typeface="Arial" panose="020B0604020202020204" pitchFamily="34" charset="0"/>
              <a:buChar char="•"/>
            </a:pPr>
            <a:r>
              <a:rPr lang="en-GB" sz="3300" dirty="0"/>
              <a:t>Other types of marks </a:t>
            </a:r>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r>
              <a:rPr lang="en-US" sz="1700" dirty="0"/>
              <a:t>(College of Policing, 2021) </a:t>
            </a:r>
          </a:p>
        </p:txBody>
      </p:sp>
    </p:spTree>
    <p:extLst>
      <p:ext uri="{BB962C8B-B14F-4D97-AF65-F5344CB8AC3E}">
        <p14:creationId xmlns:p14="http://schemas.microsoft.com/office/powerpoint/2010/main" val="11270768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2" name="Rectangle 76">
            <a:extLst>
              <a:ext uri="{FF2B5EF4-FFF2-40B4-BE49-F238E27FC236}">
                <a16:creationId xmlns:a16="http://schemas.microsoft.com/office/drawing/2014/main" id="{71A784BF-09DB-448D-99FC-B49DFC660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343" name="Rectangle 78">
            <a:extLst>
              <a:ext uri="{FF2B5EF4-FFF2-40B4-BE49-F238E27FC236}">
                <a16:creationId xmlns:a16="http://schemas.microsoft.com/office/drawing/2014/main" id="{917859B3-4C91-478D-929D-BB6433F90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8B47AE-7A25-5749-BEE1-3CC3DAF424FB}"/>
              </a:ext>
            </a:extLst>
          </p:cNvPr>
          <p:cNvSpPr>
            <a:spLocks noGrp="1"/>
          </p:cNvSpPr>
          <p:nvPr>
            <p:ph type="title"/>
          </p:nvPr>
        </p:nvSpPr>
        <p:spPr>
          <a:xfrm>
            <a:off x="838200" y="4435052"/>
            <a:ext cx="3093720" cy="1645920"/>
          </a:xfrm>
        </p:spPr>
        <p:txBody>
          <a:bodyPr vert="horz" lIns="91440" tIns="45720" rIns="91440" bIns="45720" rtlCol="0" anchor="ctr">
            <a:normAutofit/>
          </a:bodyPr>
          <a:lstStyle/>
          <a:p>
            <a:r>
              <a:rPr lang="en-US" sz="2600" kern="1200">
                <a:solidFill>
                  <a:schemeClr val="tx1"/>
                </a:solidFill>
                <a:latin typeface="+mj-lt"/>
                <a:ea typeface="+mj-ea"/>
                <a:cs typeface="+mj-cs"/>
              </a:rPr>
              <a:t>DNA Evidence </a:t>
            </a:r>
          </a:p>
        </p:txBody>
      </p:sp>
      <p:pic>
        <p:nvPicPr>
          <p:cNvPr id="14340" name="Picture 4" descr="DNA evidence could soon tell cops your age, whether you smoke, and what you  ate for breakfast">
            <a:extLst>
              <a:ext uri="{FF2B5EF4-FFF2-40B4-BE49-F238E27FC236}">
                <a16:creationId xmlns:a16="http://schemas.microsoft.com/office/drawing/2014/main" id="{6EAD4D6A-715C-4343-9E12-B7186EA0A1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66" r="15119" b="1"/>
          <a:stretch/>
        </p:blipFill>
        <p:spPr bwMode="auto">
          <a:xfrm>
            <a:off x="20" y="-6"/>
            <a:ext cx="3931900" cy="4005072"/>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ow Reliable Is DNA Evidence? | The Marshall Defense Firm">
            <a:extLst>
              <a:ext uri="{FF2B5EF4-FFF2-40B4-BE49-F238E27FC236}">
                <a16:creationId xmlns:a16="http://schemas.microsoft.com/office/drawing/2014/main" id="{30E1A4FE-5972-8A45-9345-398A33DCA9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33" r="26238" b="2"/>
          <a:stretch/>
        </p:blipFill>
        <p:spPr bwMode="auto">
          <a:xfrm>
            <a:off x="4130040" y="6"/>
            <a:ext cx="3931920" cy="40050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4 Types Of Court Admissible Relationship DNA Testing - Endeavor DNA">
            <a:extLst>
              <a:ext uri="{FF2B5EF4-FFF2-40B4-BE49-F238E27FC236}">
                <a16:creationId xmlns:a16="http://schemas.microsoft.com/office/drawing/2014/main" id="{9C8063CA-CFB9-8946-A609-FAFE82E2DBB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499" r="14172" b="2"/>
          <a:stretch/>
        </p:blipFill>
        <p:spPr bwMode="auto">
          <a:xfrm>
            <a:off x="8260080" y="-1"/>
            <a:ext cx="3931920" cy="4005072"/>
          </a:xfrm>
          <a:prstGeom prst="rect">
            <a:avLst/>
          </a:prstGeom>
          <a:noFill/>
          <a:extLst>
            <a:ext uri="{909E8E84-426E-40DD-AFC4-6F175D3DCCD1}">
              <a14:hiddenFill xmlns:a14="http://schemas.microsoft.com/office/drawing/2010/main">
                <a:solidFill>
                  <a:srgbClr val="FFFFFF"/>
                </a:solidFill>
              </a14:hiddenFill>
            </a:ext>
          </a:extLst>
        </p:spPr>
      </p:pic>
      <p:sp>
        <p:nvSpPr>
          <p:cNvPr id="14344" name="Rectangle 80">
            <a:extLst>
              <a:ext uri="{FF2B5EF4-FFF2-40B4-BE49-F238E27FC236}">
                <a16:creationId xmlns:a16="http://schemas.microsoft.com/office/drawing/2014/main" id="{6283FBD2-A663-469F-855C-06D86E3C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45" name="Rectangle 82">
            <a:extLst>
              <a:ext uri="{FF2B5EF4-FFF2-40B4-BE49-F238E27FC236}">
                <a16:creationId xmlns:a16="http://schemas.microsoft.com/office/drawing/2014/main" id="{8A1279FC-7441-4E55-B082-2774E6316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520"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E368273-8F23-6B4D-BC89-2FCF2BF2AD04}"/>
              </a:ext>
            </a:extLst>
          </p:cNvPr>
          <p:cNvSpPr txBox="1"/>
          <p:nvPr/>
        </p:nvSpPr>
        <p:spPr>
          <a:xfrm>
            <a:off x="8828882" y="5773328"/>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
        <p:nvSpPr>
          <p:cNvPr id="6" name="TextBox 5">
            <a:extLst>
              <a:ext uri="{FF2B5EF4-FFF2-40B4-BE49-F238E27FC236}">
                <a16:creationId xmlns:a16="http://schemas.microsoft.com/office/drawing/2014/main" id="{2BAAA107-DEB0-1046-9C0F-EF8DF66E160E}"/>
              </a:ext>
            </a:extLst>
          </p:cNvPr>
          <p:cNvSpPr txBox="1"/>
          <p:nvPr/>
        </p:nvSpPr>
        <p:spPr>
          <a:xfrm>
            <a:off x="4388310" y="4369230"/>
            <a:ext cx="4233308" cy="1938992"/>
          </a:xfrm>
          <a:prstGeom prst="rect">
            <a:avLst/>
          </a:prstGeom>
          <a:noFill/>
        </p:spPr>
        <p:txBody>
          <a:bodyPr wrap="square" rtlCol="0">
            <a:spAutoFit/>
          </a:bodyPr>
          <a:lstStyle/>
          <a:p>
            <a:r>
              <a:rPr lang="en-GB" sz="2000" dirty="0"/>
              <a:t>Blood </a:t>
            </a:r>
          </a:p>
          <a:p>
            <a:r>
              <a:rPr lang="en-GB" sz="2000" dirty="0"/>
              <a:t>Semen</a:t>
            </a:r>
          </a:p>
          <a:p>
            <a:r>
              <a:rPr lang="en-GB" sz="2000" dirty="0"/>
              <a:t>Saliva</a:t>
            </a:r>
          </a:p>
          <a:p>
            <a:r>
              <a:rPr lang="en-GB" sz="2000" dirty="0"/>
              <a:t>Hair (with roots) </a:t>
            </a:r>
          </a:p>
          <a:p>
            <a:r>
              <a:rPr lang="en-GB" sz="2000" dirty="0"/>
              <a:t>Body tissue</a:t>
            </a:r>
          </a:p>
          <a:p>
            <a:r>
              <a:rPr lang="en-GB" sz="2000" dirty="0"/>
              <a:t>......and more!</a:t>
            </a:r>
          </a:p>
        </p:txBody>
      </p:sp>
    </p:spTree>
    <p:extLst>
      <p:ext uri="{BB962C8B-B14F-4D97-AF65-F5344CB8AC3E}">
        <p14:creationId xmlns:p14="http://schemas.microsoft.com/office/powerpoint/2010/main" val="15562182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6A10E4-FDFB-4D4A-A85B-BBD779659C2C}"/>
              </a:ext>
            </a:extLst>
          </p:cNvPr>
          <p:cNvSpPr>
            <a:spLocks noGrp="1"/>
          </p:cNvSpPr>
          <p:nvPr>
            <p:ph type="title"/>
          </p:nvPr>
        </p:nvSpPr>
        <p:spPr>
          <a:xfrm>
            <a:off x="838201" y="643467"/>
            <a:ext cx="3888526" cy="1800526"/>
          </a:xfrm>
        </p:spPr>
        <p:txBody>
          <a:bodyPr>
            <a:normAutofit/>
          </a:bodyPr>
          <a:lstStyle/>
          <a:p>
            <a:r>
              <a:rPr lang="en-GB" b="1" u="sng" dirty="0"/>
              <a:t>Finger Marks </a:t>
            </a:r>
          </a:p>
        </p:txBody>
      </p:sp>
      <p:sp>
        <p:nvSpPr>
          <p:cNvPr id="3" name="Content Placeholder 2">
            <a:extLst>
              <a:ext uri="{FF2B5EF4-FFF2-40B4-BE49-F238E27FC236}">
                <a16:creationId xmlns:a16="http://schemas.microsoft.com/office/drawing/2014/main" id="{1125554A-2213-014F-A9D7-F852E5EAAF0B}"/>
              </a:ext>
            </a:extLst>
          </p:cNvPr>
          <p:cNvSpPr>
            <a:spLocks noGrp="1"/>
          </p:cNvSpPr>
          <p:nvPr>
            <p:ph idx="1"/>
          </p:nvPr>
        </p:nvSpPr>
        <p:spPr>
          <a:xfrm>
            <a:off x="838201" y="2623381"/>
            <a:ext cx="3888528" cy="3553581"/>
          </a:xfrm>
        </p:spPr>
        <p:txBody>
          <a:bodyPr>
            <a:normAutofit/>
          </a:bodyPr>
          <a:lstStyle/>
          <a:p>
            <a:r>
              <a:rPr lang="en-GB" sz="1700"/>
              <a:t>Ridged skin on our fingers can leave marks on textured surfaces</a:t>
            </a:r>
          </a:p>
          <a:p>
            <a:r>
              <a:rPr lang="en-GB" sz="1700"/>
              <a:t>Imaged, compared and used as forensic evidence </a:t>
            </a:r>
          </a:p>
          <a:p>
            <a:r>
              <a:rPr lang="en-GB" sz="1700"/>
              <a:t>The term ‘fingerprints’ refers to the images made which can be compared to the fingers marks at a crime scene</a:t>
            </a:r>
          </a:p>
          <a:p>
            <a:r>
              <a:rPr lang="en-GB" sz="1700"/>
              <a:t>Not just fingers – palms, toes, sole patterns</a:t>
            </a:r>
          </a:p>
          <a:p>
            <a:r>
              <a:rPr lang="en-GB" sz="1700"/>
              <a:t>CJS – every one is </a:t>
            </a:r>
            <a:r>
              <a:rPr lang="en-GB" sz="1700" i="1"/>
              <a:t>unique</a:t>
            </a:r>
            <a:r>
              <a:rPr lang="en-GB" sz="1700"/>
              <a:t> (Including identical twins)</a:t>
            </a:r>
          </a:p>
          <a:p>
            <a:endParaRPr lang="en-GB" sz="1700"/>
          </a:p>
          <a:p>
            <a:pPr marL="0" indent="0">
              <a:buNone/>
            </a:pPr>
            <a:endParaRPr lang="en-GB" sz="1700"/>
          </a:p>
          <a:p>
            <a:endParaRPr lang="en-GB" sz="1700"/>
          </a:p>
        </p:txBody>
      </p:sp>
      <p:pic>
        <p:nvPicPr>
          <p:cNvPr id="15362" name="Picture 2" descr="No Two Finger Prints Are Alike” – Fingerprinting in the Modern World">
            <a:extLst>
              <a:ext uri="{FF2B5EF4-FFF2-40B4-BE49-F238E27FC236}">
                <a16:creationId xmlns:a16="http://schemas.microsoft.com/office/drawing/2014/main" id="{C53C46AB-C948-2F4D-8E52-0A5DB148F0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05801" y="643234"/>
            <a:ext cx="3737917" cy="559987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48B225B-6EDF-A640-BD10-85F4A5633B9C}"/>
              </a:ext>
            </a:extLst>
          </p:cNvPr>
          <p:cNvSpPr txBox="1"/>
          <p:nvPr/>
        </p:nvSpPr>
        <p:spPr>
          <a:xfrm>
            <a:off x="9475059" y="5727595"/>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Tree>
    <p:extLst>
      <p:ext uri="{BB962C8B-B14F-4D97-AF65-F5344CB8AC3E}">
        <p14:creationId xmlns:p14="http://schemas.microsoft.com/office/powerpoint/2010/main" val="11656757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8" name="Picture 4" descr="Firearms &amp; Ballistics | Forensic Service Providers | Forensic Equity">
            <a:extLst>
              <a:ext uri="{FF2B5EF4-FFF2-40B4-BE49-F238E27FC236}">
                <a16:creationId xmlns:a16="http://schemas.microsoft.com/office/drawing/2014/main" id="{E0F04F7C-0F78-C842-A979-158742BB85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992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Forensic Firearms Courses">
            <a:extLst>
              <a:ext uri="{FF2B5EF4-FFF2-40B4-BE49-F238E27FC236}">
                <a16:creationId xmlns:a16="http://schemas.microsoft.com/office/drawing/2014/main" id="{2D4EA8A4-4A57-BA41-9F98-D5B10D78C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706" b="7110"/>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C2C2680-5B2A-704F-97A1-7DAC37ECC1FA}"/>
              </a:ext>
            </a:extLst>
          </p:cNvPr>
          <p:cNvSpPr>
            <a:spLocks noGrp="1"/>
          </p:cNvSpPr>
          <p:nvPr>
            <p:ph type="title"/>
          </p:nvPr>
        </p:nvSpPr>
        <p:spPr>
          <a:xfrm>
            <a:off x="448056" y="859536"/>
            <a:ext cx="4832802" cy="1243584"/>
          </a:xfrm>
        </p:spPr>
        <p:txBody>
          <a:bodyPr vert="horz" lIns="91440" tIns="45720" rIns="91440" bIns="45720" rtlCol="0" anchor="ctr">
            <a:normAutofit/>
          </a:bodyPr>
          <a:lstStyle/>
          <a:p>
            <a:r>
              <a:rPr lang="en-US" sz="3400" b="1" u="sng" kern="1200" dirty="0">
                <a:solidFill>
                  <a:schemeClr val="tx1"/>
                </a:solidFill>
                <a:latin typeface="+mj-lt"/>
                <a:ea typeface="+mj-ea"/>
                <a:cs typeface="+mj-cs"/>
              </a:rPr>
              <a:t>Firearms</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extBox 5">
            <a:extLst>
              <a:ext uri="{FF2B5EF4-FFF2-40B4-BE49-F238E27FC236}">
                <a16:creationId xmlns:a16="http://schemas.microsoft.com/office/drawing/2014/main" id="{0C0A6ED0-4E06-4B43-884F-FF4D993CCE18}"/>
              </a:ext>
            </a:extLst>
          </p:cNvPr>
          <p:cNvSpPr txBox="1"/>
          <p:nvPr/>
        </p:nvSpPr>
        <p:spPr>
          <a:xfrm>
            <a:off x="448056" y="2512611"/>
            <a:ext cx="4832803" cy="3664351"/>
          </a:xfrm>
          <a:prstGeom prst="rect">
            <a:avLst/>
          </a:prstGeom>
        </p:spPr>
        <p:txBody>
          <a:bodyPr vert="horz" lIns="91440" tIns="45720" rIns="91440" bIns="45720" rtlCol="0">
            <a:normAutofit fontScale="32500" lnSpcReduction="20000"/>
          </a:bodyPr>
          <a:lstStyle/>
          <a:p>
            <a:pPr marL="342900" indent="-342900">
              <a:buFont typeface="Arial" panose="020B0604020202020204" pitchFamily="34" charset="0"/>
              <a:buChar char="•"/>
            </a:pPr>
            <a:r>
              <a:rPr lang="en-GB" sz="4900" dirty="0"/>
              <a:t>Spent (used) bullets or cartridges = rich sources of evidence</a:t>
            </a:r>
            <a:br>
              <a:rPr lang="en-GB" sz="4900" dirty="0"/>
            </a:br>
            <a:endParaRPr lang="en-GB" sz="4900" dirty="0"/>
          </a:p>
          <a:p>
            <a:pPr marL="342900" indent="-342900">
              <a:buFont typeface="Arial" panose="020B0604020202020204" pitchFamily="34" charset="0"/>
              <a:buChar char="•"/>
            </a:pPr>
            <a:r>
              <a:rPr lang="en-GB" sz="4900" dirty="0"/>
              <a:t>The barrel and the firing mechanisms leave marks on the bullets and the cartridge cases when being fired</a:t>
            </a:r>
          </a:p>
          <a:p>
            <a:endParaRPr lang="en-GB" sz="4900" dirty="0"/>
          </a:p>
          <a:p>
            <a:endParaRPr lang="en-GB" sz="4900" dirty="0"/>
          </a:p>
          <a:p>
            <a:pPr marL="342900" indent="-342900">
              <a:buFont typeface="Arial" panose="020B0604020202020204" pitchFamily="34" charset="0"/>
              <a:buChar char="•"/>
            </a:pPr>
            <a:r>
              <a:rPr lang="en-GB" sz="4900" dirty="0"/>
              <a:t>The National Ballistics Service (NABIS) can examine these and sometimes link the back to a weapon and vice versa. </a:t>
            </a:r>
          </a:p>
          <a:p>
            <a:pPr>
              <a:lnSpc>
                <a:spcPct val="90000"/>
              </a:lnSpc>
              <a:spcAft>
                <a:spcPts val="600"/>
              </a:spcAft>
            </a:pPr>
            <a:endParaRPr lang="en-US" sz="4900" dirty="0"/>
          </a:p>
          <a:p>
            <a:pPr>
              <a:lnSpc>
                <a:spcPct val="90000"/>
              </a:lnSpc>
              <a:spcAft>
                <a:spcPts val="600"/>
              </a:spcAft>
            </a:pPr>
            <a:endParaRPr lang="en-US" sz="49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r>
              <a:rPr lang="en-US" sz="2000" dirty="0"/>
              <a:t>(College of Policing, 2021) </a:t>
            </a:r>
          </a:p>
        </p:txBody>
      </p:sp>
    </p:spTree>
    <p:extLst>
      <p:ext uri="{BB962C8B-B14F-4D97-AF65-F5344CB8AC3E}">
        <p14:creationId xmlns:p14="http://schemas.microsoft.com/office/powerpoint/2010/main" val="207966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CBBCE42C-3FC5-4547-9CAF-2FD29FDFEE28}"/>
              </a:ext>
            </a:extLst>
          </p:cNvPr>
          <p:cNvSpPr txBox="1"/>
          <p:nvPr/>
        </p:nvSpPr>
        <p:spPr>
          <a:xfrm>
            <a:off x="7531237" y="238923"/>
            <a:ext cx="5136412"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dirty="0">
                <a:solidFill>
                  <a:schemeClr val="tx1"/>
                </a:solidFill>
                <a:latin typeface="+mj-lt"/>
                <a:ea typeface="+mj-ea"/>
                <a:cs typeface="+mj-cs"/>
              </a:rPr>
              <a:t>Remember! </a:t>
            </a:r>
          </a:p>
        </p:txBody>
      </p:sp>
      <p:pic>
        <p:nvPicPr>
          <p:cNvPr id="21512" name="Picture 8" descr="Police cost into historic crimes hits £236MILLION - and YOU are fitting the  bill | UK | News | Express.co.uk">
            <a:extLst>
              <a:ext uri="{FF2B5EF4-FFF2-40B4-BE49-F238E27FC236}">
                <a16:creationId xmlns:a16="http://schemas.microsoft.com/office/drawing/2014/main" id="{B50AEB1E-D0C1-F144-B968-C7F8AC10F1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 r="1" b="1"/>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80" name="Rectangle 7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8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1508" name="Picture 4" descr="Police Apprenticeships | UWTSD">
            <a:extLst>
              <a:ext uri="{FF2B5EF4-FFF2-40B4-BE49-F238E27FC236}">
                <a16:creationId xmlns:a16="http://schemas.microsoft.com/office/drawing/2014/main" id="{50CE48BD-1553-9344-952F-308724A1CE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CB82FEF0-046D-2E4C-9AC7-FB7FF24D6031}"/>
              </a:ext>
            </a:extLst>
          </p:cNvPr>
          <p:cNvSpPr txBox="1"/>
          <p:nvPr/>
        </p:nvSpPr>
        <p:spPr>
          <a:xfrm>
            <a:off x="6629455" y="1714505"/>
            <a:ext cx="4425232" cy="3539430"/>
          </a:xfrm>
          <a:prstGeom prst="rect">
            <a:avLst/>
          </a:prstGeom>
          <a:noFill/>
        </p:spPr>
        <p:txBody>
          <a:bodyPr wrap="square">
            <a:spAutoFit/>
          </a:bodyPr>
          <a:lstStyle/>
          <a:p>
            <a:pPr marL="0" indent="0" algn="ctr">
              <a:buNone/>
            </a:pPr>
            <a:r>
              <a:rPr lang="en-US" sz="3200" dirty="0"/>
              <a:t>The </a:t>
            </a:r>
            <a:r>
              <a:rPr lang="en-US" sz="3200" dirty="0">
                <a:solidFill>
                  <a:srgbClr val="FF0000"/>
                </a:solidFill>
              </a:rPr>
              <a:t>actions </a:t>
            </a:r>
            <a:r>
              <a:rPr lang="en-US" sz="3200" dirty="0"/>
              <a:t>of the </a:t>
            </a:r>
          </a:p>
          <a:p>
            <a:pPr marL="0" indent="0" algn="ctr">
              <a:buNone/>
            </a:pPr>
            <a:r>
              <a:rPr lang="en-US" sz="3200" dirty="0"/>
              <a:t>first officer(s) in attendance at a scene can be </a:t>
            </a:r>
            <a:r>
              <a:rPr lang="en-US" sz="3200" dirty="0">
                <a:solidFill>
                  <a:srgbClr val="FF0000"/>
                </a:solidFill>
              </a:rPr>
              <a:t>crucial</a:t>
            </a:r>
            <a:r>
              <a:rPr lang="en-US" sz="3200" dirty="0"/>
              <a:t> in maintaining the value of the physical evidence that may be present.</a:t>
            </a:r>
          </a:p>
        </p:txBody>
      </p:sp>
    </p:spTree>
    <p:extLst>
      <p:ext uri="{BB962C8B-B14F-4D97-AF65-F5344CB8AC3E}">
        <p14:creationId xmlns:p14="http://schemas.microsoft.com/office/powerpoint/2010/main" val="15876090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931DE728-8710-4D0D-ABEA-461458917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2">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192002" cy="448944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28">
            <a:extLst>
              <a:ext uri="{FF2B5EF4-FFF2-40B4-BE49-F238E27FC236}">
                <a16:creationId xmlns:a16="http://schemas.microsoft.com/office/drawing/2014/main" id="{07A0C51E-5464-4470-855E-CA530A59B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59557" y="640091"/>
            <a:ext cx="8072887" cy="3550909"/>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640091"/>
            <a:ext cx="9376752" cy="4271086"/>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584775"/>
          </a:xfrm>
          <a:prstGeom prst="rect">
            <a:avLst/>
          </a:prstGeom>
          <a:noFill/>
        </p:spPr>
        <p:txBody>
          <a:bodyPr wrap="square">
            <a:spAutoFit/>
          </a:bodyPr>
          <a:lstStyle/>
          <a:p>
            <a:r>
              <a:rPr lang="en-GB" sz="3200" b="1" kern="1200" dirty="0">
                <a:solidFill>
                  <a:schemeClr val="tx1"/>
                </a:solidFill>
                <a:effectLst/>
                <a:latin typeface="+mn-lt"/>
                <a:ea typeface="+mn-ea"/>
                <a:cs typeface="+mn-cs"/>
              </a:rPr>
              <a:t>What does the term ‘investigative mind-set’ mean to you? </a:t>
            </a:r>
            <a:endParaRPr lang="en-GB" sz="3200" dirty="0"/>
          </a:p>
        </p:txBody>
      </p:sp>
    </p:spTree>
    <p:extLst>
      <p:ext uri="{BB962C8B-B14F-4D97-AF65-F5344CB8AC3E}">
        <p14:creationId xmlns:p14="http://schemas.microsoft.com/office/powerpoint/2010/main" val="6210674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52964F50-F89F-E04D-B4D4-E1F413DF3AF7}"/>
              </a:ext>
            </a:extLst>
          </p:cNvPr>
          <p:cNvSpPr txBox="1"/>
          <p:nvPr/>
        </p:nvSpPr>
        <p:spPr>
          <a:xfrm>
            <a:off x="556532" y="643467"/>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a:solidFill>
                  <a:schemeClr val="bg1"/>
                </a:solidFill>
                <a:effectLst/>
                <a:latin typeface="+mj-lt"/>
                <a:ea typeface="+mj-ea"/>
                <a:cs typeface="+mj-cs"/>
              </a:rPr>
              <a:t>What does the term ‘investigative mind-set’ mean to you? </a:t>
            </a:r>
            <a:endParaRPr lang="en-US" sz="3200" kern="1200">
              <a:solidFill>
                <a:schemeClr val="bg1"/>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202683" y="1688875"/>
            <a:ext cx="6846458" cy="4138719"/>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7212843" y="1688875"/>
            <a:ext cx="4333163" cy="5078313"/>
          </a:xfrm>
          <a:prstGeom prst="rect">
            <a:avLst/>
          </a:prstGeom>
          <a:noFill/>
        </p:spPr>
        <p:txBody>
          <a:bodyPr wrap="square">
            <a:spAutoFit/>
          </a:bodyPr>
          <a:lstStyle/>
          <a:p>
            <a:r>
              <a:rPr lang="en-GB" sz="1800" kern="1200" dirty="0">
                <a:solidFill>
                  <a:schemeClr val="tx1"/>
                </a:solidFill>
                <a:effectLst/>
                <a:latin typeface="+mn-lt"/>
                <a:ea typeface="+mn-ea"/>
                <a:cs typeface="+mn-cs"/>
              </a:rPr>
              <a:t>An investigative mind-set will bring some order to the way in which investigators examine material and make decisions. </a:t>
            </a:r>
          </a:p>
          <a:p>
            <a:endParaRPr lang="en-GB" dirty="0">
              <a:effectLst/>
            </a:endParaRPr>
          </a:p>
          <a:p>
            <a:r>
              <a:rPr lang="en-GB" sz="18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endParaRPr lang="en-GB" dirty="0">
              <a:effectLst/>
            </a:endParaRPr>
          </a:p>
          <a:p>
            <a:r>
              <a:rPr lang="en-GB" sz="1800" kern="1200" dirty="0">
                <a:solidFill>
                  <a:schemeClr val="tx1"/>
                </a:solidFill>
                <a:effectLst/>
                <a:latin typeface="+mn-lt"/>
                <a:ea typeface="+mn-ea"/>
                <a:cs typeface="+mn-cs"/>
              </a:rPr>
              <a:t>It is a state of mind or attitude which investigators adopt and which can be developed over time through continued use.</a:t>
            </a:r>
          </a:p>
          <a:p>
            <a:r>
              <a:rPr lang="en-GB" sz="1800" kern="1200" dirty="0">
                <a:solidFill>
                  <a:schemeClr val="tx1"/>
                </a:solidFill>
                <a:effectLst/>
                <a:latin typeface="+mn-lt"/>
                <a:ea typeface="+mn-ea"/>
                <a:cs typeface="+mn-cs"/>
              </a:rPr>
              <a:t>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           (College of Policing, 2020)  </a:t>
            </a:r>
            <a:endParaRPr lang="en-GB" dirty="0">
              <a:effectLst/>
            </a:endParaRPr>
          </a:p>
        </p:txBody>
      </p:sp>
    </p:spTree>
    <p:extLst>
      <p:ext uri="{BB962C8B-B14F-4D97-AF65-F5344CB8AC3E}">
        <p14:creationId xmlns:p14="http://schemas.microsoft.com/office/powerpoint/2010/main" val="30102952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iagram&#10;&#10;Description automatically generated">
            <a:extLst>
              <a:ext uri="{FF2B5EF4-FFF2-40B4-BE49-F238E27FC236}">
                <a16:creationId xmlns:a16="http://schemas.microsoft.com/office/drawing/2014/main" id="{A6C4CEBD-D57A-EA46-AD59-03440FFAB933}"/>
              </a:ext>
            </a:extLst>
          </p:cNvPr>
          <p:cNvPicPr>
            <a:picLocks noGrp="1" noChangeAspect="1"/>
          </p:cNvPicPr>
          <p:nvPr>
            <p:ph sz="half" idx="2"/>
          </p:nvPr>
        </p:nvPicPr>
        <p:blipFill>
          <a:blip r:embed="rId2"/>
          <a:stretch>
            <a:fillRect/>
          </a:stretch>
        </p:blipFill>
        <p:spPr>
          <a:xfrm>
            <a:off x="643467" y="716365"/>
            <a:ext cx="10905066" cy="5425269"/>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22882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87D32CE-AB1B-9F4B-83FD-5E8351018269}"/>
              </a:ext>
            </a:extLst>
          </p:cNvPr>
          <p:cNvPicPr>
            <a:picLocks noChangeAspect="1"/>
          </p:cNvPicPr>
          <p:nvPr/>
        </p:nvPicPr>
        <p:blipFill>
          <a:blip r:embed="rId2"/>
          <a:stretch>
            <a:fillRect/>
          </a:stretch>
        </p:blipFill>
        <p:spPr>
          <a:xfrm>
            <a:off x="163774" y="200640"/>
            <a:ext cx="10652646" cy="5758604"/>
          </a:xfrm>
          <a:prstGeom prst="rect">
            <a:avLst/>
          </a:prstGeom>
        </p:spPr>
      </p:pic>
      <p:pic>
        <p:nvPicPr>
          <p:cNvPr id="27650" name="Picture 2" descr="Thinking &amp; Awareness">
            <a:extLst>
              <a:ext uri="{FF2B5EF4-FFF2-40B4-BE49-F238E27FC236}">
                <a16:creationId xmlns:a16="http://schemas.microsoft.com/office/drawing/2014/main" id="{2E07AA0F-0A15-9C47-B697-AD4AEC2B3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6360" y="5274387"/>
            <a:ext cx="1971866" cy="1107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5484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0" y="17696"/>
            <a:ext cx="5622877" cy="1938076"/>
          </a:xfrm>
        </p:spPr>
        <p:txBody>
          <a:bodyPr vert="horz" lIns="91440" tIns="45720" rIns="91440" bIns="45720" rtlCol="0" anchor="ctr">
            <a:normAutofit/>
          </a:bodyPr>
          <a:lstStyle/>
          <a:p>
            <a:r>
              <a:rPr lang="en-US" b="1" u="sng" kern="1200" dirty="0">
                <a:solidFill>
                  <a:schemeClr val="tx1"/>
                </a:solidFill>
                <a:ea typeface="+mj-ea"/>
                <a:cs typeface="+mj-cs"/>
              </a:rPr>
              <a:t>Initial Assessment - Risk</a:t>
            </a:r>
          </a:p>
        </p:txBody>
      </p:sp>
      <p:sp>
        <p:nvSpPr>
          <p:cNvPr id="6" name="Content Placeholder 5"/>
          <p:cNvSpPr>
            <a:spLocks noGrp="1"/>
          </p:cNvSpPr>
          <p:nvPr>
            <p:ph sz="half" idx="1"/>
          </p:nvPr>
        </p:nvSpPr>
        <p:spPr>
          <a:xfrm>
            <a:off x="-10158" y="1955774"/>
            <a:ext cx="4736885" cy="3694373"/>
          </a:xfrm>
        </p:spPr>
        <p:txBody>
          <a:bodyPr vert="horz" lIns="91440" tIns="45720" rIns="91440" bIns="45720" rtlCol="0">
            <a:normAutofit/>
          </a:bodyPr>
          <a:lstStyle/>
          <a:p>
            <a:pPr marL="457200" lvl="0">
              <a:spcBef>
                <a:spcPct val="20000"/>
              </a:spcBef>
            </a:pPr>
            <a:r>
              <a:rPr lang="en-US" sz="2000" dirty="0"/>
              <a:t>Consider the health and safety yourself and others </a:t>
            </a:r>
          </a:p>
          <a:p>
            <a:pPr lvl="0" indent="0">
              <a:spcBef>
                <a:spcPct val="20000"/>
              </a:spcBef>
              <a:buNone/>
            </a:pPr>
            <a:endParaRPr lang="en-US" sz="2000" dirty="0"/>
          </a:p>
          <a:p>
            <a:pPr marL="457200" lvl="0">
              <a:spcBef>
                <a:spcPct val="20000"/>
              </a:spcBef>
            </a:pPr>
            <a:r>
              <a:rPr lang="en-US" sz="2000" dirty="0"/>
              <a:t>Wear Personal Protective Equipment</a:t>
            </a:r>
          </a:p>
          <a:p>
            <a:pPr lvl="0" indent="0">
              <a:spcBef>
                <a:spcPct val="20000"/>
              </a:spcBef>
              <a:buNone/>
            </a:pPr>
            <a:endParaRPr lang="en-US" sz="2000" dirty="0"/>
          </a:p>
          <a:p>
            <a:pPr marL="457200" lvl="0">
              <a:spcBef>
                <a:spcPct val="20000"/>
              </a:spcBef>
            </a:pPr>
            <a:r>
              <a:rPr lang="en-US" sz="2000" dirty="0"/>
              <a:t>Make colleagues aware – Update Control Room</a:t>
            </a:r>
          </a:p>
          <a:p>
            <a:pPr lvl="0" indent="0">
              <a:spcBef>
                <a:spcPct val="20000"/>
              </a:spcBef>
              <a:buNone/>
            </a:pPr>
            <a:endParaRPr lang="en-US" sz="2000" dirty="0"/>
          </a:p>
          <a:p>
            <a:pPr marL="457200" lvl="0">
              <a:spcBef>
                <a:spcPct val="20000"/>
              </a:spcBef>
            </a:pPr>
            <a:r>
              <a:rPr lang="en-US" sz="2000" dirty="0"/>
              <a:t>Ask for assistance e.g. senior officer, CID, emergency services, etc...</a:t>
            </a:r>
          </a:p>
          <a:p>
            <a:pPr marL="457200" lvl="0">
              <a:spcBef>
                <a:spcPct val="20000"/>
              </a:spcBef>
            </a:pPr>
            <a:endParaRPr lang="en-US" sz="2000" dirty="0"/>
          </a:p>
          <a:p>
            <a:pPr marL="457200" lvl="0">
              <a:spcBef>
                <a:spcPct val="20000"/>
              </a:spcBef>
            </a:pPr>
            <a:endParaRPr lang="en-US" sz="2000" dirty="0"/>
          </a:p>
          <a:p>
            <a:endParaRPr lang="en-US" sz="2000" dirty="0"/>
          </a:p>
        </p:txBody>
      </p:sp>
      <p:pic>
        <p:nvPicPr>
          <p:cNvPr id="12" name="Content Placeholder 11"/>
          <p:cNvPicPr>
            <a:picLocks noGrp="1" noChangeAspect="1"/>
          </p:cNvPicPr>
          <p:nvPr>
            <p:ph sz="half" idx="2"/>
          </p:nvPr>
        </p:nvPicPr>
        <p:blipFill rotWithShape="1">
          <a:blip r:embed="rId2"/>
          <a:srcRect r="-1" b="9475"/>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28674" name="Picture 2" descr="Taxpayers face £1.2bn bill for delayed police radio network">
            <a:extLst>
              <a:ext uri="{FF2B5EF4-FFF2-40B4-BE49-F238E27FC236}">
                <a16:creationId xmlns:a16="http://schemas.microsoft.com/office/drawing/2014/main" id="{90E8648F-C8D6-1B4C-B6FB-F13075DEAC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909" r="-1" b="13491"/>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976911F-3905-5C4E-B29A-3781CB527A33}"/>
              </a:ext>
            </a:extLst>
          </p:cNvPr>
          <p:cNvSpPr txBox="1"/>
          <p:nvPr/>
        </p:nvSpPr>
        <p:spPr>
          <a:xfrm>
            <a:off x="136477" y="5650142"/>
            <a:ext cx="4913195" cy="646331"/>
          </a:xfrm>
          <a:prstGeom prst="rect">
            <a:avLst/>
          </a:prstGeom>
          <a:noFill/>
        </p:spPr>
        <p:txBody>
          <a:bodyPr wrap="square">
            <a:spAutoFit/>
          </a:bodyPr>
          <a:lstStyle/>
          <a:p>
            <a:pPr lvl="0" indent="0">
              <a:spcBef>
                <a:spcPct val="20000"/>
              </a:spcBef>
              <a:buNone/>
            </a:pPr>
            <a:r>
              <a:rPr lang="en-US" dirty="0"/>
              <a:t>From a forensic recovery point of view – why is an initial assessment vital?</a:t>
            </a:r>
          </a:p>
        </p:txBody>
      </p:sp>
    </p:spTree>
    <p:extLst>
      <p:ext uri="{BB962C8B-B14F-4D97-AF65-F5344CB8AC3E}">
        <p14:creationId xmlns:p14="http://schemas.microsoft.com/office/powerpoint/2010/main" val="133825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00" name="Picture 4" descr="Crime Scene Investigation: How It's Done">
            <a:extLst>
              <a:ext uri="{FF2B5EF4-FFF2-40B4-BE49-F238E27FC236}">
                <a16:creationId xmlns:a16="http://schemas.microsoft.com/office/drawing/2014/main" id="{5BC769ED-2CA7-6E43-BB64-F1C07BBB59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12" r="34970"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9698" name="Picture 2" descr="Crime Scene and Biohazard Cleanup - Colorado Hazardous Environmental">
            <a:extLst>
              <a:ext uri="{FF2B5EF4-FFF2-40B4-BE49-F238E27FC236}">
                <a16:creationId xmlns:a16="http://schemas.microsoft.com/office/drawing/2014/main" id="{AB676DB1-7983-9740-B75F-CEAA47148D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218" r="-2" b="10633"/>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448056" y="859536"/>
            <a:ext cx="4832802" cy="1243584"/>
          </a:xfrm>
        </p:spPr>
        <p:txBody>
          <a:bodyPr>
            <a:normAutofit/>
          </a:bodyPr>
          <a:lstStyle/>
          <a:p>
            <a:r>
              <a:rPr lang="en-GB" sz="3600" u="sng" dirty="0"/>
              <a:t>Scene Hazards - Risks</a:t>
            </a:r>
          </a:p>
        </p:txBody>
      </p:sp>
      <p:sp>
        <p:nvSpPr>
          <p:cNvPr id="79" name="Rectangle 7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81" name="Rectangle 8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48056" y="2512611"/>
            <a:ext cx="4832803" cy="3664351"/>
          </a:xfrm>
        </p:spPr>
        <p:txBody>
          <a:bodyPr>
            <a:normAutofit/>
          </a:bodyPr>
          <a:lstStyle/>
          <a:p>
            <a:pPr marL="342900" lvl="0" indent="-342900">
              <a:spcBef>
                <a:spcPct val="0"/>
              </a:spcBef>
              <a:spcAft>
                <a:spcPts val="1800"/>
              </a:spcAft>
            </a:pPr>
            <a:r>
              <a:rPr lang="en-GB" altLang="en-US" sz="2000" dirty="0">
                <a:latin typeface="+mj-lt"/>
                <a:cs typeface="Calibri" panose="020F0502020204030204" pitchFamily="34" charset="0"/>
              </a:rPr>
              <a:t>Agitated victim / witness / suspect</a:t>
            </a:r>
          </a:p>
          <a:p>
            <a:pPr marL="342900" lvl="0" indent="-342900">
              <a:spcBef>
                <a:spcPct val="0"/>
              </a:spcBef>
              <a:spcAft>
                <a:spcPts val="1800"/>
              </a:spcAft>
            </a:pPr>
            <a:r>
              <a:rPr lang="en-GB" altLang="en-US" sz="2000" dirty="0">
                <a:latin typeface="+mj-lt"/>
                <a:cs typeface="Calibri" panose="020F0502020204030204" pitchFamily="34" charset="0"/>
              </a:rPr>
              <a:t>Weapons</a:t>
            </a:r>
          </a:p>
          <a:p>
            <a:pPr marL="342900" lvl="0" indent="-342900">
              <a:spcBef>
                <a:spcPct val="0"/>
              </a:spcBef>
              <a:spcAft>
                <a:spcPts val="1800"/>
              </a:spcAft>
            </a:pPr>
            <a:r>
              <a:rPr lang="en-GB" altLang="en-US" sz="2000" dirty="0">
                <a:latin typeface="+mj-lt"/>
                <a:cs typeface="Calibri" panose="020F0502020204030204" pitchFamily="34" charset="0"/>
              </a:rPr>
              <a:t>Chemicals - drugs</a:t>
            </a:r>
          </a:p>
          <a:p>
            <a:pPr marL="342900" lvl="0" indent="-342900">
              <a:spcBef>
                <a:spcPct val="0"/>
              </a:spcBef>
              <a:spcAft>
                <a:spcPts val="1800"/>
              </a:spcAft>
            </a:pPr>
            <a:r>
              <a:rPr lang="en-GB" altLang="en-US" sz="2000" dirty="0">
                <a:latin typeface="+mj-lt"/>
                <a:cs typeface="Calibri" panose="020F0502020204030204" pitchFamily="34" charset="0"/>
              </a:rPr>
              <a:t>Body fluids</a:t>
            </a:r>
          </a:p>
          <a:p>
            <a:pPr marL="342900" lvl="0" indent="-342900">
              <a:spcBef>
                <a:spcPct val="0"/>
              </a:spcBef>
              <a:spcAft>
                <a:spcPts val="1800"/>
              </a:spcAft>
            </a:pPr>
            <a:r>
              <a:rPr lang="en-GB" altLang="en-US" sz="2000" dirty="0">
                <a:latin typeface="+mj-lt"/>
                <a:cs typeface="Calibri" panose="020F0502020204030204" pitchFamily="34" charset="0"/>
              </a:rPr>
              <a:t>Sharp objects</a:t>
            </a:r>
          </a:p>
          <a:p>
            <a:pPr marL="342900" lvl="0" indent="-342900">
              <a:spcBef>
                <a:spcPct val="0"/>
              </a:spcBef>
              <a:spcAft>
                <a:spcPts val="1800"/>
              </a:spcAft>
            </a:pPr>
            <a:r>
              <a:rPr lang="en-GB" altLang="en-US" sz="2000" dirty="0">
                <a:latin typeface="+mj-lt"/>
                <a:cs typeface="Calibri" panose="020F0502020204030204" pitchFamily="34" charset="0"/>
              </a:rPr>
              <a:t>Structural damage</a:t>
            </a:r>
          </a:p>
          <a:p>
            <a:pPr marL="342900" lvl="0" indent="-342900">
              <a:spcBef>
                <a:spcPct val="0"/>
              </a:spcBef>
              <a:spcAft>
                <a:spcPts val="1800"/>
              </a:spcAft>
            </a:pPr>
            <a:r>
              <a:rPr lang="en-GB" altLang="en-US" sz="2000" dirty="0">
                <a:latin typeface="+mj-lt"/>
                <a:cs typeface="Calibri" panose="020F0502020204030204" pitchFamily="34" charset="0"/>
              </a:rPr>
              <a:t>Poor lighting</a:t>
            </a:r>
          </a:p>
          <a:p>
            <a:endParaRPr lang="en-GB" sz="2000" dirty="0"/>
          </a:p>
        </p:txBody>
      </p:sp>
    </p:spTree>
    <p:extLst>
      <p:ext uri="{BB962C8B-B14F-4D97-AF65-F5344CB8AC3E}">
        <p14:creationId xmlns:p14="http://schemas.microsoft.com/office/powerpoint/2010/main" val="41125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64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91260"/>
            <a:ext cx="6594189" cy="1625210"/>
          </a:xfrm>
        </p:spPr>
        <p:txBody>
          <a:bodyPr>
            <a:normAutofit/>
          </a:bodyPr>
          <a:lstStyle/>
          <a:p>
            <a:r>
              <a:rPr lang="en-GB" dirty="0">
                <a:solidFill>
                  <a:srgbClr val="FFFFFF"/>
                </a:solidFill>
              </a:rPr>
              <a:t>Priorities - Preserve Life</a:t>
            </a:r>
          </a:p>
        </p:txBody>
      </p:sp>
      <p:pic>
        <p:nvPicPr>
          <p:cNvPr id="30724" name="Picture 4" descr="First Aid Symbol Images, Stock Photos &amp; Vectors | Shutterstock">
            <a:extLst>
              <a:ext uri="{FF2B5EF4-FFF2-40B4-BE49-F238E27FC236}">
                <a16:creationId xmlns:a16="http://schemas.microsoft.com/office/drawing/2014/main" id="{B6AB0224-6563-F34A-8C4E-7E250268A0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098" r="4305" b="1"/>
          <a:stretch/>
        </p:blipFill>
        <p:spPr bwMode="auto">
          <a:xfrm>
            <a:off x="327546" y="2454903"/>
            <a:ext cx="3442801" cy="4080254"/>
          </a:xfrm>
          <a:prstGeom prst="rect">
            <a:avLst/>
          </a:prstGeom>
          <a:noFill/>
          <a:extLst>
            <a:ext uri="{909E8E84-426E-40DD-AFC4-6F175D3DCCD1}">
              <a14:hiddenFill xmlns:a14="http://schemas.microsoft.com/office/drawing/2010/main">
                <a:solidFill>
                  <a:srgbClr val="FFFFFF"/>
                </a:solidFill>
              </a14:hiddenFill>
            </a:ext>
          </a:extLst>
        </p:spPr>
      </p:pic>
      <p:pic>
        <p:nvPicPr>
          <p:cNvPr id="30722" name="Picture 2" descr="Working together | College of Policing">
            <a:extLst>
              <a:ext uri="{FF2B5EF4-FFF2-40B4-BE49-F238E27FC236}">
                <a16:creationId xmlns:a16="http://schemas.microsoft.com/office/drawing/2014/main" id="{901AD018-CE5A-8A49-A944-EDFBC72B86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11" r="28138" b="-2"/>
          <a:stretch/>
        </p:blipFill>
        <p:spPr bwMode="auto">
          <a:xfrm>
            <a:off x="3942260" y="2454901"/>
            <a:ext cx="3442803" cy="4080255"/>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p:cNvSpPr>
            <a:spLocks noGrp="1"/>
          </p:cNvSpPr>
          <p:nvPr>
            <p:ph idx="1"/>
          </p:nvPr>
        </p:nvSpPr>
        <p:spPr>
          <a:xfrm>
            <a:off x="7957973" y="763523"/>
            <a:ext cx="3511296" cy="5330952"/>
          </a:xfrm>
        </p:spPr>
        <p:txBody>
          <a:bodyPr anchor="ctr">
            <a:normAutofit/>
          </a:bodyPr>
          <a:lstStyle/>
          <a:p>
            <a:pPr marL="0" indent="0">
              <a:spcBef>
                <a:spcPct val="20000"/>
              </a:spcBef>
              <a:buNone/>
            </a:pPr>
            <a:r>
              <a:rPr lang="en-GB" sz="2400" dirty="0">
                <a:solidFill>
                  <a:srgbClr val="FFFFFF"/>
                </a:solidFill>
                <a:latin typeface="Myriad Pro"/>
              </a:rPr>
              <a:t>Remember! </a:t>
            </a:r>
          </a:p>
          <a:p>
            <a:pPr marL="0" indent="0">
              <a:spcBef>
                <a:spcPct val="20000"/>
              </a:spcBef>
              <a:buNone/>
            </a:pPr>
            <a:endParaRPr lang="en-GB" sz="2400" dirty="0">
              <a:solidFill>
                <a:srgbClr val="FFFFFF"/>
              </a:solidFill>
              <a:latin typeface="Myriad Pro"/>
            </a:endParaRPr>
          </a:p>
          <a:p>
            <a:pPr marL="0" indent="0">
              <a:spcBef>
                <a:spcPct val="20000"/>
              </a:spcBef>
              <a:buNone/>
            </a:pPr>
            <a:r>
              <a:rPr lang="en-GB" sz="2400" dirty="0">
                <a:solidFill>
                  <a:srgbClr val="FFFFFF"/>
                </a:solidFill>
                <a:latin typeface="+mj-lt"/>
                <a:cs typeface="Calibri" panose="020F0502020204030204" pitchFamily="34" charset="0"/>
              </a:rPr>
              <a:t>The first priority is to protect life, your own, the lives of others, the life of the suspect or suspects. </a:t>
            </a:r>
          </a:p>
          <a:p>
            <a:pPr marL="0" indent="0">
              <a:buNone/>
            </a:pPr>
            <a:endParaRPr lang="en-GB" sz="2400" dirty="0">
              <a:solidFill>
                <a:srgbClr val="FFFFFF"/>
              </a:solidFill>
              <a:latin typeface="+mj-lt"/>
              <a:cs typeface="Calibri" panose="020F0502020204030204" pitchFamily="34" charset="0"/>
            </a:endParaRPr>
          </a:p>
          <a:p>
            <a:pPr marL="0" indent="0">
              <a:buNone/>
            </a:pPr>
            <a:r>
              <a:rPr lang="en-GB" sz="2400" dirty="0">
                <a:solidFill>
                  <a:srgbClr val="FFFFFF"/>
                </a:solidFill>
                <a:latin typeface="+mj-lt"/>
                <a:cs typeface="Calibri" panose="020F0502020204030204" pitchFamily="34" charset="0"/>
              </a:rPr>
              <a:t>This is the </a:t>
            </a:r>
            <a:r>
              <a:rPr lang="en-GB" sz="2400" b="1" dirty="0">
                <a:solidFill>
                  <a:srgbClr val="FFFFFF"/>
                </a:solidFill>
                <a:latin typeface="+mj-lt"/>
                <a:cs typeface="Calibri" panose="020F0502020204030204" pitchFamily="34" charset="0"/>
              </a:rPr>
              <a:t>first priority </a:t>
            </a:r>
            <a:r>
              <a:rPr lang="en-GB" sz="2400" dirty="0">
                <a:solidFill>
                  <a:srgbClr val="FFFFFF"/>
                </a:solidFill>
                <a:latin typeface="+mj-lt"/>
                <a:cs typeface="Calibri" panose="020F0502020204030204" pitchFamily="34" charset="0"/>
              </a:rPr>
              <a:t>irrespective of whether crucial evidence is destroyed on the process.</a:t>
            </a:r>
          </a:p>
        </p:txBody>
      </p:sp>
    </p:spTree>
    <p:extLst>
      <p:ext uri="{BB962C8B-B14F-4D97-AF65-F5344CB8AC3E}">
        <p14:creationId xmlns:p14="http://schemas.microsoft.com/office/powerpoint/2010/main" val="1503327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448" y="69356"/>
            <a:ext cx="4154424" cy="1622321"/>
          </a:xfrm>
        </p:spPr>
        <p:txBody>
          <a:bodyPr>
            <a:normAutofit/>
          </a:bodyPr>
          <a:lstStyle/>
          <a:p>
            <a:r>
              <a:rPr lang="en-GB" u="sng" dirty="0"/>
              <a:t>Scene Control </a:t>
            </a:r>
          </a:p>
        </p:txBody>
      </p:sp>
      <p:sp>
        <p:nvSpPr>
          <p:cNvPr id="3" name="Content Placeholder 2"/>
          <p:cNvSpPr>
            <a:spLocks noGrp="1"/>
          </p:cNvSpPr>
          <p:nvPr>
            <p:ph idx="1"/>
          </p:nvPr>
        </p:nvSpPr>
        <p:spPr>
          <a:xfrm>
            <a:off x="75063" y="1814859"/>
            <a:ext cx="4004300" cy="4736066"/>
          </a:xfrm>
        </p:spPr>
        <p:txBody>
          <a:bodyPr>
            <a:normAutofit/>
          </a:bodyPr>
          <a:lstStyle/>
          <a:p>
            <a:pPr marL="0" lvl="0" indent="0">
              <a:spcBef>
                <a:spcPct val="20000"/>
              </a:spcBef>
              <a:buNone/>
            </a:pPr>
            <a:r>
              <a:rPr lang="en-GB" sz="2000" dirty="0">
                <a:latin typeface="+mj-lt"/>
                <a:cs typeface="Calibri" panose="020F0502020204030204" pitchFamily="34" charset="0"/>
              </a:rPr>
              <a:t>Identify and obtain details of witnesses.</a:t>
            </a:r>
          </a:p>
          <a:p>
            <a:pPr marL="0" lvl="0" indent="0">
              <a:spcBef>
                <a:spcPct val="20000"/>
              </a:spcBef>
              <a:buNone/>
            </a:pPr>
            <a:endParaRPr lang="en-GB" sz="2000" dirty="0">
              <a:latin typeface="+mj-lt"/>
              <a:cs typeface="Calibri" panose="020F0502020204030204" pitchFamily="34" charset="0"/>
            </a:endParaRPr>
          </a:p>
          <a:p>
            <a:pPr marL="0" lvl="0" indent="0">
              <a:spcBef>
                <a:spcPct val="20000"/>
              </a:spcBef>
              <a:buNone/>
            </a:pPr>
            <a:r>
              <a:rPr lang="en-GB" sz="2000" dirty="0">
                <a:latin typeface="+mj-lt"/>
                <a:cs typeface="Calibri" panose="020F0502020204030204" pitchFamily="34" charset="0"/>
              </a:rPr>
              <a:t>Onlookers can be a help or a hindrance. Use them or get rid of them!</a:t>
            </a:r>
          </a:p>
          <a:p>
            <a:pPr marL="0" lvl="0" indent="0">
              <a:spcBef>
                <a:spcPct val="20000"/>
              </a:spcBef>
              <a:buNone/>
            </a:pPr>
            <a:endParaRPr lang="en-GB" sz="2000" dirty="0">
              <a:latin typeface="+mj-lt"/>
              <a:cs typeface="Calibri" panose="020F0502020204030204" pitchFamily="34" charset="0"/>
            </a:endParaRPr>
          </a:p>
          <a:p>
            <a:pPr marL="0" lvl="0" indent="0">
              <a:spcBef>
                <a:spcPct val="20000"/>
              </a:spcBef>
              <a:buNone/>
            </a:pPr>
            <a:r>
              <a:rPr lang="en-GB" sz="2000" dirty="0">
                <a:latin typeface="+mj-lt"/>
                <a:cs typeface="Calibri" panose="020F0502020204030204" pitchFamily="34" charset="0"/>
              </a:rPr>
              <a:t>Control peoples movements -Cordons. </a:t>
            </a:r>
          </a:p>
          <a:p>
            <a:pPr marL="0" lvl="0" indent="0">
              <a:spcBef>
                <a:spcPct val="20000"/>
              </a:spcBef>
              <a:buNone/>
            </a:pPr>
            <a:endParaRPr lang="en-GB" sz="2000" dirty="0">
              <a:latin typeface="Myriad Pro"/>
            </a:endParaRPr>
          </a:p>
          <a:p>
            <a:endParaRPr lang="en-GB" sz="2000" dirty="0"/>
          </a:p>
        </p:txBody>
      </p:sp>
      <p:sp>
        <p:nvSpPr>
          <p:cNvPr id="71" name="Rectangle 7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129585F-7A92-1246-AC23-1173AC1C5DC9}"/>
              </a:ext>
            </a:extLst>
          </p:cNvPr>
          <p:cNvSpPr txBox="1"/>
          <p:nvPr/>
        </p:nvSpPr>
        <p:spPr>
          <a:xfrm>
            <a:off x="46448" y="5354128"/>
            <a:ext cx="4650026" cy="369332"/>
          </a:xfrm>
          <a:prstGeom prst="rect">
            <a:avLst/>
          </a:prstGeom>
          <a:noFill/>
        </p:spPr>
        <p:txBody>
          <a:bodyPr wrap="square" rtlCol="0">
            <a:spAutoFit/>
          </a:bodyPr>
          <a:lstStyle/>
          <a:p>
            <a:r>
              <a:rPr lang="en-GB" dirty="0"/>
              <a:t>Forensically, why are cordons important? </a:t>
            </a:r>
          </a:p>
        </p:txBody>
      </p:sp>
      <p:pic>
        <p:nvPicPr>
          <p:cNvPr id="6" name="Picture 6" descr="Behind the cordon - looking at what happens when CMPG have to close a  motorway | Staffordshire Police">
            <a:extLst>
              <a:ext uri="{FF2B5EF4-FFF2-40B4-BE49-F238E27FC236}">
                <a16:creationId xmlns:a16="http://schemas.microsoft.com/office/drawing/2014/main" id="{F0F1BACB-3A23-B34A-9BEC-5FDFD886C0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4525" y="1103277"/>
            <a:ext cx="3683347"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1752" name="Picture 8" descr="Police Inner Cordon Tape High Resolution Stock Photography and Images -  Alamy">
            <a:extLst>
              <a:ext uri="{FF2B5EF4-FFF2-40B4-BE49-F238E27FC236}">
                <a16:creationId xmlns:a16="http://schemas.microsoft.com/office/drawing/2014/main" id="{13977B10-9A44-ED4D-8BDB-7E56FC28E1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7066" y="3417935"/>
            <a:ext cx="33274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5547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9184"/>
            <a:ext cx="6894576" cy="1783080"/>
          </a:xfrm>
        </p:spPr>
        <p:txBody>
          <a:bodyPr anchor="b">
            <a:normAutofit/>
          </a:bodyPr>
          <a:lstStyle/>
          <a:p>
            <a:r>
              <a:rPr lang="en-GB" sz="5400"/>
              <a:t>Preserve Scene</a:t>
            </a:r>
          </a:p>
        </p:txBody>
      </p:sp>
      <p:sp>
        <p:nvSpPr>
          <p:cNvPr id="7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770" name="Picture 2" descr="Evidence Bags, Paper and Plastic Sample Pack by Crime Scene : Amazon.co.uk:  Stationery &amp; Office Supplies">
            <a:extLst>
              <a:ext uri="{FF2B5EF4-FFF2-40B4-BE49-F238E27FC236}">
                <a16:creationId xmlns:a16="http://schemas.microsoft.com/office/drawing/2014/main" id="{67CB5926-0B89-A74A-8570-0A324F2A06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3840" y="742065"/>
            <a:ext cx="4014216" cy="2604204"/>
          </a:xfrm>
          <a:prstGeom prst="rect">
            <a:avLst/>
          </a:prstGeom>
          <a:noFill/>
          <a:extLst>
            <a:ext uri="{909E8E84-426E-40DD-AFC4-6F175D3DCCD1}">
              <a14:hiddenFill xmlns:a14="http://schemas.microsoft.com/office/drawing/2010/main">
                <a:solidFill>
                  <a:srgbClr val="FFFFFF"/>
                </a:solidFill>
              </a14:hiddenFill>
            </a:ext>
          </a:extLst>
        </p:spPr>
      </p:pic>
      <p:pic>
        <p:nvPicPr>
          <p:cNvPr id="32772" name="Picture 4" descr="How do the Police Protect Crime Evidence? (with pictures)">
            <a:extLst>
              <a:ext uri="{FF2B5EF4-FFF2-40B4-BE49-F238E27FC236}">
                <a16:creationId xmlns:a16="http://schemas.microsoft.com/office/drawing/2014/main" id="{C65FA381-BEA5-CF48-A680-8B42157D3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63840" y="4188327"/>
            <a:ext cx="3995928" cy="195800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2774" name="Content Placeholder 2">
            <a:extLst>
              <a:ext uri="{FF2B5EF4-FFF2-40B4-BE49-F238E27FC236}">
                <a16:creationId xmlns:a16="http://schemas.microsoft.com/office/drawing/2014/main" id="{F6E2F892-B3F6-4BE7-B123-547B86DF1F4A}"/>
              </a:ext>
            </a:extLst>
          </p:cNvPr>
          <p:cNvGraphicFramePr/>
          <p:nvPr>
            <p:extLst>
              <p:ext uri="{D42A27DB-BD31-4B8C-83A1-F6EECF244321}">
                <p14:modId xmlns:p14="http://schemas.microsoft.com/office/powerpoint/2010/main" val="2689888977"/>
              </p:ext>
            </p:extLst>
          </p:nvPr>
        </p:nvGraphicFramePr>
        <p:xfrm>
          <a:off x="640080"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25008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54296" y="329184"/>
            <a:ext cx="6894576" cy="1783080"/>
          </a:xfrm>
        </p:spPr>
        <p:txBody>
          <a:bodyPr anchor="b">
            <a:normAutofit/>
          </a:bodyPr>
          <a:lstStyle/>
          <a:p>
            <a:r>
              <a:rPr lang="en-GB" sz="5400" dirty="0"/>
              <a:t>Arrest Suspect?</a:t>
            </a:r>
          </a:p>
        </p:txBody>
      </p:sp>
      <p:pic>
        <p:nvPicPr>
          <p:cNvPr id="33796" name="Picture 4" descr="What are your rights if police stop you or arrest you? | Metro News">
            <a:extLst>
              <a:ext uri="{FF2B5EF4-FFF2-40B4-BE49-F238E27FC236}">
                <a16:creationId xmlns:a16="http://schemas.microsoft.com/office/drawing/2014/main" id="{30D185FB-1736-9548-B1A7-C97D0804B5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96" r="18536" b="2"/>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794" name="Picture 2" descr="Forensic officers at an address in Aylesham, Kent following the arrest of  man in his 20s in connection with the murder of PCSO Julia James. Ms James,  a popular community support officer,">
            <a:extLst>
              <a:ext uri="{FF2B5EF4-FFF2-40B4-BE49-F238E27FC236}">
                <a16:creationId xmlns:a16="http://schemas.microsoft.com/office/drawing/2014/main" id="{97C21980-BE11-F54B-A547-C4E6A63737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02" r="-1" b="-1"/>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D9FE444-B2BA-48A9-A26A-E151B40792C1}"/>
              </a:ext>
            </a:extLst>
          </p:cNvPr>
          <p:cNvGraphicFramePr>
            <a:graphicFrameLocks noGrp="1"/>
          </p:cNvGraphicFramePr>
          <p:nvPr>
            <p:ph idx="1"/>
            <p:extLst>
              <p:ext uri="{D42A27DB-BD31-4B8C-83A1-F6EECF244321}">
                <p14:modId xmlns:p14="http://schemas.microsoft.com/office/powerpoint/2010/main" val="4049716398"/>
              </p:ext>
            </p:extLst>
          </p:nvPr>
        </p:nvGraphicFramePr>
        <p:xfrm>
          <a:off x="4654296" y="2706624"/>
          <a:ext cx="6894576" cy="34838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90B6C096-6583-9946-A3DC-5CFEEB037617}"/>
              </a:ext>
            </a:extLst>
          </p:cNvPr>
          <p:cNvSpPr txBox="1"/>
          <p:nvPr/>
        </p:nvSpPr>
        <p:spPr>
          <a:xfrm>
            <a:off x="5250157" y="5952195"/>
            <a:ext cx="6618755" cy="523220"/>
          </a:xfrm>
          <a:prstGeom prst="rect">
            <a:avLst/>
          </a:prstGeom>
          <a:noFill/>
        </p:spPr>
        <p:txBody>
          <a:bodyPr wrap="square" rtlCol="0">
            <a:spAutoFit/>
          </a:bodyPr>
          <a:lstStyle/>
          <a:p>
            <a:r>
              <a:rPr lang="en-GB" sz="2800" dirty="0">
                <a:solidFill>
                  <a:srgbClr val="FF0000"/>
                </a:solidFill>
              </a:rPr>
              <a:t>Think! Forensics Forensics Forensics!!</a:t>
            </a:r>
          </a:p>
        </p:txBody>
      </p:sp>
    </p:spTree>
    <p:extLst>
      <p:ext uri="{BB962C8B-B14F-4D97-AF65-F5344CB8AC3E}">
        <p14:creationId xmlns:p14="http://schemas.microsoft.com/office/powerpoint/2010/main" val="9966699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forensic recovery and examination?</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5B583A7-AD96-504F-8271-4A8139296773}"/>
              </a:ext>
            </a:extLst>
          </p:cNvPr>
          <p:cNvSpPr/>
          <p:nvPr/>
        </p:nvSpPr>
        <p:spPr>
          <a:xfrm>
            <a:off x="6950264" y="0"/>
            <a:ext cx="4131718" cy="68580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entagon 11">
            <a:extLst>
              <a:ext uri="{FF2B5EF4-FFF2-40B4-BE49-F238E27FC236}">
                <a16:creationId xmlns:a16="http://schemas.microsoft.com/office/drawing/2014/main" id="{6B3BFDCB-8FD1-B248-AE3E-5BFA70053B06}"/>
              </a:ext>
            </a:extLst>
          </p:cNvPr>
          <p:cNvSpPr/>
          <p:nvPr/>
        </p:nvSpPr>
        <p:spPr>
          <a:xfrm>
            <a:off x="259492" y="291208"/>
            <a:ext cx="6450226" cy="623192"/>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E52A717-0C85-3445-9D22-93680B7CDF17}"/>
              </a:ext>
            </a:extLst>
          </p:cNvPr>
          <p:cNvSpPr txBox="1"/>
          <p:nvPr/>
        </p:nvSpPr>
        <p:spPr>
          <a:xfrm>
            <a:off x="5689390" y="-423081"/>
            <a:ext cx="6623222" cy="10772180"/>
          </a:xfrm>
          <a:prstGeom prst="rect">
            <a:avLst/>
          </a:prstGeom>
          <a:noFill/>
        </p:spPr>
        <p:txBody>
          <a:bodyPr wrap="square" rtlCol="0">
            <a:spAutoFit/>
          </a:bodyPr>
          <a:lstStyle/>
          <a:p>
            <a:endParaRPr lang="en-GB" sz="2000" dirty="0"/>
          </a:p>
          <a:p>
            <a:endParaRPr lang="en-GB" sz="2000" dirty="0"/>
          </a:p>
          <a:p>
            <a:pPr algn="ctr"/>
            <a:r>
              <a:rPr lang="en-GB" sz="2000" dirty="0">
                <a:solidFill>
                  <a:schemeClr val="bg1"/>
                </a:solidFill>
              </a:rPr>
              <a:t>Theories / Principles </a:t>
            </a:r>
          </a:p>
          <a:p>
            <a:pPr algn="ctr"/>
            <a:endParaRPr lang="en-GB" sz="2000" dirty="0">
              <a:solidFill>
                <a:schemeClr val="bg1"/>
              </a:solidFill>
            </a:endParaRPr>
          </a:p>
          <a:p>
            <a:pPr algn="ctr"/>
            <a:r>
              <a:rPr lang="en-GB" sz="2000" dirty="0">
                <a:solidFill>
                  <a:schemeClr val="bg1"/>
                </a:solidFill>
              </a:rPr>
              <a:t>Legislation </a:t>
            </a:r>
          </a:p>
          <a:p>
            <a:pPr algn="ctr"/>
            <a:endParaRPr lang="en-GB" sz="2000" dirty="0">
              <a:solidFill>
                <a:schemeClr val="bg1"/>
              </a:solidFill>
            </a:endParaRPr>
          </a:p>
          <a:p>
            <a:pPr algn="ctr"/>
            <a:r>
              <a:rPr lang="en-GB" sz="2000" dirty="0">
                <a:solidFill>
                  <a:schemeClr val="bg1"/>
                </a:solidFill>
              </a:rPr>
              <a:t>Police Powers (Search &amp; Seizure) </a:t>
            </a:r>
          </a:p>
          <a:p>
            <a:pPr algn="ctr"/>
            <a:endParaRPr lang="en-GB" sz="2000" dirty="0">
              <a:solidFill>
                <a:schemeClr val="bg1"/>
              </a:solidFill>
            </a:endParaRPr>
          </a:p>
          <a:p>
            <a:pPr algn="ctr"/>
            <a:r>
              <a:rPr lang="en-GB" sz="2000" dirty="0">
                <a:solidFill>
                  <a:schemeClr val="bg1"/>
                </a:solidFill>
              </a:rPr>
              <a:t>Policies and Procedures </a:t>
            </a:r>
          </a:p>
          <a:p>
            <a:pPr algn="ctr"/>
            <a:endParaRPr lang="en-GB" sz="2000" dirty="0">
              <a:solidFill>
                <a:schemeClr val="bg1"/>
              </a:solidFill>
            </a:endParaRPr>
          </a:p>
          <a:p>
            <a:pPr algn="ctr"/>
            <a:r>
              <a:rPr lang="en-GB" sz="2000" dirty="0">
                <a:solidFill>
                  <a:schemeClr val="bg1"/>
                </a:solidFill>
              </a:rPr>
              <a:t>Case studies </a:t>
            </a:r>
          </a:p>
          <a:p>
            <a:pPr algn="ctr"/>
            <a:endParaRPr lang="en-GB" sz="2000" dirty="0">
              <a:solidFill>
                <a:schemeClr val="bg1"/>
              </a:solidFill>
            </a:endParaRPr>
          </a:p>
          <a:p>
            <a:pPr algn="ctr"/>
            <a:r>
              <a:rPr lang="en-GB" sz="2000" dirty="0">
                <a:solidFill>
                  <a:schemeClr val="bg1"/>
                </a:solidFill>
              </a:rPr>
              <a:t>Information &amp; Intelligence </a:t>
            </a:r>
          </a:p>
          <a:p>
            <a:pPr algn="ctr"/>
            <a:endParaRPr lang="en-GB" sz="2000" dirty="0">
              <a:solidFill>
                <a:schemeClr val="bg1"/>
              </a:solidFill>
            </a:endParaRPr>
          </a:p>
          <a:p>
            <a:pPr algn="ctr"/>
            <a:r>
              <a:rPr lang="en-GB" sz="2000" dirty="0">
                <a:solidFill>
                  <a:schemeClr val="bg1"/>
                </a:solidFill>
              </a:rPr>
              <a:t>Conducting investigations</a:t>
            </a:r>
          </a:p>
          <a:p>
            <a:pPr algn="ctr"/>
            <a:endParaRPr lang="en-GB" sz="2000" dirty="0">
              <a:solidFill>
                <a:schemeClr val="bg1"/>
              </a:solidFill>
            </a:endParaRPr>
          </a:p>
          <a:p>
            <a:pPr algn="ctr"/>
            <a:r>
              <a:rPr lang="en-GB" sz="2000" dirty="0">
                <a:solidFill>
                  <a:schemeClr val="bg1"/>
                </a:solidFill>
              </a:rPr>
              <a:t>Incident Management </a:t>
            </a:r>
            <a:br>
              <a:rPr lang="en-GB" sz="2000" dirty="0">
                <a:solidFill>
                  <a:schemeClr val="bg1"/>
                </a:solidFill>
              </a:rPr>
            </a:br>
            <a:br>
              <a:rPr lang="en-GB" sz="2000" dirty="0">
                <a:solidFill>
                  <a:schemeClr val="bg1"/>
                </a:solidFill>
              </a:rPr>
            </a:br>
            <a:r>
              <a:rPr lang="en-GB" sz="2000" dirty="0">
                <a:solidFill>
                  <a:schemeClr val="bg1"/>
                </a:solidFill>
              </a:rPr>
              <a:t>Misuse of Drugs Act 1971</a:t>
            </a:r>
          </a:p>
          <a:p>
            <a:pPr algn="ctr"/>
            <a:endParaRPr lang="en-GB" sz="2000" dirty="0">
              <a:solidFill>
                <a:schemeClr val="bg1"/>
              </a:solidFill>
            </a:endParaRPr>
          </a:p>
          <a:p>
            <a:pPr algn="ctr"/>
            <a:r>
              <a:rPr lang="en-GB" sz="2000" dirty="0">
                <a:solidFill>
                  <a:schemeClr val="bg1"/>
                </a:solidFill>
              </a:rPr>
              <a:t>Roads Policing </a:t>
            </a:r>
          </a:p>
          <a:p>
            <a:pPr algn="ctr"/>
            <a:endParaRPr lang="en-GB" sz="2000" dirty="0">
              <a:solidFill>
                <a:schemeClr val="bg1"/>
              </a:solidFill>
            </a:endParaRPr>
          </a:p>
          <a:p>
            <a:pPr algn="ctr"/>
            <a:r>
              <a:rPr lang="en-GB" sz="2000" dirty="0">
                <a:solidFill>
                  <a:schemeClr val="bg1"/>
                </a:solidFill>
              </a:rPr>
              <a:t>Public Protection </a:t>
            </a:r>
          </a:p>
          <a:p>
            <a:endParaRPr lang="en-GB" dirty="0"/>
          </a:p>
          <a:p>
            <a:endParaRPr lang="en-GB" dirty="0"/>
          </a:p>
          <a:p>
            <a:endParaRPr lang="en-GB" dirty="0"/>
          </a:p>
          <a:p>
            <a:r>
              <a:rPr lang="en-GB" dirty="0"/>
              <a:t> </a:t>
            </a:r>
          </a:p>
          <a:p>
            <a:endParaRPr lang="en-GB" dirty="0"/>
          </a:p>
          <a:p>
            <a:endParaRPr lang="en-GB" dirty="0"/>
          </a:p>
          <a:p>
            <a:endParaRPr lang="en-GB" dirty="0"/>
          </a:p>
          <a:p>
            <a:r>
              <a:rPr lang="en-GB" dirty="0"/>
              <a:t> </a:t>
            </a:r>
          </a:p>
          <a:p>
            <a:endParaRPr lang="en-GB" dirty="0"/>
          </a:p>
          <a:p>
            <a:endParaRPr lang="en-GB" dirty="0"/>
          </a:p>
          <a:p>
            <a:r>
              <a:rPr lang="en-GB" dirty="0"/>
              <a:t> </a:t>
            </a:r>
          </a:p>
          <a:p>
            <a:endParaRPr lang="en-GB" dirty="0"/>
          </a:p>
          <a:p>
            <a:endParaRPr lang="en-GB" dirty="0"/>
          </a:p>
        </p:txBody>
      </p:sp>
      <p:sp>
        <p:nvSpPr>
          <p:cNvPr id="9" name="TextBox 8">
            <a:extLst>
              <a:ext uri="{FF2B5EF4-FFF2-40B4-BE49-F238E27FC236}">
                <a16:creationId xmlns:a16="http://schemas.microsoft.com/office/drawing/2014/main" id="{B6D56729-E861-7D4A-9B8C-A64765C2CE9B}"/>
              </a:ext>
            </a:extLst>
          </p:cNvPr>
          <p:cNvSpPr txBox="1"/>
          <p:nvPr/>
        </p:nvSpPr>
        <p:spPr>
          <a:xfrm>
            <a:off x="259492" y="3657572"/>
            <a:ext cx="6098058" cy="369332"/>
          </a:xfrm>
          <a:prstGeom prst="rect">
            <a:avLst/>
          </a:prstGeom>
          <a:noFill/>
        </p:spPr>
        <p:txBody>
          <a:bodyPr wrap="square">
            <a:spAutoFit/>
          </a:bodyPr>
          <a:lstStyle/>
          <a:p>
            <a:r>
              <a:rPr lang="en-GB" dirty="0"/>
              <a:t>Releasing  </a:t>
            </a:r>
          </a:p>
        </p:txBody>
      </p:sp>
      <p:sp>
        <p:nvSpPr>
          <p:cNvPr id="11" name="TextBox 10">
            <a:extLst>
              <a:ext uri="{FF2B5EF4-FFF2-40B4-BE49-F238E27FC236}">
                <a16:creationId xmlns:a16="http://schemas.microsoft.com/office/drawing/2014/main" id="{096E3D87-051A-6F49-AF76-1D214A78383E}"/>
              </a:ext>
            </a:extLst>
          </p:cNvPr>
          <p:cNvSpPr txBox="1"/>
          <p:nvPr/>
        </p:nvSpPr>
        <p:spPr>
          <a:xfrm>
            <a:off x="358348" y="315922"/>
            <a:ext cx="6450226" cy="523220"/>
          </a:xfrm>
          <a:prstGeom prst="rect">
            <a:avLst/>
          </a:prstGeom>
          <a:noFill/>
        </p:spPr>
        <p:txBody>
          <a:bodyPr wrap="square">
            <a:spAutoFit/>
          </a:bodyPr>
          <a:lstStyle/>
          <a:p>
            <a:r>
              <a:rPr lang="en-GB" sz="2800" dirty="0">
                <a:solidFill>
                  <a:schemeClr val="bg1"/>
                </a:solidFill>
              </a:rPr>
              <a:t>Applying Knowledge and Understanding </a:t>
            </a:r>
          </a:p>
        </p:txBody>
      </p:sp>
      <p:sp>
        <p:nvSpPr>
          <p:cNvPr id="14" name="TextBox 13">
            <a:extLst>
              <a:ext uri="{FF2B5EF4-FFF2-40B4-BE49-F238E27FC236}">
                <a16:creationId xmlns:a16="http://schemas.microsoft.com/office/drawing/2014/main" id="{E38F3831-0F97-9946-9420-83161DF69CCF}"/>
              </a:ext>
            </a:extLst>
          </p:cNvPr>
          <p:cNvSpPr txBox="1"/>
          <p:nvPr/>
        </p:nvSpPr>
        <p:spPr>
          <a:xfrm>
            <a:off x="225513" y="1409484"/>
            <a:ext cx="6715896" cy="400110"/>
          </a:xfrm>
          <a:prstGeom prst="rect">
            <a:avLst/>
          </a:prstGeom>
          <a:noFill/>
        </p:spPr>
        <p:txBody>
          <a:bodyPr wrap="square">
            <a:spAutoFit/>
          </a:bodyPr>
          <a:lstStyle/>
          <a:p>
            <a:r>
              <a:rPr lang="en-GB" sz="2000" u="sng" dirty="0"/>
              <a:t>Scene Management   </a:t>
            </a:r>
          </a:p>
        </p:txBody>
      </p:sp>
      <p:sp>
        <p:nvSpPr>
          <p:cNvPr id="16" name="TextBox 15">
            <a:extLst>
              <a:ext uri="{FF2B5EF4-FFF2-40B4-BE49-F238E27FC236}">
                <a16:creationId xmlns:a16="http://schemas.microsoft.com/office/drawing/2014/main" id="{AA38A934-384C-6F4A-A50B-88641621A8BC}"/>
              </a:ext>
            </a:extLst>
          </p:cNvPr>
          <p:cNvSpPr txBox="1"/>
          <p:nvPr/>
        </p:nvSpPr>
        <p:spPr>
          <a:xfrm>
            <a:off x="264612" y="2052246"/>
            <a:ext cx="6715896" cy="369332"/>
          </a:xfrm>
          <a:prstGeom prst="rect">
            <a:avLst/>
          </a:prstGeom>
          <a:noFill/>
        </p:spPr>
        <p:txBody>
          <a:bodyPr wrap="square">
            <a:spAutoFit/>
          </a:bodyPr>
          <a:lstStyle/>
          <a:p>
            <a:r>
              <a:rPr lang="en-GB" dirty="0"/>
              <a:t>Identifying </a:t>
            </a:r>
          </a:p>
        </p:txBody>
      </p:sp>
      <p:sp>
        <p:nvSpPr>
          <p:cNvPr id="18" name="TextBox 17">
            <a:extLst>
              <a:ext uri="{FF2B5EF4-FFF2-40B4-BE49-F238E27FC236}">
                <a16:creationId xmlns:a16="http://schemas.microsoft.com/office/drawing/2014/main" id="{4BE40836-932D-7247-936B-C3E0CE59241A}"/>
              </a:ext>
            </a:extLst>
          </p:cNvPr>
          <p:cNvSpPr txBox="1"/>
          <p:nvPr/>
        </p:nvSpPr>
        <p:spPr>
          <a:xfrm>
            <a:off x="264612" y="2382241"/>
            <a:ext cx="6715896" cy="369332"/>
          </a:xfrm>
          <a:prstGeom prst="rect">
            <a:avLst/>
          </a:prstGeom>
          <a:noFill/>
        </p:spPr>
        <p:txBody>
          <a:bodyPr wrap="square">
            <a:spAutoFit/>
          </a:bodyPr>
          <a:lstStyle/>
          <a:p>
            <a:r>
              <a:rPr lang="en-GB" dirty="0"/>
              <a:t>Securing</a:t>
            </a:r>
          </a:p>
        </p:txBody>
      </p:sp>
      <p:sp>
        <p:nvSpPr>
          <p:cNvPr id="20" name="TextBox 19">
            <a:extLst>
              <a:ext uri="{FF2B5EF4-FFF2-40B4-BE49-F238E27FC236}">
                <a16:creationId xmlns:a16="http://schemas.microsoft.com/office/drawing/2014/main" id="{0BAECA9F-69DC-5D42-BA15-31ED0D0B44E4}"/>
              </a:ext>
            </a:extLst>
          </p:cNvPr>
          <p:cNvSpPr txBox="1"/>
          <p:nvPr/>
        </p:nvSpPr>
        <p:spPr>
          <a:xfrm>
            <a:off x="234368" y="3221262"/>
            <a:ext cx="6715896" cy="369332"/>
          </a:xfrm>
          <a:prstGeom prst="rect">
            <a:avLst/>
          </a:prstGeom>
          <a:noFill/>
        </p:spPr>
        <p:txBody>
          <a:bodyPr wrap="square">
            <a:spAutoFit/>
          </a:bodyPr>
          <a:lstStyle/>
          <a:p>
            <a:r>
              <a:rPr lang="en-GB" dirty="0"/>
              <a:t>Cross contamination </a:t>
            </a:r>
          </a:p>
        </p:txBody>
      </p:sp>
      <p:sp>
        <p:nvSpPr>
          <p:cNvPr id="22" name="TextBox 21">
            <a:extLst>
              <a:ext uri="{FF2B5EF4-FFF2-40B4-BE49-F238E27FC236}">
                <a16:creationId xmlns:a16="http://schemas.microsoft.com/office/drawing/2014/main" id="{023271BA-5578-E24D-8AFD-C56DA6D1F077}"/>
              </a:ext>
            </a:extLst>
          </p:cNvPr>
          <p:cNvSpPr txBox="1"/>
          <p:nvPr/>
        </p:nvSpPr>
        <p:spPr>
          <a:xfrm>
            <a:off x="259492" y="2771622"/>
            <a:ext cx="6715896" cy="369332"/>
          </a:xfrm>
          <a:prstGeom prst="rect">
            <a:avLst/>
          </a:prstGeom>
          <a:noFill/>
        </p:spPr>
        <p:txBody>
          <a:bodyPr wrap="square">
            <a:spAutoFit/>
          </a:bodyPr>
          <a:lstStyle/>
          <a:p>
            <a:r>
              <a:rPr lang="en-GB" dirty="0"/>
              <a:t>Searching and examining</a:t>
            </a:r>
          </a:p>
        </p:txBody>
      </p:sp>
      <p:pic>
        <p:nvPicPr>
          <p:cNvPr id="8194" name="Picture 2" descr="Let&amp;#39;s learn about forensic science | Science News for Students">
            <a:extLst>
              <a:ext uri="{FF2B5EF4-FFF2-40B4-BE49-F238E27FC236}">
                <a16:creationId xmlns:a16="http://schemas.microsoft.com/office/drawing/2014/main" id="{5281F472-BB9F-CA46-AB40-8B05442F92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492" y="4248314"/>
            <a:ext cx="4260452" cy="239900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orensic Science is Not Foolproof, It Turns Out">
            <a:extLst>
              <a:ext uri="{FF2B5EF4-FFF2-40B4-BE49-F238E27FC236}">
                <a16:creationId xmlns:a16="http://schemas.microsoft.com/office/drawing/2014/main" id="{1533532F-D227-234E-94E2-1B62138FA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7157" y="1714028"/>
            <a:ext cx="3440393" cy="1792102"/>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orensic Sciences and Policing - Staffordshire University">
            <a:extLst>
              <a:ext uri="{FF2B5EF4-FFF2-40B4-BE49-F238E27FC236}">
                <a16:creationId xmlns:a16="http://schemas.microsoft.com/office/drawing/2014/main" id="{6B6E6C8A-02BE-F14A-838A-50FCBCA613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8176096" y="2837777"/>
            <a:ext cx="6858000" cy="1173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90243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676B-31E3-3146-B293-58E20E6FEAB4}"/>
              </a:ext>
            </a:extLst>
          </p:cNvPr>
          <p:cNvSpPr>
            <a:spLocks noGrp="1"/>
          </p:cNvSpPr>
          <p:nvPr>
            <p:ph type="title"/>
          </p:nvPr>
        </p:nvSpPr>
        <p:spPr>
          <a:xfrm>
            <a:off x="0" y="0"/>
            <a:ext cx="10515600" cy="1325563"/>
          </a:xfrm>
        </p:spPr>
        <p:txBody>
          <a:bodyPr/>
          <a:lstStyle/>
          <a:p>
            <a:r>
              <a:rPr lang="en-GB" u="sng" dirty="0"/>
              <a:t> Watch and Identify...</a:t>
            </a:r>
          </a:p>
        </p:txBody>
      </p:sp>
      <p:pic>
        <p:nvPicPr>
          <p:cNvPr id="5" name="Picture 4" descr="A person sitting at a desk&#10;&#10;Description automatically generated with low confidence">
            <a:extLst>
              <a:ext uri="{FF2B5EF4-FFF2-40B4-BE49-F238E27FC236}">
                <a16:creationId xmlns:a16="http://schemas.microsoft.com/office/drawing/2014/main" id="{4717C11B-6F00-4249-A101-4054C888AB2C}"/>
              </a:ext>
            </a:extLst>
          </p:cNvPr>
          <p:cNvPicPr>
            <a:picLocks noChangeAspect="1"/>
          </p:cNvPicPr>
          <p:nvPr/>
        </p:nvPicPr>
        <p:blipFill>
          <a:blip r:embed="rId3"/>
          <a:stretch>
            <a:fillRect/>
          </a:stretch>
        </p:blipFill>
        <p:spPr>
          <a:xfrm>
            <a:off x="216409" y="1333755"/>
            <a:ext cx="5708904" cy="3243072"/>
          </a:xfrm>
          <a:prstGeom prst="rect">
            <a:avLst/>
          </a:prstGeom>
        </p:spPr>
      </p:pic>
      <p:sp>
        <p:nvSpPr>
          <p:cNvPr id="7" name="TextBox 6">
            <a:extLst>
              <a:ext uri="{FF2B5EF4-FFF2-40B4-BE49-F238E27FC236}">
                <a16:creationId xmlns:a16="http://schemas.microsoft.com/office/drawing/2014/main" id="{E125A551-C7FC-014C-A5C5-49F8A7508436}"/>
              </a:ext>
            </a:extLst>
          </p:cNvPr>
          <p:cNvSpPr txBox="1"/>
          <p:nvPr/>
        </p:nvSpPr>
        <p:spPr>
          <a:xfrm>
            <a:off x="6772656" y="365867"/>
            <a:ext cx="4791456" cy="4401205"/>
          </a:xfrm>
          <a:prstGeom prst="rect">
            <a:avLst/>
          </a:prstGeom>
          <a:solidFill>
            <a:schemeClr val="accent1">
              <a:lumMod val="60000"/>
              <a:lumOff val="40000"/>
            </a:schemeClr>
          </a:solidFill>
        </p:spPr>
        <p:txBody>
          <a:bodyPr wrap="square" rtlCol="0">
            <a:spAutoFit/>
          </a:bodyPr>
          <a:lstStyle/>
          <a:p>
            <a:endParaRPr lang="en-GB" dirty="0"/>
          </a:p>
          <a:p>
            <a:r>
              <a:rPr lang="en-GB" sz="2800" u="sng" dirty="0"/>
              <a:t>Task: </a:t>
            </a:r>
          </a:p>
          <a:p>
            <a:endParaRPr lang="en-GB" dirty="0"/>
          </a:p>
          <a:p>
            <a:r>
              <a:rPr lang="en-GB" dirty="0"/>
              <a:t>Watch the documentary:  </a:t>
            </a:r>
          </a:p>
          <a:p>
            <a:endParaRPr lang="en-GB" dirty="0"/>
          </a:p>
          <a:p>
            <a:pPr marL="285750" indent="-285750">
              <a:buFontTx/>
              <a:buChar char="-"/>
            </a:pPr>
            <a:r>
              <a:rPr lang="en-GB" dirty="0"/>
              <a:t>identify where you believe forensic recovery  and/or examination take place</a:t>
            </a:r>
          </a:p>
          <a:p>
            <a:endParaRPr lang="en-GB" dirty="0"/>
          </a:p>
          <a:p>
            <a:pPr marL="285750" indent="-285750">
              <a:buFontTx/>
              <a:buChar char="-"/>
            </a:pPr>
            <a:r>
              <a:rPr lang="en-GB" dirty="0"/>
              <a:t>identify where you believe policing powers are being executed (</a:t>
            </a:r>
            <a:r>
              <a:rPr lang="en-GB" dirty="0" err="1"/>
              <a:t>i.e</a:t>
            </a:r>
            <a:r>
              <a:rPr lang="en-GB" dirty="0"/>
              <a:t>, search powers)</a:t>
            </a:r>
          </a:p>
          <a:p>
            <a:pPr marL="285750" indent="-285750">
              <a:buFontTx/>
              <a:buChar char="-"/>
            </a:pPr>
            <a:endParaRPr lang="en-GB" dirty="0"/>
          </a:p>
          <a:p>
            <a:pPr marL="285750" indent="-285750">
              <a:buFontTx/>
              <a:buChar char="-"/>
            </a:pPr>
            <a:endParaRPr lang="en-GB" dirty="0"/>
          </a:p>
          <a:p>
            <a:r>
              <a:rPr lang="en-GB" dirty="0"/>
              <a:t>Don’t worry about knowing the acts and sections - This is what we’re going to learn over the coming weeks!  This is just to get you thinking!</a:t>
            </a:r>
          </a:p>
        </p:txBody>
      </p:sp>
      <p:sp>
        <p:nvSpPr>
          <p:cNvPr id="8" name="TextBox 7">
            <a:extLst>
              <a:ext uri="{FF2B5EF4-FFF2-40B4-BE49-F238E27FC236}">
                <a16:creationId xmlns:a16="http://schemas.microsoft.com/office/drawing/2014/main" id="{88F823B8-E783-A449-8DEF-7C312DCDE17D}"/>
              </a:ext>
            </a:extLst>
          </p:cNvPr>
          <p:cNvSpPr txBox="1"/>
          <p:nvPr/>
        </p:nvSpPr>
        <p:spPr>
          <a:xfrm>
            <a:off x="216407" y="4767072"/>
            <a:ext cx="5879593" cy="923330"/>
          </a:xfrm>
          <a:prstGeom prst="rect">
            <a:avLst/>
          </a:prstGeom>
          <a:noFill/>
        </p:spPr>
        <p:txBody>
          <a:bodyPr wrap="square" rtlCol="0">
            <a:spAutoFit/>
          </a:bodyPr>
          <a:lstStyle/>
          <a:p>
            <a:r>
              <a:rPr lang="en-GB" dirty="0"/>
              <a:t>Documentary: Forensics: The Real CSI </a:t>
            </a:r>
            <a:br>
              <a:rPr lang="en-GB" dirty="0"/>
            </a:br>
            <a:r>
              <a:rPr lang="en-GB" dirty="0"/>
              <a:t>Series: 2 </a:t>
            </a:r>
          </a:p>
          <a:p>
            <a:r>
              <a:rPr lang="en-GB" dirty="0"/>
              <a:t>Episode: 7 ‘Killing in the Car Park’</a:t>
            </a:r>
          </a:p>
        </p:txBody>
      </p:sp>
      <p:sp>
        <p:nvSpPr>
          <p:cNvPr id="9" name="TextBox 8">
            <a:extLst>
              <a:ext uri="{FF2B5EF4-FFF2-40B4-BE49-F238E27FC236}">
                <a16:creationId xmlns:a16="http://schemas.microsoft.com/office/drawing/2014/main" id="{7BC3642A-6810-3945-B10A-828738ECF0AF}"/>
              </a:ext>
            </a:extLst>
          </p:cNvPr>
          <p:cNvSpPr txBox="1"/>
          <p:nvPr/>
        </p:nvSpPr>
        <p:spPr>
          <a:xfrm>
            <a:off x="216407" y="5902390"/>
            <a:ext cx="3925824" cy="369332"/>
          </a:xfrm>
          <a:prstGeom prst="rect">
            <a:avLst/>
          </a:prstGeom>
          <a:noFill/>
        </p:spPr>
        <p:txBody>
          <a:bodyPr wrap="square" rtlCol="0">
            <a:spAutoFit/>
          </a:bodyPr>
          <a:lstStyle/>
          <a:p>
            <a:r>
              <a:rPr lang="en-GB" dirty="0"/>
              <a:t>Clicks </a:t>
            </a:r>
            <a:r>
              <a:rPr lang="en-GB" dirty="0">
                <a:hlinkClick r:id="rId4"/>
              </a:rPr>
              <a:t>here</a:t>
            </a:r>
            <a:r>
              <a:rPr lang="en-GB" dirty="0"/>
              <a:t> to play the documentary</a:t>
            </a:r>
          </a:p>
        </p:txBody>
      </p:sp>
      <p:sp>
        <p:nvSpPr>
          <p:cNvPr id="11" name="TextBox 10">
            <a:extLst>
              <a:ext uri="{FF2B5EF4-FFF2-40B4-BE49-F238E27FC236}">
                <a16:creationId xmlns:a16="http://schemas.microsoft.com/office/drawing/2014/main" id="{F056CB01-D7CA-A347-9848-9313110EF576}"/>
              </a:ext>
            </a:extLst>
          </p:cNvPr>
          <p:cNvSpPr txBox="1"/>
          <p:nvPr/>
        </p:nvSpPr>
        <p:spPr>
          <a:xfrm>
            <a:off x="5407152" y="5071393"/>
            <a:ext cx="6156960" cy="1754326"/>
          </a:xfrm>
          <a:prstGeom prst="rect">
            <a:avLst/>
          </a:prstGeom>
          <a:solidFill>
            <a:schemeClr val="accent2">
              <a:lumMod val="60000"/>
              <a:lumOff val="40000"/>
            </a:schemeClr>
          </a:solidFill>
        </p:spPr>
        <p:txBody>
          <a:bodyPr wrap="square">
            <a:spAutoFit/>
          </a:bodyPr>
          <a:lstStyle/>
          <a:p>
            <a:pPr algn="ctr"/>
            <a:r>
              <a:rPr lang="en-GB" dirty="0"/>
              <a:t>Note: Please complete this task before next week’s on-campus workshop. </a:t>
            </a:r>
          </a:p>
          <a:p>
            <a:pPr algn="ctr"/>
            <a:endParaRPr lang="en-GB" dirty="0"/>
          </a:p>
          <a:p>
            <a:pPr algn="ctr"/>
            <a:r>
              <a:rPr lang="en-GB" dirty="0"/>
              <a:t>We will be discussing this in detail.  </a:t>
            </a:r>
          </a:p>
          <a:p>
            <a:pPr algn="ctr"/>
            <a:br>
              <a:rPr lang="en-GB" dirty="0"/>
            </a:br>
            <a:r>
              <a:rPr lang="en-GB" dirty="0"/>
              <a:t>Participation is required in tasks set during this module :-D</a:t>
            </a:r>
          </a:p>
        </p:txBody>
      </p:sp>
    </p:spTree>
    <p:extLst>
      <p:ext uri="{BB962C8B-B14F-4D97-AF65-F5344CB8AC3E}">
        <p14:creationId xmlns:p14="http://schemas.microsoft.com/office/powerpoint/2010/main" val="37550425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A6BB0-8377-9C41-9CD5-6AE3181E49B4}"/>
              </a:ext>
            </a:extLst>
          </p:cNvPr>
          <p:cNvSpPr>
            <a:spLocks noGrp="1"/>
          </p:cNvSpPr>
          <p:nvPr>
            <p:ph type="title"/>
          </p:nvPr>
        </p:nvSpPr>
        <p:spPr>
          <a:xfrm>
            <a:off x="524741" y="620392"/>
            <a:ext cx="3808268" cy="5504688"/>
          </a:xfrm>
        </p:spPr>
        <p:txBody>
          <a:bodyPr>
            <a:normAutofit/>
          </a:bodyPr>
          <a:lstStyle/>
          <a:p>
            <a:pPr algn="ctr"/>
            <a:r>
              <a:rPr lang="en-US" sz="6000" dirty="0">
                <a:solidFill>
                  <a:schemeClr val="accent5"/>
                </a:solidFill>
              </a:rPr>
              <a:t>Next Workshop</a:t>
            </a:r>
          </a:p>
        </p:txBody>
      </p:sp>
      <p:graphicFrame>
        <p:nvGraphicFramePr>
          <p:cNvPr id="5" name="Content Placeholder 2">
            <a:extLst>
              <a:ext uri="{FF2B5EF4-FFF2-40B4-BE49-F238E27FC236}">
                <a16:creationId xmlns:a16="http://schemas.microsoft.com/office/drawing/2014/main" id="{6B589FAA-ABC5-4C1B-9E27-25341324595E}"/>
              </a:ext>
            </a:extLst>
          </p:cNvPr>
          <p:cNvGraphicFramePr>
            <a:graphicFrameLocks noGrp="1"/>
          </p:cNvGraphicFramePr>
          <p:nvPr>
            <p:ph idx="1"/>
            <p:extLst>
              <p:ext uri="{D42A27DB-BD31-4B8C-83A1-F6EECF244321}">
                <p14:modId xmlns:p14="http://schemas.microsoft.com/office/powerpoint/2010/main" val="164522782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77367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422</TotalTime>
  <Words>2802</Words>
  <Application>Microsoft Macintosh PowerPoint</Application>
  <PresentationFormat>Widescreen</PresentationFormat>
  <Paragraphs>461</Paragraphs>
  <Slides>48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48</vt:i4>
      </vt:variant>
    </vt:vector>
  </HeadingPairs>
  <TitlesOfParts>
    <vt:vector size="55" baseType="lpstr">
      <vt:lpstr>Arial</vt:lpstr>
      <vt:lpstr>Arial Rounded MT Bold</vt:lpstr>
      <vt:lpstr>Bradley Hand</vt:lpstr>
      <vt:lpstr>Calibri</vt:lpstr>
      <vt:lpstr>Calibri Light</vt:lpstr>
      <vt:lpstr>Myriad Pro</vt:lpstr>
      <vt:lpstr>Office Theme</vt:lpstr>
      <vt:lpstr>BMPS6009 Forensic Recovery  &amp; Examination </vt:lpstr>
      <vt:lpstr>Module Aims </vt:lpstr>
      <vt:lpstr>Learning Outcomes </vt:lpstr>
      <vt:lpstr>Contact Time </vt:lpstr>
      <vt:lpstr>Module Assessments </vt:lpstr>
      <vt:lpstr>PowerPoint Presentation</vt:lpstr>
      <vt:lpstr>Read Assessment Brief! </vt:lpstr>
      <vt:lpstr>PowerPoint Presentation</vt:lpstr>
      <vt:lpstr>PowerPoint Presentation</vt:lpstr>
      <vt:lpstr>PowerPoint Presentation</vt:lpstr>
      <vt:lpstr>PowerPoint Presentation</vt:lpstr>
      <vt:lpstr>Areas of study...</vt:lpstr>
      <vt:lpstr>PowerPoint Presentation</vt:lpstr>
      <vt:lpstr>The National Decision Model (NDM)</vt:lpstr>
      <vt:lpstr>PowerPoint Presentation</vt:lpstr>
      <vt:lpstr>What does each stage of the NDM involve? </vt:lpstr>
      <vt:lpstr>Forensic Science</vt:lpstr>
      <vt:lpstr>PowerPoint Presentation</vt:lpstr>
      <vt:lpstr>  Paul L. Kirk. (1902-1970) </vt:lpstr>
      <vt:lpstr>IMPORTANT! Cross Contamination</vt:lpstr>
      <vt:lpstr>Think: Recovery and Continuity of Evidence</vt:lpstr>
      <vt:lpstr>Think: Recovery and Continuity of Evidence</vt:lpstr>
      <vt:lpstr>The Role of a Crime Scene Investigation (CSI)</vt:lpstr>
      <vt:lpstr>Forensics</vt:lpstr>
      <vt:lpstr>Sources of Forensic Evidence </vt:lpstr>
      <vt:lpstr>Types of Forensic Evidence  </vt:lpstr>
      <vt:lpstr>Trace Evidence </vt:lpstr>
      <vt:lpstr>Impressions</vt:lpstr>
      <vt:lpstr>DNA Evidence </vt:lpstr>
      <vt:lpstr>Finger Marks </vt:lpstr>
      <vt:lpstr>Firearms</vt:lpstr>
      <vt:lpstr>PowerPoint Presentation</vt:lpstr>
      <vt:lpstr>PowerPoint Presentation</vt:lpstr>
      <vt:lpstr>PowerPoint Presentation</vt:lpstr>
      <vt:lpstr>“The Golden Hour” </vt:lpstr>
      <vt:lpstr>PowerPoint Presentation</vt:lpstr>
      <vt:lpstr>PowerPoint Presentation</vt:lpstr>
      <vt:lpstr>PowerPoint Presentation</vt:lpstr>
      <vt:lpstr>Initial Assessment - Risk</vt:lpstr>
      <vt:lpstr>Scene Hazards - Risks</vt:lpstr>
      <vt:lpstr>Priorities - Preserve Life</vt:lpstr>
      <vt:lpstr>Scene Control </vt:lpstr>
      <vt:lpstr>Preserve Scene</vt:lpstr>
      <vt:lpstr>Arrest Suspect?</vt:lpstr>
      <vt:lpstr>The 4 R’s to Remember!  </vt:lpstr>
      <vt:lpstr>PowerPoint Presentation</vt:lpstr>
      <vt:lpstr> Watch and Identify...</vt:lpstr>
      <vt:lpstr>Next Workshop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and Examination </dc:title>
  <dc:creator>Rhiannon Lloyd</dc:creator>
  <cp:lastModifiedBy>Rhiannon Lloyd</cp:lastModifiedBy>
  <cp:revision>7</cp:revision>
  <dcterms:created xsi:type="dcterms:W3CDTF">2022-01-03T16:18:52Z</dcterms:created>
  <dcterms:modified xsi:type="dcterms:W3CDTF">2022-02-06T15:20:46Z</dcterms:modified>
</cp:coreProperties>
</file>