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57" r:id="rId3"/>
    <p:sldId id="307" r:id="rId4"/>
    <p:sldId id="305" r:id="rId5"/>
    <p:sldId id="308" r:id="rId6"/>
    <p:sldId id="306" r:id="rId7"/>
    <p:sldId id="309" r:id="rId8"/>
    <p:sldId id="312" r:id="rId9"/>
    <p:sldId id="310" r:id="rId10"/>
    <p:sldId id="313" r:id="rId11"/>
    <p:sldId id="314" r:id="rId12"/>
    <p:sldId id="273" r:id="rId13"/>
    <p:sldId id="258" r:id="rId14"/>
    <p:sldId id="274" r:id="rId15"/>
    <p:sldId id="304" r:id="rId16"/>
    <p:sldId id="315" r:id="rId17"/>
    <p:sldId id="303" r:id="rId18"/>
    <p:sldId id="299" r:id="rId19"/>
    <p:sldId id="275" r:id="rId20"/>
    <p:sldId id="278" r:id="rId21"/>
    <p:sldId id="276" r:id="rId22"/>
    <p:sldId id="301" r:id="rId23"/>
    <p:sldId id="259" r:id="rId24"/>
    <p:sldId id="260" r:id="rId25"/>
    <p:sldId id="263" r:id="rId26"/>
    <p:sldId id="265" r:id="rId27"/>
    <p:sldId id="266" r:id="rId28"/>
    <p:sldId id="267" r:id="rId29"/>
    <p:sldId id="269" r:id="rId30"/>
    <p:sldId id="272" r:id="rId31"/>
    <p:sldId id="26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67811" autoAdjust="0"/>
  </p:normalViewPr>
  <p:slideViewPr>
    <p:cSldViewPr snapToGrid="0">
      <p:cViewPr varScale="1">
        <p:scale>
          <a:sx n="71" d="100"/>
          <a:sy n="71" d="100"/>
        </p:scale>
        <p:origin x="9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AE02B0-9792-48D5-948A-484593FEB6B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AB11F80-92DC-494B-AD06-AA5CDA658E12}">
      <dgm:prSet custT="1"/>
      <dgm:spPr/>
      <dgm:t>
        <a:bodyPr/>
        <a:lstStyle/>
        <a:p>
          <a:r>
            <a:rPr lang="en-GB" sz="2300" i="1" dirty="0">
              <a:latin typeface="Arial" panose="020B0604020202020204" pitchFamily="34" charset="0"/>
              <a:cs typeface="Arial" panose="020B0604020202020204" pitchFamily="34" charset="0"/>
            </a:rPr>
            <a:t>Beneficence</a:t>
          </a:r>
          <a:r>
            <a:rPr lang="en-GB" sz="2300" dirty="0">
              <a:latin typeface="Arial" panose="020B0604020202020204" pitchFamily="34" charset="0"/>
              <a:cs typeface="Arial" panose="020B0604020202020204" pitchFamily="34" charset="0"/>
            </a:rPr>
            <a:t> </a:t>
          </a:r>
          <a:endParaRPr lang="en-US" sz="2300" dirty="0">
            <a:latin typeface="Arial" panose="020B0604020202020204" pitchFamily="34" charset="0"/>
            <a:cs typeface="Arial" panose="020B0604020202020204" pitchFamily="34" charset="0"/>
          </a:endParaRPr>
        </a:p>
      </dgm:t>
    </dgm:pt>
    <dgm:pt modelId="{8AE3E1B2-C282-414C-9C55-60C0DB9CAAD0}" type="parTrans" cxnId="{C451486A-1B9F-4222-9F87-E485214A14C5}">
      <dgm:prSet/>
      <dgm:spPr/>
      <dgm:t>
        <a:bodyPr/>
        <a:lstStyle/>
        <a:p>
          <a:endParaRPr lang="en-US" sz="2300">
            <a:latin typeface="Arial" panose="020B0604020202020204" pitchFamily="34" charset="0"/>
            <a:cs typeface="Arial" panose="020B0604020202020204" pitchFamily="34" charset="0"/>
          </a:endParaRPr>
        </a:p>
      </dgm:t>
    </dgm:pt>
    <dgm:pt modelId="{2E8BE8BC-9A3F-4A42-A144-86F264E05BFD}" type="sibTrans" cxnId="{C451486A-1B9F-4222-9F87-E485214A14C5}">
      <dgm:prSet/>
      <dgm:spPr/>
      <dgm:t>
        <a:bodyPr/>
        <a:lstStyle/>
        <a:p>
          <a:endParaRPr lang="en-US" sz="2300">
            <a:latin typeface="Arial" panose="020B0604020202020204" pitchFamily="34" charset="0"/>
            <a:cs typeface="Arial" panose="020B0604020202020204" pitchFamily="34" charset="0"/>
          </a:endParaRPr>
        </a:p>
      </dgm:t>
    </dgm:pt>
    <dgm:pt modelId="{8AD4BC45-1E83-4087-AFD6-04D1216721C1}">
      <dgm:prSet custT="1"/>
      <dgm:spPr/>
      <dgm:t>
        <a:bodyPr/>
        <a:lstStyle/>
        <a:p>
          <a:r>
            <a:rPr lang="en-GB" sz="2300" dirty="0">
              <a:latin typeface="Arial" panose="020B0604020202020204" pitchFamily="34" charset="0"/>
              <a:cs typeface="Arial" panose="020B0604020202020204" pitchFamily="34" charset="0"/>
            </a:rPr>
            <a:t>Maximising good outcomes for science, humanity, and the individual research participants while avoiding or minimising unnecessary </a:t>
          </a:r>
          <a:r>
            <a:rPr lang="en-GB" sz="2300" b="1" dirty="0">
              <a:latin typeface="Arial" panose="020B0604020202020204" pitchFamily="34" charset="0"/>
              <a:cs typeface="Arial" panose="020B0604020202020204" pitchFamily="34" charset="0"/>
            </a:rPr>
            <a:t>risk, harm, or wrong</a:t>
          </a:r>
          <a:r>
            <a:rPr lang="en-GB" sz="2300" dirty="0">
              <a:latin typeface="Arial" panose="020B0604020202020204" pitchFamily="34" charset="0"/>
              <a:cs typeface="Arial" panose="020B0604020202020204" pitchFamily="34" charset="0"/>
            </a:rPr>
            <a:t>.</a:t>
          </a:r>
          <a:endParaRPr lang="en-US" sz="2300" dirty="0">
            <a:latin typeface="Arial" panose="020B0604020202020204" pitchFamily="34" charset="0"/>
            <a:cs typeface="Arial" panose="020B0604020202020204" pitchFamily="34" charset="0"/>
          </a:endParaRPr>
        </a:p>
      </dgm:t>
    </dgm:pt>
    <dgm:pt modelId="{4997B1A2-9020-45CB-83FA-08E0DD5C955A}" type="parTrans" cxnId="{DC7B20B1-B07D-4525-ACE5-4688237B2EE1}">
      <dgm:prSet/>
      <dgm:spPr/>
      <dgm:t>
        <a:bodyPr/>
        <a:lstStyle/>
        <a:p>
          <a:endParaRPr lang="en-US" sz="2300">
            <a:latin typeface="Arial" panose="020B0604020202020204" pitchFamily="34" charset="0"/>
            <a:cs typeface="Arial" panose="020B0604020202020204" pitchFamily="34" charset="0"/>
          </a:endParaRPr>
        </a:p>
      </dgm:t>
    </dgm:pt>
    <dgm:pt modelId="{7160CB8A-8F30-4C5A-BC38-BB3D152906A7}" type="sibTrans" cxnId="{DC7B20B1-B07D-4525-ACE5-4688237B2EE1}">
      <dgm:prSet/>
      <dgm:spPr/>
      <dgm:t>
        <a:bodyPr/>
        <a:lstStyle/>
        <a:p>
          <a:endParaRPr lang="en-US" sz="2300">
            <a:latin typeface="Arial" panose="020B0604020202020204" pitchFamily="34" charset="0"/>
            <a:cs typeface="Arial" panose="020B0604020202020204" pitchFamily="34" charset="0"/>
          </a:endParaRPr>
        </a:p>
      </dgm:t>
    </dgm:pt>
    <dgm:pt modelId="{D52D0E6E-0DC6-4757-9491-AED202F268F7}">
      <dgm:prSet custT="1"/>
      <dgm:spPr/>
      <dgm:t>
        <a:bodyPr/>
        <a:lstStyle/>
        <a:p>
          <a:r>
            <a:rPr lang="en-GB" sz="2300" i="1" dirty="0">
              <a:latin typeface="Arial" panose="020B0604020202020204" pitchFamily="34" charset="0"/>
              <a:cs typeface="Arial" panose="020B0604020202020204" pitchFamily="34" charset="0"/>
            </a:rPr>
            <a:t>Respect</a:t>
          </a:r>
          <a:r>
            <a:rPr lang="en-GB" sz="2300" dirty="0">
              <a:latin typeface="Arial" panose="020B0604020202020204" pitchFamily="34" charset="0"/>
              <a:cs typeface="Arial" panose="020B0604020202020204" pitchFamily="34" charset="0"/>
            </a:rPr>
            <a:t> </a:t>
          </a:r>
          <a:endParaRPr lang="en-US" sz="2300" dirty="0">
            <a:latin typeface="Arial" panose="020B0604020202020204" pitchFamily="34" charset="0"/>
            <a:cs typeface="Arial" panose="020B0604020202020204" pitchFamily="34" charset="0"/>
          </a:endParaRPr>
        </a:p>
      </dgm:t>
    </dgm:pt>
    <dgm:pt modelId="{90E0F43C-D072-4D82-BD17-AF319B2D55EA}" type="parTrans" cxnId="{A5A5471A-C29E-42AB-8263-967BC20CD2B0}">
      <dgm:prSet/>
      <dgm:spPr/>
      <dgm:t>
        <a:bodyPr/>
        <a:lstStyle/>
        <a:p>
          <a:endParaRPr lang="en-US" sz="2300">
            <a:latin typeface="Arial" panose="020B0604020202020204" pitchFamily="34" charset="0"/>
            <a:cs typeface="Arial" panose="020B0604020202020204" pitchFamily="34" charset="0"/>
          </a:endParaRPr>
        </a:p>
      </dgm:t>
    </dgm:pt>
    <dgm:pt modelId="{77B1FF22-600E-4E5A-9BA1-8F5971EA2380}" type="sibTrans" cxnId="{A5A5471A-C29E-42AB-8263-967BC20CD2B0}">
      <dgm:prSet/>
      <dgm:spPr/>
      <dgm:t>
        <a:bodyPr/>
        <a:lstStyle/>
        <a:p>
          <a:endParaRPr lang="en-US" sz="2300">
            <a:latin typeface="Arial" panose="020B0604020202020204" pitchFamily="34" charset="0"/>
            <a:cs typeface="Arial" panose="020B0604020202020204" pitchFamily="34" charset="0"/>
          </a:endParaRPr>
        </a:p>
      </dgm:t>
    </dgm:pt>
    <dgm:pt modelId="{98F79D58-85C9-4A9C-B7CD-B0F0F82549A3}">
      <dgm:prSet custT="1"/>
      <dgm:spPr/>
      <dgm:t>
        <a:bodyPr/>
        <a:lstStyle/>
        <a:p>
          <a:r>
            <a:rPr lang="en-GB" sz="2300" dirty="0">
              <a:latin typeface="Arial" panose="020B0604020202020204" pitchFamily="34" charset="0"/>
              <a:cs typeface="Arial" panose="020B0604020202020204" pitchFamily="34" charset="0"/>
            </a:rPr>
            <a:t>Protecting the </a:t>
          </a:r>
          <a:r>
            <a:rPr lang="en-GB" sz="2300" b="1" dirty="0">
              <a:latin typeface="Arial" panose="020B0604020202020204" pitchFamily="34" charset="0"/>
              <a:cs typeface="Arial" panose="020B0604020202020204" pitchFamily="34" charset="0"/>
            </a:rPr>
            <a:t>autonomy</a:t>
          </a:r>
          <a:r>
            <a:rPr lang="en-GB" sz="2300" dirty="0">
              <a:latin typeface="Arial" panose="020B0604020202020204" pitchFamily="34" charset="0"/>
              <a:cs typeface="Arial" panose="020B0604020202020204" pitchFamily="34" charset="0"/>
            </a:rPr>
            <a:t> of persons, with courtesy and </a:t>
          </a:r>
          <a:r>
            <a:rPr lang="en-GB" sz="2300" b="1" dirty="0">
              <a:latin typeface="Arial" panose="020B0604020202020204" pitchFamily="34" charset="0"/>
              <a:cs typeface="Arial" panose="020B0604020202020204" pitchFamily="34" charset="0"/>
            </a:rPr>
            <a:t>respect</a:t>
          </a:r>
          <a:r>
            <a:rPr lang="en-GB" sz="2300" dirty="0">
              <a:latin typeface="Arial" panose="020B0604020202020204" pitchFamily="34" charset="0"/>
              <a:cs typeface="Arial" panose="020B0604020202020204" pitchFamily="34" charset="0"/>
            </a:rPr>
            <a:t> for individuals as persons, including those who are not autonomous</a:t>
          </a:r>
          <a:endParaRPr lang="en-US" sz="2300" dirty="0">
            <a:latin typeface="Arial" panose="020B0604020202020204" pitchFamily="34" charset="0"/>
            <a:cs typeface="Arial" panose="020B0604020202020204" pitchFamily="34" charset="0"/>
          </a:endParaRPr>
        </a:p>
      </dgm:t>
    </dgm:pt>
    <dgm:pt modelId="{C52AC341-D165-4313-AEA1-C764F9F539B3}" type="parTrans" cxnId="{08EFD185-EABE-4119-BC93-39BAC2E2DC6C}">
      <dgm:prSet/>
      <dgm:spPr/>
      <dgm:t>
        <a:bodyPr/>
        <a:lstStyle/>
        <a:p>
          <a:endParaRPr lang="en-US" sz="2300">
            <a:latin typeface="Arial" panose="020B0604020202020204" pitchFamily="34" charset="0"/>
            <a:cs typeface="Arial" panose="020B0604020202020204" pitchFamily="34" charset="0"/>
          </a:endParaRPr>
        </a:p>
      </dgm:t>
    </dgm:pt>
    <dgm:pt modelId="{312A8841-8DDE-4866-ACBE-E511400CFF86}" type="sibTrans" cxnId="{08EFD185-EABE-4119-BC93-39BAC2E2DC6C}">
      <dgm:prSet/>
      <dgm:spPr/>
      <dgm:t>
        <a:bodyPr/>
        <a:lstStyle/>
        <a:p>
          <a:endParaRPr lang="en-US" sz="2300">
            <a:latin typeface="Arial" panose="020B0604020202020204" pitchFamily="34" charset="0"/>
            <a:cs typeface="Arial" panose="020B0604020202020204" pitchFamily="34" charset="0"/>
          </a:endParaRPr>
        </a:p>
      </dgm:t>
    </dgm:pt>
    <dgm:pt modelId="{11242511-C8A8-494A-96DA-34F5E6774A68}">
      <dgm:prSet custT="1"/>
      <dgm:spPr/>
      <dgm:t>
        <a:bodyPr/>
        <a:lstStyle/>
        <a:p>
          <a:r>
            <a:rPr lang="en-GB" sz="2300" i="1" dirty="0">
              <a:latin typeface="Arial" panose="020B0604020202020204" pitchFamily="34" charset="0"/>
              <a:cs typeface="Arial" panose="020B0604020202020204" pitchFamily="34" charset="0"/>
            </a:rPr>
            <a:t>Justice</a:t>
          </a:r>
          <a:r>
            <a:rPr lang="en-GB" sz="2300" dirty="0">
              <a:latin typeface="Arial" panose="020B0604020202020204" pitchFamily="34" charset="0"/>
              <a:cs typeface="Arial" panose="020B0604020202020204" pitchFamily="34" charset="0"/>
            </a:rPr>
            <a:t> </a:t>
          </a:r>
          <a:endParaRPr lang="en-US" sz="2300" dirty="0">
            <a:latin typeface="Arial" panose="020B0604020202020204" pitchFamily="34" charset="0"/>
            <a:cs typeface="Arial" panose="020B0604020202020204" pitchFamily="34" charset="0"/>
          </a:endParaRPr>
        </a:p>
      </dgm:t>
    </dgm:pt>
    <dgm:pt modelId="{1FAC1949-9747-436A-847E-B0F9200340B3}" type="parTrans" cxnId="{8E7BD5ED-FEC3-4247-A823-A8E4841F3616}">
      <dgm:prSet/>
      <dgm:spPr/>
      <dgm:t>
        <a:bodyPr/>
        <a:lstStyle/>
        <a:p>
          <a:endParaRPr lang="en-US" sz="2300">
            <a:latin typeface="Arial" panose="020B0604020202020204" pitchFamily="34" charset="0"/>
            <a:cs typeface="Arial" panose="020B0604020202020204" pitchFamily="34" charset="0"/>
          </a:endParaRPr>
        </a:p>
      </dgm:t>
    </dgm:pt>
    <dgm:pt modelId="{C8C1CB00-CB5E-41CD-9C12-C5392DA6987E}" type="sibTrans" cxnId="{8E7BD5ED-FEC3-4247-A823-A8E4841F3616}">
      <dgm:prSet/>
      <dgm:spPr/>
      <dgm:t>
        <a:bodyPr/>
        <a:lstStyle/>
        <a:p>
          <a:endParaRPr lang="en-US" sz="2300">
            <a:latin typeface="Arial" panose="020B0604020202020204" pitchFamily="34" charset="0"/>
            <a:cs typeface="Arial" panose="020B0604020202020204" pitchFamily="34" charset="0"/>
          </a:endParaRPr>
        </a:p>
      </dgm:t>
    </dgm:pt>
    <dgm:pt modelId="{135E791D-82A5-48A9-8138-7FB69ADBCEE5}">
      <dgm:prSet custT="1"/>
      <dgm:spPr/>
      <dgm:t>
        <a:bodyPr/>
        <a:lstStyle/>
        <a:p>
          <a:r>
            <a:rPr lang="en-GB" sz="2300" dirty="0">
              <a:latin typeface="Arial" panose="020B0604020202020204" pitchFamily="34" charset="0"/>
              <a:cs typeface="Arial" panose="020B0604020202020204" pitchFamily="34" charset="0"/>
            </a:rPr>
            <a:t>Ensuring </a:t>
          </a:r>
          <a:r>
            <a:rPr lang="en-GB" sz="2300" b="1" dirty="0">
              <a:latin typeface="Arial" panose="020B0604020202020204" pitchFamily="34" charset="0"/>
              <a:cs typeface="Arial" panose="020B0604020202020204" pitchFamily="34" charset="0"/>
            </a:rPr>
            <a:t>reasonable, nonexploitative</a:t>
          </a:r>
          <a:r>
            <a:rPr lang="en-GB" sz="2300" dirty="0">
              <a:latin typeface="Arial" panose="020B0604020202020204" pitchFamily="34" charset="0"/>
              <a:cs typeface="Arial" panose="020B0604020202020204" pitchFamily="34" charset="0"/>
            </a:rPr>
            <a:t>, and carefully considered procedures and their </a:t>
          </a:r>
          <a:r>
            <a:rPr lang="en-GB" sz="2300" b="1" dirty="0">
              <a:latin typeface="Arial" panose="020B0604020202020204" pitchFamily="34" charset="0"/>
              <a:cs typeface="Arial" panose="020B0604020202020204" pitchFamily="34" charset="0"/>
            </a:rPr>
            <a:t>fair</a:t>
          </a:r>
          <a:r>
            <a:rPr lang="en-GB" sz="2300" dirty="0">
              <a:latin typeface="Arial" panose="020B0604020202020204" pitchFamily="34" charset="0"/>
              <a:cs typeface="Arial" panose="020B0604020202020204" pitchFamily="34" charset="0"/>
            </a:rPr>
            <a:t> administration; fair distribution of costs and benefits among persons and groups </a:t>
          </a:r>
          <a:endParaRPr lang="en-US" sz="2300" dirty="0">
            <a:latin typeface="Arial" panose="020B0604020202020204" pitchFamily="34" charset="0"/>
            <a:cs typeface="Arial" panose="020B0604020202020204" pitchFamily="34" charset="0"/>
          </a:endParaRPr>
        </a:p>
      </dgm:t>
    </dgm:pt>
    <dgm:pt modelId="{CF383C21-6EBB-42C4-B5F6-7CE7BC8EA1FD}" type="parTrans" cxnId="{D21FBB99-9392-4E81-8E5C-2C9540E44197}">
      <dgm:prSet/>
      <dgm:spPr/>
      <dgm:t>
        <a:bodyPr/>
        <a:lstStyle/>
        <a:p>
          <a:endParaRPr lang="en-US" sz="2300">
            <a:latin typeface="Arial" panose="020B0604020202020204" pitchFamily="34" charset="0"/>
            <a:cs typeface="Arial" panose="020B0604020202020204" pitchFamily="34" charset="0"/>
          </a:endParaRPr>
        </a:p>
      </dgm:t>
    </dgm:pt>
    <dgm:pt modelId="{67114122-E8CC-4DD0-85DF-50D2D977750D}" type="sibTrans" cxnId="{D21FBB99-9392-4E81-8E5C-2C9540E44197}">
      <dgm:prSet/>
      <dgm:spPr/>
      <dgm:t>
        <a:bodyPr/>
        <a:lstStyle/>
        <a:p>
          <a:endParaRPr lang="en-US" sz="2300">
            <a:latin typeface="Arial" panose="020B0604020202020204" pitchFamily="34" charset="0"/>
            <a:cs typeface="Arial" panose="020B0604020202020204" pitchFamily="34" charset="0"/>
          </a:endParaRPr>
        </a:p>
      </dgm:t>
    </dgm:pt>
    <dgm:pt modelId="{CB2E9C13-C6CE-4E9D-8C58-FB0ECC2888B1}" type="pres">
      <dgm:prSet presAssocID="{37AE02B0-9792-48D5-948A-484593FEB6B8}" presName="linear" presStyleCnt="0">
        <dgm:presLayoutVars>
          <dgm:animLvl val="lvl"/>
          <dgm:resizeHandles val="exact"/>
        </dgm:presLayoutVars>
      </dgm:prSet>
      <dgm:spPr/>
    </dgm:pt>
    <dgm:pt modelId="{9CB52ACC-46B6-4C4C-8B83-24CF17A93750}" type="pres">
      <dgm:prSet presAssocID="{7AB11F80-92DC-494B-AD06-AA5CDA658E12}" presName="parentText" presStyleLbl="node1" presStyleIdx="0" presStyleCnt="3" custScaleY="97477" custLinFactNeighborX="-3282" custLinFactNeighborY="-32418">
        <dgm:presLayoutVars>
          <dgm:chMax val="0"/>
          <dgm:bulletEnabled val="1"/>
        </dgm:presLayoutVars>
      </dgm:prSet>
      <dgm:spPr/>
    </dgm:pt>
    <dgm:pt modelId="{4FE84B95-FA4F-447F-AC24-9A99D35FBDA8}" type="pres">
      <dgm:prSet presAssocID="{7AB11F80-92DC-494B-AD06-AA5CDA658E12}" presName="childText" presStyleLbl="revTx" presStyleIdx="0" presStyleCnt="3" custScaleY="105531" custLinFactNeighborY="140">
        <dgm:presLayoutVars>
          <dgm:bulletEnabled val="1"/>
        </dgm:presLayoutVars>
      </dgm:prSet>
      <dgm:spPr/>
    </dgm:pt>
    <dgm:pt modelId="{61D308E4-472B-471A-BBE2-750A215DEA52}" type="pres">
      <dgm:prSet presAssocID="{D52D0E6E-0DC6-4757-9491-AED202F268F7}" presName="parentText" presStyleLbl="node1" presStyleIdx="1" presStyleCnt="3" custScaleY="93959" custLinFactNeighborX="20157" custLinFactNeighborY="1863">
        <dgm:presLayoutVars>
          <dgm:chMax val="0"/>
          <dgm:bulletEnabled val="1"/>
        </dgm:presLayoutVars>
      </dgm:prSet>
      <dgm:spPr/>
    </dgm:pt>
    <dgm:pt modelId="{C2CFF244-5CA8-4931-9AC4-769924E910C7}" type="pres">
      <dgm:prSet presAssocID="{D52D0E6E-0DC6-4757-9491-AED202F268F7}" presName="childText" presStyleLbl="revTx" presStyleIdx="1" presStyleCnt="3">
        <dgm:presLayoutVars>
          <dgm:bulletEnabled val="1"/>
        </dgm:presLayoutVars>
      </dgm:prSet>
      <dgm:spPr/>
    </dgm:pt>
    <dgm:pt modelId="{EFA19F38-BA8C-4455-8F86-A1B6BBA7FCD3}" type="pres">
      <dgm:prSet presAssocID="{11242511-C8A8-494A-96DA-34F5E6774A68}" presName="parentText" presStyleLbl="node1" presStyleIdx="2" presStyleCnt="3" custScaleY="58483" custLinFactNeighborX="629" custLinFactNeighborY="3598">
        <dgm:presLayoutVars>
          <dgm:chMax val="0"/>
          <dgm:bulletEnabled val="1"/>
        </dgm:presLayoutVars>
      </dgm:prSet>
      <dgm:spPr/>
    </dgm:pt>
    <dgm:pt modelId="{1E75D012-A02D-466F-A71C-C498440DC47A}" type="pres">
      <dgm:prSet presAssocID="{11242511-C8A8-494A-96DA-34F5E6774A68}" presName="childText" presStyleLbl="revTx" presStyleIdx="2" presStyleCnt="3" custScaleY="113958" custLinFactNeighborX="-582" custLinFactNeighborY="65858">
        <dgm:presLayoutVars>
          <dgm:bulletEnabled val="1"/>
        </dgm:presLayoutVars>
      </dgm:prSet>
      <dgm:spPr/>
    </dgm:pt>
  </dgm:ptLst>
  <dgm:cxnLst>
    <dgm:cxn modelId="{67A01312-2238-461A-A31D-9D4998627B20}" type="presOf" srcId="{11242511-C8A8-494A-96DA-34F5E6774A68}" destId="{EFA19F38-BA8C-4455-8F86-A1B6BBA7FCD3}" srcOrd="0" destOrd="0" presId="urn:microsoft.com/office/officeart/2005/8/layout/vList2"/>
    <dgm:cxn modelId="{A5A5471A-C29E-42AB-8263-967BC20CD2B0}" srcId="{37AE02B0-9792-48D5-948A-484593FEB6B8}" destId="{D52D0E6E-0DC6-4757-9491-AED202F268F7}" srcOrd="1" destOrd="0" parTransId="{90E0F43C-D072-4D82-BD17-AF319B2D55EA}" sibTransId="{77B1FF22-600E-4E5A-9BA1-8F5971EA2380}"/>
    <dgm:cxn modelId="{0020185C-0559-43A2-BEF6-EB9FA104202B}" type="presOf" srcId="{135E791D-82A5-48A9-8138-7FB69ADBCEE5}" destId="{1E75D012-A02D-466F-A71C-C498440DC47A}" srcOrd="0" destOrd="0" presId="urn:microsoft.com/office/officeart/2005/8/layout/vList2"/>
    <dgm:cxn modelId="{5AD68243-6CCF-41E8-A9E6-9C8824692B7E}" type="presOf" srcId="{D52D0E6E-0DC6-4757-9491-AED202F268F7}" destId="{61D308E4-472B-471A-BBE2-750A215DEA52}" srcOrd="0" destOrd="0" presId="urn:microsoft.com/office/officeart/2005/8/layout/vList2"/>
    <dgm:cxn modelId="{C451486A-1B9F-4222-9F87-E485214A14C5}" srcId="{37AE02B0-9792-48D5-948A-484593FEB6B8}" destId="{7AB11F80-92DC-494B-AD06-AA5CDA658E12}" srcOrd="0" destOrd="0" parTransId="{8AE3E1B2-C282-414C-9C55-60C0DB9CAAD0}" sibTransId="{2E8BE8BC-9A3F-4A42-A144-86F264E05BFD}"/>
    <dgm:cxn modelId="{08EFD185-EABE-4119-BC93-39BAC2E2DC6C}" srcId="{D52D0E6E-0DC6-4757-9491-AED202F268F7}" destId="{98F79D58-85C9-4A9C-B7CD-B0F0F82549A3}" srcOrd="0" destOrd="0" parTransId="{C52AC341-D165-4313-AEA1-C764F9F539B3}" sibTransId="{312A8841-8DDE-4866-ACBE-E511400CFF86}"/>
    <dgm:cxn modelId="{D21FBB99-9392-4E81-8E5C-2C9540E44197}" srcId="{11242511-C8A8-494A-96DA-34F5E6774A68}" destId="{135E791D-82A5-48A9-8138-7FB69ADBCEE5}" srcOrd="0" destOrd="0" parTransId="{CF383C21-6EBB-42C4-B5F6-7CE7BC8EA1FD}" sibTransId="{67114122-E8CC-4DD0-85DF-50D2D977750D}"/>
    <dgm:cxn modelId="{DC7B20B1-B07D-4525-ACE5-4688237B2EE1}" srcId="{7AB11F80-92DC-494B-AD06-AA5CDA658E12}" destId="{8AD4BC45-1E83-4087-AFD6-04D1216721C1}" srcOrd="0" destOrd="0" parTransId="{4997B1A2-9020-45CB-83FA-08E0DD5C955A}" sibTransId="{7160CB8A-8F30-4C5A-BC38-BB3D152906A7}"/>
    <dgm:cxn modelId="{2D44B1BD-4B54-4396-B95A-4AF3B1D38459}" type="presOf" srcId="{7AB11F80-92DC-494B-AD06-AA5CDA658E12}" destId="{9CB52ACC-46B6-4C4C-8B83-24CF17A93750}" srcOrd="0" destOrd="0" presId="urn:microsoft.com/office/officeart/2005/8/layout/vList2"/>
    <dgm:cxn modelId="{58790BCC-A635-4F86-942B-31D6B72CF6F6}" type="presOf" srcId="{37AE02B0-9792-48D5-948A-484593FEB6B8}" destId="{CB2E9C13-C6CE-4E9D-8C58-FB0ECC2888B1}" srcOrd="0" destOrd="0" presId="urn:microsoft.com/office/officeart/2005/8/layout/vList2"/>
    <dgm:cxn modelId="{B036BEDE-D0F0-4E3F-AABC-3016797455C7}" type="presOf" srcId="{98F79D58-85C9-4A9C-B7CD-B0F0F82549A3}" destId="{C2CFF244-5CA8-4931-9AC4-769924E910C7}" srcOrd="0" destOrd="0" presId="urn:microsoft.com/office/officeart/2005/8/layout/vList2"/>
    <dgm:cxn modelId="{8E7BD5ED-FEC3-4247-A823-A8E4841F3616}" srcId="{37AE02B0-9792-48D5-948A-484593FEB6B8}" destId="{11242511-C8A8-494A-96DA-34F5E6774A68}" srcOrd="2" destOrd="0" parTransId="{1FAC1949-9747-436A-847E-B0F9200340B3}" sibTransId="{C8C1CB00-CB5E-41CD-9C12-C5392DA6987E}"/>
    <dgm:cxn modelId="{0D13E2F8-4E5E-468E-B194-74736D2CC419}" type="presOf" srcId="{8AD4BC45-1E83-4087-AFD6-04D1216721C1}" destId="{4FE84B95-FA4F-447F-AC24-9A99D35FBDA8}" srcOrd="0" destOrd="0" presId="urn:microsoft.com/office/officeart/2005/8/layout/vList2"/>
    <dgm:cxn modelId="{2AA0CD0B-7618-493A-A284-FF9C23A55E02}" type="presParOf" srcId="{CB2E9C13-C6CE-4E9D-8C58-FB0ECC2888B1}" destId="{9CB52ACC-46B6-4C4C-8B83-24CF17A93750}" srcOrd="0" destOrd="0" presId="urn:microsoft.com/office/officeart/2005/8/layout/vList2"/>
    <dgm:cxn modelId="{635628FC-AD7A-4F0C-9715-A75EB3C4CBCC}" type="presParOf" srcId="{CB2E9C13-C6CE-4E9D-8C58-FB0ECC2888B1}" destId="{4FE84B95-FA4F-447F-AC24-9A99D35FBDA8}" srcOrd="1" destOrd="0" presId="urn:microsoft.com/office/officeart/2005/8/layout/vList2"/>
    <dgm:cxn modelId="{BCECCE9A-B580-4B8F-B254-AE9F27E7A51A}" type="presParOf" srcId="{CB2E9C13-C6CE-4E9D-8C58-FB0ECC2888B1}" destId="{61D308E4-472B-471A-BBE2-750A215DEA52}" srcOrd="2" destOrd="0" presId="urn:microsoft.com/office/officeart/2005/8/layout/vList2"/>
    <dgm:cxn modelId="{20F19AC2-7731-4A2C-B3DF-3DCD68C9943F}" type="presParOf" srcId="{CB2E9C13-C6CE-4E9D-8C58-FB0ECC2888B1}" destId="{C2CFF244-5CA8-4931-9AC4-769924E910C7}" srcOrd="3" destOrd="0" presId="urn:microsoft.com/office/officeart/2005/8/layout/vList2"/>
    <dgm:cxn modelId="{92FE443D-7A0D-4367-849A-CAAA8BE8EC68}" type="presParOf" srcId="{CB2E9C13-C6CE-4E9D-8C58-FB0ECC2888B1}" destId="{EFA19F38-BA8C-4455-8F86-A1B6BBA7FCD3}" srcOrd="4" destOrd="0" presId="urn:microsoft.com/office/officeart/2005/8/layout/vList2"/>
    <dgm:cxn modelId="{665B4C26-C4AB-47B5-96DD-05223986D557}" type="presParOf" srcId="{CB2E9C13-C6CE-4E9D-8C58-FB0ECC2888B1}" destId="{1E75D012-A02D-466F-A71C-C498440DC47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2ACC-46B6-4C4C-8B83-24CF17A93750}">
      <dsp:nvSpPr>
        <dsp:cNvPr id="0" name=""/>
        <dsp:cNvSpPr/>
      </dsp:nvSpPr>
      <dsp:spPr>
        <a:xfrm>
          <a:off x="0" y="0"/>
          <a:ext cx="7869903" cy="857641"/>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kern="1200" dirty="0">
              <a:latin typeface="Arial" panose="020B0604020202020204" pitchFamily="34" charset="0"/>
              <a:cs typeface="Arial" panose="020B0604020202020204" pitchFamily="34" charset="0"/>
            </a:rPr>
            <a:t>Beneficence</a:t>
          </a:r>
          <a:r>
            <a:rPr lang="en-GB" sz="2300" kern="1200" dirty="0">
              <a:latin typeface="Arial" panose="020B0604020202020204" pitchFamily="34" charset="0"/>
              <a:cs typeface="Arial" panose="020B0604020202020204" pitchFamily="34" charset="0"/>
            </a:rPr>
            <a:t> </a:t>
          </a:r>
          <a:endParaRPr lang="en-US" sz="2300" kern="1200" dirty="0">
            <a:latin typeface="Arial" panose="020B0604020202020204" pitchFamily="34" charset="0"/>
            <a:cs typeface="Arial" panose="020B0604020202020204" pitchFamily="34" charset="0"/>
          </a:endParaRPr>
        </a:p>
      </dsp:txBody>
      <dsp:txXfrm>
        <a:off x="41867" y="41867"/>
        <a:ext cx="7786169" cy="773907"/>
      </dsp:txXfrm>
    </dsp:sp>
    <dsp:sp modelId="{4FE84B95-FA4F-447F-AC24-9A99D35FBDA8}">
      <dsp:nvSpPr>
        <dsp:cNvPr id="0" name=""/>
        <dsp:cNvSpPr/>
      </dsp:nvSpPr>
      <dsp:spPr>
        <a:xfrm>
          <a:off x="0" y="863344"/>
          <a:ext cx="7869903" cy="1026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69" tIns="29210" rIns="163576" bIns="2921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latin typeface="Arial" panose="020B0604020202020204" pitchFamily="34" charset="0"/>
              <a:cs typeface="Arial" panose="020B0604020202020204" pitchFamily="34" charset="0"/>
            </a:rPr>
            <a:t>Maximising good outcomes for science, humanity, and the individual research participants while avoiding or minimising unnecessary </a:t>
          </a:r>
          <a:r>
            <a:rPr lang="en-GB" sz="2300" b="1" kern="1200" dirty="0">
              <a:latin typeface="Arial" panose="020B0604020202020204" pitchFamily="34" charset="0"/>
              <a:cs typeface="Arial" panose="020B0604020202020204" pitchFamily="34" charset="0"/>
            </a:rPr>
            <a:t>risk, harm, or wrong</a:t>
          </a:r>
          <a:r>
            <a:rPr lang="en-GB" sz="2300" kern="1200" dirty="0">
              <a:latin typeface="Arial" panose="020B0604020202020204" pitchFamily="34" charset="0"/>
              <a:cs typeface="Arial" panose="020B0604020202020204" pitchFamily="34" charset="0"/>
            </a:rPr>
            <a:t>.</a:t>
          </a:r>
          <a:endParaRPr lang="en-US" sz="2300" kern="1200" dirty="0">
            <a:latin typeface="Arial" panose="020B0604020202020204" pitchFamily="34" charset="0"/>
            <a:cs typeface="Arial" panose="020B0604020202020204" pitchFamily="34" charset="0"/>
          </a:endParaRPr>
        </a:p>
      </dsp:txBody>
      <dsp:txXfrm>
        <a:off x="0" y="863344"/>
        <a:ext cx="7869903" cy="1026711"/>
      </dsp:txXfrm>
    </dsp:sp>
    <dsp:sp modelId="{61D308E4-472B-471A-BBE2-750A215DEA52}">
      <dsp:nvSpPr>
        <dsp:cNvPr id="0" name=""/>
        <dsp:cNvSpPr/>
      </dsp:nvSpPr>
      <dsp:spPr>
        <a:xfrm>
          <a:off x="0" y="1906949"/>
          <a:ext cx="7869903" cy="826688"/>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kern="1200" dirty="0">
              <a:latin typeface="Arial" panose="020B0604020202020204" pitchFamily="34" charset="0"/>
              <a:cs typeface="Arial" panose="020B0604020202020204" pitchFamily="34" charset="0"/>
            </a:rPr>
            <a:t>Respect</a:t>
          </a:r>
          <a:r>
            <a:rPr lang="en-GB" sz="2300" kern="1200" dirty="0">
              <a:latin typeface="Arial" panose="020B0604020202020204" pitchFamily="34" charset="0"/>
              <a:cs typeface="Arial" panose="020B0604020202020204" pitchFamily="34" charset="0"/>
            </a:rPr>
            <a:t> </a:t>
          </a:r>
          <a:endParaRPr lang="en-US" sz="2300" kern="1200" dirty="0">
            <a:latin typeface="Arial" panose="020B0604020202020204" pitchFamily="34" charset="0"/>
            <a:cs typeface="Arial" panose="020B0604020202020204" pitchFamily="34" charset="0"/>
          </a:endParaRPr>
        </a:p>
      </dsp:txBody>
      <dsp:txXfrm>
        <a:off x="40356" y="1947305"/>
        <a:ext cx="7789191" cy="745976"/>
      </dsp:txXfrm>
    </dsp:sp>
    <dsp:sp modelId="{C2CFF244-5CA8-4931-9AC4-769924E910C7}">
      <dsp:nvSpPr>
        <dsp:cNvPr id="0" name=""/>
        <dsp:cNvSpPr/>
      </dsp:nvSpPr>
      <dsp:spPr>
        <a:xfrm>
          <a:off x="0" y="2715512"/>
          <a:ext cx="7869903" cy="97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69" tIns="29210" rIns="163576" bIns="2921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latin typeface="Arial" panose="020B0604020202020204" pitchFamily="34" charset="0"/>
              <a:cs typeface="Arial" panose="020B0604020202020204" pitchFamily="34" charset="0"/>
            </a:rPr>
            <a:t>Protecting the </a:t>
          </a:r>
          <a:r>
            <a:rPr lang="en-GB" sz="2300" b="1" kern="1200" dirty="0">
              <a:latin typeface="Arial" panose="020B0604020202020204" pitchFamily="34" charset="0"/>
              <a:cs typeface="Arial" panose="020B0604020202020204" pitchFamily="34" charset="0"/>
            </a:rPr>
            <a:t>autonomy</a:t>
          </a:r>
          <a:r>
            <a:rPr lang="en-GB" sz="2300" kern="1200" dirty="0">
              <a:latin typeface="Arial" panose="020B0604020202020204" pitchFamily="34" charset="0"/>
              <a:cs typeface="Arial" panose="020B0604020202020204" pitchFamily="34" charset="0"/>
            </a:rPr>
            <a:t> of persons, with courtesy and </a:t>
          </a:r>
          <a:r>
            <a:rPr lang="en-GB" sz="2300" b="1" kern="1200" dirty="0">
              <a:latin typeface="Arial" panose="020B0604020202020204" pitchFamily="34" charset="0"/>
              <a:cs typeface="Arial" panose="020B0604020202020204" pitchFamily="34" charset="0"/>
            </a:rPr>
            <a:t>respect</a:t>
          </a:r>
          <a:r>
            <a:rPr lang="en-GB" sz="2300" kern="1200" dirty="0">
              <a:latin typeface="Arial" panose="020B0604020202020204" pitchFamily="34" charset="0"/>
              <a:cs typeface="Arial" panose="020B0604020202020204" pitchFamily="34" charset="0"/>
            </a:rPr>
            <a:t> for individuals as persons, including those who are not autonomous</a:t>
          </a:r>
          <a:endParaRPr lang="en-US" sz="2300" kern="1200" dirty="0">
            <a:latin typeface="Arial" panose="020B0604020202020204" pitchFamily="34" charset="0"/>
            <a:cs typeface="Arial" panose="020B0604020202020204" pitchFamily="34" charset="0"/>
          </a:endParaRPr>
        </a:p>
      </dsp:txBody>
      <dsp:txXfrm>
        <a:off x="0" y="2715512"/>
        <a:ext cx="7869903" cy="972900"/>
      </dsp:txXfrm>
    </dsp:sp>
    <dsp:sp modelId="{EFA19F38-BA8C-4455-8F86-A1B6BBA7FCD3}">
      <dsp:nvSpPr>
        <dsp:cNvPr id="0" name=""/>
        <dsp:cNvSpPr/>
      </dsp:nvSpPr>
      <dsp:spPr>
        <a:xfrm>
          <a:off x="0" y="3734794"/>
          <a:ext cx="7869903" cy="514556"/>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kern="1200" dirty="0">
              <a:latin typeface="Arial" panose="020B0604020202020204" pitchFamily="34" charset="0"/>
              <a:cs typeface="Arial" panose="020B0604020202020204" pitchFamily="34" charset="0"/>
            </a:rPr>
            <a:t>Justice</a:t>
          </a:r>
          <a:r>
            <a:rPr lang="en-GB" sz="2300" kern="1200" dirty="0">
              <a:latin typeface="Arial" panose="020B0604020202020204" pitchFamily="34" charset="0"/>
              <a:cs typeface="Arial" panose="020B0604020202020204" pitchFamily="34" charset="0"/>
            </a:rPr>
            <a:t> </a:t>
          </a:r>
          <a:endParaRPr lang="en-US" sz="2300" kern="1200" dirty="0">
            <a:latin typeface="Arial" panose="020B0604020202020204" pitchFamily="34" charset="0"/>
            <a:cs typeface="Arial" panose="020B0604020202020204" pitchFamily="34" charset="0"/>
          </a:endParaRPr>
        </a:p>
      </dsp:txBody>
      <dsp:txXfrm>
        <a:off x="25119" y="3759913"/>
        <a:ext cx="7819665" cy="464318"/>
      </dsp:txXfrm>
    </dsp:sp>
    <dsp:sp modelId="{1E75D012-A02D-466F-A71C-C498440DC47A}">
      <dsp:nvSpPr>
        <dsp:cNvPr id="0" name=""/>
        <dsp:cNvSpPr/>
      </dsp:nvSpPr>
      <dsp:spPr>
        <a:xfrm>
          <a:off x="0" y="4207440"/>
          <a:ext cx="7869903" cy="1469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69" tIns="29210" rIns="163576" bIns="2921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latin typeface="Arial" panose="020B0604020202020204" pitchFamily="34" charset="0"/>
              <a:cs typeface="Arial" panose="020B0604020202020204" pitchFamily="34" charset="0"/>
            </a:rPr>
            <a:t>Ensuring </a:t>
          </a:r>
          <a:r>
            <a:rPr lang="en-GB" sz="2300" b="1" kern="1200" dirty="0">
              <a:latin typeface="Arial" panose="020B0604020202020204" pitchFamily="34" charset="0"/>
              <a:cs typeface="Arial" panose="020B0604020202020204" pitchFamily="34" charset="0"/>
            </a:rPr>
            <a:t>reasonable, nonexploitative</a:t>
          </a:r>
          <a:r>
            <a:rPr lang="en-GB" sz="2300" kern="1200" dirty="0">
              <a:latin typeface="Arial" panose="020B0604020202020204" pitchFamily="34" charset="0"/>
              <a:cs typeface="Arial" panose="020B0604020202020204" pitchFamily="34" charset="0"/>
            </a:rPr>
            <a:t>, and carefully considered procedures and their </a:t>
          </a:r>
          <a:r>
            <a:rPr lang="en-GB" sz="2300" b="1" kern="1200" dirty="0">
              <a:latin typeface="Arial" panose="020B0604020202020204" pitchFamily="34" charset="0"/>
              <a:cs typeface="Arial" panose="020B0604020202020204" pitchFamily="34" charset="0"/>
            </a:rPr>
            <a:t>fair</a:t>
          </a:r>
          <a:r>
            <a:rPr lang="en-GB" sz="2300" kern="1200" dirty="0">
              <a:latin typeface="Arial" panose="020B0604020202020204" pitchFamily="34" charset="0"/>
              <a:cs typeface="Arial" panose="020B0604020202020204" pitchFamily="34" charset="0"/>
            </a:rPr>
            <a:t> administration; fair distribution of costs and benefits among persons and groups </a:t>
          </a:r>
          <a:endParaRPr lang="en-US" sz="2300" kern="1200" dirty="0">
            <a:latin typeface="Arial" panose="020B0604020202020204" pitchFamily="34" charset="0"/>
            <a:cs typeface="Arial" panose="020B0604020202020204" pitchFamily="34" charset="0"/>
          </a:endParaRPr>
        </a:p>
      </dsp:txBody>
      <dsp:txXfrm>
        <a:off x="0" y="4207440"/>
        <a:ext cx="7869903" cy="14690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98FCDB-3ED9-4A11-A1D7-EA9D82B21D1D}" type="datetimeFigureOut">
              <a:rPr lang="en-GB" smtClean="0"/>
              <a:t>07/11/2023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01FE7-5FED-497A-AEF3-3800DCB33138}" type="slidenum">
              <a:rPr lang="en-GB" smtClean="0"/>
              <a:t>‹#›</a:t>
            </a:fld>
            <a:endParaRPr lang="en-GB"/>
          </a:p>
        </p:txBody>
      </p:sp>
    </p:spTree>
    <p:extLst>
      <p:ext uri="{BB962C8B-B14F-4D97-AF65-F5344CB8AC3E}">
        <p14:creationId xmlns:p14="http://schemas.microsoft.com/office/powerpoint/2010/main" val="620193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undertaking a literature review there are important ethical issue to be aware of </a:t>
            </a:r>
            <a:r>
              <a:rPr lang="en-GB"/>
              <a:t>and to consider</a:t>
            </a:r>
            <a:r>
              <a:rPr lang="en-GB" dirty="0"/>
              <a:t>.</a:t>
            </a:r>
          </a:p>
        </p:txBody>
      </p:sp>
      <p:sp>
        <p:nvSpPr>
          <p:cNvPr id="4" name="Slide Number Placeholder 3"/>
          <p:cNvSpPr>
            <a:spLocks noGrp="1"/>
          </p:cNvSpPr>
          <p:nvPr>
            <p:ph type="sldNum" sz="quarter" idx="5"/>
          </p:nvPr>
        </p:nvSpPr>
        <p:spPr/>
        <p:txBody>
          <a:bodyPr/>
          <a:lstStyle/>
          <a:p>
            <a:fld id="{A8E01FE7-5FED-497A-AEF3-3800DCB33138}" type="slidenum">
              <a:rPr lang="en-GB" smtClean="0"/>
              <a:t>1</a:t>
            </a:fld>
            <a:endParaRPr lang="en-GB"/>
          </a:p>
        </p:txBody>
      </p:sp>
    </p:spTree>
    <p:extLst>
      <p:ext uri="{BB962C8B-B14F-4D97-AF65-F5344CB8AC3E}">
        <p14:creationId xmlns:p14="http://schemas.microsoft.com/office/powerpoint/2010/main" val="711972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4</a:t>
            </a:fld>
            <a:endParaRPr lang="en-GB"/>
          </a:p>
        </p:txBody>
      </p:sp>
    </p:spTree>
    <p:extLst>
      <p:ext uri="{BB962C8B-B14F-4D97-AF65-F5344CB8AC3E}">
        <p14:creationId xmlns:p14="http://schemas.microsoft.com/office/powerpoint/2010/main" val="76352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would trigger thoughts what choice of analysis selected to analyse the </a:t>
            </a:r>
            <a:r>
              <a:rPr lang="en-GB" dirty="0" err="1"/>
              <a:t>semistructured</a:t>
            </a:r>
            <a:r>
              <a:rPr lang="en-GB" dirty="0"/>
              <a:t> interviews.</a:t>
            </a:r>
          </a:p>
        </p:txBody>
      </p:sp>
      <p:sp>
        <p:nvSpPr>
          <p:cNvPr id="4" name="Slide Number Placeholder 3"/>
          <p:cNvSpPr>
            <a:spLocks noGrp="1"/>
          </p:cNvSpPr>
          <p:nvPr>
            <p:ph type="sldNum" sz="quarter" idx="5"/>
          </p:nvPr>
        </p:nvSpPr>
        <p:spPr/>
        <p:txBody>
          <a:bodyPr/>
          <a:lstStyle/>
          <a:p>
            <a:fld id="{A8E01FE7-5FED-497A-AEF3-3800DCB33138}" type="slidenum">
              <a:rPr lang="en-GB" smtClean="0"/>
              <a:t>5</a:t>
            </a:fld>
            <a:endParaRPr lang="en-GB"/>
          </a:p>
        </p:txBody>
      </p:sp>
    </p:spTree>
    <p:extLst>
      <p:ext uri="{BB962C8B-B14F-4D97-AF65-F5344CB8AC3E}">
        <p14:creationId xmlns:p14="http://schemas.microsoft.com/office/powerpoint/2010/main" val="348651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was trying to build a model of the responses</a:t>
            </a:r>
          </a:p>
          <a:p>
            <a:r>
              <a:rPr lang="en-GB" dirty="0"/>
              <a:t>Not starting with a theory, so its inductive reasoning</a:t>
            </a:r>
          </a:p>
        </p:txBody>
      </p:sp>
      <p:sp>
        <p:nvSpPr>
          <p:cNvPr id="4" name="Slide Number Placeholder 3"/>
          <p:cNvSpPr>
            <a:spLocks noGrp="1"/>
          </p:cNvSpPr>
          <p:nvPr>
            <p:ph type="sldNum" sz="quarter" idx="5"/>
          </p:nvPr>
        </p:nvSpPr>
        <p:spPr/>
        <p:txBody>
          <a:bodyPr/>
          <a:lstStyle/>
          <a:p>
            <a:fld id="{A8E01FE7-5FED-497A-AEF3-3800DCB33138}" type="slidenum">
              <a:rPr lang="en-GB" smtClean="0"/>
              <a:t>7</a:t>
            </a:fld>
            <a:endParaRPr lang="en-GB"/>
          </a:p>
        </p:txBody>
      </p:sp>
    </p:spTree>
    <p:extLst>
      <p:ext uri="{BB962C8B-B14F-4D97-AF65-F5344CB8AC3E}">
        <p14:creationId xmlns:p14="http://schemas.microsoft.com/office/powerpoint/2010/main" val="910785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9</a:t>
            </a:fld>
            <a:endParaRPr lang="en-GB"/>
          </a:p>
        </p:txBody>
      </p:sp>
    </p:spTree>
    <p:extLst>
      <p:ext uri="{BB962C8B-B14F-4D97-AF65-F5344CB8AC3E}">
        <p14:creationId xmlns:p14="http://schemas.microsoft.com/office/powerpoint/2010/main" val="2776976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11</a:t>
            </a:fld>
            <a:endParaRPr lang="en-GB"/>
          </a:p>
        </p:txBody>
      </p:sp>
    </p:spTree>
    <p:extLst>
      <p:ext uri="{BB962C8B-B14F-4D97-AF65-F5344CB8AC3E}">
        <p14:creationId xmlns:p14="http://schemas.microsoft.com/office/powerpoint/2010/main" val="3409712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 and morality closely linked. So ethics are a feature of research design.</a:t>
            </a:r>
          </a:p>
          <a:p>
            <a:r>
              <a:rPr lang="en-GB" dirty="0"/>
              <a:t>Have things been dong in the right way – following rules</a:t>
            </a:r>
          </a:p>
          <a:p>
            <a:r>
              <a:rPr lang="en-GB" dirty="0"/>
              <a:t>Have the actions shown overall  good</a:t>
            </a:r>
          </a:p>
          <a:p>
            <a:r>
              <a:rPr lang="en-GB" dirty="0"/>
              <a:t>Ethics is about Doing thing right</a:t>
            </a:r>
          </a:p>
          <a:p>
            <a:r>
              <a:rPr lang="en-GB" dirty="0"/>
              <a:t>Dong good for oneself and society</a:t>
            </a:r>
          </a:p>
        </p:txBody>
      </p:sp>
      <p:sp>
        <p:nvSpPr>
          <p:cNvPr id="4" name="Slide Number Placeholder 3"/>
          <p:cNvSpPr>
            <a:spLocks noGrp="1"/>
          </p:cNvSpPr>
          <p:nvPr>
            <p:ph type="sldNum" sz="quarter" idx="5"/>
          </p:nvPr>
        </p:nvSpPr>
        <p:spPr/>
        <p:txBody>
          <a:bodyPr/>
          <a:lstStyle/>
          <a:p>
            <a:fld id="{C06F07ED-DEB2-4467-989E-2687F97DA2BE}" type="slidenum">
              <a:rPr lang="en-GB" smtClean="0"/>
              <a:t>12</a:t>
            </a:fld>
            <a:endParaRPr lang="en-GB"/>
          </a:p>
        </p:txBody>
      </p:sp>
    </p:spTree>
    <p:extLst>
      <p:ext uri="{BB962C8B-B14F-4D97-AF65-F5344CB8AC3E}">
        <p14:creationId xmlns:p14="http://schemas.microsoft.com/office/powerpoint/2010/main" val="2955264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actual research study you may be doing these things so you would need to have ethical; approval for your study.</a:t>
            </a:r>
          </a:p>
          <a:p>
            <a:r>
              <a:rPr lang="en-GB" dirty="0"/>
              <a:t>This will be explain further as you progress to part 2, to your own thesis.</a:t>
            </a:r>
          </a:p>
          <a:p>
            <a:r>
              <a:rPr lang="en-GB" dirty="0"/>
              <a:t>When you engage in your own research study – and have to seek ethical approval – there are processes that have to be followed in the Uni to ensure your research is acceptable, meaning that all the risks and other ethical issues associated with undertaking the research can be managed.</a:t>
            </a:r>
          </a:p>
        </p:txBody>
      </p:sp>
      <p:sp>
        <p:nvSpPr>
          <p:cNvPr id="4" name="Slide Number Placeholder 3"/>
          <p:cNvSpPr>
            <a:spLocks noGrp="1"/>
          </p:cNvSpPr>
          <p:nvPr>
            <p:ph type="sldNum" sz="quarter" idx="5"/>
          </p:nvPr>
        </p:nvSpPr>
        <p:spPr/>
        <p:txBody>
          <a:bodyPr/>
          <a:lstStyle/>
          <a:p>
            <a:fld id="{A8E01FE7-5FED-497A-AEF3-3800DCB33138}" type="slidenum">
              <a:rPr lang="en-GB" smtClean="0"/>
              <a:t>13</a:t>
            </a:fld>
            <a:endParaRPr lang="en-GB"/>
          </a:p>
        </p:txBody>
      </p:sp>
    </p:spTree>
    <p:extLst>
      <p:ext uri="{BB962C8B-B14F-4D97-AF65-F5344CB8AC3E}">
        <p14:creationId xmlns:p14="http://schemas.microsoft.com/office/powerpoint/2010/main" val="538069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have different viewpoints – can be seen through the lens of research governance.</a:t>
            </a:r>
          </a:p>
        </p:txBody>
      </p:sp>
      <p:sp>
        <p:nvSpPr>
          <p:cNvPr id="4" name="Slide Number Placeholder 3"/>
          <p:cNvSpPr>
            <a:spLocks noGrp="1"/>
          </p:cNvSpPr>
          <p:nvPr>
            <p:ph type="sldNum" sz="quarter" idx="5"/>
          </p:nvPr>
        </p:nvSpPr>
        <p:spPr/>
        <p:txBody>
          <a:bodyPr/>
          <a:lstStyle/>
          <a:p>
            <a:fld id="{C06F07ED-DEB2-4467-989E-2687F97DA2BE}" type="slidenum">
              <a:rPr lang="en-GB" smtClean="0"/>
              <a:t>14</a:t>
            </a:fld>
            <a:endParaRPr lang="en-GB"/>
          </a:p>
        </p:txBody>
      </p:sp>
    </p:spTree>
    <p:extLst>
      <p:ext uri="{BB962C8B-B14F-4D97-AF65-F5344CB8AC3E}">
        <p14:creationId xmlns:p14="http://schemas.microsoft.com/office/powerpoint/2010/main" val="1986881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Any harm to participants must be avoided. Privacy for those taking part is a key principal.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The participant must know they can voluntarily withdraw from the research study without challenge.  </a:t>
            </a:r>
          </a:p>
        </p:txBody>
      </p:sp>
      <p:sp>
        <p:nvSpPr>
          <p:cNvPr id="4" name="Slide Number Placeholder 3"/>
          <p:cNvSpPr>
            <a:spLocks noGrp="1"/>
          </p:cNvSpPr>
          <p:nvPr>
            <p:ph type="sldNum" sz="quarter" idx="5"/>
          </p:nvPr>
        </p:nvSpPr>
        <p:spPr/>
        <p:txBody>
          <a:bodyPr/>
          <a:lstStyle/>
          <a:p>
            <a:fld id="{C06F07ED-DEB2-4467-989E-2687F97DA2BE}" type="slidenum">
              <a:rPr lang="en-GB" smtClean="0"/>
              <a:t>15</a:t>
            </a:fld>
            <a:endParaRPr lang="en-GB"/>
          </a:p>
        </p:txBody>
      </p:sp>
    </p:spTree>
    <p:extLst>
      <p:ext uri="{BB962C8B-B14F-4D97-AF65-F5344CB8AC3E}">
        <p14:creationId xmlns:p14="http://schemas.microsoft.com/office/powerpoint/2010/main" val="3988071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We can answer this by addressing the ethical principles, but also recognise </a:t>
            </a:r>
            <a:r>
              <a:rPr lang="en-GB" b="1" dirty="0"/>
              <a:t>axiomatics/ axiology</a:t>
            </a:r>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16</a:t>
            </a:fld>
            <a:endParaRPr lang="en-GB"/>
          </a:p>
        </p:txBody>
      </p:sp>
    </p:spTree>
    <p:extLst>
      <p:ext uri="{BB962C8B-B14F-4D97-AF65-F5344CB8AC3E}">
        <p14:creationId xmlns:p14="http://schemas.microsoft.com/office/powerpoint/2010/main" val="547515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800" dirty="0">
                <a:latin typeface="Arial" panose="020B0604020202020204" pitchFamily="34" charset="0"/>
                <a:cs typeface="Arial" panose="020B0604020202020204" pitchFamily="34" charset="0"/>
              </a:rPr>
              <a:t>Axiomatic commitments tie in with how we assess the quality of the research.</a:t>
            </a:r>
          </a:p>
          <a:p>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17</a:t>
            </a:fld>
            <a:endParaRPr lang="en-GB"/>
          </a:p>
        </p:txBody>
      </p:sp>
    </p:spTree>
    <p:extLst>
      <p:ext uri="{BB962C8B-B14F-4D97-AF65-F5344CB8AC3E}">
        <p14:creationId xmlns:p14="http://schemas.microsoft.com/office/powerpoint/2010/main" val="939410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defRPr/>
            </a:pPr>
            <a:r>
              <a:rPr lang="en-GB" sz="1200" dirty="0">
                <a:latin typeface="Arial" panose="020B0604020202020204" pitchFamily="34" charset="0"/>
                <a:cs typeface="Arial" panose="020B0604020202020204" pitchFamily="34" charset="0"/>
              </a:rPr>
              <a:t>It is crucial to reflect on your own roles (as researcher, as a professional, as a student, as a friend, etc.) and the influence they will have on the research you conduct.  </a:t>
            </a:r>
          </a:p>
          <a:p>
            <a:pPr marL="0" indent="0">
              <a:lnSpc>
                <a:spcPct val="80000"/>
              </a:lnSpc>
              <a:buNone/>
              <a:defRPr/>
            </a:pPr>
            <a:endParaRPr lang="en-GB" sz="1200" dirty="0">
              <a:latin typeface="Arial" panose="020B0604020202020204" pitchFamily="34" charset="0"/>
              <a:cs typeface="Arial" panose="020B0604020202020204" pitchFamily="34" charset="0"/>
            </a:endParaRPr>
          </a:p>
          <a:p>
            <a:pPr>
              <a:lnSpc>
                <a:spcPct val="80000"/>
              </a:lnSpc>
              <a:defRPr/>
            </a:pPr>
            <a:r>
              <a:rPr lang="en-GB" sz="1200" dirty="0">
                <a:latin typeface="Arial" panose="020B0604020202020204" pitchFamily="34" charset="0"/>
                <a:cs typeface="Arial" panose="020B0604020202020204" pitchFamily="34" charset="0"/>
              </a:rPr>
              <a:t>When you read about research that somebody else has done, ask yourself how that person’s roles and world views may have influenced the research that was conducted and its interpretation.(how they interpreted the results/findings).</a:t>
            </a:r>
          </a:p>
          <a:p>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18</a:t>
            </a:fld>
            <a:endParaRPr lang="en-GB"/>
          </a:p>
        </p:txBody>
      </p:sp>
    </p:spTree>
    <p:extLst>
      <p:ext uri="{BB962C8B-B14F-4D97-AF65-F5344CB8AC3E}">
        <p14:creationId xmlns:p14="http://schemas.microsoft.com/office/powerpoint/2010/main" val="370368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682A2EA-0366-5F9F-2F6D-8BE217DF6ECB}"/>
              </a:ext>
            </a:extLst>
          </p:cNvPr>
          <p:cNvSpPr>
            <a:spLocks noGrp="1" noRot="1" noChangeAspect="1" noChangeArrowheads="1" noTextEdit="1"/>
          </p:cNvSpPr>
          <p:nvPr>
            <p:ph type="sldImg"/>
          </p:nvPr>
        </p:nvSpPr>
        <p:spPr>
          <a:xfrm>
            <a:off x="384175" y="687388"/>
            <a:ext cx="6089650" cy="3425825"/>
          </a:xfrm>
          <a:solidFill>
            <a:srgbClr val="FFFFFF"/>
          </a:solidFill>
          <a:ln w="12700" cap="flat"/>
        </p:spPr>
      </p:sp>
      <p:sp>
        <p:nvSpPr>
          <p:cNvPr id="16387" name="Rectangle 3">
            <a:extLst>
              <a:ext uri="{FF2B5EF4-FFF2-40B4-BE49-F238E27FC236}">
                <a16:creationId xmlns:a16="http://schemas.microsoft.com/office/drawing/2014/main" id="{636A133E-A554-089B-57B8-C83B052FBD80}"/>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endParaRPr lang="en-US" altLang="en-US">
              <a:latin typeface="Arial" panose="020B0604020202020204" pitchFamily="34" charset="0"/>
            </a:endParaRPr>
          </a:p>
        </p:txBody>
      </p:sp>
    </p:spTree>
    <p:extLst>
      <p:ext uri="{BB962C8B-B14F-4D97-AF65-F5344CB8AC3E}">
        <p14:creationId xmlns:p14="http://schemas.microsoft.com/office/powerpoint/2010/main" val="2258492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2DC751B-4443-5476-06D7-A78C201B050E}"/>
              </a:ext>
            </a:extLst>
          </p:cNvPr>
          <p:cNvSpPr>
            <a:spLocks noGrp="1" noRot="1" noChangeAspect="1" noChangeArrowheads="1" noTextEdit="1"/>
          </p:cNvSpPr>
          <p:nvPr>
            <p:ph type="sldImg"/>
          </p:nvPr>
        </p:nvSpPr>
        <p:spPr>
          <a:xfrm>
            <a:off x="384175" y="687388"/>
            <a:ext cx="6089650" cy="3425825"/>
          </a:xfrm>
          <a:solidFill>
            <a:srgbClr val="FFFFFF"/>
          </a:solidFill>
          <a:ln w="12700" cap="flat"/>
        </p:spPr>
      </p:sp>
      <p:sp>
        <p:nvSpPr>
          <p:cNvPr id="18435" name="Rectangle 3">
            <a:extLst>
              <a:ext uri="{FF2B5EF4-FFF2-40B4-BE49-F238E27FC236}">
                <a16:creationId xmlns:a16="http://schemas.microsoft.com/office/drawing/2014/main" id="{8DC941D5-EE2F-A486-41B2-35EE4BA61499}"/>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r>
              <a:rPr lang="en-US" altLang="en-US" dirty="0">
                <a:latin typeface="Arial" panose="020B0604020202020204" pitchFamily="34" charset="0"/>
              </a:rPr>
              <a:t>have the authors reported any reflectivity, any views on their position as Emic or Etic perspectives – these can be viewed as limitations if they have not adequately addressed these – how may the study be done better / improved/ future work.</a:t>
            </a:r>
          </a:p>
          <a:p>
            <a:endParaRPr lang="en-US" altLang="en-US" dirty="0">
              <a:latin typeface="Arial" panose="020B0604020202020204" pitchFamily="34" charset="0"/>
            </a:endParaRPr>
          </a:p>
        </p:txBody>
      </p:sp>
    </p:spTree>
    <p:extLst>
      <p:ext uri="{BB962C8B-B14F-4D97-AF65-F5344CB8AC3E}">
        <p14:creationId xmlns:p14="http://schemas.microsoft.com/office/powerpoint/2010/main" val="3552296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remember before you embark on research with participants – did the author of the study state any of these.</a:t>
            </a:r>
          </a:p>
        </p:txBody>
      </p:sp>
      <p:sp>
        <p:nvSpPr>
          <p:cNvPr id="4" name="Slide Number Placeholder 3"/>
          <p:cNvSpPr>
            <a:spLocks noGrp="1"/>
          </p:cNvSpPr>
          <p:nvPr>
            <p:ph type="sldNum" sz="quarter" idx="5"/>
          </p:nvPr>
        </p:nvSpPr>
        <p:spPr/>
        <p:txBody>
          <a:bodyPr/>
          <a:lstStyle/>
          <a:p>
            <a:fld id="{C06F07ED-DEB2-4467-989E-2687F97DA2BE}" type="slidenum">
              <a:rPr lang="en-GB" smtClean="0"/>
              <a:t>21</a:t>
            </a:fld>
            <a:endParaRPr lang="en-GB"/>
          </a:p>
        </p:txBody>
      </p:sp>
    </p:spTree>
    <p:extLst>
      <p:ext uri="{BB962C8B-B14F-4D97-AF65-F5344CB8AC3E}">
        <p14:creationId xmlns:p14="http://schemas.microsoft.com/office/powerpoint/2010/main" val="36076512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Depending on the research area and question – people address their ethical situation from a  number of choices</a:t>
            </a:r>
          </a:p>
        </p:txBody>
      </p:sp>
      <p:sp>
        <p:nvSpPr>
          <p:cNvPr id="4" name="Slide Number Placeholder 3"/>
          <p:cNvSpPr>
            <a:spLocks noGrp="1"/>
          </p:cNvSpPr>
          <p:nvPr>
            <p:ph type="sldNum" sz="quarter" idx="5"/>
          </p:nvPr>
        </p:nvSpPr>
        <p:spPr/>
        <p:txBody>
          <a:bodyPr/>
          <a:lstStyle/>
          <a:p>
            <a:fld id="{A8E01FE7-5FED-497A-AEF3-3800DCB33138}" type="slidenum">
              <a:rPr lang="en-GB" smtClean="0"/>
              <a:t>23</a:t>
            </a:fld>
            <a:endParaRPr lang="en-GB"/>
          </a:p>
        </p:txBody>
      </p:sp>
    </p:spTree>
    <p:extLst>
      <p:ext uri="{BB962C8B-B14F-4D97-AF65-F5344CB8AC3E}">
        <p14:creationId xmlns:p14="http://schemas.microsoft.com/office/powerpoint/2010/main" val="2142417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 forms question the degree to which a study attends to these areas – what is the emphasis of the research then how Is it following ethical guidelines</a:t>
            </a:r>
          </a:p>
        </p:txBody>
      </p:sp>
      <p:sp>
        <p:nvSpPr>
          <p:cNvPr id="4" name="Slide Number Placeholder 3"/>
          <p:cNvSpPr>
            <a:spLocks noGrp="1"/>
          </p:cNvSpPr>
          <p:nvPr>
            <p:ph type="sldNum" sz="quarter" idx="5"/>
          </p:nvPr>
        </p:nvSpPr>
        <p:spPr/>
        <p:txBody>
          <a:bodyPr/>
          <a:lstStyle/>
          <a:p>
            <a:fld id="{A8E01FE7-5FED-497A-AEF3-3800DCB33138}" type="slidenum">
              <a:rPr lang="en-GB" smtClean="0"/>
              <a:t>24</a:t>
            </a:fld>
            <a:endParaRPr lang="en-GB"/>
          </a:p>
        </p:txBody>
      </p:sp>
    </p:spTree>
    <p:extLst>
      <p:ext uri="{BB962C8B-B14F-4D97-AF65-F5344CB8AC3E}">
        <p14:creationId xmlns:p14="http://schemas.microsoft.com/office/powerpoint/2010/main" val="10291142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A1A1A"/>
                </a:solidFill>
                <a:effectLst/>
                <a:latin typeface="Georgia" panose="02040502050405020303" pitchFamily="18" charset="0"/>
              </a:rPr>
              <a:t>The term </a:t>
            </a:r>
            <a:r>
              <a:rPr lang="en-GB" b="0" i="1" dirty="0">
                <a:solidFill>
                  <a:srgbClr val="1A1A1A"/>
                </a:solidFill>
                <a:effectLst/>
                <a:latin typeface="Georgia" panose="02040502050405020303" pitchFamily="18" charset="0"/>
              </a:rPr>
              <a:t>deontology</a:t>
            </a:r>
            <a:r>
              <a:rPr lang="en-GB" b="0" i="0" dirty="0">
                <a:solidFill>
                  <a:srgbClr val="1A1A1A"/>
                </a:solidFill>
                <a:effectLst/>
                <a:latin typeface="Georgia" panose="02040502050405020303" pitchFamily="18" charset="0"/>
              </a:rPr>
              <a:t> is derived from the Greek </a:t>
            </a:r>
            <a:r>
              <a:rPr lang="en-GB" b="0" i="1" dirty="0" err="1">
                <a:solidFill>
                  <a:srgbClr val="1A1A1A"/>
                </a:solidFill>
                <a:effectLst/>
                <a:latin typeface="Georgia" panose="02040502050405020303" pitchFamily="18" charset="0"/>
              </a:rPr>
              <a:t>deon</a:t>
            </a:r>
            <a:r>
              <a:rPr lang="en-GB" b="0" i="0" dirty="0">
                <a:solidFill>
                  <a:srgbClr val="1A1A1A"/>
                </a:solidFill>
                <a:effectLst/>
                <a:latin typeface="Georgia" panose="02040502050405020303" pitchFamily="18" charset="0"/>
              </a:rPr>
              <a:t>, “duty,” and </a:t>
            </a:r>
            <a:r>
              <a:rPr lang="en-GB" b="0" i="1" dirty="0">
                <a:solidFill>
                  <a:srgbClr val="1A1A1A"/>
                </a:solidFill>
                <a:effectLst/>
                <a:latin typeface="Georgia" panose="02040502050405020303" pitchFamily="18" charset="0"/>
              </a:rPr>
              <a:t>logos</a:t>
            </a:r>
            <a:r>
              <a:rPr lang="en-GB" b="0" i="0" dirty="0">
                <a:solidFill>
                  <a:srgbClr val="1A1A1A"/>
                </a:solidFill>
                <a:effectLst/>
                <a:latin typeface="Georgia" panose="02040502050405020303" pitchFamily="18" charset="0"/>
              </a:rPr>
              <a:t>, “science.” Achieving the right results.</a:t>
            </a:r>
          </a:p>
        </p:txBody>
      </p:sp>
      <p:sp>
        <p:nvSpPr>
          <p:cNvPr id="4" name="Slide Number Placeholder 3"/>
          <p:cNvSpPr>
            <a:spLocks noGrp="1"/>
          </p:cNvSpPr>
          <p:nvPr>
            <p:ph type="sldNum" sz="quarter" idx="5"/>
          </p:nvPr>
        </p:nvSpPr>
        <p:spPr/>
        <p:txBody>
          <a:bodyPr/>
          <a:lstStyle/>
          <a:p>
            <a:fld id="{A8E01FE7-5FED-497A-AEF3-3800DCB33138}" type="slidenum">
              <a:rPr lang="en-GB" smtClean="0"/>
              <a:t>25</a:t>
            </a:fld>
            <a:endParaRPr lang="en-GB"/>
          </a:p>
        </p:txBody>
      </p:sp>
    </p:spTree>
    <p:extLst>
      <p:ext uri="{BB962C8B-B14F-4D97-AF65-F5344CB8AC3E}">
        <p14:creationId xmlns:p14="http://schemas.microsoft.com/office/powerpoint/2010/main" val="17428530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Teleological ethics</a:t>
            </a:r>
          </a:p>
        </p:txBody>
      </p:sp>
      <p:sp>
        <p:nvSpPr>
          <p:cNvPr id="4" name="Slide Number Placeholder 3"/>
          <p:cNvSpPr>
            <a:spLocks noGrp="1"/>
          </p:cNvSpPr>
          <p:nvPr>
            <p:ph type="sldNum" sz="quarter" idx="5"/>
          </p:nvPr>
        </p:nvSpPr>
        <p:spPr/>
        <p:txBody>
          <a:bodyPr/>
          <a:lstStyle/>
          <a:p>
            <a:fld id="{A8E01FE7-5FED-497A-AEF3-3800DCB33138}" type="slidenum">
              <a:rPr lang="en-GB" smtClean="0"/>
              <a:t>26</a:t>
            </a:fld>
            <a:endParaRPr lang="en-GB"/>
          </a:p>
        </p:txBody>
      </p:sp>
    </p:spTree>
    <p:extLst>
      <p:ext uri="{BB962C8B-B14F-4D97-AF65-F5344CB8AC3E}">
        <p14:creationId xmlns:p14="http://schemas.microsoft.com/office/powerpoint/2010/main" val="17063566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motivates the moral character</a:t>
            </a:r>
          </a:p>
        </p:txBody>
      </p:sp>
      <p:sp>
        <p:nvSpPr>
          <p:cNvPr id="4" name="Slide Number Placeholder 3"/>
          <p:cNvSpPr>
            <a:spLocks noGrp="1"/>
          </p:cNvSpPr>
          <p:nvPr>
            <p:ph type="sldNum" sz="quarter" idx="5"/>
          </p:nvPr>
        </p:nvSpPr>
        <p:spPr/>
        <p:txBody>
          <a:bodyPr/>
          <a:lstStyle/>
          <a:p>
            <a:fld id="{A8E01FE7-5FED-497A-AEF3-3800DCB33138}" type="slidenum">
              <a:rPr lang="en-GB" smtClean="0"/>
              <a:t>27</a:t>
            </a:fld>
            <a:endParaRPr lang="en-GB"/>
          </a:p>
        </p:txBody>
      </p:sp>
    </p:spTree>
    <p:extLst>
      <p:ext uri="{BB962C8B-B14F-4D97-AF65-F5344CB8AC3E}">
        <p14:creationId xmlns:p14="http://schemas.microsoft.com/office/powerpoint/2010/main" val="33194433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Foucauldian Ethics - Ethical decision making</a:t>
            </a:r>
          </a:p>
        </p:txBody>
      </p:sp>
      <p:sp>
        <p:nvSpPr>
          <p:cNvPr id="4" name="Slide Number Placeholder 3"/>
          <p:cNvSpPr>
            <a:spLocks noGrp="1"/>
          </p:cNvSpPr>
          <p:nvPr>
            <p:ph type="sldNum" sz="quarter" idx="5"/>
          </p:nvPr>
        </p:nvSpPr>
        <p:spPr/>
        <p:txBody>
          <a:bodyPr/>
          <a:lstStyle/>
          <a:p>
            <a:fld id="{A8E01FE7-5FED-497A-AEF3-3800DCB33138}" type="slidenum">
              <a:rPr lang="en-GB" smtClean="0"/>
              <a:t>28</a:t>
            </a:fld>
            <a:endParaRPr lang="en-GB"/>
          </a:p>
        </p:txBody>
      </p:sp>
    </p:spTree>
    <p:extLst>
      <p:ext uri="{BB962C8B-B14F-4D97-AF65-F5344CB8AC3E}">
        <p14:creationId xmlns:p14="http://schemas.microsoft.com/office/powerpoint/2010/main" val="35401933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forms of search biases, such as database bias, availability bias, language bias, country bias, familiarity bias and multiple publication bias.</a:t>
            </a:r>
          </a:p>
          <a:p>
            <a:endParaRPr lang="en-GB" dirty="0"/>
          </a:p>
        </p:txBody>
      </p:sp>
      <p:sp>
        <p:nvSpPr>
          <p:cNvPr id="4" name="Slide Number Placeholder 3"/>
          <p:cNvSpPr>
            <a:spLocks noGrp="1"/>
          </p:cNvSpPr>
          <p:nvPr>
            <p:ph type="sldNum" sz="quarter" idx="5"/>
          </p:nvPr>
        </p:nvSpPr>
        <p:spPr/>
        <p:txBody>
          <a:bodyPr/>
          <a:lstStyle/>
          <a:p>
            <a:fld id="{A8E01FE7-5FED-497A-AEF3-3800DCB33138}" type="slidenum">
              <a:rPr lang="en-GB" smtClean="0"/>
              <a:t>29</a:t>
            </a:fld>
            <a:endParaRPr lang="en-GB"/>
          </a:p>
        </p:txBody>
      </p:sp>
    </p:spTree>
    <p:extLst>
      <p:ext uri="{BB962C8B-B14F-4D97-AF65-F5344CB8AC3E}">
        <p14:creationId xmlns:p14="http://schemas.microsoft.com/office/powerpoint/2010/main" val="710160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590344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2170203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3580008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08B105-4EA7-45D4-93F0-B429811E9FB2}"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37808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08B105-4EA7-45D4-93F0-B429811E9FB2}" type="datetimeFigureOut">
              <a:rPr lang="en-GB" smtClean="0"/>
              <a:t>07/11/2023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1735249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1242584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2383106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2759817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08B105-4EA7-45D4-93F0-B429811E9FB2}"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2110254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08B105-4EA7-45D4-93F0-B429811E9FB2}" type="datetimeFigureOut">
              <a:rPr lang="en-GB" smtClean="0"/>
              <a:t>07/11/2023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3862986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3734390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249360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980112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1229845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3661159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21567443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08B105-4EA7-45D4-93F0-B429811E9FB2}" type="datetimeFigureOut">
              <a:rPr lang="en-GB" smtClean="0"/>
              <a:t>07/11/2023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DB09FF-5A19-4902-870F-B7C8C44C4874}" type="slidenum">
              <a:rPr lang="en-GB" smtClean="0"/>
              <a:t>‹#›</a:t>
            </a:fld>
            <a:endParaRPr lang="en-GB"/>
          </a:p>
        </p:txBody>
      </p:sp>
    </p:spTree>
    <p:extLst>
      <p:ext uri="{BB962C8B-B14F-4D97-AF65-F5344CB8AC3E}">
        <p14:creationId xmlns:p14="http://schemas.microsoft.com/office/powerpoint/2010/main" val="3403655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108B105-4EA7-45D4-93F0-B429811E9FB2}" type="datetimeFigureOut">
              <a:rPr lang="en-GB" smtClean="0"/>
              <a:t>07/11/2023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3DB09FF-5A19-4902-870F-B7C8C44C4874}" type="slidenum">
              <a:rPr lang="en-GB" smtClean="0"/>
              <a:t>‹#›</a:t>
            </a:fld>
            <a:endParaRPr lang="en-GB"/>
          </a:p>
        </p:txBody>
      </p:sp>
    </p:spTree>
    <p:extLst>
      <p:ext uri="{BB962C8B-B14F-4D97-AF65-F5344CB8AC3E}">
        <p14:creationId xmlns:p14="http://schemas.microsoft.com/office/powerpoint/2010/main" val="212005042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tandfonline.com/doi/full/10.1080/14615517.2013.850307"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research/research-ethics/ethical-review/" TargetMode="External"/><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bera.ac.uk/resources/all-publications/resources-for-researcher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73F0-E81F-2859-8A6E-7181CC1B14ED}"/>
              </a:ext>
            </a:extLst>
          </p:cNvPr>
          <p:cNvSpPr>
            <a:spLocks noGrp="1"/>
          </p:cNvSpPr>
          <p:nvPr>
            <p:ph type="ctrTitle"/>
          </p:nvPr>
        </p:nvSpPr>
        <p:spPr>
          <a:xfrm>
            <a:off x="1154955" y="1520939"/>
            <a:ext cx="8825658" cy="2246054"/>
          </a:xfrm>
        </p:spPr>
        <p:txBody>
          <a:bodyPr/>
          <a:lstStyle/>
          <a:p>
            <a:r>
              <a:rPr lang="en-GB" sz="5000" dirty="0">
                <a:latin typeface="Arial" panose="020B0604020202020204" pitchFamily="34" charset="0"/>
                <a:cs typeface="Arial" panose="020B0604020202020204" pitchFamily="34" charset="0"/>
              </a:rPr>
              <a:t>Ethics issues to consider</a:t>
            </a:r>
            <a:br>
              <a:rPr lang="en-GB" sz="5000" dirty="0">
                <a:latin typeface="Arial" panose="020B0604020202020204" pitchFamily="34" charset="0"/>
                <a:cs typeface="Arial" panose="020B0604020202020204" pitchFamily="34" charset="0"/>
              </a:rPr>
            </a:br>
            <a:br>
              <a:rPr lang="en-GB" sz="50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Week 5 Tutorial</a:t>
            </a:r>
          </a:p>
        </p:txBody>
      </p:sp>
      <p:sp>
        <p:nvSpPr>
          <p:cNvPr id="3" name="Subtitle 2">
            <a:extLst>
              <a:ext uri="{FF2B5EF4-FFF2-40B4-BE49-F238E27FC236}">
                <a16:creationId xmlns:a16="http://schemas.microsoft.com/office/drawing/2014/main" id="{F6F43367-ECA2-5214-B64B-BA77A8347D3A}"/>
              </a:ext>
            </a:extLst>
          </p:cNvPr>
          <p:cNvSpPr>
            <a:spLocks noGrp="1"/>
          </p:cNvSpPr>
          <p:nvPr>
            <p:ph type="subTitle" idx="1"/>
          </p:nvPr>
        </p:nvSpPr>
        <p:spPr/>
        <p:txBody>
          <a:bodyPr/>
          <a:lstStyle/>
          <a:p>
            <a:r>
              <a:rPr lang="en-GB" dirty="0">
                <a:solidFill>
                  <a:schemeClr val="tx1"/>
                </a:solidFill>
              </a:rPr>
              <a:t>Dr Roisin Mullins</a:t>
            </a:r>
          </a:p>
        </p:txBody>
      </p:sp>
    </p:spTree>
    <p:extLst>
      <p:ext uri="{BB962C8B-B14F-4D97-AF65-F5344CB8AC3E}">
        <p14:creationId xmlns:p14="http://schemas.microsoft.com/office/powerpoint/2010/main" val="2742454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A551E-644D-D57F-F07E-8DFDCC80A1EA}"/>
              </a:ext>
            </a:extLst>
          </p:cNvPr>
          <p:cNvSpPr>
            <a:spLocks noGrp="1"/>
          </p:cNvSpPr>
          <p:nvPr>
            <p:ph type="title"/>
          </p:nvPr>
        </p:nvSpPr>
        <p:spPr>
          <a:xfrm>
            <a:off x="304801" y="271220"/>
            <a:ext cx="9404723" cy="1400530"/>
          </a:xfrm>
        </p:spPr>
        <p:txBody>
          <a:bodyPr/>
          <a:lstStyle/>
          <a:p>
            <a:r>
              <a:rPr lang="en-GB" dirty="0"/>
              <a:t>Objectives</a:t>
            </a:r>
          </a:p>
        </p:txBody>
      </p:sp>
      <p:sp>
        <p:nvSpPr>
          <p:cNvPr id="3" name="Content Placeholder 2">
            <a:extLst>
              <a:ext uri="{FF2B5EF4-FFF2-40B4-BE49-F238E27FC236}">
                <a16:creationId xmlns:a16="http://schemas.microsoft.com/office/drawing/2014/main" id="{6172BA02-6E67-D531-6021-587899E2E996}"/>
              </a:ext>
            </a:extLst>
          </p:cNvPr>
          <p:cNvSpPr>
            <a:spLocks noGrp="1"/>
          </p:cNvSpPr>
          <p:nvPr>
            <p:ph idx="1"/>
          </p:nvPr>
        </p:nvSpPr>
        <p:spPr>
          <a:xfrm>
            <a:off x="526541" y="1359133"/>
            <a:ext cx="11138917" cy="5328538"/>
          </a:xfrm>
        </p:spPr>
        <p:txBody>
          <a:bodyPr>
            <a:noAutofit/>
          </a:bodyPr>
          <a:lstStyle/>
          <a:p>
            <a:r>
              <a:rPr lang="en-GB" sz="2800" dirty="0">
                <a:latin typeface="Arial" panose="020B0604020202020204" pitchFamily="34" charset="0"/>
                <a:cs typeface="Arial" panose="020B0604020202020204" pitchFamily="34" charset="0"/>
              </a:rPr>
              <a:t>Recap week 4 and week 3 (tutorial)</a:t>
            </a:r>
          </a:p>
          <a:p>
            <a:r>
              <a:rPr lang="en-GB" sz="2800" dirty="0">
                <a:latin typeface="Arial" panose="020B0604020202020204" pitchFamily="34" charset="0"/>
                <a:cs typeface="Arial" panose="020B0604020202020204" pitchFamily="34" charset="0"/>
              </a:rPr>
              <a:t>Accessing publicly available documents / for literature review</a:t>
            </a:r>
          </a:p>
          <a:p>
            <a:r>
              <a:rPr lang="en-GB" sz="2800" dirty="0">
                <a:latin typeface="Arial" panose="020B0604020202020204" pitchFamily="34" charset="0"/>
                <a:cs typeface="Arial" panose="020B0604020202020204" pitchFamily="34" charset="0"/>
              </a:rPr>
              <a:t>E</a:t>
            </a:r>
            <a:r>
              <a:rPr lang="en-GB" sz="2800" b="0" i="0" dirty="0">
                <a:effectLst/>
                <a:latin typeface="Arial" panose="020B0604020202020204" pitchFamily="34" charset="0"/>
                <a:cs typeface="Arial" panose="020B0604020202020204" pitchFamily="34" charset="0"/>
              </a:rPr>
              <a:t>thical issues </a:t>
            </a:r>
          </a:p>
          <a:p>
            <a:pPr lvl="1"/>
            <a:r>
              <a:rPr lang="en-GB" sz="2600" b="0" i="0" dirty="0">
                <a:effectLst/>
                <a:latin typeface="Arial" panose="020B0604020202020204" pitchFamily="34" charset="0"/>
                <a:cs typeface="Arial" panose="020B0604020202020204" pitchFamily="34" charset="0"/>
              </a:rPr>
              <a:t>associated with potential conflicts of interest, issues of voice, with representation</a:t>
            </a:r>
          </a:p>
          <a:p>
            <a:pPr lvl="1"/>
            <a:r>
              <a:rPr lang="en-GB" sz="2800" dirty="0">
                <a:latin typeface="Arial" panose="020B0604020202020204" pitchFamily="34" charset="0"/>
                <a:ea typeface="ＭＳ Ｐゴシック" charset="0"/>
                <a:cs typeface="Arial" panose="020B0604020202020204" pitchFamily="34" charset="0"/>
              </a:rPr>
              <a:t>system of research governance</a:t>
            </a:r>
            <a:endParaRPr lang="en-GB" sz="2600" b="0" i="0" dirty="0">
              <a:effectLst/>
              <a:latin typeface="Arial" panose="020B0604020202020204" pitchFamily="34" charset="0"/>
              <a:cs typeface="Arial" panose="020B0604020202020204" pitchFamily="34" charset="0"/>
            </a:endParaRPr>
          </a:p>
          <a:p>
            <a:r>
              <a:rPr lang="en-GB" sz="2800" b="0" i="0" dirty="0">
                <a:effectLst/>
                <a:latin typeface="Arial" panose="020B0604020202020204" pitchFamily="34" charset="0"/>
                <a:cs typeface="Arial" panose="020B0604020202020204" pitchFamily="34" charset="0"/>
              </a:rPr>
              <a:t>Philosophical traditions </a:t>
            </a:r>
          </a:p>
          <a:p>
            <a:pPr lvl="1"/>
            <a:r>
              <a:rPr lang="en-GB" sz="2800" b="0" i="0" dirty="0">
                <a:effectLst/>
                <a:latin typeface="Arial" panose="020B0604020202020204" pitchFamily="34" charset="0"/>
                <a:cs typeface="Arial" panose="020B0604020202020204" pitchFamily="34" charset="0"/>
              </a:rPr>
              <a:t>consequentialism</a:t>
            </a:r>
          </a:p>
          <a:p>
            <a:pPr lvl="1"/>
            <a:r>
              <a:rPr lang="en-GB" sz="2800" b="0" i="0" dirty="0">
                <a:effectLst/>
                <a:latin typeface="Arial" panose="020B0604020202020204" pitchFamily="34" charset="0"/>
                <a:cs typeface="Arial" panose="020B0604020202020204" pitchFamily="34" charset="0"/>
              </a:rPr>
              <a:t>deontology</a:t>
            </a:r>
          </a:p>
          <a:p>
            <a:pPr lvl="1"/>
            <a:r>
              <a:rPr lang="en-GB" sz="2800" b="0" i="0" dirty="0">
                <a:effectLst/>
                <a:latin typeface="Arial" panose="020B0604020202020204" pitchFamily="34" charset="0"/>
                <a:cs typeface="Arial" panose="020B0604020202020204" pitchFamily="34" charset="0"/>
              </a:rPr>
              <a:t>virtue ethics to situate the researchers ethical decision-making</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605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F31AC-22D4-C07E-05A7-DC5A15CA17C2}"/>
              </a:ext>
            </a:extLst>
          </p:cNvPr>
          <p:cNvSpPr>
            <a:spLocks noGrp="1"/>
          </p:cNvSpPr>
          <p:nvPr>
            <p:ph type="title"/>
          </p:nvPr>
        </p:nvSpPr>
        <p:spPr/>
        <p:txBody>
          <a:bodyPr/>
          <a:lstStyle/>
          <a:p>
            <a:r>
              <a:rPr lang="en-GB" dirty="0"/>
              <a:t>Week 4 </a:t>
            </a:r>
          </a:p>
        </p:txBody>
      </p:sp>
      <p:sp>
        <p:nvSpPr>
          <p:cNvPr id="3" name="Content Placeholder 2">
            <a:extLst>
              <a:ext uri="{FF2B5EF4-FFF2-40B4-BE49-F238E27FC236}">
                <a16:creationId xmlns:a16="http://schemas.microsoft.com/office/drawing/2014/main" id="{5E6FD27B-B035-F234-EA9B-D2BAB24C47EB}"/>
              </a:ext>
            </a:extLst>
          </p:cNvPr>
          <p:cNvSpPr>
            <a:spLocks noGrp="1"/>
          </p:cNvSpPr>
          <p:nvPr>
            <p:ph idx="1"/>
          </p:nvPr>
        </p:nvSpPr>
        <p:spPr>
          <a:xfrm>
            <a:off x="875201" y="2346718"/>
            <a:ext cx="9810728" cy="2658036"/>
          </a:xfrm>
        </p:spPr>
        <p:txBody>
          <a:bodyPr>
            <a:noAutofit/>
          </a:bodyPr>
          <a:lstStyle/>
          <a:p>
            <a:r>
              <a:rPr lang="en-GB" sz="2600" dirty="0">
                <a:latin typeface="Arial" panose="020B0604020202020204" pitchFamily="34" charset="0"/>
                <a:cs typeface="Arial" panose="020B0604020202020204" pitchFamily="34" charset="0"/>
              </a:rPr>
              <a:t>Reading - Undertaking the literature review – Useful paper (types of expression - link words)</a:t>
            </a:r>
          </a:p>
          <a:p>
            <a:endParaRPr lang="en-GB" sz="2600" dirty="0">
              <a:latin typeface="Arial" panose="020B0604020202020204" pitchFamily="34" charset="0"/>
              <a:cs typeface="Arial" panose="020B0604020202020204" pitchFamily="34" charset="0"/>
            </a:endParaRPr>
          </a:p>
          <a:p>
            <a:r>
              <a:rPr lang="en-GB" sz="2600" b="0" i="0" dirty="0">
                <a:effectLst/>
                <a:latin typeface="Arial" panose="020B0604020202020204" pitchFamily="34" charset="0"/>
                <a:cs typeface="Arial" panose="020B0604020202020204" pitchFamily="34" charset="0"/>
              </a:rPr>
              <a:t>Deciding on templates that may be useful when looking at article, chapters to review.</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251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46A42A-1E62-D370-C9C5-69365DA2F463}"/>
              </a:ext>
            </a:extLst>
          </p:cNvPr>
          <p:cNvSpPr txBox="1"/>
          <p:nvPr/>
        </p:nvSpPr>
        <p:spPr>
          <a:xfrm>
            <a:off x="376517" y="1984571"/>
            <a:ext cx="5020236" cy="4493538"/>
          </a:xfrm>
          <a:prstGeom prst="rect">
            <a:avLst/>
          </a:prstGeom>
          <a:solidFill>
            <a:srgbClr val="00B0F0"/>
          </a:solidFill>
        </p:spPr>
        <p:txBody>
          <a:bodyPr wrap="square">
            <a:spAutoFit/>
          </a:bodyPr>
          <a:lstStyle/>
          <a:p>
            <a:r>
              <a:rPr lang="en-GB" sz="2600" dirty="0">
                <a:latin typeface="Arial" panose="020B0604020202020204" pitchFamily="34" charset="0"/>
                <a:cs typeface="Arial" panose="020B0604020202020204" pitchFamily="34" charset="0"/>
              </a:rPr>
              <a:t>Foster (1995) carried out a study on the ‘Riverside’ estate in east London which according to official statistics had had levels of crime. Foster looked for resident perceptions of crime, and used participant observation and </a:t>
            </a:r>
            <a:r>
              <a:rPr lang="en-GB" sz="2600" dirty="0" err="1">
                <a:latin typeface="Arial" panose="020B0604020202020204" pitchFamily="34" charset="0"/>
                <a:cs typeface="Arial" panose="020B0604020202020204" pitchFamily="34" charset="0"/>
              </a:rPr>
              <a:t>semistructured</a:t>
            </a:r>
            <a:r>
              <a:rPr lang="en-GB" sz="2600" dirty="0">
                <a:latin typeface="Arial" panose="020B0604020202020204" pitchFamily="34" charset="0"/>
                <a:cs typeface="Arial" panose="020B0604020202020204" pitchFamily="34" charset="0"/>
              </a:rPr>
              <a:t> interviews. She found that residents did not perceive that they lived in a high crime area.</a:t>
            </a:r>
          </a:p>
        </p:txBody>
      </p:sp>
      <p:sp>
        <p:nvSpPr>
          <p:cNvPr id="5" name="TextBox 4">
            <a:extLst>
              <a:ext uri="{FF2B5EF4-FFF2-40B4-BE49-F238E27FC236}">
                <a16:creationId xmlns:a16="http://schemas.microsoft.com/office/drawing/2014/main" id="{FAEDE83B-B92F-E8B7-2849-7514E2796DEA}"/>
              </a:ext>
            </a:extLst>
          </p:cNvPr>
          <p:cNvSpPr txBox="1"/>
          <p:nvPr/>
        </p:nvSpPr>
        <p:spPr>
          <a:xfrm>
            <a:off x="385482" y="71718"/>
            <a:ext cx="9081246" cy="1569660"/>
          </a:xfrm>
          <a:prstGeom prst="rect">
            <a:avLst/>
          </a:prstGeom>
          <a:noFill/>
        </p:spPr>
        <p:txBody>
          <a:bodyPr wrap="square">
            <a:spAutoFit/>
          </a:bodyPr>
          <a:lstStyle/>
          <a:p>
            <a:pPr algn="ctr"/>
            <a:r>
              <a:rPr lang="en-GB" sz="3200" dirty="0">
                <a:latin typeface="Arial" panose="020B0604020202020204" pitchFamily="34" charset="0"/>
                <a:cs typeface="Arial" panose="020B0604020202020204" pitchFamily="34" charset="0"/>
              </a:rPr>
              <a:t>Week 3 Recap on the </a:t>
            </a:r>
            <a:r>
              <a:rPr lang="en-GB" sz="3200" b="1" dirty="0">
                <a:latin typeface="Arial" panose="020B0604020202020204" pitchFamily="34" charset="0"/>
                <a:cs typeface="Arial" panose="020B0604020202020204" pitchFamily="34" charset="0"/>
              </a:rPr>
              <a:t>Research Terms</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Foster (1995) example</a:t>
            </a:r>
          </a:p>
        </p:txBody>
      </p:sp>
      <p:sp>
        <p:nvSpPr>
          <p:cNvPr id="7" name="TextBox 6">
            <a:extLst>
              <a:ext uri="{FF2B5EF4-FFF2-40B4-BE49-F238E27FC236}">
                <a16:creationId xmlns:a16="http://schemas.microsoft.com/office/drawing/2014/main" id="{AEA12DB7-AF1B-DCCB-B2EA-30AAFCF26425}"/>
              </a:ext>
            </a:extLst>
          </p:cNvPr>
          <p:cNvSpPr txBox="1"/>
          <p:nvPr/>
        </p:nvSpPr>
        <p:spPr>
          <a:xfrm>
            <a:off x="6454588" y="2115067"/>
            <a:ext cx="5504328" cy="3293209"/>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In a review you need to be able to state -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What type of </a:t>
            </a:r>
            <a:r>
              <a:rPr lang="en-GB" sz="2600" dirty="0">
                <a:solidFill>
                  <a:srgbClr val="FFFF00"/>
                </a:solidFill>
                <a:latin typeface="Arial" panose="020B0604020202020204" pitchFamily="34" charset="0"/>
                <a:cs typeface="Arial" panose="020B0604020202020204" pitchFamily="34" charset="0"/>
              </a:rPr>
              <a:t>research methodology </a:t>
            </a:r>
            <a:r>
              <a:rPr lang="en-GB" sz="2600" dirty="0">
                <a:latin typeface="Arial" panose="020B0604020202020204" pitchFamily="34" charset="0"/>
                <a:cs typeface="Arial" panose="020B0604020202020204" pitchFamily="34" charset="0"/>
              </a:rPr>
              <a:t>is evident here, and what is the researcher’s probable </a:t>
            </a:r>
            <a:r>
              <a:rPr lang="en-GB" sz="2600" dirty="0">
                <a:solidFill>
                  <a:srgbClr val="FFFF00"/>
                </a:solidFill>
                <a:latin typeface="Arial" panose="020B0604020202020204" pitchFamily="34" charset="0"/>
                <a:cs typeface="Arial" panose="020B0604020202020204" pitchFamily="34" charset="0"/>
              </a:rPr>
              <a:t>epistemological position </a:t>
            </a:r>
            <a:r>
              <a:rPr lang="en-GB" sz="2600" dirty="0">
                <a:latin typeface="Arial" panose="020B0604020202020204" pitchFamily="34" charset="0"/>
                <a:cs typeface="Arial" panose="020B0604020202020204" pitchFamily="34" charset="0"/>
              </a:rPr>
              <a:t>and </a:t>
            </a:r>
            <a:r>
              <a:rPr lang="en-GB" sz="2600" dirty="0">
                <a:solidFill>
                  <a:srgbClr val="FFFF00"/>
                </a:solidFill>
                <a:latin typeface="Arial" panose="020B0604020202020204" pitchFamily="34" charset="0"/>
                <a:cs typeface="Arial" panose="020B0604020202020204" pitchFamily="34" charset="0"/>
              </a:rPr>
              <a:t>ontology</a:t>
            </a:r>
            <a:r>
              <a:rPr lang="en-GB" sz="2600" dirty="0">
                <a:latin typeface="Arial" panose="020B0604020202020204" pitchFamily="34" charset="0"/>
                <a:cs typeface="Arial" panose="020B0604020202020204" pitchFamily="34" charset="0"/>
              </a:rPr>
              <a:t>?</a:t>
            </a:r>
          </a:p>
        </p:txBody>
      </p:sp>
      <p:cxnSp>
        <p:nvCxnSpPr>
          <p:cNvPr id="9" name="Straight Arrow Connector 8">
            <a:extLst>
              <a:ext uri="{FF2B5EF4-FFF2-40B4-BE49-F238E27FC236}">
                <a16:creationId xmlns:a16="http://schemas.microsoft.com/office/drawing/2014/main" id="{7DC309C6-9CF2-A784-7037-398E380A3277}"/>
              </a:ext>
            </a:extLst>
          </p:cNvPr>
          <p:cNvCxnSpPr/>
          <p:nvPr/>
        </p:nvCxnSpPr>
        <p:spPr>
          <a:xfrm flipV="1">
            <a:off x="5441576" y="3830170"/>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52074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46A42A-1E62-D370-C9C5-69365DA2F463}"/>
              </a:ext>
            </a:extLst>
          </p:cNvPr>
          <p:cNvSpPr txBox="1"/>
          <p:nvPr/>
        </p:nvSpPr>
        <p:spPr>
          <a:xfrm>
            <a:off x="233084" y="1984572"/>
            <a:ext cx="5020236" cy="4493538"/>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Foster (1995) carried out a study on the ‘Riverside’ estate in east London which according to official statistics had had levels of crime. Foster looked for resident perceptions of crime, and used participant observation and </a:t>
            </a:r>
            <a:r>
              <a:rPr lang="en-GB" sz="2600" dirty="0" err="1">
                <a:latin typeface="Arial" panose="020B0604020202020204" pitchFamily="34" charset="0"/>
                <a:cs typeface="Arial" panose="020B0604020202020204" pitchFamily="34" charset="0"/>
              </a:rPr>
              <a:t>semistructured</a:t>
            </a:r>
            <a:r>
              <a:rPr lang="en-GB" sz="2600" dirty="0">
                <a:latin typeface="Arial" panose="020B0604020202020204" pitchFamily="34" charset="0"/>
                <a:cs typeface="Arial" panose="020B0604020202020204" pitchFamily="34" charset="0"/>
              </a:rPr>
              <a:t> interviews. She found that residents did not perceive that they lived in a high crime area.</a:t>
            </a:r>
          </a:p>
        </p:txBody>
      </p:sp>
      <p:sp>
        <p:nvSpPr>
          <p:cNvPr id="5" name="TextBox 4">
            <a:extLst>
              <a:ext uri="{FF2B5EF4-FFF2-40B4-BE49-F238E27FC236}">
                <a16:creationId xmlns:a16="http://schemas.microsoft.com/office/drawing/2014/main" id="{FAEDE83B-B92F-E8B7-2849-7514E2796DEA}"/>
              </a:ext>
            </a:extLst>
          </p:cNvPr>
          <p:cNvSpPr txBox="1"/>
          <p:nvPr/>
        </p:nvSpPr>
        <p:spPr>
          <a:xfrm>
            <a:off x="161365" y="0"/>
            <a:ext cx="6096000" cy="1569660"/>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Week 3 Recap</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Foster (1995) example</a:t>
            </a:r>
          </a:p>
        </p:txBody>
      </p:sp>
      <p:sp>
        <p:nvSpPr>
          <p:cNvPr id="7" name="TextBox 6">
            <a:extLst>
              <a:ext uri="{FF2B5EF4-FFF2-40B4-BE49-F238E27FC236}">
                <a16:creationId xmlns:a16="http://schemas.microsoft.com/office/drawing/2014/main" id="{AEA12DB7-AF1B-DCCB-B2EA-30AAFCF26425}"/>
              </a:ext>
            </a:extLst>
          </p:cNvPr>
          <p:cNvSpPr txBox="1"/>
          <p:nvPr/>
        </p:nvSpPr>
        <p:spPr>
          <a:xfrm>
            <a:off x="6454588" y="1182737"/>
            <a:ext cx="5504328" cy="5293757"/>
          </a:xfrm>
          <a:prstGeom prst="rect">
            <a:avLst/>
          </a:prstGeom>
          <a:solidFill>
            <a:srgbClr val="00B0F0"/>
          </a:solidFill>
        </p:spPr>
        <p:txBody>
          <a:bodyPr wrap="square">
            <a:spAutoFit/>
          </a:bodyPr>
          <a:lstStyle/>
          <a:p>
            <a:r>
              <a:rPr lang="en-GB" sz="2600" dirty="0">
                <a:latin typeface="Arial" panose="020B0604020202020204" pitchFamily="34" charset="0"/>
                <a:cs typeface="Arial" panose="020B0604020202020204" pitchFamily="34" charset="0"/>
              </a:rPr>
              <a:t>What type of </a:t>
            </a:r>
            <a:r>
              <a:rPr lang="en-GB" sz="2600" dirty="0">
                <a:solidFill>
                  <a:srgbClr val="FFFF00"/>
                </a:solidFill>
                <a:latin typeface="Arial" panose="020B0604020202020204" pitchFamily="34" charset="0"/>
                <a:cs typeface="Arial" panose="020B0604020202020204" pitchFamily="34" charset="0"/>
              </a:rPr>
              <a:t>research methodology </a:t>
            </a:r>
            <a:r>
              <a:rPr lang="en-GB" sz="2600" dirty="0">
                <a:latin typeface="Arial" panose="020B0604020202020204" pitchFamily="34" charset="0"/>
                <a:cs typeface="Arial" panose="020B0604020202020204" pitchFamily="34" charset="0"/>
              </a:rPr>
              <a:t>is evident here, and what is the researcher’s probable </a:t>
            </a:r>
            <a:r>
              <a:rPr lang="en-GB" sz="2600" dirty="0">
                <a:solidFill>
                  <a:srgbClr val="FFFF00"/>
                </a:solidFill>
                <a:latin typeface="Arial" panose="020B0604020202020204" pitchFamily="34" charset="0"/>
                <a:cs typeface="Arial" panose="020B0604020202020204" pitchFamily="34" charset="0"/>
              </a:rPr>
              <a:t>epistemological position </a:t>
            </a:r>
            <a:r>
              <a:rPr lang="en-GB" sz="2600" dirty="0">
                <a:latin typeface="Arial" panose="020B0604020202020204" pitchFamily="34" charset="0"/>
                <a:cs typeface="Arial" panose="020B0604020202020204" pitchFamily="34" charset="0"/>
              </a:rPr>
              <a:t>and </a:t>
            </a:r>
            <a:r>
              <a:rPr lang="en-GB" sz="2600" dirty="0">
                <a:solidFill>
                  <a:srgbClr val="FFFF00"/>
                </a:solidFill>
                <a:latin typeface="Arial" panose="020B0604020202020204" pitchFamily="34" charset="0"/>
                <a:cs typeface="Arial" panose="020B0604020202020204" pitchFamily="34" charset="0"/>
              </a:rPr>
              <a:t>ontology</a:t>
            </a:r>
            <a:r>
              <a:rPr lang="en-GB" sz="2600" dirty="0">
                <a:latin typeface="Arial" panose="020B0604020202020204" pitchFamily="34" charset="0"/>
                <a:cs typeface="Arial" panose="020B0604020202020204" pitchFamily="34" charset="0"/>
              </a:rPr>
              <a:t>?</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Qualitative methodology </a:t>
            </a:r>
          </a:p>
          <a:p>
            <a:r>
              <a:rPr lang="en-GB" sz="2600" dirty="0">
                <a:latin typeface="Arial" panose="020B0604020202020204" pitchFamily="34" charset="0"/>
                <a:cs typeface="Arial" panose="020B0604020202020204" pitchFamily="34" charset="0"/>
              </a:rPr>
              <a:t>Interpretivist epistemology</a:t>
            </a:r>
          </a:p>
          <a:p>
            <a:r>
              <a:rPr lang="en-GB" sz="2600" dirty="0">
                <a:latin typeface="Arial" panose="020B0604020202020204" pitchFamily="34" charset="0"/>
                <a:cs typeface="Arial" panose="020B0604020202020204" pitchFamily="34" charset="0"/>
              </a:rPr>
              <a:t>Subjective ontology addressing perceptions of crime.</a:t>
            </a:r>
          </a:p>
          <a:p>
            <a:endParaRPr lang="en-GB" sz="2600"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7DC309C6-9CF2-A784-7037-398E380A3277}"/>
              </a:ext>
            </a:extLst>
          </p:cNvPr>
          <p:cNvCxnSpPr/>
          <p:nvPr/>
        </p:nvCxnSpPr>
        <p:spPr>
          <a:xfrm flipV="1">
            <a:off x="5446059" y="3636856"/>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0" name="Straight Arrow Connector 9">
            <a:extLst>
              <a:ext uri="{FF2B5EF4-FFF2-40B4-BE49-F238E27FC236}">
                <a16:creationId xmlns:a16="http://schemas.microsoft.com/office/drawing/2014/main" id="{DFC9775A-E602-29CC-7C92-4A0E67BF6933}"/>
              </a:ext>
            </a:extLst>
          </p:cNvPr>
          <p:cNvCxnSpPr>
            <a:cxnSpLocks/>
          </p:cNvCxnSpPr>
          <p:nvPr/>
        </p:nvCxnSpPr>
        <p:spPr>
          <a:xfrm>
            <a:off x="8776449" y="3169023"/>
            <a:ext cx="0" cy="935666"/>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561482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4F6736-839C-714D-03B2-1F55FC0E0F61}"/>
              </a:ext>
            </a:extLst>
          </p:cNvPr>
          <p:cNvSpPr txBox="1"/>
          <p:nvPr/>
        </p:nvSpPr>
        <p:spPr>
          <a:xfrm>
            <a:off x="493059" y="205299"/>
            <a:ext cx="6096000" cy="584775"/>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Charmaz (1997) example</a:t>
            </a:r>
          </a:p>
        </p:txBody>
      </p:sp>
      <p:sp>
        <p:nvSpPr>
          <p:cNvPr id="5" name="TextBox 4">
            <a:extLst>
              <a:ext uri="{FF2B5EF4-FFF2-40B4-BE49-F238E27FC236}">
                <a16:creationId xmlns:a16="http://schemas.microsoft.com/office/drawing/2014/main" id="{2807CCE2-16F8-1396-0B37-6931392E85EE}"/>
              </a:ext>
            </a:extLst>
          </p:cNvPr>
          <p:cNvSpPr txBox="1"/>
          <p:nvPr/>
        </p:nvSpPr>
        <p:spPr>
          <a:xfrm>
            <a:off x="277905" y="1566626"/>
            <a:ext cx="6096000" cy="4493538"/>
          </a:xfrm>
          <a:prstGeom prst="rect">
            <a:avLst/>
          </a:prstGeom>
          <a:solidFill>
            <a:srgbClr val="00B0F0"/>
          </a:solidFill>
        </p:spPr>
        <p:txBody>
          <a:bodyPr wrap="square">
            <a:spAutoFit/>
          </a:bodyPr>
          <a:lstStyle/>
          <a:p>
            <a:r>
              <a:rPr lang="en-GB" sz="2600" dirty="0">
                <a:latin typeface="Arial" panose="020B0604020202020204" pitchFamily="34" charset="0"/>
                <a:cs typeface="Arial" panose="020B0604020202020204" pitchFamily="34" charset="0"/>
              </a:rPr>
              <a:t>Charmaz (1997) carried out research on people with chronic illnesses . She carried out </a:t>
            </a:r>
            <a:r>
              <a:rPr lang="en-GB" sz="2600" dirty="0" err="1">
                <a:latin typeface="Arial" panose="020B0604020202020204" pitchFamily="34" charset="0"/>
                <a:cs typeface="Arial" panose="020B0604020202020204" pitchFamily="34" charset="0"/>
              </a:rPr>
              <a:t>semistructured</a:t>
            </a:r>
            <a:r>
              <a:rPr lang="en-GB" sz="2600" dirty="0">
                <a:latin typeface="Arial" panose="020B0604020202020204" pitchFamily="34" charset="0"/>
                <a:cs typeface="Arial" panose="020B0604020202020204" pitchFamily="34" charset="0"/>
              </a:rPr>
              <a:t> interviews with parallel groups of men and women. She argued that a key aspect of the men’s responses related to ‘preserving self’ , a concept far less evident in the women’s responses. She hypothesised that an inability to ‘preserve self’ might be linked to an inability to cope with chronic disease </a:t>
            </a:r>
          </a:p>
        </p:txBody>
      </p:sp>
      <p:sp>
        <p:nvSpPr>
          <p:cNvPr id="7" name="TextBox 6">
            <a:extLst>
              <a:ext uri="{FF2B5EF4-FFF2-40B4-BE49-F238E27FC236}">
                <a16:creationId xmlns:a16="http://schemas.microsoft.com/office/drawing/2014/main" id="{BF84AF81-E171-0F43-461D-EC783EF3EDEA}"/>
              </a:ext>
            </a:extLst>
          </p:cNvPr>
          <p:cNvSpPr txBox="1"/>
          <p:nvPr/>
        </p:nvSpPr>
        <p:spPr>
          <a:xfrm>
            <a:off x="7360024" y="1432155"/>
            <a:ext cx="4706470" cy="3693319"/>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In a review you need to be able to state - </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What </a:t>
            </a:r>
            <a:r>
              <a:rPr lang="en-GB" sz="2600" dirty="0">
                <a:solidFill>
                  <a:srgbClr val="FFFF00"/>
                </a:solidFill>
                <a:latin typeface="Arial" panose="020B0604020202020204" pitchFamily="34" charset="0"/>
                <a:cs typeface="Arial" panose="020B0604020202020204" pitchFamily="34" charset="0"/>
              </a:rPr>
              <a:t>research methodology </a:t>
            </a:r>
            <a:r>
              <a:rPr lang="en-GB" sz="2600" dirty="0">
                <a:latin typeface="Arial" panose="020B0604020202020204" pitchFamily="34" charset="0"/>
                <a:cs typeface="Arial" panose="020B0604020202020204" pitchFamily="34" charset="0"/>
              </a:rPr>
              <a:t>and </a:t>
            </a:r>
            <a:r>
              <a:rPr lang="en-GB" sz="2600" dirty="0">
                <a:solidFill>
                  <a:srgbClr val="FFFF00"/>
                </a:solidFill>
                <a:latin typeface="Arial" panose="020B0604020202020204" pitchFamily="34" charset="0"/>
                <a:cs typeface="Arial" panose="020B0604020202020204" pitchFamily="34" charset="0"/>
              </a:rPr>
              <a:t>approach</a:t>
            </a:r>
            <a:r>
              <a:rPr lang="en-GB" sz="2600" dirty="0">
                <a:latin typeface="Arial" panose="020B0604020202020204" pitchFamily="34" charset="0"/>
                <a:cs typeface="Arial" panose="020B0604020202020204" pitchFamily="34" charset="0"/>
              </a:rPr>
              <a:t> is evident here, and what are the likely </a:t>
            </a:r>
            <a:r>
              <a:rPr lang="en-GB" sz="2600" dirty="0">
                <a:solidFill>
                  <a:srgbClr val="FFFF00"/>
                </a:solidFill>
                <a:latin typeface="Arial" panose="020B0604020202020204" pitchFamily="34" charset="0"/>
                <a:cs typeface="Arial" panose="020B0604020202020204" pitchFamily="34" charset="0"/>
              </a:rPr>
              <a:t>epistemological and ontological positions</a:t>
            </a:r>
            <a:r>
              <a:rPr lang="en-GB" sz="2600" dirty="0">
                <a:latin typeface="Arial" panose="020B0604020202020204" pitchFamily="34" charset="0"/>
                <a:cs typeface="Arial" panose="020B0604020202020204" pitchFamily="34" charset="0"/>
              </a:rPr>
              <a:t>? </a:t>
            </a:r>
          </a:p>
        </p:txBody>
      </p:sp>
      <p:cxnSp>
        <p:nvCxnSpPr>
          <p:cNvPr id="8" name="Straight Arrow Connector 7">
            <a:extLst>
              <a:ext uri="{FF2B5EF4-FFF2-40B4-BE49-F238E27FC236}">
                <a16:creationId xmlns:a16="http://schemas.microsoft.com/office/drawing/2014/main" id="{3ABC9504-5D2A-1DED-C738-38F15042AA60}"/>
              </a:ext>
            </a:extLst>
          </p:cNvPr>
          <p:cNvCxnSpPr/>
          <p:nvPr/>
        </p:nvCxnSpPr>
        <p:spPr>
          <a:xfrm flipV="1">
            <a:off x="6544235" y="3429000"/>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508840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4F6736-839C-714D-03B2-1F55FC0E0F61}"/>
              </a:ext>
            </a:extLst>
          </p:cNvPr>
          <p:cNvSpPr txBox="1"/>
          <p:nvPr/>
        </p:nvSpPr>
        <p:spPr>
          <a:xfrm>
            <a:off x="493059" y="205299"/>
            <a:ext cx="6096000" cy="584775"/>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Charmaz (1997) example</a:t>
            </a:r>
          </a:p>
        </p:txBody>
      </p:sp>
      <p:sp>
        <p:nvSpPr>
          <p:cNvPr id="5" name="TextBox 4">
            <a:extLst>
              <a:ext uri="{FF2B5EF4-FFF2-40B4-BE49-F238E27FC236}">
                <a16:creationId xmlns:a16="http://schemas.microsoft.com/office/drawing/2014/main" id="{2807CCE2-16F8-1396-0B37-6931392E85EE}"/>
              </a:ext>
            </a:extLst>
          </p:cNvPr>
          <p:cNvSpPr txBox="1"/>
          <p:nvPr/>
        </p:nvSpPr>
        <p:spPr>
          <a:xfrm>
            <a:off x="170329" y="1650064"/>
            <a:ext cx="6096000" cy="4493538"/>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Charmaz (1997) carried out research on people with chronic illnesses . She carried out </a:t>
            </a:r>
            <a:r>
              <a:rPr lang="en-GB" sz="2600" dirty="0" err="1">
                <a:latin typeface="Arial" panose="020B0604020202020204" pitchFamily="34" charset="0"/>
                <a:cs typeface="Arial" panose="020B0604020202020204" pitchFamily="34" charset="0"/>
              </a:rPr>
              <a:t>semistructured</a:t>
            </a:r>
            <a:r>
              <a:rPr lang="en-GB" sz="2600" dirty="0">
                <a:latin typeface="Arial" panose="020B0604020202020204" pitchFamily="34" charset="0"/>
                <a:cs typeface="Arial" panose="020B0604020202020204" pitchFamily="34" charset="0"/>
              </a:rPr>
              <a:t> interviews with parallel groups of men and women. She argued that a key aspect of the men’s responses related to ‘preserving self’ , a concept far less evident in the women’s responses. She hypothesised that an inability to ‘preserve self’ might be linked to an inability to cope with chronic disease </a:t>
            </a:r>
          </a:p>
        </p:txBody>
      </p:sp>
      <p:sp>
        <p:nvSpPr>
          <p:cNvPr id="7" name="TextBox 6">
            <a:extLst>
              <a:ext uri="{FF2B5EF4-FFF2-40B4-BE49-F238E27FC236}">
                <a16:creationId xmlns:a16="http://schemas.microsoft.com/office/drawing/2014/main" id="{BF84AF81-E171-0F43-461D-EC783EF3EDEA}"/>
              </a:ext>
            </a:extLst>
          </p:cNvPr>
          <p:cNvSpPr txBox="1"/>
          <p:nvPr/>
        </p:nvSpPr>
        <p:spPr>
          <a:xfrm>
            <a:off x="6992470" y="922087"/>
            <a:ext cx="5029201" cy="5693866"/>
          </a:xfrm>
          <a:prstGeom prst="rect">
            <a:avLst/>
          </a:prstGeom>
          <a:solidFill>
            <a:srgbClr val="00B0F0"/>
          </a:solidFill>
        </p:spPr>
        <p:txBody>
          <a:bodyPr wrap="square">
            <a:spAutoFit/>
          </a:bodyPr>
          <a:lstStyle/>
          <a:p>
            <a:r>
              <a:rPr lang="en-GB" sz="2600" dirty="0">
                <a:latin typeface="Arial" panose="020B0604020202020204" pitchFamily="34" charset="0"/>
                <a:cs typeface="Arial" panose="020B0604020202020204" pitchFamily="34" charset="0"/>
              </a:rPr>
              <a:t>What </a:t>
            </a:r>
            <a:r>
              <a:rPr lang="en-GB" sz="2600" dirty="0">
                <a:solidFill>
                  <a:srgbClr val="FFFF00"/>
                </a:solidFill>
                <a:latin typeface="Arial" panose="020B0604020202020204" pitchFamily="34" charset="0"/>
                <a:cs typeface="Arial" panose="020B0604020202020204" pitchFamily="34" charset="0"/>
              </a:rPr>
              <a:t>research methodology </a:t>
            </a:r>
            <a:r>
              <a:rPr lang="en-GB" sz="2600" dirty="0">
                <a:latin typeface="Arial" panose="020B0604020202020204" pitchFamily="34" charset="0"/>
                <a:cs typeface="Arial" panose="020B0604020202020204" pitchFamily="34" charset="0"/>
              </a:rPr>
              <a:t>and </a:t>
            </a:r>
            <a:r>
              <a:rPr lang="en-GB" sz="2600" dirty="0">
                <a:solidFill>
                  <a:srgbClr val="FFFF00"/>
                </a:solidFill>
                <a:latin typeface="Arial" panose="020B0604020202020204" pitchFamily="34" charset="0"/>
                <a:cs typeface="Arial" panose="020B0604020202020204" pitchFamily="34" charset="0"/>
              </a:rPr>
              <a:t>approach</a:t>
            </a:r>
            <a:r>
              <a:rPr lang="en-GB" sz="2600" dirty="0">
                <a:latin typeface="Arial" panose="020B0604020202020204" pitchFamily="34" charset="0"/>
                <a:cs typeface="Arial" panose="020B0604020202020204" pitchFamily="34" charset="0"/>
              </a:rPr>
              <a:t> is evident here, and what are the likely </a:t>
            </a:r>
            <a:r>
              <a:rPr lang="en-GB" sz="2600" dirty="0">
                <a:solidFill>
                  <a:srgbClr val="FFFF00"/>
                </a:solidFill>
                <a:latin typeface="Arial" panose="020B0604020202020204" pitchFamily="34" charset="0"/>
                <a:cs typeface="Arial" panose="020B0604020202020204" pitchFamily="34" charset="0"/>
              </a:rPr>
              <a:t>epistemological and ontological positions</a:t>
            </a:r>
            <a:r>
              <a:rPr lang="en-GB" sz="2600" dirty="0">
                <a:latin typeface="Arial" panose="020B0604020202020204" pitchFamily="34" charset="0"/>
                <a:cs typeface="Arial" panose="020B0604020202020204" pitchFamily="34" charset="0"/>
              </a:rPr>
              <a:t>? </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Qualitative methodology Inductive approach </a:t>
            </a:r>
          </a:p>
          <a:p>
            <a:r>
              <a:rPr lang="en-GB" sz="2600" dirty="0">
                <a:latin typeface="Arial" panose="020B0604020202020204" pitchFamily="34" charset="0"/>
                <a:cs typeface="Arial" panose="020B0604020202020204" pitchFamily="34" charset="0"/>
              </a:rPr>
              <a:t>Interpretivist epistemology Subjectivist ontology addressing perceptions in relation to chronic illness.</a:t>
            </a:r>
          </a:p>
        </p:txBody>
      </p:sp>
      <p:cxnSp>
        <p:nvCxnSpPr>
          <p:cNvPr id="2" name="Straight Arrow Connector 1">
            <a:extLst>
              <a:ext uri="{FF2B5EF4-FFF2-40B4-BE49-F238E27FC236}">
                <a16:creationId xmlns:a16="http://schemas.microsoft.com/office/drawing/2014/main" id="{431C7A34-4F70-6829-ECAB-314C1D07F950}"/>
              </a:ext>
            </a:extLst>
          </p:cNvPr>
          <p:cNvCxnSpPr/>
          <p:nvPr/>
        </p:nvCxnSpPr>
        <p:spPr>
          <a:xfrm flipV="1">
            <a:off x="6096000" y="3495662"/>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 name="Straight Arrow Connector 3">
            <a:extLst>
              <a:ext uri="{FF2B5EF4-FFF2-40B4-BE49-F238E27FC236}">
                <a16:creationId xmlns:a16="http://schemas.microsoft.com/office/drawing/2014/main" id="{51324973-713E-5133-8513-48C630326471}"/>
              </a:ext>
            </a:extLst>
          </p:cNvPr>
          <p:cNvCxnSpPr>
            <a:cxnSpLocks/>
          </p:cNvCxnSpPr>
          <p:nvPr/>
        </p:nvCxnSpPr>
        <p:spPr>
          <a:xfrm>
            <a:off x="9507070" y="3039035"/>
            <a:ext cx="0" cy="935666"/>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992161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C20C74-9652-3055-6D96-C1D8FE7BECD8}"/>
              </a:ext>
            </a:extLst>
          </p:cNvPr>
          <p:cNvSpPr txBox="1"/>
          <p:nvPr/>
        </p:nvSpPr>
        <p:spPr>
          <a:xfrm>
            <a:off x="457200" y="187369"/>
            <a:ext cx="7897906" cy="584775"/>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Rosenthal &amp; Jacobsen 1968 example</a:t>
            </a:r>
          </a:p>
        </p:txBody>
      </p:sp>
      <p:sp>
        <p:nvSpPr>
          <p:cNvPr id="5" name="TextBox 4">
            <a:extLst>
              <a:ext uri="{FF2B5EF4-FFF2-40B4-BE49-F238E27FC236}">
                <a16:creationId xmlns:a16="http://schemas.microsoft.com/office/drawing/2014/main" id="{08BC8B51-6C99-E652-DA4A-C01AEAAFF2DF}"/>
              </a:ext>
            </a:extLst>
          </p:cNvPr>
          <p:cNvSpPr txBox="1"/>
          <p:nvPr/>
        </p:nvSpPr>
        <p:spPr>
          <a:xfrm>
            <a:off x="385481" y="1178022"/>
            <a:ext cx="6615953" cy="5293757"/>
          </a:xfrm>
          <a:prstGeom prst="rect">
            <a:avLst/>
          </a:prstGeom>
          <a:solidFill>
            <a:srgbClr val="00B0F0"/>
          </a:solidFill>
        </p:spPr>
        <p:txBody>
          <a:bodyPr wrap="square">
            <a:spAutoFit/>
          </a:bodyPr>
          <a:lstStyle/>
          <a:p>
            <a:r>
              <a:rPr lang="en-GB" sz="2600" dirty="0">
                <a:latin typeface="Arial" panose="020B0604020202020204" pitchFamily="34" charset="0"/>
                <a:cs typeface="Arial" panose="020B0604020202020204" pitchFamily="34" charset="0"/>
              </a:rPr>
              <a:t>Rosenthal and Jacobsen (1968) conducted research in a USA school on pupil achievement. They asked a class to carry out a test, and subsequently assigned some pupils to a group of ‘</a:t>
            </a:r>
            <a:r>
              <a:rPr lang="en-GB" sz="2600" dirty="0" err="1">
                <a:latin typeface="Arial" panose="020B0604020202020204" pitchFamily="34" charset="0"/>
                <a:cs typeface="Arial" panose="020B0604020202020204" pitchFamily="34" charset="0"/>
              </a:rPr>
              <a:t>spurters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ie</a:t>
            </a:r>
            <a:r>
              <a:rPr lang="en-GB" sz="2600" dirty="0">
                <a:latin typeface="Arial" panose="020B0604020202020204" pitchFamily="34" charset="0"/>
                <a:cs typeface="Arial" panose="020B0604020202020204" pitchFamily="34" charset="0"/>
              </a:rPr>
              <a:t>. those who were likely to ‘spurt’ ahead, for a period of eight months. In fact, they assigned pupils to this group randomly. Measurements of IQ and reading ability were carried out on the whole class before and after the eight month period. They found that the so-called ‘</a:t>
            </a:r>
            <a:r>
              <a:rPr lang="en-GB" sz="2600" dirty="0" err="1">
                <a:latin typeface="Arial" panose="020B0604020202020204" pitchFamily="34" charset="0"/>
                <a:cs typeface="Arial" panose="020B0604020202020204" pitchFamily="34" charset="0"/>
              </a:rPr>
              <a:t>Spurters</a:t>
            </a:r>
            <a:r>
              <a:rPr lang="en-GB" sz="2600" dirty="0">
                <a:latin typeface="Arial" panose="020B0604020202020204" pitchFamily="34" charset="0"/>
                <a:cs typeface="Arial" panose="020B0604020202020204" pitchFamily="34" charset="0"/>
              </a:rPr>
              <a:t>’ did perform better than their class-mates. </a:t>
            </a:r>
          </a:p>
        </p:txBody>
      </p:sp>
      <p:sp>
        <p:nvSpPr>
          <p:cNvPr id="7" name="TextBox 6">
            <a:extLst>
              <a:ext uri="{FF2B5EF4-FFF2-40B4-BE49-F238E27FC236}">
                <a16:creationId xmlns:a16="http://schemas.microsoft.com/office/drawing/2014/main" id="{7C387035-CDD7-964A-E911-E0DF25337F18}"/>
              </a:ext>
            </a:extLst>
          </p:cNvPr>
          <p:cNvSpPr txBox="1"/>
          <p:nvPr/>
        </p:nvSpPr>
        <p:spPr>
          <a:xfrm>
            <a:off x="7682753" y="1978240"/>
            <a:ext cx="3953435" cy="3693319"/>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In a review you need to be able to state - </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What sort of </a:t>
            </a:r>
            <a:r>
              <a:rPr lang="en-GB" sz="2600" dirty="0">
                <a:solidFill>
                  <a:srgbClr val="FFFF00"/>
                </a:solidFill>
                <a:latin typeface="Arial" panose="020B0604020202020204" pitchFamily="34" charset="0"/>
                <a:cs typeface="Arial" panose="020B0604020202020204" pitchFamily="34" charset="0"/>
              </a:rPr>
              <a:t>methodology</a:t>
            </a:r>
            <a:r>
              <a:rPr lang="en-GB" sz="2600" dirty="0">
                <a:latin typeface="Arial" panose="020B0604020202020204" pitchFamily="34" charset="0"/>
                <a:cs typeface="Arial" panose="020B0604020202020204" pitchFamily="34" charset="0"/>
              </a:rPr>
              <a:t> and approach was used?</a:t>
            </a:r>
          </a:p>
          <a:p>
            <a:r>
              <a:rPr lang="en-GB" sz="2600" dirty="0">
                <a:latin typeface="Arial" panose="020B0604020202020204" pitchFamily="34" charset="0"/>
                <a:cs typeface="Arial" panose="020B0604020202020204" pitchFamily="34" charset="0"/>
              </a:rPr>
              <a:t>What sort of </a:t>
            </a:r>
            <a:r>
              <a:rPr lang="en-GB" sz="2600" dirty="0">
                <a:solidFill>
                  <a:srgbClr val="FFFF00"/>
                </a:solidFill>
                <a:latin typeface="Arial" panose="020B0604020202020204" pitchFamily="34" charset="0"/>
                <a:cs typeface="Arial" panose="020B0604020202020204" pitchFamily="34" charset="0"/>
              </a:rPr>
              <a:t>research design</a:t>
            </a:r>
            <a:r>
              <a:rPr lang="en-GB" sz="2600" dirty="0">
                <a:latin typeface="Arial" panose="020B0604020202020204" pitchFamily="34" charset="0"/>
                <a:cs typeface="Arial" panose="020B0604020202020204" pitchFamily="34" charset="0"/>
              </a:rPr>
              <a:t> is outlined here?</a:t>
            </a:r>
          </a:p>
          <a:p>
            <a:endParaRPr lang="en-GB" sz="2600" dirty="0">
              <a:latin typeface="Arial" panose="020B0604020202020204" pitchFamily="34" charset="0"/>
              <a:cs typeface="Arial" panose="020B0604020202020204" pitchFamily="34" charset="0"/>
            </a:endParaRPr>
          </a:p>
        </p:txBody>
      </p:sp>
      <p:cxnSp>
        <p:nvCxnSpPr>
          <p:cNvPr id="2" name="Straight Arrow Connector 1">
            <a:extLst>
              <a:ext uri="{FF2B5EF4-FFF2-40B4-BE49-F238E27FC236}">
                <a16:creationId xmlns:a16="http://schemas.microsoft.com/office/drawing/2014/main" id="{56D986E9-054E-543A-CE99-28E0D448E239}"/>
              </a:ext>
            </a:extLst>
          </p:cNvPr>
          <p:cNvCxnSpPr/>
          <p:nvPr/>
        </p:nvCxnSpPr>
        <p:spPr>
          <a:xfrm flipV="1">
            <a:off x="6593539" y="3562325"/>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756502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C20C74-9652-3055-6D96-C1D8FE7BECD8}"/>
              </a:ext>
            </a:extLst>
          </p:cNvPr>
          <p:cNvSpPr txBox="1"/>
          <p:nvPr/>
        </p:nvSpPr>
        <p:spPr>
          <a:xfrm>
            <a:off x="0" y="93833"/>
            <a:ext cx="7897906" cy="584775"/>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Rosenthal &amp; Jacobsen 1968 example</a:t>
            </a:r>
          </a:p>
        </p:txBody>
      </p:sp>
      <p:sp>
        <p:nvSpPr>
          <p:cNvPr id="5" name="TextBox 4">
            <a:extLst>
              <a:ext uri="{FF2B5EF4-FFF2-40B4-BE49-F238E27FC236}">
                <a16:creationId xmlns:a16="http://schemas.microsoft.com/office/drawing/2014/main" id="{08BC8B51-6C99-E652-DA4A-C01AEAAFF2DF}"/>
              </a:ext>
            </a:extLst>
          </p:cNvPr>
          <p:cNvSpPr txBox="1"/>
          <p:nvPr/>
        </p:nvSpPr>
        <p:spPr>
          <a:xfrm>
            <a:off x="385481" y="1178022"/>
            <a:ext cx="6615953" cy="5293757"/>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Rosenthal and Jacobsen (1968) conducted research in a USA school on pupil achievement. They asked a class to carry out a test, and subsequently assigned some pupils to a group of ‘</a:t>
            </a:r>
            <a:r>
              <a:rPr lang="en-GB" sz="2600" dirty="0" err="1">
                <a:latin typeface="Arial" panose="020B0604020202020204" pitchFamily="34" charset="0"/>
                <a:cs typeface="Arial" panose="020B0604020202020204" pitchFamily="34" charset="0"/>
              </a:rPr>
              <a:t>spurters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ie</a:t>
            </a:r>
            <a:r>
              <a:rPr lang="en-GB" sz="2600" dirty="0">
                <a:latin typeface="Arial" panose="020B0604020202020204" pitchFamily="34" charset="0"/>
                <a:cs typeface="Arial" panose="020B0604020202020204" pitchFamily="34" charset="0"/>
              </a:rPr>
              <a:t>. those who were likely to ‘spurt’ ahead, for a period of eight months. In fact, they assigned pupils to this group randomly. Measurements of IQ and reading ability were carried out on the whole class before and after the eight month period. They found that the so-called ‘</a:t>
            </a:r>
            <a:r>
              <a:rPr lang="en-GB" sz="2600" dirty="0" err="1">
                <a:latin typeface="Arial" panose="020B0604020202020204" pitchFamily="34" charset="0"/>
                <a:cs typeface="Arial" panose="020B0604020202020204" pitchFamily="34" charset="0"/>
              </a:rPr>
              <a:t>Spurters</a:t>
            </a:r>
            <a:r>
              <a:rPr lang="en-GB" sz="2600" dirty="0">
                <a:latin typeface="Arial" panose="020B0604020202020204" pitchFamily="34" charset="0"/>
                <a:cs typeface="Arial" panose="020B0604020202020204" pitchFamily="34" charset="0"/>
              </a:rPr>
              <a:t>’ did perform better than their class-mates. </a:t>
            </a:r>
          </a:p>
        </p:txBody>
      </p:sp>
      <p:sp>
        <p:nvSpPr>
          <p:cNvPr id="7" name="TextBox 6">
            <a:extLst>
              <a:ext uri="{FF2B5EF4-FFF2-40B4-BE49-F238E27FC236}">
                <a16:creationId xmlns:a16="http://schemas.microsoft.com/office/drawing/2014/main" id="{7C387035-CDD7-964A-E911-E0DF25337F18}"/>
              </a:ext>
            </a:extLst>
          </p:cNvPr>
          <p:cNvSpPr txBox="1"/>
          <p:nvPr/>
        </p:nvSpPr>
        <p:spPr>
          <a:xfrm>
            <a:off x="7413812" y="518605"/>
            <a:ext cx="4634753" cy="6001643"/>
          </a:xfrm>
          <a:prstGeom prst="rect">
            <a:avLst/>
          </a:prstGeom>
          <a:solidFill>
            <a:srgbClr val="00B0F0"/>
          </a:solidFill>
        </p:spPr>
        <p:txBody>
          <a:bodyPr wrap="square">
            <a:spAutoFit/>
          </a:bodyPr>
          <a:lstStyle/>
          <a:p>
            <a:r>
              <a:rPr lang="en-GB" sz="2400" dirty="0">
                <a:latin typeface="Arial" panose="020B0604020202020204" pitchFamily="34" charset="0"/>
                <a:cs typeface="Arial" panose="020B0604020202020204" pitchFamily="34" charset="0"/>
              </a:rPr>
              <a:t>In a review you need to be able to state -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sort of </a:t>
            </a:r>
            <a:r>
              <a:rPr lang="en-GB" sz="2400" dirty="0">
                <a:solidFill>
                  <a:srgbClr val="FFFF00"/>
                </a:solidFill>
                <a:latin typeface="Arial" panose="020B0604020202020204" pitchFamily="34" charset="0"/>
                <a:cs typeface="Arial" panose="020B0604020202020204" pitchFamily="34" charset="0"/>
              </a:rPr>
              <a:t>methodology</a:t>
            </a:r>
            <a:r>
              <a:rPr lang="en-GB" sz="2400" dirty="0">
                <a:latin typeface="Arial" panose="020B0604020202020204" pitchFamily="34" charset="0"/>
                <a:cs typeface="Arial" panose="020B0604020202020204" pitchFamily="34" charset="0"/>
              </a:rPr>
              <a:t> and approach was used?</a:t>
            </a:r>
          </a:p>
          <a:p>
            <a:r>
              <a:rPr lang="en-GB" sz="2400" dirty="0">
                <a:latin typeface="Arial" panose="020B0604020202020204" pitchFamily="34" charset="0"/>
                <a:cs typeface="Arial" panose="020B0604020202020204" pitchFamily="34" charset="0"/>
              </a:rPr>
              <a:t>What sort of </a:t>
            </a:r>
            <a:r>
              <a:rPr lang="en-GB" sz="2400" dirty="0">
                <a:solidFill>
                  <a:srgbClr val="FFFF00"/>
                </a:solidFill>
                <a:latin typeface="Arial" panose="020B0604020202020204" pitchFamily="34" charset="0"/>
                <a:cs typeface="Arial" panose="020B0604020202020204" pitchFamily="34" charset="0"/>
              </a:rPr>
              <a:t>research design</a:t>
            </a:r>
            <a:r>
              <a:rPr lang="en-GB" sz="2400" dirty="0">
                <a:latin typeface="Arial" panose="020B0604020202020204" pitchFamily="34" charset="0"/>
                <a:cs typeface="Arial" panose="020B0604020202020204" pitchFamily="34" charset="0"/>
              </a:rPr>
              <a:t> is outlined here?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Quantitative methodology Deductive approach Experimental design</a:t>
            </a:r>
          </a:p>
          <a:p>
            <a:r>
              <a:rPr lang="en-GB" sz="2400" dirty="0">
                <a:latin typeface="Arial" panose="020B0604020202020204" pitchFamily="34" charset="0"/>
                <a:cs typeface="Arial" panose="020B0604020202020204" pitchFamily="34" charset="0"/>
              </a:rPr>
              <a:t>Objective ontology addressing school pupil achievement.</a:t>
            </a:r>
          </a:p>
          <a:p>
            <a:r>
              <a:rPr lang="en-GB" sz="2400" dirty="0">
                <a:latin typeface="Arial" panose="020B0604020202020204" pitchFamily="34" charset="0"/>
                <a:cs typeface="Arial" panose="020B0604020202020204" pitchFamily="34" charset="0"/>
              </a:rPr>
              <a:t>  </a:t>
            </a:r>
          </a:p>
        </p:txBody>
      </p:sp>
      <p:cxnSp>
        <p:nvCxnSpPr>
          <p:cNvPr id="8" name="Straight Arrow Connector 7">
            <a:extLst>
              <a:ext uri="{FF2B5EF4-FFF2-40B4-BE49-F238E27FC236}">
                <a16:creationId xmlns:a16="http://schemas.microsoft.com/office/drawing/2014/main" id="{DCC8C6CC-90E8-4F88-C9BF-28D0840F48DF}"/>
              </a:ext>
            </a:extLst>
          </p:cNvPr>
          <p:cNvCxnSpPr/>
          <p:nvPr/>
        </p:nvCxnSpPr>
        <p:spPr>
          <a:xfrm flipV="1">
            <a:off x="6526305" y="3198257"/>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9" name="Straight Arrow Connector 8">
            <a:extLst>
              <a:ext uri="{FF2B5EF4-FFF2-40B4-BE49-F238E27FC236}">
                <a16:creationId xmlns:a16="http://schemas.microsoft.com/office/drawing/2014/main" id="{3210B792-2741-2958-5DB4-EAC7D4AFAB2C}"/>
              </a:ext>
            </a:extLst>
          </p:cNvPr>
          <p:cNvCxnSpPr>
            <a:cxnSpLocks/>
          </p:cNvCxnSpPr>
          <p:nvPr/>
        </p:nvCxnSpPr>
        <p:spPr>
          <a:xfrm>
            <a:off x="9722224" y="3198257"/>
            <a:ext cx="0" cy="935666"/>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4109160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EC200D-1E51-C871-140B-0A91A455B437}"/>
              </a:ext>
            </a:extLst>
          </p:cNvPr>
          <p:cNvSpPr txBox="1"/>
          <p:nvPr/>
        </p:nvSpPr>
        <p:spPr>
          <a:xfrm>
            <a:off x="475130" y="259087"/>
            <a:ext cx="6096000"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National Child Development Study</a:t>
            </a:r>
          </a:p>
        </p:txBody>
      </p:sp>
      <p:sp>
        <p:nvSpPr>
          <p:cNvPr id="5" name="TextBox 4">
            <a:extLst>
              <a:ext uri="{FF2B5EF4-FFF2-40B4-BE49-F238E27FC236}">
                <a16:creationId xmlns:a16="http://schemas.microsoft.com/office/drawing/2014/main" id="{4A904082-1938-B17C-1190-86442A3EE736}"/>
              </a:ext>
            </a:extLst>
          </p:cNvPr>
          <p:cNvSpPr txBox="1"/>
          <p:nvPr/>
        </p:nvSpPr>
        <p:spPr>
          <a:xfrm>
            <a:off x="475129" y="2584736"/>
            <a:ext cx="6096000" cy="3293209"/>
          </a:xfrm>
          <a:prstGeom prst="rect">
            <a:avLst/>
          </a:prstGeom>
          <a:solidFill>
            <a:srgbClr val="00B0F0"/>
          </a:solidFill>
        </p:spPr>
        <p:txBody>
          <a:bodyPr wrap="square">
            <a:spAutoFit/>
          </a:bodyPr>
          <a:lstStyle/>
          <a:p>
            <a:r>
              <a:rPr lang="en-GB" sz="2600" dirty="0">
                <a:latin typeface="Arial" panose="020B0604020202020204" pitchFamily="34" charset="0"/>
                <a:cs typeface="Arial" panose="020B0604020202020204" pitchFamily="34" charset="0"/>
              </a:rPr>
              <a:t>The National Child Development Study is based on 17,000 children born in the UK in the week 3-9 March, 1958. Data have been collected from these individuals on several areas including physical and mental health, and income and occupation, and ages studied so far were : 7, 11,16, 23, 33, 41, 46. </a:t>
            </a:r>
          </a:p>
        </p:txBody>
      </p:sp>
      <p:sp>
        <p:nvSpPr>
          <p:cNvPr id="7" name="TextBox 6">
            <a:extLst>
              <a:ext uri="{FF2B5EF4-FFF2-40B4-BE49-F238E27FC236}">
                <a16:creationId xmlns:a16="http://schemas.microsoft.com/office/drawing/2014/main" id="{62322548-ABAE-24DF-D084-DBE64A9FF945}"/>
              </a:ext>
            </a:extLst>
          </p:cNvPr>
          <p:cNvSpPr txBox="1"/>
          <p:nvPr/>
        </p:nvSpPr>
        <p:spPr>
          <a:xfrm>
            <a:off x="7593106" y="1733216"/>
            <a:ext cx="4294094" cy="3293209"/>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In a review you need to be able to state - </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What sort of </a:t>
            </a:r>
            <a:r>
              <a:rPr lang="en-GB" sz="2600" dirty="0">
                <a:solidFill>
                  <a:srgbClr val="FFFF00"/>
                </a:solidFill>
                <a:latin typeface="Arial" panose="020B0604020202020204" pitchFamily="34" charset="0"/>
                <a:cs typeface="Arial" panose="020B0604020202020204" pitchFamily="34" charset="0"/>
              </a:rPr>
              <a:t>research design</a:t>
            </a:r>
            <a:r>
              <a:rPr lang="en-GB" sz="2600" dirty="0">
                <a:latin typeface="Arial" panose="020B0604020202020204" pitchFamily="34" charset="0"/>
                <a:cs typeface="Arial" panose="020B0604020202020204" pitchFamily="34" charset="0"/>
              </a:rPr>
              <a:t> is outlined?</a:t>
            </a:r>
          </a:p>
          <a:p>
            <a:r>
              <a:rPr lang="en-GB" sz="2600" dirty="0">
                <a:latin typeface="Arial" panose="020B0604020202020204" pitchFamily="34" charset="0"/>
                <a:cs typeface="Arial" panose="020B0604020202020204" pitchFamily="34" charset="0"/>
              </a:rPr>
              <a:t>What sort of </a:t>
            </a:r>
            <a:r>
              <a:rPr lang="en-GB" sz="2600" dirty="0">
                <a:solidFill>
                  <a:srgbClr val="FFFF00"/>
                </a:solidFill>
                <a:latin typeface="Arial" panose="020B0604020202020204" pitchFamily="34" charset="0"/>
                <a:cs typeface="Arial" panose="020B0604020202020204" pitchFamily="34" charset="0"/>
              </a:rPr>
              <a:t>methodologies</a:t>
            </a:r>
            <a:r>
              <a:rPr lang="en-GB" sz="2600" dirty="0">
                <a:latin typeface="Arial" panose="020B0604020202020204" pitchFamily="34" charset="0"/>
                <a:cs typeface="Arial" panose="020B0604020202020204" pitchFamily="34" charset="0"/>
              </a:rPr>
              <a:t> may have been used?</a:t>
            </a:r>
          </a:p>
        </p:txBody>
      </p:sp>
      <p:cxnSp>
        <p:nvCxnSpPr>
          <p:cNvPr id="10" name="Straight Arrow Connector 9">
            <a:extLst>
              <a:ext uri="{FF2B5EF4-FFF2-40B4-BE49-F238E27FC236}">
                <a16:creationId xmlns:a16="http://schemas.microsoft.com/office/drawing/2014/main" id="{11249588-B186-EE3C-6F63-8887A8D4E8A9}"/>
              </a:ext>
            </a:extLst>
          </p:cNvPr>
          <p:cNvCxnSpPr/>
          <p:nvPr/>
        </p:nvCxnSpPr>
        <p:spPr>
          <a:xfrm flipV="1">
            <a:off x="6741458" y="3688976"/>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923989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EC200D-1E51-C871-140B-0A91A455B437}"/>
              </a:ext>
            </a:extLst>
          </p:cNvPr>
          <p:cNvSpPr txBox="1"/>
          <p:nvPr/>
        </p:nvSpPr>
        <p:spPr>
          <a:xfrm>
            <a:off x="475130" y="259087"/>
            <a:ext cx="6096000" cy="492443"/>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National Child Development Study</a:t>
            </a:r>
          </a:p>
        </p:txBody>
      </p:sp>
      <p:sp>
        <p:nvSpPr>
          <p:cNvPr id="5" name="TextBox 4">
            <a:extLst>
              <a:ext uri="{FF2B5EF4-FFF2-40B4-BE49-F238E27FC236}">
                <a16:creationId xmlns:a16="http://schemas.microsoft.com/office/drawing/2014/main" id="{4A904082-1938-B17C-1190-86442A3EE736}"/>
              </a:ext>
            </a:extLst>
          </p:cNvPr>
          <p:cNvSpPr txBox="1"/>
          <p:nvPr/>
        </p:nvSpPr>
        <p:spPr>
          <a:xfrm>
            <a:off x="188259" y="2148425"/>
            <a:ext cx="6096000" cy="3293209"/>
          </a:xfrm>
          <a:prstGeom prst="rect">
            <a:avLst/>
          </a:prstGeom>
          <a:noFill/>
        </p:spPr>
        <p:txBody>
          <a:bodyPr wrap="square">
            <a:spAutoFit/>
          </a:bodyPr>
          <a:lstStyle/>
          <a:p>
            <a:r>
              <a:rPr lang="en-GB" sz="2600" dirty="0">
                <a:latin typeface="Arial" panose="020B0604020202020204" pitchFamily="34" charset="0"/>
                <a:cs typeface="Arial" panose="020B0604020202020204" pitchFamily="34" charset="0"/>
              </a:rPr>
              <a:t>The National Child Development Study is based on 17,000 children born in the UK in the week 3-9 March, 1958. Data have been collected from these individuals on several areas including physical and mental health, and income and occupation, and ages studied so far were : 7, 11,16, 23, 33, 41, 46. </a:t>
            </a:r>
          </a:p>
        </p:txBody>
      </p:sp>
      <p:sp>
        <p:nvSpPr>
          <p:cNvPr id="7" name="TextBox 6">
            <a:extLst>
              <a:ext uri="{FF2B5EF4-FFF2-40B4-BE49-F238E27FC236}">
                <a16:creationId xmlns:a16="http://schemas.microsoft.com/office/drawing/2014/main" id="{62322548-ABAE-24DF-D084-DBE64A9FF945}"/>
              </a:ext>
            </a:extLst>
          </p:cNvPr>
          <p:cNvSpPr txBox="1"/>
          <p:nvPr/>
        </p:nvSpPr>
        <p:spPr>
          <a:xfrm>
            <a:off x="7064188" y="532888"/>
            <a:ext cx="4294094" cy="3046988"/>
          </a:xfrm>
          <a:prstGeom prst="rect">
            <a:avLst/>
          </a:prstGeom>
          <a:solidFill>
            <a:srgbClr val="00B0F0"/>
          </a:solidFill>
        </p:spPr>
        <p:txBody>
          <a:bodyPr wrap="square">
            <a:spAutoFit/>
          </a:bodyPr>
          <a:lstStyle/>
          <a:p>
            <a:r>
              <a:rPr lang="en-GB" sz="2400" dirty="0">
                <a:latin typeface="Arial" panose="020B0604020202020204" pitchFamily="34" charset="0"/>
                <a:cs typeface="Arial" panose="020B0604020202020204" pitchFamily="34" charset="0"/>
              </a:rPr>
              <a:t>In a review you need to be able to state -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sort of </a:t>
            </a:r>
            <a:r>
              <a:rPr lang="en-GB" sz="2400" dirty="0">
                <a:solidFill>
                  <a:srgbClr val="FFFF00"/>
                </a:solidFill>
                <a:latin typeface="Arial" panose="020B0604020202020204" pitchFamily="34" charset="0"/>
                <a:cs typeface="Arial" panose="020B0604020202020204" pitchFamily="34" charset="0"/>
              </a:rPr>
              <a:t>research design</a:t>
            </a:r>
            <a:r>
              <a:rPr lang="en-GB" sz="2400" dirty="0">
                <a:latin typeface="Arial" panose="020B0604020202020204" pitchFamily="34" charset="0"/>
                <a:cs typeface="Arial" panose="020B0604020202020204" pitchFamily="34" charset="0"/>
              </a:rPr>
              <a:t> is outlined?</a:t>
            </a:r>
          </a:p>
          <a:p>
            <a:r>
              <a:rPr lang="en-GB" sz="2400" dirty="0">
                <a:latin typeface="Arial" panose="020B0604020202020204" pitchFamily="34" charset="0"/>
                <a:cs typeface="Arial" panose="020B0604020202020204" pitchFamily="34" charset="0"/>
              </a:rPr>
              <a:t>What sort of </a:t>
            </a:r>
            <a:r>
              <a:rPr lang="en-GB" sz="2400" dirty="0">
                <a:solidFill>
                  <a:srgbClr val="FFFF00"/>
                </a:solidFill>
                <a:latin typeface="Arial" panose="020B0604020202020204" pitchFamily="34" charset="0"/>
                <a:cs typeface="Arial" panose="020B0604020202020204" pitchFamily="34" charset="0"/>
              </a:rPr>
              <a:t>methodologies</a:t>
            </a:r>
            <a:r>
              <a:rPr lang="en-GB" sz="2400" dirty="0">
                <a:latin typeface="Arial" panose="020B0604020202020204" pitchFamily="34" charset="0"/>
                <a:cs typeface="Arial" panose="020B0604020202020204" pitchFamily="34" charset="0"/>
              </a:rPr>
              <a:t> may have been used?</a:t>
            </a:r>
          </a:p>
        </p:txBody>
      </p:sp>
      <p:cxnSp>
        <p:nvCxnSpPr>
          <p:cNvPr id="2" name="Straight Arrow Connector 1">
            <a:extLst>
              <a:ext uri="{FF2B5EF4-FFF2-40B4-BE49-F238E27FC236}">
                <a16:creationId xmlns:a16="http://schemas.microsoft.com/office/drawing/2014/main" id="{50E954FF-F3CF-24CB-A57C-81ED9FDCEE4D}"/>
              </a:ext>
            </a:extLst>
          </p:cNvPr>
          <p:cNvCxnSpPr/>
          <p:nvPr/>
        </p:nvCxnSpPr>
        <p:spPr>
          <a:xfrm flipV="1">
            <a:off x="6095999" y="3178705"/>
            <a:ext cx="815789" cy="80234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 name="Straight Arrow Connector 3">
            <a:extLst>
              <a:ext uri="{FF2B5EF4-FFF2-40B4-BE49-F238E27FC236}">
                <a16:creationId xmlns:a16="http://schemas.microsoft.com/office/drawing/2014/main" id="{EA713FC8-B16F-DCF0-6E8B-49293F5AD6ED}"/>
              </a:ext>
            </a:extLst>
          </p:cNvPr>
          <p:cNvCxnSpPr>
            <a:cxnSpLocks/>
          </p:cNvCxnSpPr>
          <p:nvPr/>
        </p:nvCxnSpPr>
        <p:spPr>
          <a:xfrm>
            <a:off x="9242613" y="3716586"/>
            <a:ext cx="0" cy="935666"/>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8" name="TextBox 7">
            <a:extLst>
              <a:ext uri="{FF2B5EF4-FFF2-40B4-BE49-F238E27FC236}">
                <a16:creationId xmlns:a16="http://schemas.microsoft.com/office/drawing/2014/main" id="{E0DBFCF8-14B3-9C24-847F-9F464F018153}"/>
              </a:ext>
            </a:extLst>
          </p:cNvPr>
          <p:cNvSpPr txBox="1"/>
          <p:nvPr/>
        </p:nvSpPr>
        <p:spPr>
          <a:xfrm>
            <a:off x="6741458" y="4715812"/>
            <a:ext cx="5280212" cy="1938992"/>
          </a:xfrm>
          <a:prstGeom prst="rect">
            <a:avLst/>
          </a:prstGeom>
          <a:solidFill>
            <a:srgbClr val="00B0F0"/>
          </a:solidFill>
        </p:spPr>
        <p:txBody>
          <a:bodyPr wrap="square">
            <a:spAutoFit/>
          </a:bodyPr>
          <a:lstStyle/>
          <a:p>
            <a:r>
              <a:rPr lang="en-GB" sz="2400" dirty="0">
                <a:latin typeface="Arial" panose="020B0604020202020204" pitchFamily="34" charset="0"/>
                <a:cs typeface="Arial" panose="020B0604020202020204" pitchFamily="34" charset="0"/>
              </a:rPr>
              <a:t>Longitudinal study design </a:t>
            </a:r>
          </a:p>
          <a:p>
            <a:r>
              <a:rPr lang="en-GB" sz="2400" dirty="0">
                <a:latin typeface="Arial" panose="020B0604020202020204" pitchFamily="34" charset="0"/>
                <a:cs typeface="Arial" panose="020B0604020202020204" pitchFamily="34" charset="0"/>
              </a:rPr>
              <a:t>Mixed methodologies </a:t>
            </a:r>
          </a:p>
          <a:p>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ie</a:t>
            </a:r>
            <a:r>
              <a:rPr lang="en-GB" sz="2400" dirty="0">
                <a:latin typeface="Arial" panose="020B0604020202020204" pitchFamily="34" charset="0"/>
                <a:cs typeface="Arial" panose="020B0604020202020204" pitchFamily="34" charset="0"/>
              </a:rPr>
              <a:t>. both quantitative and qualitative)</a:t>
            </a:r>
          </a:p>
          <a:p>
            <a:r>
              <a:rPr lang="en-GB" sz="2400" dirty="0">
                <a:latin typeface="Arial" panose="020B0604020202020204" pitchFamily="34" charset="0"/>
                <a:cs typeface="Arial" panose="020B0604020202020204" pitchFamily="34" charset="0"/>
              </a:rPr>
              <a:t>Deductive and inductive approaches</a:t>
            </a:r>
          </a:p>
          <a:p>
            <a:r>
              <a:rPr lang="en-GB" sz="2400" dirty="0">
                <a:latin typeface="Arial" panose="020B0604020202020204" pitchFamily="34" charset="0"/>
                <a:cs typeface="Arial" panose="020B0604020202020204" pitchFamily="34" charset="0"/>
              </a:rPr>
              <a:t>Random sampling </a:t>
            </a:r>
          </a:p>
        </p:txBody>
      </p:sp>
    </p:spTree>
    <p:extLst>
      <p:ext uri="{BB962C8B-B14F-4D97-AF65-F5344CB8AC3E}">
        <p14:creationId xmlns:p14="http://schemas.microsoft.com/office/powerpoint/2010/main" val="3100743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870865" y="145172"/>
            <a:ext cx="2337517" cy="5594554"/>
          </a:xfrm>
        </p:spPr>
        <p:txBody>
          <a:bodyPr anchor="ctr">
            <a:normAutofit/>
          </a:bodyPr>
          <a:lstStyle/>
          <a:p>
            <a:r>
              <a:rPr lang="en-GB" b="1" dirty="0">
                <a:solidFill>
                  <a:schemeClr val="tx1"/>
                </a:solidFill>
                <a:latin typeface="Arial" charset="0"/>
                <a:ea typeface="ＭＳ Ｐゴシック" charset="0"/>
              </a:rPr>
              <a:t>What Do We Mean By Ethics?</a:t>
            </a:r>
          </a:p>
        </p:txBody>
      </p:sp>
      <p:sp>
        <p:nvSpPr>
          <p:cNvPr id="3075" name="Content Placeholder 2"/>
          <p:cNvSpPr>
            <a:spLocks noGrp="1"/>
          </p:cNvSpPr>
          <p:nvPr>
            <p:ph idx="1"/>
          </p:nvPr>
        </p:nvSpPr>
        <p:spPr>
          <a:xfrm>
            <a:off x="3836894" y="1281945"/>
            <a:ext cx="6511576" cy="2640669"/>
          </a:xfrm>
        </p:spPr>
        <p:txBody>
          <a:bodyPr>
            <a:noAutofit/>
          </a:bodyPr>
          <a:lstStyle/>
          <a:p>
            <a:pPr>
              <a:lnSpc>
                <a:spcPct val="90000"/>
              </a:lnSpc>
            </a:pPr>
            <a:r>
              <a:rPr lang="en-GB" sz="2600" dirty="0">
                <a:latin typeface="Arial" charset="0"/>
                <a:ea typeface="ＭＳ Ｐゴシック" charset="0"/>
              </a:rPr>
              <a:t>The </a:t>
            </a:r>
            <a:r>
              <a:rPr lang="en-GB" sz="2600" u="sng" dirty="0">
                <a:latin typeface="Arial" charset="0"/>
                <a:ea typeface="ＭＳ Ｐゴシック" charset="0"/>
              </a:rPr>
              <a:t>rules</a:t>
            </a:r>
            <a:r>
              <a:rPr lang="en-GB" sz="2600" dirty="0">
                <a:latin typeface="Arial" charset="0"/>
                <a:ea typeface="ＭＳ Ｐゴシック" charset="0"/>
              </a:rPr>
              <a:t> or </a:t>
            </a:r>
            <a:r>
              <a:rPr lang="en-GB" sz="2600" u="sng" dirty="0">
                <a:latin typeface="Arial" charset="0"/>
                <a:ea typeface="ＭＳ Ｐゴシック" charset="0"/>
              </a:rPr>
              <a:t>standards </a:t>
            </a:r>
            <a:r>
              <a:rPr lang="en-GB" sz="2600" dirty="0">
                <a:latin typeface="Arial" charset="0"/>
                <a:ea typeface="ＭＳ Ｐゴシック" charset="0"/>
              </a:rPr>
              <a:t>governing the conduct of a person (researcher) or the members of a profession (</a:t>
            </a:r>
            <a:r>
              <a:rPr lang="en-GB" sz="2600" b="1" dirty="0">
                <a:solidFill>
                  <a:srgbClr val="FFFF00"/>
                </a:solidFill>
                <a:latin typeface="Arial" charset="0"/>
                <a:ea typeface="ＭＳ Ｐゴシック" charset="0"/>
              </a:rPr>
              <a:t>right</a:t>
            </a:r>
            <a:r>
              <a:rPr lang="en-GB" sz="2600" dirty="0">
                <a:latin typeface="Arial" charset="0"/>
                <a:ea typeface="ＭＳ Ｐゴシック" charset="0"/>
              </a:rPr>
              <a:t>)</a:t>
            </a:r>
          </a:p>
          <a:p>
            <a:pPr>
              <a:lnSpc>
                <a:spcPct val="90000"/>
              </a:lnSpc>
            </a:pPr>
            <a:endParaRPr lang="en-GB" sz="2600" dirty="0">
              <a:latin typeface="Arial" charset="0"/>
              <a:ea typeface="ＭＳ Ｐゴシック" charset="0"/>
            </a:endParaRPr>
          </a:p>
          <a:p>
            <a:pPr>
              <a:lnSpc>
                <a:spcPct val="90000"/>
              </a:lnSpc>
            </a:pPr>
            <a:r>
              <a:rPr lang="en-GB" sz="2600" dirty="0">
                <a:latin typeface="Arial" charset="0"/>
                <a:ea typeface="ＭＳ Ｐゴシック" charset="0"/>
              </a:rPr>
              <a:t>The actions which produce positive </a:t>
            </a:r>
            <a:r>
              <a:rPr lang="en-GB" sz="2600" u="sng" dirty="0">
                <a:latin typeface="Arial" charset="0"/>
                <a:ea typeface="ＭＳ Ｐゴシック" charset="0"/>
              </a:rPr>
              <a:t>consequences</a:t>
            </a:r>
            <a:r>
              <a:rPr lang="en-GB" sz="2600" dirty="0">
                <a:latin typeface="Arial" charset="0"/>
                <a:ea typeface="ＭＳ Ｐゴシック" charset="0"/>
              </a:rPr>
              <a:t> or </a:t>
            </a:r>
            <a:r>
              <a:rPr lang="en-GB" sz="2600" u="sng" dirty="0">
                <a:latin typeface="Arial" charset="0"/>
                <a:ea typeface="ＭＳ Ｐゴシック" charset="0"/>
              </a:rPr>
              <a:t>outcomes</a:t>
            </a:r>
            <a:r>
              <a:rPr lang="en-GB" sz="2600" dirty="0">
                <a:latin typeface="Arial" charset="0"/>
                <a:ea typeface="ＭＳ Ｐゴシック" charset="0"/>
              </a:rPr>
              <a:t> for those involved (</a:t>
            </a:r>
            <a:r>
              <a:rPr lang="en-GB" sz="2600" b="1" dirty="0">
                <a:solidFill>
                  <a:srgbClr val="FFFF00"/>
                </a:solidFill>
                <a:latin typeface="Arial" charset="0"/>
                <a:ea typeface="ＭＳ Ｐゴシック" charset="0"/>
              </a:rPr>
              <a:t>good</a:t>
            </a:r>
            <a:r>
              <a:rPr lang="en-GB" sz="2600" dirty="0">
                <a:latin typeface="Arial" charset="0"/>
                <a:ea typeface="ＭＳ Ｐゴシック" charset="0"/>
              </a:rPr>
              <a:t>)</a:t>
            </a:r>
          </a:p>
          <a:p>
            <a:pPr>
              <a:lnSpc>
                <a:spcPct val="90000"/>
              </a:lnSpc>
            </a:pPr>
            <a:endParaRPr lang="en-GB" sz="2600" dirty="0">
              <a:latin typeface="Arial" charset="0"/>
              <a:ea typeface="ＭＳ Ｐゴシック" charset="0"/>
            </a:endParaRPr>
          </a:p>
        </p:txBody>
      </p:sp>
      <p:pic>
        <p:nvPicPr>
          <p:cNvPr id="2" name="Picture 1"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6514" y="4283012"/>
            <a:ext cx="3894621" cy="2160803"/>
          </a:xfrm>
          <a:prstGeom prst="rect">
            <a:avLst/>
          </a:prstGeom>
          <a:effectLst/>
        </p:spPr>
      </p:pic>
    </p:spTree>
    <p:extLst>
      <p:ext uri="{BB962C8B-B14F-4D97-AF65-F5344CB8AC3E}">
        <p14:creationId xmlns:p14="http://schemas.microsoft.com/office/powerpoint/2010/main" val="2277547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7AC54-513E-0614-9010-B6CDE58D7E1C}"/>
              </a:ext>
            </a:extLst>
          </p:cNvPr>
          <p:cNvSpPr>
            <a:spLocks noGrp="1"/>
          </p:cNvSpPr>
          <p:nvPr>
            <p:ph type="title"/>
          </p:nvPr>
        </p:nvSpPr>
        <p:spPr/>
        <p:txBody>
          <a:bodyPr/>
          <a:lstStyle/>
          <a:p>
            <a:r>
              <a:rPr lang="en-GB" dirty="0"/>
              <a:t>Ethical Issues</a:t>
            </a:r>
          </a:p>
        </p:txBody>
      </p:sp>
      <p:sp>
        <p:nvSpPr>
          <p:cNvPr id="3" name="Content Placeholder 2">
            <a:extLst>
              <a:ext uri="{FF2B5EF4-FFF2-40B4-BE49-F238E27FC236}">
                <a16:creationId xmlns:a16="http://schemas.microsoft.com/office/drawing/2014/main" id="{3E2F35C7-E12E-F11C-BD22-DAF29079B5AE}"/>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In a literature review you are </a:t>
            </a:r>
            <a:r>
              <a:rPr lang="en-GB" sz="2800" dirty="0">
                <a:solidFill>
                  <a:srgbClr val="FFFF00"/>
                </a:solidFill>
                <a:latin typeface="Arial" panose="020B0604020202020204" pitchFamily="34" charset="0"/>
                <a:cs typeface="Arial" panose="020B0604020202020204" pitchFamily="34" charset="0"/>
              </a:rPr>
              <a:t>not collecting</a:t>
            </a:r>
            <a:r>
              <a:rPr lang="en-GB" sz="2800" dirty="0">
                <a:latin typeface="Arial" panose="020B0604020202020204" pitchFamily="34" charset="0"/>
                <a:cs typeface="Arial" panose="020B0604020202020204" pitchFamily="34" charset="0"/>
              </a:rPr>
              <a:t> </a:t>
            </a:r>
            <a:r>
              <a:rPr lang="en-GB" sz="2800" dirty="0">
                <a:solidFill>
                  <a:srgbClr val="FFFF00"/>
                </a:solidFill>
                <a:latin typeface="Arial" panose="020B0604020202020204" pitchFamily="34" charset="0"/>
                <a:cs typeface="Arial" panose="020B0604020202020204" pitchFamily="34" charset="0"/>
              </a:rPr>
              <a:t>primary</a:t>
            </a:r>
            <a:r>
              <a:rPr lang="en-GB" sz="2800" dirty="0">
                <a:latin typeface="Arial" panose="020B0604020202020204" pitchFamily="34" charset="0"/>
                <a:cs typeface="Arial" panose="020B0604020202020204" pitchFamily="34" charset="0"/>
              </a:rPr>
              <a:t> research and you are </a:t>
            </a:r>
            <a:r>
              <a:rPr lang="en-GB" sz="2800" dirty="0">
                <a:solidFill>
                  <a:srgbClr val="FFFF00"/>
                </a:solidFill>
                <a:latin typeface="Arial" panose="020B0604020202020204" pitchFamily="34" charset="0"/>
                <a:cs typeface="Arial" panose="020B0604020202020204" pitchFamily="34" charset="0"/>
              </a:rPr>
              <a:t>not interacting </a:t>
            </a:r>
            <a:r>
              <a:rPr lang="en-GB" sz="2800" dirty="0">
                <a:latin typeface="Arial" panose="020B0604020202020204" pitchFamily="34" charset="0"/>
                <a:cs typeface="Arial" panose="020B0604020202020204" pitchFamily="34" charset="0"/>
              </a:rPr>
              <a:t>with </a:t>
            </a:r>
            <a:r>
              <a:rPr lang="en-GB" sz="2800" dirty="0">
                <a:solidFill>
                  <a:srgbClr val="FFFF00"/>
                </a:solidFill>
                <a:latin typeface="Arial" panose="020B0604020202020204" pitchFamily="34" charset="0"/>
                <a:cs typeface="Arial" panose="020B0604020202020204" pitchFamily="34" charset="0"/>
              </a:rPr>
              <a:t>individuals</a:t>
            </a:r>
            <a:r>
              <a:rPr lang="en-GB" sz="2800" dirty="0">
                <a:latin typeface="Arial" panose="020B0604020202020204" pitchFamily="34" charset="0"/>
                <a:cs typeface="Arial" panose="020B0604020202020204" pitchFamily="34" charset="0"/>
              </a:rPr>
              <a:t>.  </a:t>
            </a:r>
          </a:p>
          <a:p>
            <a:pPr lvl="1"/>
            <a:r>
              <a:rPr lang="en-GB" sz="2800" dirty="0">
                <a:latin typeface="Arial" panose="020B0604020202020204" pitchFamily="34" charset="0"/>
                <a:cs typeface="Arial" panose="020B0604020202020204" pitchFamily="34" charset="0"/>
              </a:rPr>
              <a:t>You are not collecting sensitive personal information, or confidential information from participants.</a:t>
            </a:r>
          </a:p>
          <a:p>
            <a:pPr lvl="1"/>
            <a:r>
              <a:rPr lang="en-GB" sz="2800" dirty="0">
                <a:latin typeface="Arial" panose="020B0604020202020204" pitchFamily="34" charset="0"/>
                <a:cs typeface="Arial" panose="020B0604020202020204" pitchFamily="34" charset="0"/>
              </a:rPr>
              <a:t>You are not seeking ethical approval when you undertake a literature review.</a:t>
            </a:r>
          </a:p>
        </p:txBody>
      </p:sp>
    </p:spTree>
    <p:extLst>
      <p:ext uri="{BB962C8B-B14F-4D97-AF65-F5344CB8AC3E}">
        <p14:creationId xmlns:p14="http://schemas.microsoft.com/office/powerpoint/2010/main" val="441058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67374" y="0"/>
            <a:ext cx="6805804" cy="1014603"/>
          </a:xfrm>
        </p:spPr>
        <p:txBody>
          <a:bodyPr anchor="ctr">
            <a:normAutofit/>
          </a:bodyPr>
          <a:lstStyle/>
          <a:p>
            <a:pPr algn="ctr"/>
            <a:r>
              <a:rPr lang="en-GB" b="1" dirty="0">
                <a:latin typeface="Arial" charset="0"/>
                <a:ea typeface="ＭＳ Ｐゴシック" charset="0"/>
              </a:rPr>
              <a:t>Why Research Ethics?</a:t>
            </a:r>
          </a:p>
        </p:txBody>
      </p:sp>
      <p:sp>
        <p:nvSpPr>
          <p:cNvPr id="4099" name="Content Placeholder 2"/>
          <p:cNvSpPr>
            <a:spLocks noGrp="1"/>
          </p:cNvSpPr>
          <p:nvPr>
            <p:ph idx="1"/>
          </p:nvPr>
        </p:nvSpPr>
        <p:spPr>
          <a:xfrm>
            <a:off x="345692" y="1842157"/>
            <a:ext cx="10587317" cy="4786503"/>
          </a:xfrm>
        </p:spPr>
        <p:txBody>
          <a:bodyPr anchor="ctr">
            <a:noAutofit/>
          </a:bodyPr>
          <a:lstStyle/>
          <a:p>
            <a:r>
              <a:rPr lang="en-GB" sz="2200" b="1" dirty="0">
                <a:latin typeface="Arial" panose="020B0604020202020204" pitchFamily="34" charset="0"/>
                <a:ea typeface="ＭＳ Ｐゴシック" charset="0"/>
                <a:cs typeface="Arial" panose="020B0604020202020204" pitchFamily="34" charset="0"/>
              </a:rPr>
              <a:t>A </a:t>
            </a:r>
            <a:r>
              <a:rPr lang="en-GB" sz="2200" dirty="0">
                <a:solidFill>
                  <a:srgbClr val="FFFF00"/>
                </a:solidFill>
                <a:latin typeface="Arial" panose="020B0604020202020204" pitchFamily="34" charset="0"/>
                <a:ea typeface="ＭＳ Ｐゴシック" charset="0"/>
                <a:cs typeface="Arial" panose="020B0604020202020204" pitchFamily="34" charset="0"/>
              </a:rPr>
              <a:t>system of research governance </a:t>
            </a:r>
            <a:r>
              <a:rPr lang="en-GB" sz="2200" b="1" dirty="0">
                <a:latin typeface="Arial" panose="020B0604020202020204" pitchFamily="34" charset="0"/>
                <a:ea typeface="ＭＳ Ｐゴシック" charset="0"/>
                <a:cs typeface="Arial" panose="020B0604020202020204" pitchFamily="34" charset="0"/>
              </a:rPr>
              <a:t>when undertaking research</a:t>
            </a:r>
            <a:r>
              <a:rPr lang="en-GB" sz="2200" b="1" dirty="0">
                <a:solidFill>
                  <a:srgbClr val="FFFF00"/>
                </a:solidFill>
                <a:latin typeface="Arial" panose="020B0604020202020204" pitchFamily="34" charset="0"/>
                <a:ea typeface="ＭＳ Ｐゴシック" charset="0"/>
                <a:cs typeface="Arial" panose="020B0604020202020204" pitchFamily="34" charset="0"/>
              </a:rPr>
              <a:t>.</a:t>
            </a:r>
          </a:p>
          <a:p>
            <a:pPr marL="0" indent="0">
              <a:buNone/>
            </a:pPr>
            <a:r>
              <a:rPr lang="en-GB" sz="2200" b="1" dirty="0">
                <a:solidFill>
                  <a:srgbClr val="FFFF00"/>
                </a:solidFill>
                <a:latin typeface="Arial" panose="020B0604020202020204" pitchFamily="34" charset="0"/>
                <a:ea typeface="ＭＳ Ｐゴシック" charset="0"/>
                <a:cs typeface="Arial" panose="020B0604020202020204" pitchFamily="34" charset="0"/>
              </a:rPr>
              <a:t>	</a:t>
            </a:r>
            <a:r>
              <a:rPr lang="en-GB" sz="2200" dirty="0">
                <a:solidFill>
                  <a:srgbClr val="FFFF00"/>
                </a:solidFill>
                <a:latin typeface="Arial" panose="020B0604020202020204" pitchFamily="34" charset="0"/>
                <a:ea typeface="ＭＳ Ｐゴシック" charset="0"/>
                <a:cs typeface="Arial" panose="020B0604020202020204" pitchFamily="34" charset="0"/>
              </a:rPr>
              <a:t>A set of processes followed </a:t>
            </a:r>
            <a:r>
              <a:rPr lang="en-GB" sz="2200" dirty="0">
                <a:latin typeface="Arial" panose="020B0604020202020204" pitchFamily="34" charset="0"/>
                <a:ea typeface="ＭＳ Ｐゴシック" charset="0"/>
                <a:cs typeface="Arial" panose="020B0604020202020204" pitchFamily="34" charset="0"/>
              </a:rPr>
              <a:t>to enhance the </a:t>
            </a:r>
            <a:r>
              <a:rPr lang="en-GB" sz="2200" dirty="0">
                <a:solidFill>
                  <a:srgbClr val="FFFF00"/>
                </a:solidFill>
                <a:latin typeface="Arial" panose="020B0604020202020204" pitchFamily="34" charset="0"/>
                <a:ea typeface="ＭＳ Ｐゴシック" charset="0"/>
                <a:cs typeface="Arial" panose="020B0604020202020204" pitchFamily="34" charset="0"/>
              </a:rPr>
              <a:t>quality</a:t>
            </a:r>
            <a:r>
              <a:rPr lang="en-GB" sz="2200" dirty="0">
                <a:latin typeface="Arial" panose="020B0604020202020204" pitchFamily="34" charset="0"/>
                <a:ea typeface="ＭＳ Ｐゴシック" charset="0"/>
                <a:cs typeface="Arial" panose="020B0604020202020204" pitchFamily="34" charset="0"/>
              </a:rPr>
              <a:t> and </a:t>
            </a:r>
            <a:r>
              <a:rPr lang="en-GB" sz="2200" dirty="0">
                <a:solidFill>
                  <a:srgbClr val="FFFF00"/>
                </a:solidFill>
                <a:latin typeface="Arial" panose="020B0604020202020204" pitchFamily="34" charset="0"/>
                <a:ea typeface="ＭＳ Ｐゴシック" charset="0"/>
                <a:cs typeface="Arial" panose="020B0604020202020204" pitchFamily="34" charset="0"/>
              </a:rPr>
              <a:t>integrity</a:t>
            </a:r>
            <a:r>
              <a:rPr lang="en-GB" sz="2200" dirty="0">
                <a:latin typeface="Arial" panose="020B0604020202020204" pitchFamily="34" charset="0"/>
                <a:ea typeface="ＭＳ Ｐゴシック" charset="0"/>
                <a:cs typeface="Arial" panose="020B0604020202020204" pitchFamily="34" charset="0"/>
              </a:rPr>
              <a:t> of research.</a:t>
            </a:r>
          </a:p>
          <a:p>
            <a:endParaRPr lang="en-GB" sz="2200" dirty="0">
              <a:latin typeface="Arial" panose="020B0604020202020204" pitchFamily="34" charset="0"/>
              <a:ea typeface="ＭＳ Ｐゴシック" charset="0"/>
              <a:cs typeface="Arial" panose="020B0604020202020204" pitchFamily="34" charset="0"/>
            </a:endParaRPr>
          </a:p>
          <a:p>
            <a:r>
              <a:rPr lang="en-GB" sz="2200" dirty="0">
                <a:latin typeface="Arial" panose="020B0604020202020204" pitchFamily="34" charset="0"/>
                <a:ea typeface="ＭＳ Ｐゴシック" charset="0"/>
                <a:cs typeface="Arial" panose="020B0604020202020204" pitchFamily="34" charset="0"/>
              </a:rPr>
              <a:t>To </a:t>
            </a:r>
            <a:r>
              <a:rPr lang="en-GB" sz="2200" dirty="0">
                <a:solidFill>
                  <a:srgbClr val="FFFF00"/>
                </a:solidFill>
                <a:latin typeface="Arial" panose="020B0604020202020204" pitchFamily="34" charset="0"/>
                <a:ea typeface="ＭＳ Ｐゴシック" charset="0"/>
                <a:cs typeface="Arial" panose="020B0604020202020204" pitchFamily="34" charset="0"/>
              </a:rPr>
              <a:t>protect</a:t>
            </a:r>
            <a:r>
              <a:rPr lang="en-GB" sz="2200" dirty="0">
                <a:latin typeface="Arial" panose="020B0604020202020204" pitchFamily="34" charset="0"/>
                <a:ea typeface="ＭＳ Ｐゴシック" charset="0"/>
                <a:cs typeface="Arial" panose="020B0604020202020204" pitchFamily="34" charset="0"/>
              </a:rPr>
              <a:t> the rights and welfare of participants and minimise the risk of physical and mental discomfort, harm and danger from research procedures.</a:t>
            </a:r>
          </a:p>
          <a:p>
            <a:endParaRPr lang="en-GB" sz="2200" dirty="0">
              <a:latin typeface="Arial" panose="020B0604020202020204" pitchFamily="34" charset="0"/>
              <a:ea typeface="ＭＳ Ｐゴシック" charset="0"/>
              <a:cs typeface="Arial" panose="020B0604020202020204" pitchFamily="34" charset="0"/>
            </a:endParaRPr>
          </a:p>
          <a:p>
            <a:r>
              <a:rPr lang="en-GB" sz="2200" dirty="0">
                <a:latin typeface="Arial" panose="020B0604020202020204" pitchFamily="34" charset="0"/>
                <a:ea typeface="ＭＳ Ｐゴシック" charset="0"/>
                <a:cs typeface="Arial" panose="020B0604020202020204" pitchFamily="34" charset="0"/>
              </a:rPr>
              <a:t>To protect the welfare of researchers and their right to carry out </a:t>
            </a:r>
            <a:r>
              <a:rPr lang="en-GB" sz="2200" dirty="0">
                <a:solidFill>
                  <a:srgbClr val="FFFF00"/>
                </a:solidFill>
                <a:latin typeface="Arial" panose="020B0604020202020204" pitchFamily="34" charset="0"/>
                <a:ea typeface="ＭＳ Ｐゴシック" charset="0"/>
                <a:cs typeface="Arial" panose="020B0604020202020204" pitchFamily="34" charset="0"/>
              </a:rPr>
              <a:t>legitimate</a:t>
            </a:r>
            <a:r>
              <a:rPr lang="en-GB" sz="2200" dirty="0">
                <a:latin typeface="Arial" panose="020B0604020202020204" pitchFamily="34" charset="0"/>
                <a:ea typeface="ＭＳ Ｐゴシック" charset="0"/>
                <a:cs typeface="Arial" panose="020B0604020202020204" pitchFamily="34" charset="0"/>
              </a:rPr>
              <a:t> investigations.</a:t>
            </a:r>
          </a:p>
          <a:p>
            <a:pPr marL="0" indent="0">
              <a:buNone/>
            </a:pPr>
            <a:endParaRPr lang="en-GB" sz="2200" dirty="0">
              <a:latin typeface="Arial" panose="020B0604020202020204" pitchFamily="34" charset="0"/>
              <a:ea typeface="ＭＳ Ｐゴシック" charset="0"/>
              <a:cs typeface="Arial" panose="020B0604020202020204" pitchFamily="34" charset="0"/>
            </a:endParaRPr>
          </a:p>
          <a:p>
            <a:r>
              <a:rPr lang="en-GB" sz="2200" b="0" i="0" dirty="0">
                <a:effectLst/>
                <a:latin typeface="Arial" panose="020B0604020202020204" pitchFamily="34" charset="0"/>
                <a:cs typeface="Arial" panose="020B0604020202020204" pitchFamily="34" charset="0"/>
              </a:rPr>
              <a:t>Responsibility and Accountability: Ownership, we take </a:t>
            </a:r>
            <a:r>
              <a:rPr lang="en-GB" sz="2200" b="0" i="0" dirty="0">
                <a:solidFill>
                  <a:srgbClr val="FFFF00"/>
                </a:solidFill>
                <a:effectLst/>
                <a:latin typeface="Arial" panose="020B0604020202020204" pitchFamily="34" charset="0"/>
                <a:cs typeface="Arial" panose="020B0604020202020204" pitchFamily="34" charset="0"/>
              </a:rPr>
              <a:t>responsibility for our actions </a:t>
            </a:r>
            <a:r>
              <a:rPr lang="en-GB" sz="2200" b="0" i="0" dirty="0">
                <a:effectLst/>
                <a:latin typeface="Arial" panose="020B0604020202020204" pitchFamily="34" charset="0"/>
                <a:cs typeface="Arial" panose="020B0604020202020204" pitchFamily="34" charset="0"/>
              </a:rPr>
              <a:t>and decisions.</a:t>
            </a:r>
            <a:endParaRPr lang="en-GB" sz="2200" dirty="0">
              <a:latin typeface="Arial" panose="020B0604020202020204" pitchFamily="34" charset="0"/>
              <a:ea typeface="ＭＳ Ｐゴシック" charset="0"/>
              <a:cs typeface="Arial" panose="020B0604020202020204" pitchFamily="34" charset="0"/>
            </a:endParaRPr>
          </a:p>
        </p:txBody>
      </p:sp>
      <p:pic>
        <p:nvPicPr>
          <p:cNvPr id="2" name="Picture 1">
            <a:extLst>
              <a:ext uri="{FF2B5EF4-FFF2-40B4-BE49-F238E27FC236}">
                <a16:creationId xmlns:a16="http://schemas.microsoft.com/office/drawing/2014/main" id="{003035FA-9E41-4D47-3A42-761D0A27CD48}"/>
              </a:ext>
            </a:extLst>
          </p:cNvPr>
          <p:cNvPicPr>
            <a:picLocks noChangeAspect="1"/>
          </p:cNvPicPr>
          <p:nvPr/>
        </p:nvPicPr>
        <p:blipFill>
          <a:blip r:embed="rId3"/>
          <a:stretch>
            <a:fillRect/>
          </a:stretch>
        </p:blipFill>
        <p:spPr>
          <a:xfrm>
            <a:off x="8946777" y="0"/>
            <a:ext cx="2927077" cy="2328357"/>
          </a:xfrm>
          <a:prstGeom prst="rect">
            <a:avLst/>
          </a:prstGeom>
        </p:spPr>
      </p:pic>
      <p:sp>
        <p:nvSpPr>
          <p:cNvPr id="3" name="TextBox 2">
            <a:extLst>
              <a:ext uri="{FF2B5EF4-FFF2-40B4-BE49-F238E27FC236}">
                <a16:creationId xmlns:a16="http://schemas.microsoft.com/office/drawing/2014/main" id="{FA201573-E039-2645-E794-29C4518F5F3A}"/>
              </a:ext>
            </a:extLst>
          </p:cNvPr>
          <p:cNvSpPr txBox="1"/>
          <p:nvPr/>
        </p:nvSpPr>
        <p:spPr>
          <a:xfrm>
            <a:off x="10117518" y="1375557"/>
            <a:ext cx="1728790" cy="646331"/>
          </a:xfrm>
          <a:prstGeom prst="rect">
            <a:avLst/>
          </a:prstGeom>
          <a:noFill/>
        </p:spPr>
        <p:txBody>
          <a:bodyPr wrap="square" rtlCol="0">
            <a:spAutoFit/>
          </a:bodyPr>
          <a:lstStyle/>
          <a:p>
            <a:r>
              <a:rPr lang="en-GB" dirty="0"/>
              <a:t>Ethics</a:t>
            </a:r>
          </a:p>
          <a:p>
            <a:r>
              <a:rPr lang="en-GB" dirty="0"/>
              <a:t>	Axiology</a:t>
            </a:r>
          </a:p>
        </p:txBody>
      </p:sp>
    </p:spTree>
    <p:extLst>
      <p:ext uri="{BB962C8B-B14F-4D97-AF65-F5344CB8AC3E}">
        <p14:creationId xmlns:p14="http://schemas.microsoft.com/office/powerpoint/2010/main" val="1323470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44257" y="748553"/>
            <a:ext cx="2331469" cy="4572000"/>
          </a:xfrm>
        </p:spPr>
        <p:txBody>
          <a:bodyPr anchor="ctr">
            <a:normAutofit/>
          </a:bodyPr>
          <a:lstStyle/>
          <a:p>
            <a:pPr eaLnBrk="1" hangingPunct="1"/>
            <a:r>
              <a:rPr lang="en-GB" sz="3000" dirty="0">
                <a:solidFill>
                  <a:schemeClr val="tx1"/>
                </a:solidFill>
                <a:latin typeface="Arial" charset="0"/>
                <a:ea typeface="ＭＳ Ｐゴシック" charset="0"/>
              </a:rPr>
              <a:t>Some Principles of Ethical Research</a:t>
            </a:r>
          </a:p>
        </p:txBody>
      </p:sp>
      <p:graphicFrame>
        <p:nvGraphicFramePr>
          <p:cNvPr id="6149" name="Content Placeholder 2">
            <a:extLst>
              <a:ext uri="{FF2B5EF4-FFF2-40B4-BE49-F238E27FC236}">
                <a16:creationId xmlns:a16="http://schemas.microsoft.com/office/drawing/2014/main" id="{09D69737-6BCC-4067-9386-B54219D5B253}"/>
              </a:ext>
            </a:extLst>
          </p:cNvPr>
          <p:cNvGraphicFramePr>
            <a:graphicFrameLocks noGrp="1"/>
          </p:cNvGraphicFramePr>
          <p:nvPr>
            <p:ph idx="1"/>
            <p:extLst>
              <p:ext uri="{D42A27DB-BD31-4B8C-83A1-F6EECF244321}">
                <p14:modId xmlns:p14="http://schemas.microsoft.com/office/powerpoint/2010/main" val="1364497918"/>
              </p:ext>
            </p:extLst>
          </p:nvPr>
        </p:nvGraphicFramePr>
        <p:xfrm>
          <a:off x="4053155" y="343336"/>
          <a:ext cx="7869903" cy="5676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DF613B4-DC43-4EA7-9A76-F8008D9DEA2E}"/>
              </a:ext>
            </a:extLst>
          </p:cNvPr>
          <p:cNvSpPr txBox="1"/>
          <p:nvPr/>
        </p:nvSpPr>
        <p:spPr>
          <a:xfrm>
            <a:off x="1657165" y="6253055"/>
            <a:ext cx="8877670" cy="523220"/>
          </a:xfrm>
          <a:prstGeom prst="rect">
            <a:avLst/>
          </a:prstGeom>
          <a:noFill/>
        </p:spPr>
        <p:txBody>
          <a:bodyPr wrap="square">
            <a:spAutoFit/>
          </a:bodyPr>
          <a:lstStyle/>
          <a:p>
            <a:r>
              <a:rPr lang="en-GB" sz="1400" dirty="0" err="1">
                <a:hlinkClick r:id="rId8">
                  <a:extLst>
                    <a:ext uri="{A12FA001-AC4F-418D-AE19-62706E023703}">
                      <ahyp:hlinkClr xmlns:ahyp="http://schemas.microsoft.com/office/drawing/2018/hyperlinkcolor" val="tx"/>
                    </a:ext>
                  </a:extLst>
                </a:hlinkClick>
              </a:rPr>
              <a:t>Vanclay</a:t>
            </a:r>
            <a:r>
              <a:rPr lang="en-GB" sz="1400" dirty="0">
                <a:hlinkClick r:id="rId8">
                  <a:extLst>
                    <a:ext uri="{A12FA001-AC4F-418D-AE19-62706E023703}">
                      <ahyp:hlinkClr xmlns:ahyp="http://schemas.microsoft.com/office/drawing/2018/hyperlinkcolor" val="tx"/>
                    </a:ext>
                  </a:extLst>
                </a:hlinkClick>
              </a:rPr>
              <a:t> et al., (2102) Full article: Principles for ethical research involving humans: ethical professional practice in impact assessment Part I (tandfonline.com)</a:t>
            </a:r>
            <a:endParaRPr lang="en-GB" sz="1400" dirty="0"/>
          </a:p>
        </p:txBody>
      </p:sp>
    </p:spTree>
    <p:extLst>
      <p:ext uri="{BB962C8B-B14F-4D97-AF65-F5344CB8AC3E}">
        <p14:creationId xmlns:p14="http://schemas.microsoft.com/office/powerpoint/2010/main" val="112985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BCAED-6A47-0DB2-CA89-8756625687D8}"/>
              </a:ext>
            </a:extLst>
          </p:cNvPr>
          <p:cNvSpPr>
            <a:spLocks noGrp="1"/>
          </p:cNvSpPr>
          <p:nvPr>
            <p:ph type="title"/>
          </p:nvPr>
        </p:nvSpPr>
        <p:spPr>
          <a:xfrm>
            <a:off x="448887" y="190501"/>
            <a:ext cx="10003960" cy="838200"/>
          </a:xfrm>
        </p:spPr>
        <p:txBody>
          <a:bodyPr/>
          <a:lstStyle/>
          <a:p>
            <a:r>
              <a:rPr lang="en-GB" sz="3600" dirty="0">
                <a:latin typeface="Arial" panose="020B0604020202020204" pitchFamily="34" charset="0"/>
                <a:cs typeface="Arial" panose="020B0604020202020204" pitchFamily="34" charset="0"/>
              </a:rPr>
              <a:t>The Insider-Researcher  Practitioner researcher</a:t>
            </a:r>
          </a:p>
        </p:txBody>
      </p:sp>
      <p:sp>
        <p:nvSpPr>
          <p:cNvPr id="3" name="Content Placeholder 2">
            <a:extLst>
              <a:ext uri="{FF2B5EF4-FFF2-40B4-BE49-F238E27FC236}">
                <a16:creationId xmlns:a16="http://schemas.microsoft.com/office/drawing/2014/main" id="{C69CF035-467E-0405-5EFD-B71DFC028F61}"/>
              </a:ext>
            </a:extLst>
          </p:cNvPr>
          <p:cNvSpPr>
            <a:spLocks noGrp="1"/>
          </p:cNvSpPr>
          <p:nvPr>
            <p:ph idx="1"/>
          </p:nvPr>
        </p:nvSpPr>
        <p:spPr>
          <a:xfrm>
            <a:off x="4177553" y="2064341"/>
            <a:ext cx="7485947" cy="2418012"/>
          </a:xfrm>
        </p:spPr>
        <p:txBody>
          <a:bodyPr>
            <a:normAutofit fontScale="92500" lnSpcReduction="20000"/>
          </a:bodyPr>
          <a:lstStyle/>
          <a:p>
            <a:r>
              <a:rPr lang="en-GB" sz="2600" dirty="0">
                <a:latin typeface="Arial" panose="020B0604020202020204" pitchFamily="34" charset="0"/>
                <a:cs typeface="Arial" panose="020B0604020202020204" pitchFamily="34" charset="0"/>
              </a:rPr>
              <a:t>In ethics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What are the issues associated with being an ‘insider researcher’?</a:t>
            </a:r>
          </a:p>
          <a:p>
            <a:pPr marL="0" indent="0">
              <a:buNone/>
            </a:pP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What are the advantages and/or disadvantages? </a:t>
            </a:r>
          </a:p>
        </p:txBody>
      </p:sp>
      <p:pic>
        <p:nvPicPr>
          <p:cNvPr id="5" name="Picture 4">
            <a:extLst>
              <a:ext uri="{FF2B5EF4-FFF2-40B4-BE49-F238E27FC236}">
                <a16:creationId xmlns:a16="http://schemas.microsoft.com/office/drawing/2014/main" id="{B2E1F80C-AD40-9E16-052C-6F58350F2F3A}"/>
              </a:ext>
            </a:extLst>
          </p:cNvPr>
          <p:cNvPicPr>
            <a:picLocks noChangeAspect="1"/>
          </p:cNvPicPr>
          <p:nvPr/>
        </p:nvPicPr>
        <p:blipFill>
          <a:blip r:embed="rId3"/>
          <a:stretch>
            <a:fillRect/>
          </a:stretch>
        </p:blipFill>
        <p:spPr>
          <a:xfrm>
            <a:off x="448887" y="2059714"/>
            <a:ext cx="3079376" cy="3762302"/>
          </a:xfrm>
          <a:prstGeom prst="rect">
            <a:avLst/>
          </a:prstGeom>
        </p:spPr>
      </p:pic>
    </p:spTree>
    <p:extLst>
      <p:ext uri="{BB962C8B-B14F-4D97-AF65-F5344CB8AC3E}">
        <p14:creationId xmlns:p14="http://schemas.microsoft.com/office/powerpoint/2010/main" val="3569313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2C548-7F30-FB43-F6FC-FB51177053BE}"/>
              </a:ext>
            </a:extLst>
          </p:cNvPr>
          <p:cNvSpPr>
            <a:spLocks noGrp="1"/>
          </p:cNvSpPr>
          <p:nvPr>
            <p:ph type="title"/>
          </p:nvPr>
        </p:nvSpPr>
        <p:spPr/>
        <p:txBody>
          <a:bodyPr/>
          <a:lstStyle/>
          <a:p>
            <a:r>
              <a:rPr lang="en-GB" dirty="0" err="1">
                <a:solidFill>
                  <a:schemeClr val="tx1"/>
                </a:solidFill>
                <a:latin typeface="Arial" panose="020B0604020202020204" pitchFamily="34" charset="0"/>
                <a:cs typeface="Arial" panose="020B0604020202020204" pitchFamily="34" charset="0"/>
              </a:rPr>
              <a:t>A</a:t>
            </a:r>
            <a:r>
              <a:rPr lang="en-GB" b="0" i="0" dirty="0" err="1">
                <a:solidFill>
                  <a:schemeClr val="tx1"/>
                </a:solidFill>
                <a:effectLst/>
                <a:latin typeface="Arial" panose="020B0604020202020204" pitchFamily="34" charset="0"/>
                <a:cs typeface="Arial" panose="020B0604020202020204" pitchFamily="34" charset="0"/>
              </a:rPr>
              <a:t>xomatic</a:t>
            </a:r>
            <a:r>
              <a:rPr lang="en-GB" b="0" i="0" dirty="0">
                <a:solidFill>
                  <a:schemeClr val="tx1"/>
                </a:solidFill>
                <a:effectLst/>
                <a:latin typeface="Arial" panose="020B0604020202020204" pitchFamily="34" charset="0"/>
                <a:cs typeface="Arial" panose="020B0604020202020204" pitchFamily="34" charset="0"/>
              </a:rPr>
              <a:t> Commitments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3D2D12-A5B3-14B8-F886-4767694D17B8}"/>
              </a:ext>
            </a:extLst>
          </p:cNvPr>
          <p:cNvSpPr>
            <a:spLocks noGrp="1"/>
          </p:cNvSpPr>
          <p:nvPr>
            <p:ph idx="1"/>
          </p:nvPr>
        </p:nvSpPr>
        <p:spPr>
          <a:xfrm>
            <a:off x="561047" y="2361749"/>
            <a:ext cx="11312807" cy="4195481"/>
          </a:xfrm>
        </p:spPr>
        <p:txBody>
          <a:bodyPr>
            <a:normAutofit/>
          </a:bodyPr>
          <a:lstStyle/>
          <a:p>
            <a:r>
              <a:rPr lang="en-GB" sz="2800" dirty="0">
                <a:latin typeface="Arial" panose="020B0604020202020204" pitchFamily="34" charset="0"/>
                <a:cs typeface="Arial" panose="020B0604020202020204" pitchFamily="34" charset="0"/>
              </a:rPr>
              <a:t>Axiology – the study of values and of course value judgements.</a:t>
            </a:r>
          </a:p>
          <a:p>
            <a:r>
              <a:rPr lang="en-GB" sz="2800" dirty="0">
                <a:latin typeface="Arial" panose="020B0604020202020204" pitchFamily="34" charset="0"/>
                <a:cs typeface="Arial" panose="020B0604020202020204" pitchFamily="34" charset="0"/>
              </a:rPr>
              <a:t>Values, ethics ad positionality are all associated with axiology.</a:t>
            </a:r>
          </a:p>
          <a:p>
            <a:r>
              <a:rPr lang="en-GB" sz="2800" dirty="0">
                <a:latin typeface="Arial" panose="020B0604020202020204" pitchFamily="34" charset="0"/>
                <a:cs typeface="Arial" panose="020B0604020202020204" pitchFamily="34" charset="0"/>
              </a:rPr>
              <a:t>Our </a:t>
            </a:r>
            <a:r>
              <a:rPr lang="en-GB" sz="2800" b="1" dirty="0">
                <a:latin typeface="Arial" panose="020B0604020202020204" pitchFamily="34" charset="0"/>
                <a:cs typeface="Arial" panose="020B0604020202020204" pitchFamily="34" charset="0"/>
              </a:rPr>
              <a:t>values</a:t>
            </a:r>
            <a:r>
              <a:rPr lang="en-GB" sz="2800" dirty="0">
                <a:latin typeface="Arial" panose="020B0604020202020204" pitchFamily="34" charset="0"/>
                <a:cs typeface="Arial" panose="020B0604020202020204" pitchFamily="34" charset="0"/>
              </a:rPr>
              <a:t> lie ‘below the surface’, but they are always there, they are built into the research paradigm.</a:t>
            </a:r>
          </a:p>
          <a:p>
            <a:r>
              <a:rPr lang="en-GB" sz="2800" b="0" i="0" dirty="0">
                <a:effectLst/>
                <a:latin typeface="Arial" panose="020B0604020202020204" pitchFamily="34" charset="0"/>
                <a:cs typeface="Arial" panose="020B0604020202020204" pitchFamily="34" charset="0"/>
              </a:rPr>
              <a:t>We might even say </a:t>
            </a:r>
            <a:r>
              <a:rPr lang="en-GB" sz="2800" b="0" i="0" dirty="0">
                <a:solidFill>
                  <a:srgbClr val="FFFF00"/>
                </a:solidFill>
                <a:effectLst/>
                <a:latin typeface="Arial" panose="020B0604020202020204" pitchFamily="34" charset="0"/>
                <a:cs typeface="Arial" panose="020B0604020202020204" pitchFamily="34" charset="0"/>
              </a:rPr>
              <a:t>values focus and motivate </a:t>
            </a:r>
            <a:r>
              <a:rPr lang="en-GB" sz="2800" b="0" i="0" dirty="0">
                <a:effectLst/>
                <a:latin typeface="Arial" panose="020B0604020202020204" pitchFamily="34" charset="0"/>
                <a:cs typeface="Arial" panose="020B0604020202020204" pitchFamily="34" charset="0"/>
              </a:rPr>
              <a:t>our research. </a:t>
            </a:r>
          </a:p>
          <a:p>
            <a:r>
              <a:rPr lang="en-GB" sz="2800" b="0" i="0" dirty="0">
                <a:effectLst/>
                <a:latin typeface="Arial" panose="020B0604020202020204" pitchFamily="34" charset="0"/>
                <a:cs typeface="Arial" panose="020B0604020202020204" pitchFamily="34" charset="0"/>
              </a:rPr>
              <a:t>Values could include a commitment to </a:t>
            </a:r>
            <a:r>
              <a:rPr lang="en-GB" sz="2800" b="1" i="0" dirty="0">
                <a:effectLst/>
                <a:latin typeface="Arial" panose="020B0604020202020204" pitchFamily="34" charset="0"/>
                <a:cs typeface="Arial" panose="020B0604020202020204" pitchFamily="34" charset="0"/>
              </a:rPr>
              <a:t>scientific rigour</a:t>
            </a:r>
            <a:r>
              <a:rPr lang="en-GB" sz="2800" b="0" i="0" dirty="0">
                <a:effectLst/>
                <a:latin typeface="Arial" panose="020B0604020202020204" pitchFamily="34" charset="0"/>
                <a:cs typeface="Arial" panose="020B0604020202020204" pitchFamily="34" charset="0"/>
              </a:rPr>
              <a:t>, or to always </a:t>
            </a:r>
            <a:r>
              <a:rPr lang="en-GB" sz="2800" b="1" i="0" dirty="0">
                <a:effectLst/>
                <a:latin typeface="Arial" panose="020B0604020202020204" pitchFamily="34" charset="0"/>
                <a:cs typeface="Arial" panose="020B0604020202020204" pitchFamily="34" charset="0"/>
              </a:rPr>
              <a:t>act ethically </a:t>
            </a:r>
            <a:r>
              <a:rPr lang="en-GB" sz="2800" b="0" i="0" dirty="0">
                <a:effectLst/>
                <a:latin typeface="Arial" panose="020B0604020202020204" pitchFamily="34" charset="0"/>
                <a:cs typeface="Arial" panose="020B0604020202020204" pitchFamily="34" charset="0"/>
              </a:rPr>
              <a:t>as a researcher…..etc</a:t>
            </a:r>
          </a:p>
        </p:txBody>
      </p:sp>
      <p:pic>
        <p:nvPicPr>
          <p:cNvPr id="4" name="Picture 3">
            <a:extLst>
              <a:ext uri="{FF2B5EF4-FFF2-40B4-BE49-F238E27FC236}">
                <a16:creationId xmlns:a16="http://schemas.microsoft.com/office/drawing/2014/main" id="{2AAF97EF-A640-875F-238F-5E6E49D436E7}"/>
              </a:ext>
            </a:extLst>
          </p:cNvPr>
          <p:cNvPicPr>
            <a:picLocks noChangeAspect="1"/>
          </p:cNvPicPr>
          <p:nvPr/>
        </p:nvPicPr>
        <p:blipFill>
          <a:blip r:embed="rId3"/>
          <a:stretch>
            <a:fillRect/>
          </a:stretch>
        </p:blipFill>
        <p:spPr>
          <a:xfrm>
            <a:off x="8946777" y="0"/>
            <a:ext cx="2927077" cy="2328357"/>
          </a:xfrm>
          <a:prstGeom prst="rect">
            <a:avLst/>
          </a:prstGeom>
        </p:spPr>
      </p:pic>
      <p:sp>
        <p:nvSpPr>
          <p:cNvPr id="5" name="TextBox 4">
            <a:extLst>
              <a:ext uri="{FF2B5EF4-FFF2-40B4-BE49-F238E27FC236}">
                <a16:creationId xmlns:a16="http://schemas.microsoft.com/office/drawing/2014/main" id="{AF035B02-049B-FAC9-D974-68C022919821}"/>
              </a:ext>
            </a:extLst>
          </p:cNvPr>
          <p:cNvSpPr txBox="1"/>
          <p:nvPr/>
        </p:nvSpPr>
        <p:spPr>
          <a:xfrm>
            <a:off x="10117518" y="1375557"/>
            <a:ext cx="1728790" cy="646331"/>
          </a:xfrm>
          <a:prstGeom prst="rect">
            <a:avLst/>
          </a:prstGeom>
          <a:noFill/>
        </p:spPr>
        <p:txBody>
          <a:bodyPr wrap="square" rtlCol="0">
            <a:spAutoFit/>
          </a:bodyPr>
          <a:lstStyle/>
          <a:p>
            <a:r>
              <a:rPr lang="en-GB" dirty="0"/>
              <a:t>Ethics</a:t>
            </a:r>
          </a:p>
          <a:p>
            <a:r>
              <a:rPr lang="en-GB" dirty="0"/>
              <a:t>	Axiology</a:t>
            </a:r>
          </a:p>
        </p:txBody>
      </p:sp>
    </p:spTree>
    <p:extLst>
      <p:ext uri="{BB962C8B-B14F-4D97-AF65-F5344CB8AC3E}">
        <p14:creationId xmlns:p14="http://schemas.microsoft.com/office/powerpoint/2010/main" val="2086190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816235A-C11C-F811-5743-8B6BC12597DA}"/>
              </a:ext>
            </a:extLst>
          </p:cNvPr>
          <p:cNvSpPr>
            <a:spLocks noGrp="1" noChangeArrowheads="1"/>
          </p:cNvSpPr>
          <p:nvPr>
            <p:ph type="title"/>
          </p:nvPr>
        </p:nvSpPr>
        <p:spPr/>
        <p:txBody>
          <a:bodyPr/>
          <a:lstStyle/>
          <a:p>
            <a:pPr>
              <a:defRPr/>
            </a:pPr>
            <a:r>
              <a:rPr lang="en-GB" dirty="0">
                <a:latin typeface="Arial" panose="020B0604020202020204" pitchFamily="34" charset="0"/>
                <a:cs typeface="Arial" panose="020B0604020202020204" pitchFamily="34" charset="0"/>
              </a:rPr>
              <a:t>Positionality</a:t>
            </a:r>
          </a:p>
        </p:txBody>
      </p:sp>
      <p:sp>
        <p:nvSpPr>
          <p:cNvPr id="17411" name="Rectangle 3">
            <a:extLst>
              <a:ext uri="{FF2B5EF4-FFF2-40B4-BE49-F238E27FC236}">
                <a16:creationId xmlns:a16="http://schemas.microsoft.com/office/drawing/2014/main" id="{570B51D2-0F07-E2C1-CFAB-7196037D28C5}"/>
              </a:ext>
            </a:extLst>
          </p:cNvPr>
          <p:cNvSpPr>
            <a:spLocks noGrp="1" noChangeArrowheads="1"/>
          </p:cNvSpPr>
          <p:nvPr>
            <p:ph type="body" idx="1"/>
          </p:nvPr>
        </p:nvSpPr>
        <p:spPr/>
        <p:txBody>
          <a:bodyPr>
            <a:normAutofit/>
          </a:bodyPr>
          <a:lstStyle/>
          <a:p>
            <a:pPr>
              <a:lnSpc>
                <a:spcPct val="80000"/>
              </a:lnSpc>
              <a:defRPr/>
            </a:pPr>
            <a:r>
              <a:rPr lang="en-GB" sz="2800" dirty="0">
                <a:latin typeface="Arial" panose="020B0604020202020204" pitchFamily="34" charset="0"/>
                <a:cs typeface="Arial" panose="020B0604020202020204" pitchFamily="34" charset="0"/>
              </a:rPr>
              <a:t>Although research is systematic, the presence of the researcher (insider researcher) inevitably has an effect on the subject under study.</a:t>
            </a:r>
          </a:p>
          <a:p>
            <a:pPr marL="0" indent="0">
              <a:lnSpc>
                <a:spcPct val="80000"/>
              </a:lnSpc>
              <a:buNone/>
              <a:defRPr/>
            </a:pPr>
            <a:endParaRPr lang="en-GB" sz="2800" dirty="0">
              <a:latin typeface="Arial" panose="020B0604020202020204" pitchFamily="34" charset="0"/>
              <a:cs typeface="Arial" panose="020B0604020202020204" pitchFamily="34" charset="0"/>
            </a:endParaRPr>
          </a:p>
          <a:p>
            <a:pPr>
              <a:lnSpc>
                <a:spcPct val="80000"/>
              </a:lnSpc>
              <a:defRPr/>
            </a:pPr>
            <a:r>
              <a:rPr lang="en-GB" sz="2800" dirty="0">
                <a:latin typeface="Arial" panose="020B0604020202020204" pitchFamily="34" charset="0"/>
                <a:cs typeface="Arial" panose="020B0604020202020204" pitchFamily="34" charset="0"/>
              </a:rPr>
              <a:t>The researcher’s own position and world view will always have an effect on the way the research is carried out and how the findings are interpreted.  </a:t>
            </a:r>
          </a:p>
        </p:txBody>
      </p:sp>
    </p:spTree>
    <p:extLst>
      <p:ext uri="{BB962C8B-B14F-4D97-AF65-F5344CB8AC3E}">
        <p14:creationId xmlns:p14="http://schemas.microsoft.com/office/powerpoint/2010/main" val="3631042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9339BDD-2D12-DF50-BBBC-9063BA1C4140}"/>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vert="horz" lIns="92075" tIns="46038" rIns="92075" bIns="46038" rtlCol="0" anchor="t" anchorCtr="0">
            <a:noAutofit/>
          </a:bodyPr>
          <a:lstStyle/>
          <a:p>
            <a:r>
              <a:rPr lang="en-GB" altLang="en-US" b="1" dirty="0">
                <a:effectLst/>
                <a:latin typeface="Arial" panose="020B0604020202020204" pitchFamily="34" charset="0"/>
                <a:cs typeface="Arial" panose="020B0604020202020204" pitchFamily="34" charset="0"/>
              </a:rPr>
              <a:t>What is Reflexivity?</a:t>
            </a:r>
          </a:p>
        </p:txBody>
      </p:sp>
      <p:sp>
        <p:nvSpPr>
          <p:cNvPr id="9219" name="Rectangle 3">
            <a:extLst>
              <a:ext uri="{FF2B5EF4-FFF2-40B4-BE49-F238E27FC236}">
                <a16:creationId xmlns:a16="http://schemas.microsoft.com/office/drawing/2014/main" id="{E4A31DCB-8A56-AA2F-66EB-2E460980E7E5}"/>
              </a:ext>
            </a:extLst>
          </p:cNvPr>
          <p:cNvSpPr>
            <a:spLocks noGrp="1" noChangeArrowheads="1"/>
          </p:cNvSpPr>
          <p:nvPr>
            <p:ph type="body" idx="1"/>
          </p:nvPr>
        </p:nvSpPr>
        <p:spPr>
          <a:xfrm>
            <a:off x="1104293" y="1562265"/>
            <a:ext cx="9890809" cy="4195481"/>
          </a:xfrm>
          <a:noFill/>
          <a:extLst>
            <a:ext uri="{909E8E84-426E-40DD-AFC4-6F175D3DCCD1}">
              <a14:hiddenFill xmlns:a14="http://schemas.microsoft.com/office/drawing/2010/main">
                <a:solidFill>
                  <a:srgbClr val="FFFFFF"/>
                </a:solidFill>
              </a14:hiddenFill>
            </a:ext>
          </a:extLst>
        </p:spPr>
        <p:txBody>
          <a:bodyPr vert="horz" lIns="92075" tIns="46038" rIns="92075" bIns="46038" rtlCol="0">
            <a:noAutofit/>
          </a:bodyPr>
          <a:lstStyle/>
          <a:p>
            <a:pPr>
              <a:buFont typeface="Wingdings" panose="05000000000000000000" pitchFamily="2" charset="2"/>
              <a:buNone/>
            </a:pPr>
            <a:r>
              <a:rPr lang="en-US" altLang="en-US" sz="2800" dirty="0">
                <a:latin typeface="Arial" panose="020B0604020202020204" pitchFamily="34" charset="0"/>
                <a:cs typeface="Arial" panose="020B0604020202020204" pitchFamily="34" charset="0"/>
              </a:rPr>
              <a:t>‘</a:t>
            </a:r>
            <a:r>
              <a:rPr lang="en-US" altLang="en-US" sz="2800" i="1" dirty="0">
                <a:latin typeface="Arial" panose="020B0604020202020204" pitchFamily="34" charset="0"/>
                <a:cs typeface="Arial" panose="020B0604020202020204" pitchFamily="34" charset="0"/>
              </a:rPr>
              <a:t>Reflexivity is the act of turning backward, the act of mirroring the self… Reflexivity allows for the revelation and contemplation of one’s own </a:t>
            </a:r>
            <a:r>
              <a:rPr lang="en-US" altLang="en-US" sz="2800" b="1" i="1" dirty="0">
                <a:latin typeface="Arial" panose="020B0604020202020204" pitchFamily="34" charset="0"/>
                <a:cs typeface="Arial" panose="020B0604020202020204" pitchFamily="34" charset="0"/>
              </a:rPr>
              <a:t>biases</a:t>
            </a:r>
            <a:r>
              <a:rPr lang="en-US" altLang="en-US" sz="2800" i="1" dirty="0">
                <a:latin typeface="Arial" panose="020B0604020202020204" pitchFamily="34" charset="0"/>
                <a:cs typeface="Arial" panose="020B0604020202020204" pitchFamily="34" charset="0"/>
              </a:rPr>
              <a:t>, theoretical predispositions, preferences, the researcher’s place in the setting and the context of the social phenomenon being studied (Foley, 2002). It is a means for a critical and ethical consideration of the entire research process.’</a:t>
            </a:r>
          </a:p>
          <a:p>
            <a:pPr algn="r">
              <a:buFont typeface="Wingdings" panose="05000000000000000000" pitchFamily="2" charset="2"/>
              <a:buNone/>
            </a:pPr>
            <a:r>
              <a:rPr lang="en-US" altLang="en-US" sz="2800" dirty="0">
                <a:latin typeface="Arial" panose="020B0604020202020204" pitchFamily="34" charset="0"/>
                <a:cs typeface="Arial" panose="020B0604020202020204" pitchFamily="34" charset="0"/>
              </a:rPr>
              <a:t>-Joy, A. et al. in Belk, R. (ed.) </a:t>
            </a:r>
            <a:r>
              <a:rPr lang="en-US" altLang="en-US" sz="2800" i="1" dirty="0">
                <a:latin typeface="Arial" panose="020B0604020202020204" pitchFamily="34" charset="0"/>
                <a:cs typeface="Arial" panose="020B0604020202020204" pitchFamily="34" charset="0"/>
              </a:rPr>
              <a:t>Handbook of Qualitative Research Methods in Marketing</a:t>
            </a:r>
            <a:r>
              <a:rPr lang="en-US" altLang="en-US" sz="2800" dirty="0">
                <a:latin typeface="Arial" panose="020B0604020202020204" pitchFamily="34" charset="0"/>
                <a:cs typeface="Arial" panose="020B0604020202020204" pitchFamily="34" charset="0"/>
              </a:rPr>
              <a:t>, Edward Elgar Publishing, 2006, p. 345.</a:t>
            </a:r>
          </a:p>
        </p:txBody>
      </p:sp>
    </p:spTree>
    <p:extLst>
      <p:ext uri="{BB962C8B-B14F-4D97-AF65-F5344CB8AC3E}">
        <p14:creationId xmlns:p14="http://schemas.microsoft.com/office/powerpoint/2010/main" val="1785605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E713CF7-DB3E-2FCB-4193-661B7B5C8888}"/>
              </a:ext>
            </a:extLst>
          </p:cNvPr>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vert="horz" lIns="92075" tIns="46038" rIns="92075" bIns="46038" rtlCol="0" anchor="t" anchorCtr="0">
            <a:noAutofit/>
          </a:bodyPr>
          <a:lstStyle/>
          <a:p>
            <a:r>
              <a:rPr lang="en-GB" altLang="en-US" b="1" dirty="0">
                <a:effectLst/>
                <a:latin typeface="Arial" panose="020B0604020202020204" pitchFamily="34" charset="0"/>
                <a:cs typeface="Arial" panose="020B0604020202020204" pitchFamily="34" charset="0"/>
              </a:rPr>
              <a:t>Emic and Etic Perspectives</a:t>
            </a:r>
          </a:p>
        </p:txBody>
      </p:sp>
      <p:sp>
        <p:nvSpPr>
          <p:cNvPr id="11267" name="Rectangle 3">
            <a:extLst>
              <a:ext uri="{FF2B5EF4-FFF2-40B4-BE49-F238E27FC236}">
                <a16:creationId xmlns:a16="http://schemas.microsoft.com/office/drawing/2014/main" id="{61CA2BD4-9312-DBC3-369D-A63B2DEEFD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Lst>
        </p:spPr>
        <p:txBody>
          <a:bodyPr vert="horz" lIns="92075" tIns="46038" rIns="92075" bIns="46038" rtlCol="0">
            <a:normAutofit/>
          </a:bodyPr>
          <a:lstStyle/>
          <a:p>
            <a:pPr>
              <a:lnSpc>
                <a:spcPct val="90000"/>
              </a:lnSpc>
            </a:pPr>
            <a:r>
              <a:rPr lang="en-US" altLang="en-US" sz="3000" i="1" dirty="0">
                <a:effectLst/>
                <a:latin typeface="Arial" panose="020B0604020202020204" pitchFamily="34" charset="0"/>
                <a:cs typeface="Arial" panose="020B0604020202020204" pitchFamily="34" charset="0"/>
              </a:rPr>
              <a:t>Emic</a:t>
            </a:r>
            <a:r>
              <a:rPr lang="en-US" altLang="en-US" sz="3000" dirty="0">
                <a:effectLst/>
                <a:latin typeface="Arial" panose="020B0604020202020204" pitchFamily="34" charset="0"/>
                <a:cs typeface="Arial" panose="020B0604020202020204" pitchFamily="34" charset="0"/>
              </a:rPr>
              <a:t> perspectives refer to the ‘insider’ point of view.</a:t>
            </a:r>
          </a:p>
          <a:p>
            <a:pPr>
              <a:lnSpc>
                <a:spcPct val="90000"/>
              </a:lnSpc>
            </a:pPr>
            <a:endParaRPr lang="en-US" altLang="en-US" sz="3000" i="1" dirty="0">
              <a:effectLst/>
              <a:latin typeface="Arial" panose="020B0604020202020204" pitchFamily="34" charset="0"/>
              <a:cs typeface="Arial" panose="020B0604020202020204" pitchFamily="34" charset="0"/>
            </a:endParaRPr>
          </a:p>
          <a:p>
            <a:pPr>
              <a:lnSpc>
                <a:spcPct val="90000"/>
              </a:lnSpc>
            </a:pPr>
            <a:r>
              <a:rPr lang="en-US" altLang="en-US" sz="3000" i="1" dirty="0">
                <a:effectLst/>
                <a:latin typeface="Arial" panose="020B0604020202020204" pitchFamily="34" charset="0"/>
                <a:cs typeface="Arial" panose="020B0604020202020204" pitchFamily="34" charset="0"/>
              </a:rPr>
              <a:t>Etic </a:t>
            </a:r>
            <a:r>
              <a:rPr lang="en-US" altLang="en-US" sz="3000" dirty="0">
                <a:effectLst/>
                <a:latin typeface="Arial" panose="020B0604020202020204" pitchFamily="34" charset="0"/>
                <a:cs typeface="Arial" panose="020B0604020202020204" pitchFamily="34" charset="0"/>
              </a:rPr>
              <a:t>perspectives refer to the ‘outsider’ point of view.</a:t>
            </a:r>
          </a:p>
          <a:p>
            <a:pPr>
              <a:lnSpc>
                <a:spcPct val="90000"/>
              </a:lnSpc>
            </a:pPr>
            <a:endParaRPr lang="en-US" altLang="en-US"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2373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663068" y="512244"/>
            <a:ext cx="7973490" cy="969084"/>
          </a:xfrm>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a:xfrm>
            <a:off x="1103312" y="2060575"/>
            <a:ext cx="5378170" cy="4195763"/>
          </a:xfrm>
        </p:spPr>
        <p:txBody>
          <a:bodyPr>
            <a:normAutofit fontScale="92500" lnSpcReduction="20000"/>
          </a:bodyPr>
          <a:lstStyle/>
          <a:p>
            <a:pPr marL="0" indent="0" eaLnBrk="1" hangingPunct="1">
              <a:buNone/>
            </a:pPr>
            <a:r>
              <a:rPr lang="en-GB" sz="2600" dirty="0">
                <a:latin typeface="Arial" charset="0"/>
                <a:ea typeface="ＭＳ Ｐゴシック" charset="0"/>
              </a:rPr>
              <a:t>Did the researcher have to report  -</a:t>
            </a:r>
          </a:p>
          <a:p>
            <a:pPr marL="0" indent="0" eaLnBrk="1" hangingPunct="1">
              <a:buNone/>
            </a:pPr>
            <a:endParaRPr lang="en-GB" sz="2600" dirty="0">
              <a:latin typeface="Arial" charset="0"/>
              <a:ea typeface="ＭＳ Ｐゴシック" charset="0"/>
            </a:endParaRPr>
          </a:p>
          <a:p>
            <a:pPr eaLnBrk="1" hangingPunct="1"/>
            <a:r>
              <a:rPr lang="en-GB" sz="2600" dirty="0">
                <a:latin typeface="Arial" charset="0"/>
                <a:ea typeface="ＭＳ Ｐゴシック" charset="0"/>
              </a:rPr>
              <a:t>Explain the purpose</a:t>
            </a:r>
          </a:p>
          <a:p>
            <a:pPr eaLnBrk="1" hangingPunct="1"/>
            <a:r>
              <a:rPr lang="en-GB" sz="2600" dirty="0">
                <a:latin typeface="Arial" charset="0"/>
                <a:ea typeface="ＭＳ Ｐゴシック" charset="0"/>
              </a:rPr>
              <a:t>Informed consent</a:t>
            </a:r>
          </a:p>
          <a:p>
            <a:pPr eaLnBrk="1" hangingPunct="1"/>
            <a:r>
              <a:rPr lang="en-GB" sz="2600" dirty="0">
                <a:latin typeface="Arial" charset="0"/>
                <a:ea typeface="ＭＳ Ｐゴシック" charset="0"/>
              </a:rPr>
              <a:t>Allow withdrawal</a:t>
            </a:r>
          </a:p>
          <a:p>
            <a:pPr eaLnBrk="1" hangingPunct="1"/>
            <a:r>
              <a:rPr lang="en-GB" sz="2600" dirty="0">
                <a:latin typeface="Arial" charset="0"/>
                <a:ea typeface="ＭＳ Ｐゴシック" charset="0"/>
              </a:rPr>
              <a:t>Promises and reciprocity  </a:t>
            </a:r>
          </a:p>
          <a:p>
            <a:pPr eaLnBrk="1" hangingPunct="1"/>
            <a:r>
              <a:rPr lang="en-GB" sz="2600" dirty="0">
                <a:latin typeface="Arial" charset="0"/>
                <a:ea typeface="ＭＳ Ｐゴシック" charset="0"/>
              </a:rPr>
              <a:t>Risk assessment </a:t>
            </a:r>
          </a:p>
          <a:p>
            <a:pPr eaLnBrk="1" hangingPunct="1"/>
            <a:r>
              <a:rPr lang="en-GB" sz="2600" dirty="0">
                <a:latin typeface="Arial" charset="0"/>
                <a:ea typeface="ＭＳ Ｐゴシック" charset="0"/>
              </a:rPr>
              <a:t>Confidentiality</a:t>
            </a:r>
          </a:p>
          <a:p>
            <a:pPr eaLnBrk="1" hangingPunct="1"/>
            <a:endParaRPr lang="en-GB" sz="2600" dirty="0">
              <a:latin typeface="Arial" charset="0"/>
              <a:ea typeface="ＭＳ Ｐゴシック" charset="0"/>
            </a:endParaRPr>
          </a:p>
        </p:txBody>
      </p:sp>
      <p:sp>
        <p:nvSpPr>
          <p:cNvPr id="7172" name="Content Placeholder 3"/>
          <p:cNvSpPr>
            <a:spLocks noGrp="1"/>
          </p:cNvSpPr>
          <p:nvPr>
            <p:ph sz="half" idx="2"/>
          </p:nvPr>
        </p:nvSpPr>
        <p:spPr>
          <a:xfrm>
            <a:off x="6855546" y="2846294"/>
            <a:ext cx="4618624" cy="2122486"/>
          </a:xfrm>
        </p:spPr>
        <p:txBody>
          <a:bodyPr>
            <a:normAutofit fontScale="92500" lnSpcReduction="20000"/>
          </a:bodyPr>
          <a:lstStyle/>
          <a:p>
            <a:pPr eaLnBrk="1" hangingPunct="1"/>
            <a:r>
              <a:rPr lang="en-GB" sz="2600" dirty="0">
                <a:latin typeface="Arial" charset="0"/>
                <a:ea typeface="ＭＳ Ｐゴシック" charset="0"/>
              </a:rPr>
              <a:t>Ethical sampling  </a:t>
            </a:r>
          </a:p>
          <a:p>
            <a:pPr eaLnBrk="1" hangingPunct="1"/>
            <a:r>
              <a:rPr lang="en-GB" sz="2600" dirty="0">
                <a:latin typeface="Arial" charset="0"/>
                <a:ea typeface="ＭＳ Ｐゴシック" charset="0"/>
              </a:rPr>
              <a:t>Data access and ownership</a:t>
            </a:r>
          </a:p>
          <a:p>
            <a:pPr eaLnBrk="1" hangingPunct="1"/>
            <a:r>
              <a:rPr lang="en-GB" sz="2600" dirty="0">
                <a:latin typeface="Arial" charset="0"/>
                <a:ea typeface="ＭＳ Ｐゴシック" charset="0"/>
              </a:rPr>
              <a:t>Data collection boundaries  </a:t>
            </a:r>
          </a:p>
          <a:p>
            <a:pPr eaLnBrk="1" hangingPunct="1"/>
            <a:r>
              <a:rPr lang="en-GB" sz="2600" dirty="0">
                <a:latin typeface="Arial" charset="0"/>
                <a:ea typeface="ＭＳ Ｐゴシック" charset="0"/>
              </a:rPr>
              <a:t>Safeguarding participants</a:t>
            </a:r>
          </a:p>
          <a:p>
            <a:pPr eaLnBrk="1" hangingPunct="1"/>
            <a:r>
              <a:rPr lang="en-GB" sz="2600" dirty="0">
                <a:latin typeface="Arial" charset="0"/>
                <a:ea typeface="ＭＳ Ｐゴシック" charset="0"/>
              </a:rPr>
              <a:t>Not covert</a:t>
            </a:r>
          </a:p>
          <a:p>
            <a:endParaRPr lang="en-US" sz="26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2482-1863-4CD2-BF4C-272846417F58}"/>
              </a:ext>
            </a:extLst>
          </p:cNvPr>
          <p:cNvSpPr>
            <a:spLocks noGrp="1"/>
          </p:cNvSpPr>
          <p:nvPr>
            <p:ph type="title"/>
          </p:nvPr>
        </p:nvSpPr>
        <p:spPr>
          <a:xfrm>
            <a:off x="349624" y="1473220"/>
            <a:ext cx="3801035" cy="4470821"/>
          </a:xfrm>
        </p:spPr>
        <p:txBody>
          <a:bodyPr vert="horz" lIns="91440" tIns="45720" rIns="91440" bIns="45720" rtlCol="0" anchor="t">
            <a:noAutofit/>
          </a:bodyPr>
          <a:lstStyle/>
          <a:p>
            <a:pPr>
              <a:lnSpc>
                <a:spcPct val="90000"/>
              </a:lnSpc>
            </a:pPr>
            <a:r>
              <a:rPr lang="en-US" sz="26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Research Ethics</a:t>
            </a:r>
            <a:br>
              <a:rPr lang="en-US" sz="2600" dirty="0">
                <a:solidFill>
                  <a:schemeClr val="tx1"/>
                </a:solidFill>
                <a:latin typeface="Arial" panose="020B0604020202020204" pitchFamily="34" charset="0"/>
                <a:cs typeface="Arial" panose="020B0604020202020204" pitchFamily="34" charset="0"/>
              </a:rPr>
            </a:br>
            <a:br>
              <a:rPr lang="en-US" sz="2600" dirty="0">
                <a:solidFill>
                  <a:schemeClr val="tx1"/>
                </a:solidFill>
                <a:latin typeface="Arial" panose="020B0604020202020204" pitchFamily="34" charset="0"/>
                <a:cs typeface="Arial" panose="020B0604020202020204" pitchFamily="34" charset="0"/>
              </a:rPr>
            </a:br>
            <a: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a:t>
            </a:r>
            <a:r>
              <a:rPr lang="en-US" sz="2600" b="1"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UWTSD website </a:t>
            </a:r>
            <a:br>
              <a:rPr lang="en-US" sz="2600" b="1"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br>
            <a: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has content relating to the following</a:t>
            </a:r>
            <a:b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br>
            <a:b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br>
            <a:b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br>
            <a:b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br>
            <a:r>
              <a:rPr lang="en-US" sz="26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https://www.uwtsd.ac.uk/research/research-ethics/ </a:t>
            </a:r>
            <a:br>
              <a:rPr lang="en-US" sz="2600" u="sng" dirty="0">
                <a:solidFill>
                  <a:schemeClr val="tx1"/>
                </a:solidFill>
                <a:latin typeface="Arial" panose="020B0604020202020204" pitchFamily="34" charset="0"/>
                <a:cs typeface="Arial" panose="020B0604020202020204" pitchFamily="34" charset="0"/>
              </a:rPr>
            </a:br>
            <a:endParaRPr lang="en-US" sz="2600" dirty="0">
              <a:solidFill>
                <a:schemeClr val="tx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1C1D9B8-5924-4ED0-BDA2-45E3E6018632}"/>
              </a:ext>
            </a:extLst>
          </p:cNvPr>
          <p:cNvSpPr txBox="1"/>
          <p:nvPr/>
        </p:nvSpPr>
        <p:spPr>
          <a:xfrm>
            <a:off x="1443319" y="346389"/>
            <a:ext cx="8785410" cy="492443"/>
          </a:xfrm>
          <a:prstGeom prst="rect">
            <a:avLst/>
          </a:prstGeom>
          <a:noFill/>
        </p:spPr>
        <p:txBody>
          <a:bodyPr wrap="square">
            <a:spAutoFit/>
          </a:bodyPr>
          <a:lstStyle/>
          <a:p>
            <a:r>
              <a:rPr lang="en-GB" sz="2200" b="1" dirty="0">
                <a:solidFill>
                  <a:srgbClr val="FFFF00"/>
                </a:solidFill>
                <a:latin typeface="Arial" panose="020B0604020202020204" pitchFamily="34" charset="0"/>
                <a:cs typeface="Arial" panose="020B0604020202020204" pitchFamily="34" charset="0"/>
              </a:rPr>
              <a:t>https://www.</a:t>
            </a:r>
            <a:r>
              <a:rPr lang="en-GB" sz="2600" b="1" dirty="0">
                <a:solidFill>
                  <a:srgbClr val="FFFF00"/>
                </a:solidFill>
                <a:latin typeface="Arial" panose="020B0604020202020204" pitchFamily="34" charset="0"/>
                <a:cs typeface="Arial" panose="020B0604020202020204" pitchFamily="34" charset="0"/>
              </a:rPr>
              <a:t>uwtsd</a:t>
            </a:r>
            <a:r>
              <a:rPr lang="en-GB" sz="2200" b="1" dirty="0">
                <a:solidFill>
                  <a:srgbClr val="FFFF00"/>
                </a:solidFill>
                <a:latin typeface="Arial" panose="020B0604020202020204" pitchFamily="34" charset="0"/>
                <a:cs typeface="Arial" panose="020B0604020202020204" pitchFamily="34" charset="0"/>
              </a:rPr>
              <a:t>.ac.uk/library/research-data-management/</a:t>
            </a:r>
          </a:p>
        </p:txBody>
      </p:sp>
      <p:sp>
        <p:nvSpPr>
          <p:cNvPr id="11" name="TextBox 10">
            <a:extLst>
              <a:ext uri="{FF2B5EF4-FFF2-40B4-BE49-F238E27FC236}">
                <a16:creationId xmlns:a16="http://schemas.microsoft.com/office/drawing/2014/main" id="{3F828971-E532-4CA2-9DC7-7901EA7311A4}"/>
              </a:ext>
            </a:extLst>
          </p:cNvPr>
          <p:cNvSpPr txBox="1"/>
          <p:nvPr/>
        </p:nvSpPr>
        <p:spPr>
          <a:xfrm>
            <a:off x="4589929" y="1293926"/>
            <a:ext cx="7602071" cy="5293757"/>
          </a:xfrm>
          <a:prstGeom prst="rect">
            <a:avLst/>
          </a:prstGeom>
          <a:noFill/>
        </p:spPr>
        <p:txBody>
          <a:bodyPr wrap="square">
            <a:spAutoFit/>
          </a:bodyPr>
          <a:lstStyle/>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Ethical Review</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Procedures for the Ethical Approval of Research Projects</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Safeguarding: Research with Children and Patients</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Research Data Management</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Research Misconduct</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Ethics Committee</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A Brief Summary of Guiding Ethical Principles</a:t>
            </a:r>
          </a:p>
          <a:p>
            <a:pPr marL="285750" indent="-285750">
              <a:buFont typeface="Arial" panose="020B0604020202020204" pitchFamily="34" charset="0"/>
              <a:buChar char="•"/>
            </a:pPr>
            <a:r>
              <a:rPr lang="en-GB" sz="2600" dirty="0">
                <a:latin typeface="Arial" panose="020B0604020202020204" pitchFamily="34" charset="0"/>
                <a:cs typeface="Arial" panose="020B0604020202020204" pitchFamily="34" charset="0"/>
              </a:rPr>
              <a:t>Annual Research Integrity Reports</a:t>
            </a:r>
          </a:p>
          <a:p>
            <a:pPr marL="285750" indent="-285750">
              <a:buFont typeface="Arial" panose="020B0604020202020204" pitchFamily="34" charset="0"/>
              <a:buChar char="•"/>
            </a:pPr>
            <a:r>
              <a:rPr lang="en-GB" sz="2600" dirty="0" err="1">
                <a:latin typeface="Arial" panose="020B0604020202020204" pitchFamily="34" charset="0"/>
                <a:cs typeface="Arial" panose="020B0604020202020204" pitchFamily="34" charset="0"/>
              </a:rPr>
              <a:t>Adroddiad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Blynyddol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Uniondeb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Ymchwil</a:t>
            </a:r>
            <a:r>
              <a:rPr lang="en-GB" sz="2600" dirty="0">
                <a:latin typeface="Arial" panose="020B0604020202020204" pitchFamily="34" charset="0"/>
                <a:cs typeface="Arial" panose="020B0604020202020204" pitchFamily="34" charset="0"/>
              </a:rPr>
              <a:t> 2019-2020 (PDF) - Annual Research Integrity Report 2019-2020 (Welsh version)</a:t>
            </a:r>
          </a:p>
        </p:txBody>
      </p:sp>
    </p:spTree>
    <p:extLst>
      <p:ext uri="{BB962C8B-B14F-4D97-AF65-F5344CB8AC3E}">
        <p14:creationId xmlns:p14="http://schemas.microsoft.com/office/powerpoint/2010/main" val="1044212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2BEC5-EB64-8BB6-7FAC-3256C75DFACB}"/>
              </a:ext>
            </a:extLst>
          </p:cNvPr>
          <p:cNvSpPr>
            <a:spLocks noGrp="1"/>
          </p:cNvSpPr>
          <p:nvPr>
            <p:ph type="title"/>
          </p:nvPr>
        </p:nvSpPr>
        <p:spPr>
          <a:xfrm>
            <a:off x="503333" y="147918"/>
            <a:ext cx="9404723" cy="1400530"/>
          </a:xfrm>
        </p:spPr>
        <p:txBody>
          <a:bodyPr/>
          <a:lstStyle/>
          <a:p>
            <a:r>
              <a:rPr lang="en-GB" dirty="0">
                <a:latin typeface="Arial" panose="020B0604020202020204" pitchFamily="34" charset="0"/>
                <a:cs typeface="Arial" panose="020B0604020202020204" pitchFamily="34" charset="0"/>
              </a:rPr>
              <a:t>Philosophical Traditions</a:t>
            </a:r>
          </a:p>
        </p:txBody>
      </p:sp>
      <p:sp>
        <p:nvSpPr>
          <p:cNvPr id="3" name="Content Placeholder 2">
            <a:extLst>
              <a:ext uri="{FF2B5EF4-FFF2-40B4-BE49-F238E27FC236}">
                <a16:creationId xmlns:a16="http://schemas.microsoft.com/office/drawing/2014/main" id="{81469BC8-C81E-A01E-1CF9-F80A9A2CF415}"/>
              </a:ext>
            </a:extLst>
          </p:cNvPr>
          <p:cNvSpPr>
            <a:spLocks noGrp="1"/>
          </p:cNvSpPr>
          <p:nvPr>
            <p:ph idx="1"/>
          </p:nvPr>
        </p:nvSpPr>
        <p:spPr>
          <a:xfrm>
            <a:off x="368863" y="1225719"/>
            <a:ext cx="11185333" cy="5484363"/>
          </a:xfrm>
        </p:spPr>
        <p:txBody>
          <a:bodyPr>
            <a:noAutofit/>
          </a:bodyPr>
          <a:lstStyle/>
          <a:p>
            <a:r>
              <a:rPr lang="en-GB" sz="2400" dirty="0">
                <a:latin typeface="Arial" panose="020B0604020202020204" pitchFamily="34" charset="0"/>
                <a:cs typeface="Arial" panose="020B0604020202020204" pitchFamily="34" charset="0"/>
              </a:rPr>
              <a:t>Consequentialism or utilitarianism focuses on </a:t>
            </a:r>
            <a:r>
              <a:rPr lang="en-GB" sz="2400" b="1" dirty="0">
                <a:latin typeface="Arial" panose="020B0604020202020204" pitchFamily="34" charset="0"/>
                <a:cs typeface="Arial" panose="020B0604020202020204" pitchFamily="34" charset="0"/>
              </a:rPr>
              <a:t>maximising benefit and minimising harm, </a:t>
            </a:r>
            <a:r>
              <a:rPr lang="en-GB" sz="2400" dirty="0">
                <a:latin typeface="Arial" panose="020B0604020202020204" pitchFamily="34" charset="0"/>
                <a:cs typeface="Arial" panose="020B0604020202020204" pitchFamily="34" charset="0"/>
              </a:rPr>
              <a:t>maximising the overall </a:t>
            </a:r>
            <a:r>
              <a:rPr lang="en-GB" sz="2400" b="1" dirty="0">
                <a:solidFill>
                  <a:srgbClr val="FFFF00"/>
                </a:solidFill>
                <a:latin typeface="Arial" panose="020B0604020202020204" pitchFamily="34" charset="0"/>
                <a:cs typeface="Arial" panose="020B0604020202020204" pitchFamily="34" charset="0"/>
              </a:rPr>
              <a:t>good</a:t>
            </a:r>
            <a:r>
              <a:rPr lang="en-GB" sz="2400" dirty="0">
                <a:latin typeface="Arial" panose="020B0604020202020204" pitchFamily="34" charset="0"/>
                <a:cs typeface="Arial" panose="020B0604020202020204" pitchFamily="34" charset="0"/>
              </a:rPr>
              <a:t> of others as well as oneself.</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Deontology or universalism stems from Immanuel Kant’s logic that certain actions are inherently </a:t>
            </a:r>
            <a:r>
              <a:rPr lang="en-GB" sz="2400" b="1" dirty="0">
                <a:solidFill>
                  <a:srgbClr val="FFFF00"/>
                </a:solidFill>
                <a:latin typeface="Arial" panose="020B0604020202020204" pitchFamily="34" charset="0"/>
                <a:cs typeface="Arial" panose="020B0604020202020204" pitchFamily="34" charset="0"/>
              </a:rPr>
              <a:t>right </a:t>
            </a:r>
            <a:r>
              <a:rPr lang="en-GB" sz="2400" dirty="0">
                <a:latin typeface="Arial" panose="020B0604020202020204" pitchFamily="34" charset="0"/>
                <a:cs typeface="Arial" panose="020B0604020202020204" pitchFamily="34" charset="0"/>
              </a:rPr>
              <a:t>or wrong and in that case the ends cannot justify the means.  The emphasise is on universal adherence to the principles of </a:t>
            </a:r>
            <a:r>
              <a:rPr lang="en-GB" sz="2400" b="1" dirty="0">
                <a:latin typeface="Arial" panose="020B0604020202020204" pitchFamily="34" charset="0"/>
                <a:cs typeface="Arial" panose="020B0604020202020204" pitchFamily="34" charset="0"/>
              </a:rPr>
              <a:t>beneficence</a:t>
            </a:r>
            <a:r>
              <a:rPr lang="en-GB" sz="2400" dirty="0">
                <a:latin typeface="Arial" panose="020B0604020202020204" pitchFamily="34" charset="0"/>
                <a:cs typeface="Arial" panose="020B0604020202020204" pitchFamily="34" charset="0"/>
              </a:rPr>
              <a:t> (do good), </a:t>
            </a:r>
            <a:r>
              <a:rPr lang="en-GB" sz="2400" b="1" dirty="0">
                <a:latin typeface="Arial" panose="020B0604020202020204" pitchFamily="34" charset="0"/>
                <a:cs typeface="Arial" panose="020B0604020202020204" pitchFamily="34" charset="0"/>
              </a:rPr>
              <a:t>non-</a:t>
            </a:r>
            <a:r>
              <a:rPr lang="en-GB" sz="2400" b="1" dirty="0" err="1">
                <a:latin typeface="Arial" panose="020B0604020202020204" pitchFamily="34" charset="0"/>
                <a:cs typeface="Arial" panose="020B0604020202020204" pitchFamily="34" charset="0"/>
              </a:rPr>
              <a:t>malefcence</a:t>
            </a:r>
            <a:r>
              <a:rPr lang="en-GB" sz="2400" dirty="0">
                <a:latin typeface="Arial" panose="020B0604020202020204" pitchFamily="34" charset="0"/>
                <a:cs typeface="Arial" panose="020B0604020202020204" pitchFamily="34" charset="0"/>
              </a:rPr>
              <a:t> (prevent harm), </a:t>
            </a:r>
            <a:r>
              <a:rPr lang="en-GB" sz="2400" b="1" dirty="0">
                <a:latin typeface="Arial" panose="020B0604020202020204" pitchFamily="34" charset="0"/>
                <a:cs typeface="Arial" panose="020B0604020202020204" pitchFamily="34" charset="0"/>
              </a:rPr>
              <a:t>justice</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honesty</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gratitude</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Both consequentialism and deontology focus on actions and behaviour.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 contract - Virtue ethics focuses on </a:t>
            </a:r>
            <a:r>
              <a:rPr lang="en-GB" sz="2400" b="1" dirty="0">
                <a:latin typeface="Arial" panose="020B0604020202020204" pitchFamily="34" charset="0"/>
                <a:cs typeface="Arial" panose="020B0604020202020204" pitchFamily="34" charset="0"/>
              </a:rPr>
              <a:t>being virtuous</a:t>
            </a:r>
            <a:r>
              <a:rPr lang="en-GB" sz="2400" dirty="0">
                <a:latin typeface="Arial" panose="020B0604020202020204" pitchFamily="34" charset="0"/>
                <a:cs typeface="Arial" panose="020B0604020202020204" pitchFamily="34" charset="0"/>
              </a:rPr>
              <a:t>, especially in relationships with various stakeholders – emphasis is on </a:t>
            </a:r>
            <a:r>
              <a:rPr lang="en-GB" sz="2400" b="1" dirty="0">
                <a:solidFill>
                  <a:srgbClr val="FFFF00"/>
                </a:solidFill>
                <a:latin typeface="Arial" panose="020B0604020202020204" pitchFamily="34" charset="0"/>
                <a:cs typeface="Arial" panose="020B0604020202020204" pitchFamily="34" charset="0"/>
              </a:rPr>
              <a:t>moral character</a:t>
            </a:r>
            <a:r>
              <a:rPr lang="en-GB" sz="2400" b="1" dirty="0">
                <a:latin typeface="Arial" panose="020B0604020202020204" pitchFamily="34" charset="0"/>
                <a:cs typeface="Arial" panose="020B0604020202020204" pitchFamily="34" charset="0"/>
              </a:rPr>
              <a:t>, moral habits - </a:t>
            </a:r>
            <a:r>
              <a:rPr lang="en-GB" sz="2400" dirty="0">
                <a:latin typeface="Arial" panose="020B0604020202020204" pitchFamily="34" charset="0"/>
                <a:cs typeface="Arial" panose="020B0604020202020204" pitchFamily="34" charset="0"/>
              </a:rPr>
              <a:t>, issues of character rather than (rules / morality as law)</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39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AA545-52E1-EEEF-9D5C-76B5E9CEF6CF}"/>
              </a:ext>
            </a:extLst>
          </p:cNvPr>
          <p:cNvSpPr>
            <a:spLocks noGrp="1"/>
          </p:cNvSpPr>
          <p:nvPr>
            <p:ph type="title"/>
          </p:nvPr>
        </p:nvSpPr>
        <p:spPr>
          <a:xfrm>
            <a:off x="200062" y="452718"/>
            <a:ext cx="10081362" cy="1400530"/>
          </a:xfrm>
        </p:spPr>
        <p:txBody>
          <a:bodyPr/>
          <a:lstStyle/>
          <a:p>
            <a:r>
              <a:rPr lang="en-GB" dirty="0"/>
              <a:t>Regulatory Research Ethics Guidelines</a:t>
            </a:r>
          </a:p>
        </p:txBody>
      </p:sp>
      <p:sp>
        <p:nvSpPr>
          <p:cNvPr id="3" name="Content Placeholder 2">
            <a:extLst>
              <a:ext uri="{FF2B5EF4-FFF2-40B4-BE49-F238E27FC236}">
                <a16:creationId xmlns:a16="http://schemas.microsoft.com/office/drawing/2014/main" id="{24605C3A-46E6-EACC-FF68-1C7BE8AC5644}"/>
              </a:ext>
            </a:extLst>
          </p:cNvPr>
          <p:cNvSpPr>
            <a:spLocks noGrp="1"/>
          </p:cNvSpPr>
          <p:nvPr>
            <p:ph idx="1"/>
          </p:nvPr>
        </p:nvSpPr>
        <p:spPr>
          <a:xfrm>
            <a:off x="475782" y="1743636"/>
            <a:ext cx="10661225" cy="4195481"/>
          </a:xfrm>
        </p:spPr>
        <p:txBody>
          <a:bodyPr>
            <a:noAutofit/>
          </a:bodyPr>
          <a:lstStyle/>
          <a:p>
            <a:r>
              <a:rPr lang="en-GB" sz="2800" dirty="0">
                <a:latin typeface="Arial" panose="020B0604020202020204" pitchFamily="34" charset="0"/>
                <a:cs typeface="Arial" panose="020B0604020202020204" pitchFamily="34" charset="0"/>
              </a:rPr>
              <a:t>Regulatory research ethics guidelines, such as those offered by British Educational Research Association (BERA 2018) and American Educational Research Association are premised on </a:t>
            </a:r>
            <a:r>
              <a:rPr lang="en-GB" sz="2800" b="1" dirty="0">
                <a:latin typeface="Arial" panose="020B0604020202020204" pitchFamily="34" charset="0"/>
                <a:cs typeface="Arial" panose="020B0604020202020204" pitchFamily="34" charset="0"/>
              </a:rPr>
              <a:t>rights-based theories</a:t>
            </a:r>
            <a:r>
              <a:rPr lang="en-GB" sz="2800" dirty="0">
                <a:latin typeface="Arial" panose="020B0604020202020204" pitchFamily="34" charset="0"/>
                <a:cs typeface="Arial" panose="020B0604020202020204" pitchFamily="34" charset="0"/>
              </a:rPr>
              <a:t> that emphasises basic human rights, such as liberty, equality and dignity. </a:t>
            </a:r>
          </a:p>
          <a:p>
            <a:r>
              <a:rPr lang="en-GB" sz="2800" b="1" dirty="0">
                <a:latin typeface="Arial" panose="020B0604020202020204" pitchFamily="34" charset="0"/>
                <a:cs typeface="Arial" panose="020B0604020202020204" pitchFamily="34" charset="0"/>
              </a:rPr>
              <a:t>Ethics of care</a:t>
            </a:r>
            <a:r>
              <a:rPr lang="en-GB" sz="2800" dirty="0">
                <a:latin typeface="Arial" panose="020B0604020202020204" pitchFamily="34" charset="0"/>
                <a:cs typeface="Arial" panose="020B0604020202020204" pitchFamily="34" charset="0"/>
              </a:rPr>
              <a:t> prioritises attentiveness, responsibility, competence and responsiveness (</a:t>
            </a:r>
            <a:r>
              <a:rPr lang="en-GB" sz="2800" dirty="0" err="1">
                <a:latin typeface="Arial" panose="020B0604020202020204" pitchFamily="34" charset="0"/>
                <a:cs typeface="Arial" panose="020B0604020202020204" pitchFamily="34" charset="0"/>
              </a:rPr>
              <a:t>Tronto</a:t>
            </a:r>
            <a:r>
              <a:rPr lang="en-GB" sz="2800" dirty="0">
                <a:latin typeface="Arial" panose="020B0604020202020204" pitchFamily="34" charset="0"/>
                <a:cs typeface="Arial" panose="020B0604020202020204" pitchFamily="34" charset="0"/>
              </a:rPr>
              <a:t> 2005). </a:t>
            </a:r>
          </a:p>
          <a:p>
            <a:r>
              <a:rPr lang="en-GB" sz="2800" b="1" dirty="0">
                <a:latin typeface="Arial" panose="020B0604020202020204" pitchFamily="34" charset="0"/>
                <a:cs typeface="Arial" panose="020B0604020202020204" pitchFamily="34" charset="0"/>
              </a:rPr>
              <a:t>Foucauldian ethics </a:t>
            </a:r>
            <a:r>
              <a:rPr lang="en-GB" sz="2800" dirty="0">
                <a:latin typeface="Arial" panose="020B0604020202020204" pitchFamily="34" charset="0"/>
                <a:cs typeface="Arial" panose="020B0604020202020204" pitchFamily="34" charset="0"/>
              </a:rPr>
              <a:t>highlights the relationship of power and knowledge (Ball 2013).</a:t>
            </a:r>
          </a:p>
        </p:txBody>
      </p:sp>
    </p:spTree>
    <p:extLst>
      <p:ext uri="{BB962C8B-B14F-4D97-AF65-F5344CB8AC3E}">
        <p14:creationId xmlns:p14="http://schemas.microsoft.com/office/powerpoint/2010/main" val="3616620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9689A-AB65-562F-E9BD-4757698B2F2A}"/>
              </a:ext>
            </a:extLst>
          </p:cNvPr>
          <p:cNvSpPr>
            <a:spLocks noGrp="1"/>
          </p:cNvSpPr>
          <p:nvPr>
            <p:ph type="title"/>
          </p:nvPr>
        </p:nvSpPr>
        <p:spPr>
          <a:xfrm>
            <a:off x="565429" y="219636"/>
            <a:ext cx="9404723" cy="1044715"/>
          </a:xfrm>
        </p:spPr>
        <p:txBody>
          <a:bodyPr/>
          <a:lstStyle/>
          <a:p>
            <a:r>
              <a:rPr lang="en-GB" dirty="0"/>
              <a:t>Deontological Ethics</a:t>
            </a:r>
          </a:p>
        </p:txBody>
      </p:sp>
      <p:sp>
        <p:nvSpPr>
          <p:cNvPr id="3" name="Content Placeholder 2">
            <a:extLst>
              <a:ext uri="{FF2B5EF4-FFF2-40B4-BE49-F238E27FC236}">
                <a16:creationId xmlns:a16="http://schemas.microsoft.com/office/drawing/2014/main" id="{F7F4CBD8-FF2A-ED64-95AE-294326AF869F}"/>
              </a:ext>
            </a:extLst>
          </p:cNvPr>
          <p:cNvSpPr>
            <a:spLocks noGrp="1"/>
          </p:cNvSpPr>
          <p:nvPr>
            <p:ph idx="1"/>
          </p:nvPr>
        </p:nvSpPr>
        <p:spPr>
          <a:xfrm>
            <a:off x="421341" y="1197115"/>
            <a:ext cx="11205230" cy="5441249"/>
          </a:xfrm>
        </p:spPr>
        <p:txBody>
          <a:bodyPr>
            <a:noAutofit/>
          </a:bodyPr>
          <a:lstStyle/>
          <a:p>
            <a:r>
              <a:rPr lang="en-GB" sz="2300" dirty="0">
                <a:latin typeface="Arial" panose="020B0604020202020204" pitchFamily="34" charset="0"/>
                <a:cs typeface="Arial" panose="020B0604020202020204" pitchFamily="34" charset="0"/>
              </a:rPr>
              <a:t>Is following a particular action right or wrong –</a:t>
            </a:r>
          </a:p>
          <a:p>
            <a:r>
              <a:rPr lang="en-GB" sz="2300" dirty="0">
                <a:latin typeface="Arial" panose="020B0604020202020204" pitchFamily="34" charset="0"/>
                <a:cs typeface="Arial" panose="020B0604020202020204" pitchFamily="34" charset="0"/>
              </a:rPr>
              <a:t>This is more relevant to </a:t>
            </a:r>
            <a:r>
              <a:rPr lang="en-GB" sz="2300" b="1" dirty="0">
                <a:latin typeface="Arial" panose="020B0604020202020204" pitchFamily="34" charset="0"/>
                <a:cs typeface="Arial" panose="020B0604020202020204" pitchFamily="34" charset="0"/>
              </a:rPr>
              <a:t>positivist</a:t>
            </a:r>
            <a:r>
              <a:rPr lang="en-GB" sz="2300" dirty="0">
                <a:latin typeface="Arial" panose="020B0604020202020204" pitchFamily="34" charset="0"/>
                <a:cs typeface="Arial" panose="020B0604020202020204" pitchFamily="34" charset="0"/>
              </a:rPr>
              <a:t> or </a:t>
            </a:r>
            <a:r>
              <a:rPr lang="en-GB" sz="2300" b="1" dirty="0">
                <a:latin typeface="Arial" panose="020B0604020202020204" pitchFamily="34" charset="0"/>
                <a:cs typeface="Arial" panose="020B0604020202020204" pitchFamily="34" charset="0"/>
              </a:rPr>
              <a:t>post-positivist </a:t>
            </a:r>
            <a:r>
              <a:rPr lang="en-GB" sz="2300" dirty="0">
                <a:latin typeface="Arial" panose="020B0604020202020204" pitchFamily="34" charset="0"/>
                <a:cs typeface="Arial" panose="020B0604020202020204" pitchFamily="34" charset="0"/>
              </a:rPr>
              <a:t>research with a focus on explaining, predicting or describing a type of phenomena as generalisable laws expressed through relationships between </a:t>
            </a:r>
            <a:r>
              <a:rPr lang="en-GB" sz="2300" b="1" dirty="0">
                <a:latin typeface="Arial" panose="020B0604020202020204" pitchFamily="34" charset="0"/>
                <a:cs typeface="Arial" panose="020B0604020202020204" pitchFamily="34" charset="0"/>
              </a:rPr>
              <a:t>measurable constructs and variables</a:t>
            </a:r>
            <a:r>
              <a:rPr lang="en-GB" sz="2300" dirty="0">
                <a:latin typeface="Arial" panose="020B0604020202020204" pitchFamily="34" charset="0"/>
                <a:cs typeface="Arial" panose="020B0604020202020204" pitchFamily="34" charset="0"/>
              </a:rPr>
              <a:t>. </a:t>
            </a:r>
          </a:p>
          <a:p>
            <a:pPr lvl="2"/>
            <a:r>
              <a:rPr lang="en-GB" sz="2300" dirty="0">
                <a:latin typeface="Arial" panose="020B0604020202020204" pitchFamily="34" charset="0"/>
                <a:cs typeface="Arial" panose="020B0604020202020204" pitchFamily="34" charset="0"/>
              </a:rPr>
              <a:t>Often achieved by using </a:t>
            </a:r>
            <a:r>
              <a:rPr lang="en-GB" sz="2300" i="1" dirty="0">
                <a:latin typeface="Arial" panose="020B0604020202020204" pitchFamily="34" charset="0"/>
                <a:cs typeface="Arial" panose="020B0604020202020204" pitchFamily="34" charset="0"/>
              </a:rPr>
              <a:t>a priori </a:t>
            </a:r>
            <a:r>
              <a:rPr lang="en-GB" sz="2300" dirty="0">
                <a:latin typeface="Arial" panose="020B0604020202020204" pitchFamily="34" charset="0"/>
                <a:cs typeface="Arial" panose="020B0604020202020204" pitchFamily="34" charset="0"/>
              </a:rPr>
              <a:t>synthesis protocols, defining all key constructs conceptually and operationally in behavioural terms, employing exhaustive sampling strategies and employing variable oriented </a:t>
            </a:r>
            <a:r>
              <a:rPr lang="en-GB" sz="2300" b="1" dirty="0">
                <a:latin typeface="Arial" panose="020B0604020202020204" pitchFamily="34" charset="0"/>
                <a:cs typeface="Arial" panose="020B0604020202020204" pitchFamily="34" charset="0"/>
              </a:rPr>
              <a:t>statistical</a:t>
            </a:r>
            <a:r>
              <a:rPr lang="en-GB" sz="2300" dirty="0">
                <a:latin typeface="Arial" panose="020B0604020202020204" pitchFamily="34" charset="0"/>
                <a:cs typeface="Arial" panose="020B0604020202020204" pitchFamily="34" charset="0"/>
              </a:rPr>
              <a:t> analyses</a:t>
            </a:r>
          </a:p>
          <a:p>
            <a:pPr lvl="2"/>
            <a:endParaRPr lang="en-GB" sz="2300" dirty="0">
              <a:latin typeface="Arial" panose="020B0604020202020204" pitchFamily="34" charset="0"/>
              <a:cs typeface="Arial" panose="020B0604020202020204" pitchFamily="34" charset="0"/>
            </a:endParaRPr>
          </a:p>
          <a:p>
            <a:pPr lvl="2"/>
            <a:r>
              <a:rPr lang="en-GB" sz="2300" dirty="0" err="1">
                <a:latin typeface="Arial" panose="020B0604020202020204" pitchFamily="34" charset="0"/>
                <a:cs typeface="Arial" panose="020B0604020202020204" pitchFamily="34" charset="0"/>
              </a:rPr>
              <a:t>Eg</a:t>
            </a:r>
            <a:r>
              <a:rPr lang="en-GB" sz="2300" dirty="0">
                <a:latin typeface="Arial" panose="020B0604020202020204" pitchFamily="34" charset="0"/>
                <a:cs typeface="Arial" panose="020B0604020202020204" pitchFamily="34" charset="0"/>
              </a:rPr>
              <a:t> A study of professional responsibility in a company setting  - where actions have to be taken to address the overall good (could be public safety Trains/ or in a </a:t>
            </a:r>
            <a:r>
              <a:rPr lang="en-GB" sz="2300" dirty="0" err="1">
                <a:latin typeface="Arial" panose="020B0604020202020204" pitchFamily="34" charset="0"/>
                <a:cs typeface="Arial" panose="020B0604020202020204" pitchFamily="34" charset="0"/>
              </a:rPr>
              <a:t>Heathcare</a:t>
            </a:r>
            <a:r>
              <a:rPr lang="en-GB" sz="2300" dirty="0">
                <a:latin typeface="Arial" panose="020B0604020202020204" pitchFamily="34" charset="0"/>
                <a:cs typeface="Arial" panose="020B0604020202020204" pitchFamily="34" charset="0"/>
              </a:rPr>
              <a:t> setting -  testing a drug on a populations  etc) </a:t>
            </a:r>
          </a:p>
          <a:p>
            <a:pPr lvl="2"/>
            <a:r>
              <a:rPr lang="en-GB" sz="2300" dirty="0" err="1">
                <a:latin typeface="Arial" panose="020B0604020202020204" pitchFamily="34" charset="0"/>
                <a:cs typeface="Arial" panose="020B0604020202020204" pitchFamily="34" charset="0"/>
              </a:rPr>
              <a:t>Eg</a:t>
            </a:r>
            <a:r>
              <a:rPr lang="en-GB" sz="2300" dirty="0">
                <a:latin typeface="Arial" panose="020B0604020202020204" pitchFamily="34" charset="0"/>
                <a:cs typeface="Arial" panose="020B0604020202020204" pitchFamily="34" charset="0"/>
              </a:rPr>
              <a:t> A study testing new HR organisational rules/ employee contracts )</a:t>
            </a:r>
          </a:p>
        </p:txBody>
      </p:sp>
    </p:spTree>
    <p:extLst>
      <p:ext uri="{BB962C8B-B14F-4D97-AF65-F5344CB8AC3E}">
        <p14:creationId xmlns:p14="http://schemas.microsoft.com/office/powerpoint/2010/main" val="3646803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5BC9-1160-6EDC-B299-2CABC52FC8D8}"/>
              </a:ext>
            </a:extLst>
          </p:cNvPr>
          <p:cNvSpPr>
            <a:spLocks noGrp="1"/>
          </p:cNvSpPr>
          <p:nvPr>
            <p:ph type="title"/>
          </p:nvPr>
        </p:nvSpPr>
        <p:spPr/>
        <p:txBody>
          <a:bodyPr/>
          <a:lstStyle/>
          <a:p>
            <a:r>
              <a:rPr lang="en-GB" dirty="0"/>
              <a:t>Teleological Ethics</a:t>
            </a:r>
          </a:p>
        </p:txBody>
      </p:sp>
      <p:sp>
        <p:nvSpPr>
          <p:cNvPr id="3" name="Content Placeholder 2">
            <a:extLst>
              <a:ext uri="{FF2B5EF4-FFF2-40B4-BE49-F238E27FC236}">
                <a16:creationId xmlns:a16="http://schemas.microsoft.com/office/drawing/2014/main" id="{76B45144-3F96-6D3E-212E-090A98839737}"/>
              </a:ext>
            </a:extLst>
          </p:cNvPr>
          <p:cNvSpPr>
            <a:spLocks noGrp="1"/>
          </p:cNvSpPr>
          <p:nvPr>
            <p:ph idx="1"/>
          </p:nvPr>
        </p:nvSpPr>
        <p:spPr>
          <a:xfrm>
            <a:off x="556902" y="1584567"/>
            <a:ext cx="10716981" cy="4820715"/>
          </a:xfrm>
        </p:spPr>
        <p:txBody>
          <a:bodyPr>
            <a:noAutofit/>
          </a:bodyPr>
          <a:lstStyle/>
          <a:p>
            <a:r>
              <a:rPr lang="en-GB" sz="2600" dirty="0">
                <a:latin typeface="Arial" panose="020B0604020202020204" pitchFamily="34" charset="0"/>
                <a:cs typeface="Arial" panose="020B0604020202020204" pitchFamily="34" charset="0"/>
              </a:rPr>
              <a:t>This is more relevant to </a:t>
            </a:r>
            <a:r>
              <a:rPr lang="en-GB" sz="2600" b="1" dirty="0">
                <a:latin typeface="Arial" panose="020B0604020202020204" pitchFamily="34" charset="0"/>
                <a:cs typeface="Arial" panose="020B0604020202020204" pitchFamily="34" charset="0"/>
              </a:rPr>
              <a:t>interpretive</a:t>
            </a:r>
            <a:r>
              <a:rPr lang="en-GB" sz="2600" dirty="0">
                <a:latin typeface="Arial" panose="020B0604020202020204" pitchFamily="34" charset="0"/>
                <a:cs typeface="Arial" panose="020B0604020202020204" pitchFamily="34" charset="0"/>
              </a:rPr>
              <a:t> studies aiming to construct a </a:t>
            </a:r>
            <a:r>
              <a:rPr lang="en-GB" sz="2600" b="1" dirty="0">
                <a:latin typeface="Arial" panose="020B0604020202020204" pitchFamily="34" charset="0"/>
                <a:cs typeface="Arial" panose="020B0604020202020204" pitchFamily="34" charset="0"/>
              </a:rPr>
              <a:t>holistic understanding </a:t>
            </a:r>
            <a:r>
              <a:rPr lang="en-GB" sz="2600" dirty="0">
                <a:latin typeface="Arial" panose="020B0604020202020204" pitchFamily="34" charset="0"/>
                <a:cs typeface="Arial" panose="020B0604020202020204" pitchFamily="34" charset="0"/>
              </a:rPr>
              <a:t>of the phenomena that takes into account </a:t>
            </a:r>
            <a:r>
              <a:rPr lang="en-GB" sz="2600" b="1" dirty="0">
                <a:latin typeface="Arial" panose="020B0604020202020204" pitchFamily="34" charset="0"/>
                <a:cs typeface="Arial" panose="020B0604020202020204" pitchFamily="34" charset="0"/>
              </a:rPr>
              <a:t>subjective experiences of diverse groups in varied contexts</a:t>
            </a:r>
            <a:r>
              <a:rPr lang="en-GB" sz="2600" dirty="0">
                <a:latin typeface="Arial" panose="020B0604020202020204" pitchFamily="34" charset="0"/>
                <a:cs typeface="Arial" panose="020B0604020202020204" pitchFamily="34" charset="0"/>
              </a:rPr>
              <a:t>.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ethical decision making in interpretive studies places an emphasis on </a:t>
            </a:r>
            <a:r>
              <a:rPr lang="en-GB" sz="2600" b="1" dirty="0">
                <a:latin typeface="Arial" panose="020B0604020202020204" pitchFamily="34" charset="0"/>
                <a:cs typeface="Arial" panose="020B0604020202020204" pitchFamily="34" charset="0"/>
              </a:rPr>
              <a:t>authentically representing experiences and perceptions of diverse groups </a:t>
            </a:r>
            <a:r>
              <a:rPr lang="en-GB" sz="2600" dirty="0">
                <a:latin typeface="Arial" panose="020B0604020202020204" pitchFamily="34" charset="0"/>
                <a:cs typeface="Arial" panose="020B0604020202020204" pitchFamily="34" charset="0"/>
              </a:rPr>
              <a:t>(you as the author/researcher may be trying to determine if an outcome is good or bad)</a:t>
            </a:r>
          </a:p>
          <a:p>
            <a:pPr marL="0" indent="0">
              <a:buNone/>
            </a:pPr>
            <a:endParaRPr lang="en-GB" sz="2600" b="1"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 An interpretive reviewer focus will be on how the individual accounts of a phenomenon </a:t>
            </a:r>
            <a:r>
              <a:rPr lang="en-GB" sz="2600" b="1" dirty="0">
                <a:latin typeface="Arial" panose="020B0604020202020204" pitchFamily="34" charset="0"/>
                <a:cs typeface="Arial" panose="020B0604020202020204" pitchFamily="34" charset="0"/>
              </a:rPr>
              <a:t>reinforce</a:t>
            </a: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refute</a:t>
            </a:r>
            <a:r>
              <a:rPr lang="en-GB" sz="2600" dirty="0">
                <a:latin typeface="Arial" panose="020B0604020202020204" pitchFamily="34" charset="0"/>
                <a:cs typeface="Arial" panose="020B0604020202020204" pitchFamily="34" charset="0"/>
              </a:rPr>
              <a:t> or </a:t>
            </a:r>
            <a:r>
              <a:rPr lang="en-GB" sz="2600" b="1" dirty="0">
                <a:latin typeface="Arial" panose="020B0604020202020204" pitchFamily="34" charset="0"/>
                <a:cs typeface="Arial" panose="020B0604020202020204" pitchFamily="34" charset="0"/>
              </a:rPr>
              <a:t>augment</a:t>
            </a:r>
            <a:r>
              <a:rPr lang="en-GB" sz="2600" dirty="0">
                <a:latin typeface="Arial" panose="020B0604020202020204" pitchFamily="34" charset="0"/>
                <a:cs typeface="Arial" panose="020B0604020202020204" pitchFamily="34" charset="0"/>
              </a:rPr>
              <a:t> each other</a:t>
            </a:r>
          </a:p>
        </p:txBody>
      </p:sp>
    </p:spTree>
    <p:extLst>
      <p:ext uri="{BB962C8B-B14F-4D97-AF65-F5344CB8AC3E}">
        <p14:creationId xmlns:p14="http://schemas.microsoft.com/office/powerpoint/2010/main" val="5076706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97F95-3901-1851-DFF7-323AFFB6DB80}"/>
              </a:ext>
            </a:extLst>
          </p:cNvPr>
          <p:cNvSpPr>
            <a:spLocks noGrp="1"/>
          </p:cNvSpPr>
          <p:nvPr>
            <p:ph type="title"/>
          </p:nvPr>
        </p:nvSpPr>
        <p:spPr/>
        <p:txBody>
          <a:bodyPr/>
          <a:lstStyle/>
          <a:p>
            <a:r>
              <a:rPr lang="en-GB" dirty="0"/>
              <a:t>Ethics of Care</a:t>
            </a:r>
          </a:p>
        </p:txBody>
      </p:sp>
      <p:sp>
        <p:nvSpPr>
          <p:cNvPr id="3" name="Content Placeholder 2">
            <a:extLst>
              <a:ext uri="{FF2B5EF4-FFF2-40B4-BE49-F238E27FC236}">
                <a16:creationId xmlns:a16="http://schemas.microsoft.com/office/drawing/2014/main" id="{1B852E74-BA7A-AF7B-EA1C-718999DAA1F5}"/>
              </a:ext>
            </a:extLst>
          </p:cNvPr>
          <p:cNvSpPr>
            <a:spLocks noGrp="1"/>
          </p:cNvSpPr>
          <p:nvPr>
            <p:ph idx="1"/>
          </p:nvPr>
        </p:nvSpPr>
        <p:spPr>
          <a:xfrm>
            <a:off x="434239" y="1331259"/>
            <a:ext cx="10806190" cy="4195481"/>
          </a:xfrm>
        </p:spPr>
        <p:txBody>
          <a:bodyPr>
            <a:noAutofit/>
          </a:bodyPr>
          <a:lstStyle/>
          <a:p>
            <a:r>
              <a:rPr lang="en-GB" sz="2800" dirty="0">
                <a:latin typeface="Arial" panose="020B0604020202020204" pitchFamily="34" charset="0"/>
                <a:cs typeface="Arial" panose="020B0604020202020204" pitchFamily="34" charset="0"/>
              </a:rPr>
              <a:t>Ethics of care is relevant to </a:t>
            </a:r>
            <a:r>
              <a:rPr lang="en-GB" sz="2800" b="1" dirty="0">
                <a:latin typeface="Arial" panose="020B0604020202020204" pitchFamily="34" charset="0"/>
                <a:cs typeface="Arial" panose="020B0604020202020204" pitchFamily="34" charset="0"/>
              </a:rPr>
              <a:t>participatory</a:t>
            </a:r>
            <a:r>
              <a:rPr lang="en-GB" sz="2800" dirty="0">
                <a:latin typeface="Arial" panose="020B0604020202020204" pitchFamily="34" charset="0"/>
                <a:cs typeface="Arial" panose="020B0604020202020204" pitchFamily="34" charset="0"/>
              </a:rPr>
              <a:t> studies that are designed to improve participants’ local world experiences (experientially) through critical engagement with the relevant research. </a:t>
            </a:r>
          </a:p>
          <a:p>
            <a:pPr marL="0" indent="0">
              <a:buNone/>
            </a:pP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Eg</a:t>
            </a:r>
            <a:r>
              <a:rPr lang="en-GB" sz="2800" dirty="0">
                <a:latin typeface="Arial" panose="020B0604020202020204" pitchFamily="34" charset="0"/>
                <a:cs typeface="Arial" panose="020B0604020202020204" pitchFamily="34" charset="0"/>
              </a:rPr>
              <a:t>, was the study around building teams of practitioners?</a:t>
            </a:r>
          </a:p>
          <a:p>
            <a:r>
              <a:rPr lang="en-GB" sz="2800" dirty="0">
                <a:latin typeface="Arial" panose="020B0604020202020204" pitchFamily="34" charset="0"/>
                <a:cs typeface="Arial" panose="020B0604020202020204" pitchFamily="34" charset="0"/>
              </a:rPr>
              <a:t>E.g. was there expressions that led to the author stating how the findings led to a transformation of their own practices and representations of their lived experiences. </a:t>
            </a:r>
          </a:p>
          <a:p>
            <a:r>
              <a:rPr lang="en-GB" sz="2800" dirty="0" err="1">
                <a:latin typeface="Arial" panose="020B0604020202020204" pitchFamily="34" charset="0"/>
                <a:cs typeface="Arial" panose="020B0604020202020204" pitchFamily="34" charset="0"/>
              </a:rPr>
              <a:t>Eg.</a:t>
            </a:r>
            <a:r>
              <a:rPr lang="en-GB" sz="2800" dirty="0">
                <a:latin typeface="Arial" panose="020B0604020202020204" pitchFamily="34" charset="0"/>
                <a:cs typeface="Arial" panose="020B0604020202020204" pitchFamily="34" charset="0"/>
              </a:rPr>
              <a:t> Did the author try to generate actionable knowledge for transforming their practice.</a:t>
            </a:r>
          </a:p>
        </p:txBody>
      </p:sp>
    </p:spTree>
    <p:extLst>
      <p:ext uri="{BB962C8B-B14F-4D97-AF65-F5344CB8AC3E}">
        <p14:creationId xmlns:p14="http://schemas.microsoft.com/office/powerpoint/2010/main" val="29678668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BBC82-A7AD-1BDB-C4BD-A000DFBB9FFB}"/>
              </a:ext>
            </a:extLst>
          </p:cNvPr>
          <p:cNvSpPr>
            <a:spLocks noGrp="1"/>
          </p:cNvSpPr>
          <p:nvPr>
            <p:ph type="title"/>
          </p:nvPr>
        </p:nvSpPr>
        <p:spPr/>
        <p:txBody>
          <a:bodyPr/>
          <a:lstStyle/>
          <a:p>
            <a:r>
              <a:rPr lang="en-GB" dirty="0"/>
              <a:t>Foucauldian Ethics</a:t>
            </a:r>
          </a:p>
        </p:txBody>
      </p:sp>
      <p:sp>
        <p:nvSpPr>
          <p:cNvPr id="3" name="Content Placeholder 2">
            <a:extLst>
              <a:ext uri="{FF2B5EF4-FFF2-40B4-BE49-F238E27FC236}">
                <a16:creationId xmlns:a16="http://schemas.microsoft.com/office/drawing/2014/main" id="{3010D324-AE3D-04FC-58A2-9E6D129549C3}"/>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Foucauldian ethics is relevant to studies that </a:t>
            </a:r>
            <a:r>
              <a:rPr lang="en-GB" sz="2800" b="1" dirty="0">
                <a:latin typeface="Arial" panose="020B0604020202020204" pitchFamily="34" charset="0"/>
                <a:cs typeface="Arial" panose="020B0604020202020204" pitchFamily="34" charset="0"/>
              </a:rPr>
              <a:t>contest dominant discourse</a:t>
            </a:r>
            <a:r>
              <a:rPr lang="en-GB" sz="2800" dirty="0">
                <a:latin typeface="Arial" panose="020B0604020202020204" pitchFamily="34" charset="0"/>
                <a:cs typeface="Arial" panose="020B0604020202020204" pitchFamily="34" charset="0"/>
              </a:rPr>
              <a:t> by problematising the prevalent metanarratives.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E.g. was the author focus on problematising ‘</a:t>
            </a:r>
            <a:r>
              <a:rPr lang="en-GB" sz="2800" b="1" dirty="0">
                <a:latin typeface="Arial" panose="020B0604020202020204" pitchFamily="34" charset="0"/>
                <a:cs typeface="Arial" panose="020B0604020202020204" pitchFamily="34" charset="0"/>
              </a:rPr>
              <a:t>what we might take for granted</a:t>
            </a:r>
            <a:r>
              <a:rPr lang="en-GB" sz="2800" dirty="0">
                <a:latin typeface="Arial" panose="020B0604020202020204" pitchFamily="34" charset="0"/>
                <a:cs typeface="Arial" panose="020B0604020202020204" pitchFamily="34" charset="0"/>
              </a:rPr>
              <a:t>’</a:t>
            </a:r>
          </a:p>
          <a:p>
            <a:pPr lvl="1"/>
            <a:r>
              <a:rPr lang="en-GB" sz="2800" dirty="0">
                <a:latin typeface="Arial" panose="020B0604020202020204" pitchFamily="34" charset="0"/>
                <a:cs typeface="Arial" panose="020B0604020202020204" pitchFamily="34" charset="0"/>
              </a:rPr>
              <a:t>Restating what they mean, , political views of the world etc</a:t>
            </a:r>
          </a:p>
        </p:txBody>
      </p:sp>
    </p:spTree>
    <p:extLst>
      <p:ext uri="{BB962C8B-B14F-4D97-AF65-F5344CB8AC3E}">
        <p14:creationId xmlns:p14="http://schemas.microsoft.com/office/powerpoint/2010/main" val="2764236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AA149-9B72-779A-7FCE-25D12DBC47CA}"/>
              </a:ext>
            </a:extLst>
          </p:cNvPr>
          <p:cNvSpPr>
            <a:spLocks noGrp="1"/>
          </p:cNvSpPr>
          <p:nvPr>
            <p:ph type="title"/>
          </p:nvPr>
        </p:nvSpPr>
        <p:spPr>
          <a:xfrm>
            <a:off x="467692" y="0"/>
            <a:ext cx="9404723" cy="1400530"/>
          </a:xfrm>
        </p:spPr>
        <p:txBody>
          <a:bodyPr/>
          <a:lstStyle/>
          <a:p>
            <a:r>
              <a:rPr lang="en-GB" dirty="0"/>
              <a:t>Bias</a:t>
            </a:r>
          </a:p>
        </p:txBody>
      </p:sp>
      <p:sp>
        <p:nvSpPr>
          <p:cNvPr id="3" name="Content Placeholder 2">
            <a:extLst>
              <a:ext uri="{FF2B5EF4-FFF2-40B4-BE49-F238E27FC236}">
                <a16:creationId xmlns:a16="http://schemas.microsoft.com/office/drawing/2014/main" id="{5403F303-565E-FF3F-724D-CA31F02496CE}"/>
              </a:ext>
            </a:extLst>
          </p:cNvPr>
          <p:cNvSpPr>
            <a:spLocks noGrp="1"/>
          </p:cNvSpPr>
          <p:nvPr>
            <p:ph idx="1"/>
          </p:nvPr>
        </p:nvSpPr>
        <p:spPr>
          <a:xfrm>
            <a:off x="302610" y="910936"/>
            <a:ext cx="11780064" cy="5776735"/>
          </a:xfrm>
        </p:spPr>
        <p:txBody>
          <a:bodyPr>
            <a:noAutofit/>
          </a:bodyPr>
          <a:lstStyle/>
          <a:p>
            <a:r>
              <a:rPr lang="en-GB" sz="2800" dirty="0">
                <a:latin typeface="Arial" panose="020B0604020202020204" pitchFamily="34" charset="0"/>
                <a:cs typeface="Arial" panose="020B0604020202020204" pitchFamily="34" charset="0"/>
              </a:rPr>
              <a:t>Where might bias be seen in studies / papers ?</a:t>
            </a:r>
          </a:p>
          <a:p>
            <a:r>
              <a:rPr lang="en-GB" sz="2800" dirty="0">
                <a:latin typeface="Arial" panose="020B0604020202020204" pitchFamily="34" charset="0"/>
                <a:cs typeface="Arial" panose="020B0604020202020204" pitchFamily="34" charset="0"/>
              </a:rPr>
              <a:t>What types of bias?</a:t>
            </a:r>
          </a:p>
          <a:p>
            <a:endParaRPr lang="en-GB" sz="2800" dirty="0">
              <a:latin typeface="Arial" panose="020B0604020202020204" pitchFamily="34" charset="0"/>
              <a:cs typeface="Arial" panose="020B0604020202020204" pitchFamily="34" charset="0"/>
            </a:endParaRPr>
          </a:p>
          <a:p>
            <a:pPr lvl="2"/>
            <a:r>
              <a:rPr lang="en-GB" sz="3200" b="0" i="0" dirty="0">
                <a:effectLst/>
                <a:latin typeface="Google Sans"/>
              </a:rPr>
              <a:t>Unconscious bias, language bias, f</a:t>
            </a:r>
            <a:r>
              <a:rPr lang="en-GB" sz="2800" dirty="0">
                <a:latin typeface="Arial" panose="020B0604020202020204" pitchFamily="34" charset="0"/>
                <a:cs typeface="Arial" panose="020B0604020202020204" pitchFamily="34" charset="0"/>
              </a:rPr>
              <a:t>unding bias, methodological bias, outcome bias and confirmatory bias are common forms of publication bias in sections of research.</a:t>
            </a:r>
          </a:p>
          <a:p>
            <a:pPr lvl="2"/>
            <a:endParaRPr lang="en-GB" sz="2800" dirty="0">
              <a:latin typeface="Arial" panose="020B0604020202020204" pitchFamily="34" charset="0"/>
              <a:cs typeface="Arial" panose="020B0604020202020204" pitchFamily="34" charset="0"/>
            </a:endParaRPr>
          </a:p>
          <a:p>
            <a:pPr lvl="2"/>
            <a:r>
              <a:rPr lang="en-GB" sz="2800" dirty="0">
                <a:latin typeface="Arial" panose="020B0604020202020204" pitchFamily="34" charset="0"/>
                <a:cs typeface="Arial" panose="020B0604020202020204" pitchFamily="34" charset="0"/>
              </a:rPr>
              <a:t>Some studies will only publish the significant findings </a:t>
            </a:r>
          </a:p>
          <a:p>
            <a:pPr lvl="2"/>
            <a:r>
              <a:rPr lang="en-GB" sz="2800" dirty="0">
                <a:latin typeface="Arial" panose="020B0604020202020204" pitchFamily="34" charset="0"/>
                <a:cs typeface="Arial" panose="020B0604020202020204" pitchFamily="34" charset="0"/>
              </a:rPr>
              <a:t>Or the positive interventions of an innovation!</a:t>
            </a:r>
          </a:p>
          <a:p>
            <a:pPr lvl="2"/>
            <a:r>
              <a:rPr lang="en-GB" sz="2800" dirty="0">
                <a:latin typeface="Arial" panose="020B0604020202020204" pitchFamily="34" charset="0"/>
                <a:cs typeface="Arial" panose="020B0604020202020204" pitchFamily="34" charset="0"/>
              </a:rPr>
              <a:t>Then the author may make assertations about a new practice, which when rolled out at large scale doesn’t work!</a:t>
            </a:r>
          </a:p>
        </p:txBody>
      </p:sp>
    </p:spTree>
    <p:extLst>
      <p:ext uri="{BB962C8B-B14F-4D97-AF65-F5344CB8AC3E}">
        <p14:creationId xmlns:p14="http://schemas.microsoft.com/office/powerpoint/2010/main" val="2360173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7C828-FD6F-0AF4-D1E7-504A9FC4DC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8844ADB-619F-73C9-3AE0-43CC6290F36A}"/>
              </a:ext>
            </a:extLst>
          </p:cNvPr>
          <p:cNvSpPr>
            <a:spLocks noGrp="1"/>
          </p:cNvSpPr>
          <p:nvPr>
            <p:ph idx="1"/>
          </p:nvPr>
        </p:nvSpPr>
        <p:spPr>
          <a:xfrm>
            <a:off x="791078" y="1484206"/>
            <a:ext cx="10270932" cy="4195481"/>
          </a:xfrm>
        </p:spPr>
        <p:txBody>
          <a:bodyPr>
            <a:noAutofit/>
          </a:bodyPr>
          <a:lstStyle/>
          <a:p>
            <a:pPr marL="0" indent="0">
              <a:buNone/>
            </a:pPr>
            <a:r>
              <a:rPr lang="en-GB" sz="1800" dirty="0">
                <a:latin typeface="Arial" panose="020B0604020202020204" pitchFamily="34" charset="0"/>
                <a:cs typeface="Arial" panose="020B0604020202020204" pitchFamily="34" charset="0"/>
              </a:rPr>
              <a:t>Ball, S. (2013). Foucault, power and education. NY: Routledge </a:t>
            </a:r>
          </a:p>
          <a:p>
            <a:pPr marL="0" indent="0">
              <a:buNone/>
            </a:pPr>
            <a:r>
              <a:rPr lang="en-GB" sz="1800" dirty="0">
                <a:latin typeface="Arial" panose="020B0604020202020204" pitchFamily="34" charset="0"/>
                <a:cs typeface="Arial" panose="020B0604020202020204" pitchFamily="34" charset="0"/>
              </a:rPr>
              <a:t>BERA. (2018). British Educational Research Associations’ ethical guidelines for educational research. Retrieved 2 October 2023 from </a:t>
            </a:r>
          </a:p>
          <a:p>
            <a:pPr marL="0" indent="0">
              <a:buNone/>
            </a:pPr>
            <a:r>
              <a:rPr lang="en-GB" sz="1800" dirty="0">
                <a:latin typeface="Arial" panose="020B0604020202020204" pitchFamily="34" charset="0"/>
                <a:cs typeface="Arial" panose="020B0604020202020204" pitchFamily="34" charset="0"/>
                <a:hlinkClick r:id="rId2"/>
              </a:rPr>
              <a:t>https://www.bera.ac.uk/resources/all-publications/resources-for-researchers</a:t>
            </a:r>
            <a:r>
              <a:rPr lang="en-GB" sz="18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Brooks, R., Kitty, t. R., &amp; Maguire, M. (2014). Ethics and Education Research. London: Sage.</a:t>
            </a:r>
          </a:p>
          <a:p>
            <a:pPr marL="0" indent="0">
              <a:buNone/>
            </a:pPr>
            <a:r>
              <a:rPr lang="en-GB" sz="1800" dirty="0">
                <a:latin typeface="Arial" panose="020B0604020202020204" pitchFamily="34" charset="0"/>
                <a:cs typeface="Arial" panose="020B0604020202020204" pitchFamily="34" charset="0"/>
              </a:rPr>
              <a:t>Cohen, L., Manion, L., &amp; Morrison, K. (2018). Research Methods in Education (8th ed.). Abingdon: Routledge.</a:t>
            </a:r>
          </a:p>
          <a:p>
            <a:pPr marL="0" indent="0">
              <a:buNone/>
            </a:pPr>
            <a:r>
              <a:rPr lang="en-GB" sz="1800" dirty="0">
                <a:latin typeface="Arial" panose="020B0604020202020204" pitchFamily="34" charset="0"/>
                <a:cs typeface="Arial" panose="020B0604020202020204" pitchFamily="34" charset="0"/>
              </a:rPr>
              <a:t>Suri, H. (2018). ‘Meta-analysis, systematic reviews and research syntheses’ In L. Cohen, L. Manion &amp; K. R. B. Morrison Research Methods in Education (8th ed., pp. 427–439). Abingdon: Routledge. </a:t>
            </a:r>
          </a:p>
          <a:p>
            <a:pPr marL="0" indent="0">
              <a:buNone/>
            </a:pPr>
            <a:r>
              <a:rPr lang="en-GB" sz="1800" dirty="0">
                <a:latin typeface="Arial" panose="020B0604020202020204" pitchFamily="34" charset="0"/>
                <a:cs typeface="Arial" panose="020B0604020202020204" pitchFamily="34" charset="0"/>
              </a:rPr>
              <a:t>Suri, H., &amp; Clarke, D. J. (2009). Advancements in research synthesis methods: From a methodologically inclusive perspective. Review of Educational Research, 79(1), 395–430.</a:t>
            </a:r>
          </a:p>
          <a:p>
            <a:pPr marL="0" indent="0">
              <a:buNone/>
            </a:pPr>
            <a:r>
              <a:rPr lang="en-GB" sz="1800" dirty="0" err="1">
                <a:latin typeface="Arial" panose="020B0604020202020204" pitchFamily="34" charset="0"/>
                <a:cs typeface="Arial" panose="020B0604020202020204" pitchFamily="34" charset="0"/>
              </a:rPr>
              <a:t>Tronto</a:t>
            </a:r>
            <a:r>
              <a:rPr lang="en-GB" sz="1800" dirty="0">
                <a:latin typeface="Arial" panose="020B0604020202020204" pitchFamily="34" charset="0"/>
                <a:cs typeface="Arial" panose="020B0604020202020204" pitchFamily="34" charset="0"/>
              </a:rPr>
              <a:t>, J. C. (2005). An ethic of care. In A. E. Cudd &amp; R. O. Andreasen (Eds.), Feminist theory: A philosophical anthology (pp. 251–263). Oxford, UK Malden, Massachusetts: Blackwell.</a:t>
            </a:r>
          </a:p>
        </p:txBody>
      </p:sp>
    </p:spTree>
    <p:extLst>
      <p:ext uri="{BB962C8B-B14F-4D97-AF65-F5344CB8AC3E}">
        <p14:creationId xmlns:p14="http://schemas.microsoft.com/office/powerpoint/2010/main" val="42741028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8F024-6990-E9A9-876A-3768F7630B23}"/>
              </a:ext>
            </a:extLst>
          </p:cNvPr>
          <p:cNvSpPr>
            <a:spLocks noGrp="1"/>
          </p:cNvSpPr>
          <p:nvPr>
            <p:ph type="ctrTitle"/>
          </p:nvPr>
        </p:nvSpPr>
        <p:spPr>
          <a:xfrm>
            <a:off x="1154955" y="1447801"/>
            <a:ext cx="8825658" cy="1833282"/>
          </a:xfrm>
        </p:spPr>
        <p:txBody>
          <a:bodyPr/>
          <a:lstStyle/>
          <a:p>
            <a:r>
              <a:rPr lang="en-GB" sz="3200" dirty="0">
                <a:latin typeface="Arial" panose="020B0604020202020204" pitchFamily="34" charset="0"/>
                <a:cs typeface="Arial" panose="020B0604020202020204" pitchFamily="34" charset="0"/>
              </a:rPr>
              <a:t>Questions ?</a:t>
            </a:r>
          </a:p>
        </p:txBody>
      </p:sp>
    </p:spTree>
    <p:extLst>
      <p:ext uri="{BB962C8B-B14F-4D97-AF65-F5344CB8AC3E}">
        <p14:creationId xmlns:p14="http://schemas.microsoft.com/office/powerpoint/2010/main" val="4140955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3164</Words>
  <Application>Microsoft Office PowerPoint</Application>
  <PresentationFormat>Widescreen</PresentationFormat>
  <Paragraphs>268</Paragraphs>
  <Slides>31</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Google Sans</vt:lpstr>
      <vt:lpstr>Arial</vt:lpstr>
      <vt:lpstr>Calibri</vt:lpstr>
      <vt:lpstr>Century Gothic</vt:lpstr>
      <vt:lpstr>Georgia</vt:lpstr>
      <vt:lpstr>Wingdings</vt:lpstr>
      <vt:lpstr>Wingdings 3</vt:lpstr>
      <vt:lpstr>Ion</vt:lpstr>
      <vt:lpstr>Ethics issues to consider  Week 5 Tutorial</vt:lpstr>
      <vt:lpstr>Objectives</vt:lpstr>
      <vt:lpstr>Week 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Mean By Ethics?</vt:lpstr>
      <vt:lpstr>Ethical Issues</vt:lpstr>
      <vt:lpstr>Why Research Ethics?</vt:lpstr>
      <vt:lpstr>Some Principles of Ethical Research</vt:lpstr>
      <vt:lpstr>The Insider-Researcher  Practitioner researcher</vt:lpstr>
      <vt:lpstr>Axomatic Commitments</vt:lpstr>
      <vt:lpstr>Positionality</vt:lpstr>
      <vt:lpstr>What is Reflexivity?</vt:lpstr>
      <vt:lpstr>Emic and Etic Perspectives</vt:lpstr>
      <vt:lpstr>Checklist for Ethical Research</vt:lpstr>
      <vt:lpstr>Research Ethics  The UWTSD website  has content relating to the following    https://www.uwtsd.ac.uk/research/research-ethics/  </vt:lpstr>
      <vt:lpstr>Philosophical Traditions</vt:lpstr>
      <vt:lpstr>Regulatory Research Ethics Guidelines</vt:lpstr>
      <vt:lpstr>Deontological Ethics</vt:lpstr>
      <vt:lpstr>Teleological Ethics</vt:lpstr>
      <vt:lpstr>Ethics of Care</vt:lpstr>
      <vt:lpstr>Foucauldian Ethics</vt:lpstr>
      <vt:lpstr>Bias</vt:lpstr>
      <vt:lpstr>References</vt:lpstr>
      <vt:lpstr>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issues in literature review</dc:title>
  <dc:creator>Roisin Mullins</dc:creator>
  <cp:lastModifiedBy>Roisin Mullins</cp:lastModifiedBy>
  <cp:revision>149</cp:revision>
  <dcterms:created xsi:type="dcterms:W3CDTF">2023-10-11T08:17:35Z</dcterms:created>
  <dcterms:modified xsi:type="dcterms:W3CDTF">2023-11-07T09:28:22Z</dcterms:modified>
</cp:coreProperties>
</file>