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5" r:id="rId9"/>
    <p:sldId id="264" r:id="rId10"/>
    <p:sldId id="263"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79AA69C-EE59-4E21-9A56-112C1FA69DD8}"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2A08C279-13AF-42E5-856C-C762E1A66649}" type="slidenum">
              <a:rPr lang="en-GB" smtClean="0"/>
              <a:t>‹#›</a:t>
            </a:fld>
            <a:endParaRPr lang="en-GB"/>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9AA69C-EE59-4E21-9A56-112C1FA69DD8}"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08C279-13AF-42E5-856C-C762E1A66649}"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79AA69C-EE59-4E21-9A56-112C1FA69DD8}" type="datetimeFigureOut">
              <a:rPr lang="en-GB" smtClean="0"/>
              <a:t>03/03/2020</a:t>
            </a:fld>
            <a:endParaRPr lang="en-GB"/>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08C279-13AF-42E5-856C-C762E1A66649}" type="slidenum">
              <a:rPr lang="en-GB" smtClean="0"/>
              <a:t>‹#›</a:t>
            </a:fld>
            <a:endParaRPr lang="en-GB"/>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a:t>Click to edit Master title style</a:t>
            </a:r>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79AA69C-EE59-4E21-9A56-112C1FA69DD8}" type="datetimeFigureOut">
              <a:rPr lang="en-GB" smtClean="0"/>
              <a:t>03/03/2020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08C279-13AF-42E5-856C-C762E1A66649}"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79AA69C-EE59-4E21-9A56-112C1FA69DD8}" type="datetimeFigureOut">
              <a:rPr lang="en-GB" smtClean="0"/>
              <a:t>03/03/2020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A08C279-13AF-42E5-856C-C762E1A66649}"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9AA69C-EE59-4E21-9A56-112C1FA69DD8}" type="datetimeFigureOut">
              <a:rPr lang="en-GB" smtClean="0"/>
              <a:t>03/03/2020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A08C279-13AF-42E5-856C-C762E1A66649}"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279AA69C-EE59-4E21-9A56-112C1FA69DD8}" type="datetimeFigureOut">
              <a:rPr lang="en-GB" smtClean="0"/>
              <a:t>03/03/2020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A08C279-13AF-42E5-856C-C762E1A66649}"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79AA69C-EE59-4E21-9A56-112C1FA69DD8}" type="datetimeFigureOut">
              <a:rPr lang="en-GB" smtClean="0"/>
              <a:t>03/03/2020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08C279-13AF-42E5-856C-C762E1A66649}" type="slidenum">
              <a:rPr lang="en-GB" smtClean="0"/>
              <a:t>‹#›</a:t>
            </a:fld>
            <a:endParaRPr lang="en-GB"/>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p:txBody>
          <a:bodyPr/>
          <a:lstStyle/>
          <a:p>
            <a:fld id="{279AA69C-EE59-4E21-9A56-112C1FA69DD8}" type="datetimeFigureOut">
              <a:rPr lang="en-GB" smtClean="0"/>
              <a:t>03/03/2020</a:t>
            </a:fld>
            <a:endParaRPr lang="en-GB"/>
          </a:p>
        </p:txBody>
      </p:sp>
      <p:sp>
        <p:nvSpPr>
          <p:cNvPr id="7" name="Slide Number Placeholder 6"/>
          <p:cNvSpPr>
            <a:spLocks noGrp="1"/>
          </p:cNvSpPr>
          <p:nvPr>
            <p:ph type="sldNum" sz="quarter" idx="12"/>
          </p:nvPr>
        </p:nvSpPr>
        <p:spPr/>
        <p:txBody>
          <a:bodyPr/>
          <a:lstStyle/>
          <a:p>
            <a:fld id="{2A08C279-13AF-42E5-856C-C762E1A66649}" type="slidenum">
              <a:rPr lang="en-GB" smtClean="0"/>
              <a:t>‹#›</a:t>
            </a:fld>
            <a:endParaRPr lang="en-GB"/>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9AA69C-EE59-4E21-9A56-112C1FA69DD8}"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08C279-13AF-42E5-856C-C762E1A66649}"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9AA69C-EE59-4E21-9A56-112C1FA69DD8}"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08C279-13AF-42E5-856C-C762E1A66649}"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279AA69C-EE59-4E21-9A56-112C1FA69DD8}" type="datetimeFigureOut">
              <a:rPr lang="en-GB" smtClean="0"/>
              <a:t>03/03/2020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2A08C279-13AF-42E5-856C-C762E1A66649}" type="slidenum">
              <a:rPr lang="en-GB" smtClean="0"/>
              <a:t>‹#›</a:t>
            </a:fld>
            <a:endParaRPr lang="en-GB"/>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a:t>Rhodri Thomas</a:t>
            </a:r>
          </a:p>
        </p:txBody>
      </p:sp>
      <p:sp>
        <p:nvSpPr>
          <p:cNvPr id="2" name="Title 1"/>
          <p:cNvSpPr>
            <a:spLocks noGrp="1"/>
          </p:cNvSpPr>
          <p:nvPr>
            <p:ph type="ctrTitle"/>
          </p:nvPr>
        </p:nvSpPr>
        <p:spPr/>
        <p:txBody>
          <a:bodyPr/>
          <a:lstStyle/>
          <a:p>
            <a:r>
              <a:rPr lang="en-GB" dirty="0"/>
              <a:t>Working at Height Regulations 2005</a:t>
            </a:r>
          </a:p>
        </p:txBody>
      </p:sp>
    </p:spTree>
    <p:extLst>
      <p:ext uri="{BB962C8B-B14F-4D97-AF65-F5344CB8AC3E}">
        <p14:creationId xmlns:p14="http://schemas.microsoft.com/office/powerpoint/2010/main" val="12874662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The purpose of The Work at Height Regulations 2005 is to prevent death and injury caused by a fall from height</a:t>
            </a:r>
          </a:p>
        </p:txBody>
      </p:sp>
    </p:spTree>
    <p:extLst>
      <p:ext uri="{BB962C8B-B14F-4D97-AF65-F5344CB8AC3E}">
        <p14:creationId xmlns:p14="http://schemas.microsoft.com/office/powerpoint/2010/main" val="3249504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705669"/>
            <a:ext cx="8229600" cy="5145435"/>
          </a:xfrm>
        </p:spPr>
        <p:txBody>
          <a:bodyPr>
            <a:normAutofit/>
          </a:bodyPr>
          <a:lstStyle/>
          <a:p>
            <a:pPr marL="0" indent="0">
              <a:buNone/>
            </a:pPr>
            <a:r>
              <a:rPr lang="en-GB" dirty="0"/>
              <a:t>Work at height means work in any place where, if there were no precautions in place, a person could fall a distance liable to cause personal injury. For example you are working at height if you:</a:t>
            </a:r>
          </a:p>
          <a:p>
            <a:pPr marL="0" indent="0">
              <a:buNone/>
            </a:pPr>
            <a:endParaRPr lang="en-GB" dirty="0"/>
          </a:p>
          <a:p>
            <a:pPr marL="0" indent="0">
              <a:buNone/>
            </a:pPr>
            <a:r>
              <a:rPr lang="en-GB" dirty="0"/>
              <a:t>■ are working on a ladder or a flat roof;</a:t>
            </a:r>
          </a:p>
          <a:p>
            <a:pPr marL="0" indent="0">
              <a:buNone/>
            </a:pPr>
            <a:endParaRPr lang="en-GB" dirty="0"/>
          </a:p>
          <a:p>
            <a:pPr marL="0" indent="0">
              <a:buNone/>
            </a:pPr>
            <a:r>
              <a:rPr lang="en-GB" dirty="0"/>
              <a:t>■ could fall through a fragile surface;</a:t>
            </a:r>
          </a:p>
          <a:p>
            <a:pPr marL="0" indent="0">
              <a:buNone/>
            </a:pPr>
            <a:endParaRPr lang="en-GB" dirty="0"/>
          </a:p>
          <a:p>
            <a:pPr marL="0" indent="0">
              <a:buNone/>
            </a:pPr>
            <a:r>
              <a:rPr lang="en-GB" dirty="0"/>
              <a:t>■ could fall into an opening in a floor or a hole in the ground.</a:t>
            </a:r>
          </a:p>
        </p:txBody>
      </p:sp>
    </p:spTree>
    <p:extLst>
      <p:ext uri="{BB962C8B-B14F-4D97-AF65-F5344CB8AC3E}">
        <p14:creationId xmlns:p14="http://schemas.microsoft.com/office/powerpoint/2010/main" val="535085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27168" cy="778098"/>
          </a:xfrm>
        </p:spPr>
        <p:txBody>
          <a:bodyPr/>
          <a:lstStyle/>
          <a:p>
            <a:r>
              <a:rPr lang="en-GB" dirty="0"/>
              <a:t>Guidance</a:t>
            </a:r>
          </a:p>
        </p:txBody>
      </p:sp>
      <p:sp>
        <p:nvSpPr>
          <p:cNvPr id="3" name="Content Placeholder 2"/>
          <p:cNvSpPr>
            <a:spLocks noGrp="1"/>
          </p:cNvSpPr>
          <p:nvPr>
            <p:ph idx="1"/>
          </p:nvPr>
        </p:nvSpPr>
        <p:spPr/>
        <p:txBody>
          <a:bodyPr>
            <a:normAutofit/>
          </a:bodyPr>
          <a:lstStyle/>
          <a:p>
            <a:r>
              <a:rPr lang="en-GB" dirty="0"/>
              <a:t>Avoid work at height where it is reasonably practicable to do so;</a:t>
            </a:r>
          </a:p>
          <a:p>
            <a:endParaRPr lang="en-GB" dirty="0"/>
          </a:p>
          <a:p>
            <a:r>
              <a:rPr lang="en-GB" dirty="0"/>
              <a:t> Where work at height cannot be avoided, prevent falls using either an existing place of work that is already safe or the right type of equipment;</a:t>
            </a:r>
          </a:p>
          <a:p>
            <a:endParaRPr lang="en-GB" dirty="0"/>
          </a:p>
          <a:p>
            <a:r>
              <a:rPr lang="en-GB" dirty="0"/>
              <a:t> Minimise the distance and consequences of a fall, by using the right type of equipment where the risk cannot be eliminated.</a:t>
            </a:r>
          </a:p>
        </p:txBody>
      </p:sp>
    </p:spTree>
    <p:extLst>
      <p:ext uri="{BB962C8B-B14F-4D97-AF65-F5344CB8AC3E}">
        <p14:creationId xmlns:p14="http://schemas.microsoft.com/office/powerpoint/2010/main" val="23660769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6408712"/>
          </a:xfrm>
        </p:spPr>
        <p:txBody>
          <a:bodyPr>
            <a:normAutofit fontScale="92500" lnSpcReduction="10000"/>
          </a:bodyPr>
          <a:lstStyle/>
          <a:p>
            <a:r>
              <a:rPr lang="en-GB" dirty="0"/>
              <a:t>Do as much work as possible from the ground;</a:t>
            </a:r>
          </a:p>
          <a:p>
            <a:endParaRPr lang="en-GB" dirty="0"/>
          </a:p>
          <a:p>
            <a:r>
              <a:rPr lang="en-GB" dirty="0"/>
              <a:t>Ensure workers can get safely to and from where they work at height;</a:t>
            </a:r>
          </a:p>
          <a:p>
            <a:endParaRPr lang="en-GB" dirty="0"/>
          </a:p>
          <a:p>
            <a:r>
              <a:rPr lang="en-GB" dirty="0"/>
              <a:t>Ensure equipment is suitable, stable and strong enough for the job, maintained and checked regularly;</a:t>
            </a:r>
          </a:p>
          <a:p>
            <a:pPr marL="0" indent="0">
              <a:buNone/>
            </a:pPr>
            <a:endParaRPr lang="en-GB" dirty="0"/>
          </a:p>
          <a:p>
            <a:r>
              <a:rPr lang="en-GB" dirty="0"/>
              <a:t>Make sure you don’t overload or overreach when working at height;</a:t>
            </a:r>
          </a:p>
          <a:p>
            <a:endParaRPr lang="en-GB" dirty="0"/>
          </a:p>
          <a:p>
            <a:r>
              <a:rPr lang="en-GB" dirty="0"/>
              <a:t>Take precautions when working on or near fragile surfaces;</a:t>
            </a:r>
          </a:p>
          <a:p>
            <a:endParaRPr lang="en-GB" dirty="0"/>
          </a:p>
          <a:p>
            <a:r>
              <a:rPr lang="en-GB" dirty="0"/>
              <a:t>Provide protection from falling objects;</a:t>
            </a:r>
          </a:p>
          <a:p>
            <a:endParaRPr lang="en-GB" dirty="0"/>
          </a:p>
          <a:p>
            <a:r>
              <a:rPr lang="en-GB" dirty="0"/>
              <a:t>Consider your emergency evacuation and rescue procedures.</a:t>
            </a:r>
          </a:p>
        </p:txBody>
      </p:sp>
    </p:spTree>
    <p:extLst>
      <p:ext uri="{BB962C8B-B14F-4D97-AF65-F5344CB8AC3E}">
        <p14:creationId xmlns:p14="http://schemas.microsoft.com/office/powerpoint/2010/main" val="5805375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143000"/>
          </a:xfrm>
        </p:spPr>
        <p:txBody>
          <a:bodyPr>
            <a:normAutofit fontScale="90000"/>
          </a:bodyPr>
          <a:lstStyle/>
          <a:p>
            <a:br>
              <a:rPr lang="en-GB" dirty="0"/>
            </a:br>
            <a:endParaRPr lang="en-GB" dirty="0"/>
          </a:p>
        </p:txBody>
      </p:sp>
      <p:sp>
        <p:nvSpPr>
          <p:cNvPr id="3" name="Content Placeholder 2"/>
          <p:cNvSpPr>
            <a:spLocks noGrp="1"/>
          </p:cNvSpPr>
          <p:nvPr>
            <p:ph idx="1"/>
          </p:nvPr>
        </p:nvSpPr>
        <p:spPr>
          <a:xfrm>
            <a:off x="467544" y="1844824"/>
            <a:ext cx="8229600" cy="4525963"/>
          </a:xfrm>
        </p:spPr>
        <p:txBody>
          <a:bodyPr>
            <a:normAutofit fontScale="92500" lnSpcReduction="20000"/>
          </a:bodyPr>
          <a:lstStyle/>
          <a:p>
            <a:r>
              <a:rPr lang="en-GB" dirty="0"/>
              <a:t>Work equipment, for example scaffolding, needs to be assembled or installed according to the manufacturer’s instructions and in keeping with industry guidelines.</a:t>
            </a:r>
          </a:p>
          <a:p>
            <a:endParaRPr lang="en-GB" dirty="0"/>
          </a:p>
          <a:p>
            <a:r>
              <a:rPr lang="en-GB" dirty="0"/>
              <a:t>Where the safety of the work equipment depends on how it has been installed or assembled, an employer should ensure it is not used until it has been inspected in that position by a competent person.</a:t>
            </a:r>
          </a:p>
          <a:p>
            <a:endParaRPr lang="en-GB" dirty="0"/>
          </a:p>
          <a:p>
            <a:r>
              <a:rPr lang="en-GB" dirty="0"/>
              <a:t>A competent person is someone who has the necessary skills, experience and knowledge to manage health and safety. </a:t>
            </a:r>
          </a:p>
          <a:p>
            <a:endParaRPr lang="en-GB" dirty="0"/>
          </a:p>
          <a:p>
            <a:r>
              <a:rPr lang="en-GB" dirty="0"/>
              <a:t>Guidance on appointing a competent person can be found at www.hse.gov.uk/competence.</a:t>
            </a:r>
          </a:p>
        </p:txBody>
      </p:sp>
      <p:sp>
        <p:nvSpPr>
          <p:cNvPr id="4" name="Rectangle 3"/>
          <p:cNvSpPr/>
          <p:nvPr/>
        </p:nvSpPr>
        <p:spPr>
          <a:xfrm>
            <a:off x="251520" y="260648"/>
            <a:ext cx="8892480" cy="1200329"/>
          </a:xfrm>
          <a:prstGeom prst="rect">
            <a:avLst/>
          </a:prstGeom>
        </p:spPr>
        <p:txBody>
          <a:bodyPr wrap="square">
            <a:spAutoFit/>
          </a:bodyPr>
          <a:lstStyle/>
          <a:p>
            <a:r>
              <a:rPr lang="en-GB" sz="3600" dirty="0"/>
              <a:t>How do you make sure the equipment itself is in good condition?</a:t>
            </a:r>
          </a:p>
        </p:txBody>
      </p:sp>
    </p:spTree>
    <p:extLst>
      <p:ext uri="{BB962C8B-B14F-4D97-AF65-F5344CB8AC3E}">
        <p14:creationId xmlns:p14="http://schemas.microsoft.com/office/powerpoint/2010/main" val="17863805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72816"/>
            <a:ext cx="8229600" cy="4680520"/>
          </a:xfrm>
        </p:spPr>
        <p:txBody>
          <a:bodyPr>
            <a:normAutofit/>
          </a:bodyPr>
          <a:lstStyle/>
          <a:p>
            <a:r>
              <a:rPr lang="en-GB" b="1" dirty="0"/>
              <a:t>Any equipment exposed to conditions that may cause it to deteriorate, and result in a dangerous situation, should be inspected at suitable intervals appropriate to the environment and use. Do an inspection every time something happens that may affect the safety or stability of the equipment, e.g. adverse weather, accidental damage.</a:t>
            </a:r>
          </a:p>
          <a:p>
            <a:endParaRPr lang="en-GB" b="1" dirty="0"/>
          </a:p>
          <a:p>
            <a:pPr marL="0" indent="0">
              <a:buNone/>
            </a:pPr>
            <a:endParaRPr lang="en-GB" b="1" dirty="0"/>
          </a:p>
          <a:p>
            <a:endParaRPr lang="en-GB" b="1" dirty="0"/>
          </a:p>
        </p:txBody>
      </p:sp>
    </p:spTree>
    <p:extLst>
      <p:ext uri="{BB962C8B-B14F-4D97-AF65-F5344CB8AC3E}">
        <p14:creationId xmlns:p14="http://schemas.microsoft.com/office/powerpoint/2010/main" val="738668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b="1" dirty="0"/>
              <a:t>You are required to keep a record of any inspection for types of work equipment including: guard rails, toe-boards, barriers or similar collective means of protection; working platforms (any platform used as a place of work or as a means of getting to and from work, e.g. a gangway) that are fixed (e.g. a scaffold around a building) or mobile (e.g. a mobile elevated working platform (MEWP) or scaffold tower); or a ladder.</a:t>
            </a:r>
          </a:p>
          <a:p>
            <a:endParaRPr lang="en-GB" dirty="0"/>
          </a:p>
        </p:txBody>
      </p:sp>
    </p:spTree>
    <p:extLst>
      <p:ext uri="{BB962C8B-B14F-4D97-AF65-F5344CB8AC3E}">
        <p14:creationId xmlns:p14="http://schemas.microsoft.com/office/powerpoint/2010/main" val="4956265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b="1" dirty="0"/>
              <a:t>Any working platform used for construction work and from which a person could fall more than 2 metres must be inspected:</a:t>
            </a:r>
          </a:p>
          <a:p>
            <a:pPr marL="0" indent="0">
              <a:buNone/>
            </a:pPr>
            <a:r>
              <a:rPr lang="en-GB" b="1" dirty="0"/>
              <a:t>■ after assembly in any position;</a:t>
            </a:r>
          </a:p>
          <a:p>
            <a:pPr marL="0" indent="0">
              <a:buNone/>
            </a:pPr>
            <a:r>
              <a:rPr lang="en-GB" b="1" dirty="0"/>
              <a:t>■ after any event liable to have affected its stability;</a:t>
            </a:r>
          </a:p>
          <a:p>
            <a:pPr marL="0" indent="0">
              <a:buNone/>
            </a:pPr>
            <a:r>
              <a:rPr lang="en-GB" b="1" dirty="0"/>
              <a:t>■ at intervals not exceeding seven days.</a:t>
            </a:r>
            <a:endParaRPr lang="en-GB" dirty="0"/>
          </a:p>
        </p:txBody>
      </p:sp>
    </p:spTree>
    <p:extLst>
      <p:ext uri="{BB962C8B-B14F-4D97-AF65-F5344CB8AC3E}">
        <p14:creationId xmlns:p14="http://schemas.microsoft.com/office/powerpoint/2010/main" val="2747726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a:bodyPr>
          <a:lstStyle/>
          <a:p>
            <a:r>
              <a:rPr lang="en-GB" dirty="0"/>
              <a:t>Where it is a mobile platform, a new inspection and report is not required every time it is moved to a new location on the same site.</a:t>
            </a:r>
          </a:p>
          <a:p>
            <a:endParaRPr lang="en-GB" dirty="0"/>
          </a:p>
          <a:p>
            <a:r>
              <a:rPr lang="en-GB" dirty="0"/>
              <a:t>You must also ensure that before you use any equipment, such as a MEWP, which has come from another business or rental company, it is accompanied by an indication (clear to everyone involved) when the last thorough examination has been carried out.</a:t>
            </a:r>
          </a:p>
        </p:txBody>
      </p:sp>
    </p:spTree>
    <p:extLst>
      <p:ext uri="{BB962C8B-B14F-4D97-AF65-F5344CB8AC3E}">
        <p14:creationId xmlns:p14="http://schemas.microsoft.com/office/powerpoint/2010/main" val="81401410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30</TotalTime>
  <Words>646</Words>
  <Application>Microsoft Office PowerPoint</Application>
  <PresentationFormat>On-screen Show (4:3)</PresentationFormat>
  <Paragraphs>48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Book Antiqua</vt:lpstr>
      <vt:lpstr>Century Gothic</vt:lpstr>
      <vt:lpstr>Apothecary</vt:lpstr>
      <vt:lpstr>Working at Height Regulations 2005</vt:lpstr>
      <vt:lpstr>PowerPoint Presentation</vt:lpstr>
      <vt:lpstr>PowerPoint Presentation</vt:lpstr>
      <vt:lpstr>Guidance</vt:lpstr>
      <vt:lpstr>PowerPoint Presentation</vt:lpstr>
      <vt:lpstr>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Working at Height Regulations 2005</dc:title>
  <dc:creator>Windows User</dc:creator>
  <cp:lastModifiedBy>Deborah Hughes</cp:lastModifiedBy>
  <cp:revision>4</cp:revision>
  <dcterms:created xsi:type="dcterms:W3CDTF">2016-03-02T15:27:29Z</dcterms:created>
  <dcterms:modified xsi:type="dcterms:W3CDTF">2020-03-03T09:00:26Z</dcterms:modified>
</cp:coreProperties>
</file>