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21"/>
  </p:notesMasterIdLst>
  <p:sldIdLst>
    <p:sldId id="256" r:id="rId2"/>
    <p:sldId id="270" r:id="rId3"/>
    <p:sldId id="277" r:id="rId4"/>
    <p:sldId id="257" r:id="rId5"/>
    <p:sldId id="258" r:id="rId6"/>
    <p:sldId id="272" r:id="rId7"/>
    <p:sldId id="271" r:id="rId8"/>
    <p:sldId id="260" r:id="rId9"/>
    <p:sldId id="261" r:id="rId10"/>
    <p:sldId id="265" r:id="rId11"/>
    <p:sldId id="266" r:id="rId12"/>
    <p:sldId id="264" r:id="rId13"/>
    <p:sldId id="267" r:id="rId14"/>
    <p:sldId id="268" r:id="rId15"/>
    <p:sldId id="276" r:id="rId16"/>
    <p:sldId id="273" r:id="rId17"/>
    <p:sldId id="274" r:id="rId18"/>
    <p:sldId id="275" r:id="rId19"/>
    <p:sldId id="26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295" autoAdjust="0"/>
  </p:normalViewPr>
  <p:slideViewPr>
    <p:cSldViewPr snapToGrid="0">
      <p:cViewPr varScale="1">
        <p:scale>
          <a:sx n="58" d="100"/>
          <a:sy n="58" d="100"/>
        </p:scale>
        <p:origin x="10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542B1D-6EFF-464D-AF9D-3B51B720E35B}"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67D4A81C-2E6C-4440-AB0F-A827F4693BBF}">
      <dgm:prSet/>
      <dgm:spPr/>
      <dgm:t>
        <a:bodyPr/>
        <a:lstStyle/>
        <a:p>
          <a:r>
            <a:rPr lang="en-US"/>
            <a:t>Post-Brexit effects</a:t>
          </a:r>
        </a:p>
      </dgm:t>
    </dgm:pt>
    <dgm:pt modelId="{03BD5F5A-2491-48C7-98E1-C80C87C852ED}" type="parTrans" cxnId="{27BCAFC0-3401-4AC5-BDB7-C8B86CF1753B}">
      <dgm:prSet/>
      <dgm:spPr/>
      <dgm:t>
        <a:bodyPr/>
        <a:lstStyle/>
        <a:p>
          <a:endParaRPr lang="en-US"/>
        </a:p>
      </dgm:t>
    </dgm:pt>
    <dgm:pt modelId="{FFD7821E-8624-4B23-8E3B-EF9F044B4752}" type="sibTrans" cxnId="{27BCAFC0-3401-4AC5-BDB7-C8B86CF1753B}">
      <dgm:prSet/>
      <dgm:spPr/>
      <dgm:t>
        <a:bodyPr/>
        <a:lstStyle/>
        <a:p>
          <a:endParaRPr lang="en-US"/>
        </a:p>
      </dgm:t>
    </dgm:pt>
    <dgm:pt modelId="{F07A4086-066C-4555-8218-2053E3E29E8F}">
      <dgm:prSet/>
      <dgm:spPr/>
      <dgm:t>
        <a:bodyPr/>
        <a:lstStyle/>
        <a:p>
          <a:r>
            <a:rPr lang="en-US"/>
            <a:t>Job dissatisfaction due to lower salary</a:t>
          </a:r>
        </a:p>
      </dgm:t>
    </dgm:pt>
    <dgm:pt modelId="{FF6CDB2B-8BDC-4033-A0F6-BA6B0C6D77FA}" type="parTrans" cxnId="{60C4BE6D-A6B8-4546-8912-9B095E546C15}">
      <dgm:prSet/>
      <dgm:spPr/>
      <dgm:t>
        <a:bodyPr/>
        <a:lstStyle/>
        <a:p>
          <a:endParaRPr lang="en-US"/>
        </a:p>
      </dgm:t>
    </dgm:pt>
    <dgm:pt modelId="{BB92A9DF-54AA-4D48-924D-F3FDC3577BC8}" type="sibTrans" cxnId="{60C4BE6D-A6B8-4546-8912-9B095E546C15}">
      <dgm:prSet/>
      <dgm:spPr/>
      <dgm:t>
        <a:bodyPr/>
        <a:lstStyle/>
        <a:p>
          <a:endParaRPr lang="en-US"/>
        </a:p>
      </dgm:t>
    </dgm:pt>
    <dgm:pt modelId="{85C1CE81-FFED-4404-9EC3-E32A2FC5327F}">
      <dgm:prSet/>
      <dgm:spPr/>
      <dgm:t>
        <a:bodyPr/>
        <a:lstStyle/>
        <a:p>
          <a:r>
            <a:rPr lang="en-US"/>
            <a:t>Insufficient training</a:t>
          </a:r>
        </a:p>
      </dgm:t>
    </dgm:pt>
    <dgm:pt modelId="{3063BB2C-A115-4E45-A2EC-6AC2ED08CC3F}" type="parTrans" cxnId="{665584FE-26A5-444C-8E7D-7A5CA6FC474D}">
      <dgm:prSet/>
      <dgm:spPr/>
      <dgm:t>
        <a:bodyPr/>
        <a:lstStyle/>
        <a:p>
          <a:endParaRPr lang="en-US"/>
        </a:p>
      </dgm:t>
    </dgm:pt>
    <dgm:pt modelId="{47371D81-6517-4553-9148-221AFB38D3AF}" type="sibTrans" cxnId="{665584FE-26A5-444C-8E7D-7A5CA6FC474D}">
      <dgm:prSet/>
      <dgm:spPr/>
      <dgm:t>
        <a:bodyPr/>
        <a:lstStyle/>
        <a:p>
          <a:endParaRPr lang="en-US"/>
        </a:p>
      </dgm:t>
    </dgm:pt>
    <dgm:pt modelId="{100C03C8-5A32-4591-AB03-5A8F98857B60}">
      <dgm:prSet/>
      <dgm:spPr/>
      <dgm:t>
        <a:bodyPr/>
        <a:lstStyle/>
        <a:p>
          <a:r>
            <a:rPr lang="en-US"/>
            <a:t>Stress and anxiety</a:t>
          </a:r>
        </a:p>
      </dgm:t>
    </dgm:pt>
    <dgm:pt modelId="{88F9822E-F9F1-4358-872D-4738B2936726}" type="parTrans" cxnId="{18BFE661-005A-477E-A428-5685D93F5F2C}">
      <dgm:prSet/>
      <dgm:spPr/>
      <dgm:t>
        <a:bodyPr/>
        <a:lstStyle/>
        <a:p>
          <a:endParaRPr lang="en-US"/>
        </a:p>
      </dgm:t>
    </dgm:pt>
    <dgm:pt modelId="{57727279-A7BC-4DAC-9428-696F81243CA2}" type="sibTrans" cxnId="{18BFE661-005A-477E-A428-5685D93F5F2C}">
      <dgm:prSet/>
      <dgm:spPr/>
      <dgm:t>
        <a:bodyPr/>
        <a:lstStyle/>
        <a:p>
          <a:endParaRPr lang="en-US"/>
        </a:p>
      </dgm:t>
    </dgm:pt>
    <dgm:pt modelId="{704549DB-7F4E-44EF-B9D8-6863D0FDF3D8}" type="pres">
      <dgm:prSet presAssocID="{9D542B1D-6EFF-464D-AF9D-3B51B720E35B}" presName="diagram" presStyleCnt="0">
        <dgm:presLayoutVars>
          <dgm:chPref val="1"/>
          <dgm:dir/>
          <dgm:animOne val="branch"/>
          <dgm:animLvl val="lvl"/>
          <dgm:resizeHandles/>
        </dgm:presLayoutVars>
      </dgm:prSet>
      <dgm:spPr/>
    </dgm:pt>
    <dgm:pt modelId="{865EEA57-657E-463B-8824-2397E793AEEF}" type="pres">
      <dgm:prSet presAssocID="{67D4A81C-2E6C-4440-AB0F-A827F4693BBF}" presName="root" presStyleCnt="0"/>
      <dgm:spPr/>
    </dgm:pt>
    <dgm:pt modelId="{FCA39E8B-295D-44CC-83CC-3B19DDEAA716}" type="pres">
      <dgm:prSet presAssocID="{67D4A81C-2E6C-4440-AB0F-A827F4693BBF}" presName="rootComposite" presStyleCnt="0"/>
      <dgm:spPr/>
    </dgm:pt>
    <dgm:pt modelId="{0B392787-5511-4DA7-B39D-0457A9041DBB}" type="pres">
      <dgm:prSet presAssocID="{67D4A81C-2E6C-4440-AB0F-A827F4693BBF}" presName="rootText" presStyleLbl="node1" presStyleIdx="0" presStyleCnt="4"/>
      <dgm:spPr/>
    </dgm:pt>
    <dgm:pt modelId="{8F44C1BB-03AE-40A3-8CB3-A2DB1B532DED}" type="pres">
      <dgm:prSet presAssocID="{67D4A81C-2E6C-4440-AB0F-A827F4693BBF}" presName="rootConnector" presStyleLbl="node1" presStyleIdx="0" presStyleCnt="4"/>
      <dgm:spPr/>
    </dgm:pt>
    <dgm:pt modelId="{775917F3-5E16-465E-AD66-070D1A2D6D7E}" type="pres">
      <dgm:prSet presAssocID="{67D4A81C-2E6C-4440-AB0F-A827F4693BBF}" presName="childShape" presStyleCnt="0"/>
      <dgm:spPr/>
    </dgm:pt>
    <dgm:pt modelId="{1230A701-BE00-456D-A33A-92C6BE70F28B}" type="pres">
      <dgm:prSet presAssocID="{F07A4086-066C-4555-8218-2053E3E29E8F}" presName="root" presStyleCnt="0"/>
      <dgm:spPr/>
    </dgm:pt>
    <dgm:pt modelId="{604775F6-C051-4756-84A8-CDF419D42A18}" type="pres">
      <dgm:prSet presAssocID="{F07A4086-066C-4555-8218-2053E3E29E8F}" presName="rootComposite" presStyleCnt="0"/>
      <dgm:spPr/>
    </dgm:pt>
    <dgm:pt modelId="{5952C699-966C-4457-9B8C-DF6A34A4AA29}" type="pres">
      <dgm:prSet presAssocID="{F07A4086-066C-4555-8218-2053E3E29E8F}" presName="rootText" presStyleLbl="node1" presStyleIdx="1" presStyleCnt="4"/>
      <dgm:spPr/>
    </dgm:pt>
    <dgm:pt modelId="{D511A7E7-6718-4602-94F6-FF9A779088B2}" type="pres">
      <dgm:prSet presAssocID="{F07A4086-066C-4555-8218-2053E3E29E8F}" presName="rootConnector" presStyleLbl="node1" presStyleIdx="1" presStyleCnt="4"/>
      <dgm:spPr/>
    </dgm:pt>
    <dgm:pt modelId="{739B8C8B-5D31-4A94-9D0E-7BD4205AB3F8}" type="pres">
      <dgm:prSet presAssocID="{F07A4086-066C-4555-8218-2053E3E29E8F}" presName="childShape" presStyleCnt="0"/>
      <dgm:spPr/>
    </dgm:pt>
    <dgm:pt modelId="{7B151B29-FD53-49A3-84BB-FB202271418F}" type="pres">
      <dgm:prSet presAssocID="{85C1CE81-FFED-4404-9EC3-E32A2FC5327F}" presName="root" presStyleCnt="0"/>
      <dgm:spPr/>
    </dgm:pt>
    <dgm:pt modelId="{BC8EBB17-029E-454F-8FF1-09643118C119}" type="pres">
      <dgm:prSet presAssocID="{85C1CE81-FFED-4404-9EC3-E32A2FC5327F}" presName="rootComposite" presStyleCnt="0"/>
      <dgm:spPr/>
    </dgm:pt>
    <dgm:pt modelId="{287405E0-7D85-4508-A380-87D5D159976F}" type="pres">
      <dgm:prSet presAssocID="{85C1CE81-FFED-4404-9EC3-E32A2FC5327F}" presName="rootText" presStyleLbl="node1" presStyleIdx="2" presStyleCnt="4"/>
      <dgm:spPr/>
    </dgm:pt>
    <dgm:pt modelId="{9565B38F-1012-4FE8-AE8F-F6EF412B892B}" type="pres">
      <dgm:prSet presAssocID="{85C1CE81-FFED-4404-9EC3-E32A2FC5327F}" presName="rootConnector" presStyleLbl="node1" presStyleIdx="2" presStyleCnt="4"/>
      <dgm:spPr/>
    </dgm:pt>
    <dgm:pt modelId="{747780D9-1687-495C-8AAE-2F6B04BADA7F}" type="pres">
      <dgm:prSet presAssocID="{85C1CE81-FFED-4404-9EC3-E32A2FC5327F}" presName="childShape" presStyleCnt="0"/>
      <dgm:spPr/>
    </dgm:pt>
    <dgm:pt modelId="{0C84B9C8-578A-4E97-9F56-A74266EB5DA5}" type="pres">
      <dgm:prSet presAssocID="{100C03C8-5A32-4591-AB03-5A8F98857B60}" presName="root" presStyleCnt="0"/>
      <dgm:spPr/>
    </dgm:pt>
    <dgm:pt modelId="{4C8B246A-0FAE-44F8-9B45-E440122F91B5}" type="pres">
      <dgm:prSet presAssocID="{100C03C8-5A32-4591-AB03-5A8F98857B60}" presName="rootComposite" presStyleCnt="0"/>
      <dgm:spPr/>
    </dgm:pt>
    <dgm:pt modelId="{A0422ACC-7F80-40F0-8311-8748DBEA9484}" type="pres">
      <dgm:prSet presAssocID="{100C03C8-5A32-4591-AB03-5A8F98857B60}" presName="rootText" presStyleLbl="node1" presStyleIdx="3" presStyleCnt="4"/>
      <dgm:spPr/>
    </dgm:pt>
    <dgm:pt modelId="{DEC0225F-857A-4A4D-A60A-38F3D4D2DB89}" type="pres">
      <dgm:prSet presAssocID="{100C03C8-5A32-4591-AB03-5A8F98857B60}" presName="rootConnector" presStyleLbl="node1" presStyleIdx="3" presStyleCnt="4"/>
      <dgm:spPr/>
    </dgm:pt>
    <dgm:pt modelId="{8E53C0EC-9890-43E6-97DE-FA54B6C40131}" type="pres">
      <dgm:prSet presAssocID="{100C03C8-5A32-4591-AB03-5A8F98857B60}" presName="childShape" presStyleCnt="0"/>
      <dgm:spPr/>
    </dgm:pt>
  </dgm:ptLst>
  <dgm:cxnLst>
    <dgm:cxn modelId="{97EA7F02-5866-486C-A6A0-71599228FBE8}" type="presOf" srcId="{F07A4086-066C-4555-8218-2053E3E29E8F}" destId="{5952C699-966C-4457-9B8C-DF6A34A4AA29}" srcOrd="0" destOrd="0" presId="urn:microsoft.com/office/officeart/2005/8/layout/hierarchy3"/>
    <dgm:cxn modelId="{94845E0D-291A-4A44-AE2D-A4ADDB01AEE3}" type="presOf" srcId="{100C03C8-5A32-4591-AB03-5A8F98857B60}" destId="{A0422ACC-7F80-40F0-8311-8748DBEA9484}" srcOrd="0" destOrd="0" presId="urn:microsoft.com/office/officeart/2005/8/layout/hierarchy3"/>
    <dgm:cxn modelId="{682FA417-3ABC-429F-91C0-FB9745220F58}" type="presOf" srcId="{9D542B1D-6EFF-464D-AF9D-3B51B720E35B}" destId="{704549DB-7F4E-44EF-B9D8-6863D0FDF3D8}" srcOrd="0" destOrd="0" presId="urn:microsoft.com/office/officeart/2005/8/layout/hierarchy3"/>
    <dgm:cxn modelId="{FD66C84E-21B8-4EB5-BC11-272A8D6B36C2}" type="presOf" srcId="{67D4A81C-2E6C-4440-AB0F-A827F4693BBF}" destId="{8F44C1BB-03AE-40A3-8CB3-A2DB1B532DED}" srcOrd="1" destOrd="0" presId="urn:microsoft.com/office/officeart/2005/8/layout/hierarchy3"/>
    <dgm:cxn modelId="{18BFE661-005A-477E-A428-5685D93F5F2C}" srcId="{9D542B1D-6EFF-464D-AF9D-3B51B720E35B}" destId="{100C03C8-5A32-4591-AB03-5A8F98857B60}" srcOrd="3" destOrd="0" parTransId="{88F9822E-F9F1-4358-872D-4738B2936726}" sibTransId="{57727279-A7BC-4DAC-9428-696F81243CA2}"/>
    <dgm:cxn modelId="{60C4BE6D-A6B8-4546-8912-9B095E546C15}" srcId="{9D542B1D-6EFF-464D-AF9D-3B51B720E35B}" destId="{F07A4086-066C-4555-8218-2053E3E29E8F}" srcOrd="1" destOrd="0" parTransId="{FF6CDB2B-8BDC-4033-A0F6-BA6B0C6D77FA}" sibTransId="{BB92A9DF-54AA-4D48-924D-F3FDC3577BC8}"/>
    <dgm:cxn modelId="{85AD5774-CC22-4FBE-A57C-D4892627A998}" type="presOf" srcId="{85C1CE81-FFED-4404-9EC3-E32A2FC5327F}" destId="{9565B38F-1012-4FE8-AE8F-F6EF412B892B}" srcOrd="1" destOrd="0" presId="urn:microsoft.com/office/officeart/2005/8/layout/hierarchy3"/>
    <dgm:cxn modelId="{301F957C-A350-41E8-8C37-E685E7F75E43}" type="presOf" srcId="{100C03C8-5A32-4591-AB03-5A8F98857B60}" destId="{DEC0225F-857A-4A4D-A60A-38F3D4D2DB89}" srcOrd="1" destOrd="0" presId="urn:microsoft.com/office/officeart/2005/8/layout/hierarchy3"/>
    <dgm:cxn modelId="{B0D1AABD-F6AD-43CA-8327-48DCF955DA90}" type="presOf" srcId="{F07A4086-066C-4555-8218-2053E3E29E8F}" destId="{D511A7E7-6718-4602-94F6-FF9A779088B2}" srcOrd="1" destOrd="0" presId="urn:microsoft.com/office/officeart/2005/8/layout/hierarchy3"/>
    <dgm:cxn modelId="{27BCAFC0-3401-4AC5-BDB7-C8B86CF1753B}" srcId="{9D542B1D-6EFF-464D-AF9D-3B51B720E35B}" destId="{67D4A81C-2E6C-4440-AB0F-A827F4693BBF}" srcOrd="0" destOrd="0" parTransId="{03BD5F5A-2491-48C7-98E1-C80C87C852ED}" sibTransId="{FFD7821E-8624-4B23-8E3B-EF9F044B4752}"/>
    <dgm:cxn modelId="{036414EF-9333-47FE-93B8-4646CBEF511D}" type="presOf" srcId="{85C1CE81-FFED-4404-9EC3-E32A2FC5327F}" destId="{287405E0-7D85-4508-A380-87D5D159976F}" srcOrd="0" destOrd="0" presId="urn:microsoft.com/office/officeart/2005/8/layout/hierarchy3"/>
    <dgm:cxn modelId="{6D34ADF3-3D4B-4208-A897-51C4B6862978}" type="presOf" srcId="{67D4A81C-2E6C-4440-AB0F-A827F4693BBF}" destId="{0B392787-5511-4DA7-B39D-0457A9041DBB}" srcOrd="0" destOrd="0" presId="urn:microsoft.com/office/officeart/2005/8/layout/hierarchy3"/>
    <dgm:cxn modelId="{665584FE-26A5-444C-8E7D-7A5CA6FC474D}" srcId="{9D542B1D-6EFF-464D-AF9D-3B51B720E35B}" destId="{85C1CE81-FFED-4404-9EC3-E32A2FC5327F}" srcOrd="2" destOrd="0" parTransId="{3063BB2C-A115-4E45-A2EC-6AC2ED08CC3F}" sibTransId="{47371D81-6517-4553-9148-221AFB38D3AF}"/>
    <dgm:cxn modelId="{8208ADE8-547C-42E0-B971-B24C65AEAD83}" type="presParOf" srcId="{704549DB-7F4E-44EF-B9D8-6863D0FDF3D8}" destId="{865EEA57-657E-463B-8824-2397E793AEEF}" srcOrd="0" destOrd="0" presId="urn:microsoft.com/office/officeart/2005/8/layout/hierarchy3"/>
    <dgm:cxn modelId="{E350EF66-B79A-4976-97A9-8FBC656A52B9}" type="presParOf" srcId="{865EEA57-657E-463B-8824-2397E793AEEF}" destId="{FCA39E8B-295D-44CC-83CC-3B19DDEAA716}" srcOrd="0" destOrd="0" presId="urn:microsoft.com/office/officeart/2005/8/layout/hierarchy3"/>
    <dgm:cxn modelId="{7C8CA259-B774-466B-8216-C6996F2ED31B}" type="presParOf" srcId="{FCA39E8B-295D-44CC-83CC-3B19DDEAA716}" destId="{0B392787-5511-4DA7-B39D-0457A9041DBB}" srcOrd="0" destOrd="0" presId="urn:microsoft.com/office/officeart/2005/8/layout/hierarchy3"/>
    <dgm:cxn modelId="{0C7CB8BC-F2FE-4C9B-9B20-E748ED5D6FE5}" type="presParOf" srcId="{FCA39E8B-295D-44CC-83CC-3B19DDEAA716}" destId="{8F44C1BB-03AE-40A3-8CB3-A2DB1B532DED}" srcOrd="1" destOrd="0" presId="urn:microsoft.com/office/officeart/2005/8/layout/hierarchy3"/>
    <dgm:cxn modelId="{0E3FA7FB-A697-4C22-A2C5-35655E5411A9}" type="presParOf" srcId="{865EEA57-657E-463B-8824-2397E793AEEF}" destId="{775917F3-5E16-465E-AD66-070D1A2D6D7E}" srcOrd="1" destOrd="0" presId="urn:microsoft.com/office/officeart/2005/8/layout/hierarchy3"/>
    <dgm:cxn modelId="{21BDD618-43F5-42EE-A5C0-D0E9E03401BF}" type="presParOf" srcId="{704549DB-7F4E-44EF-B9D8-6863D0FDF3D8}" destId="{1230A701-BE00-456D-A33A-92C6BE70F28B}" srcOrd="1" destOrd="0" presId="urn:microsoft.com/office/officeart/2005/8/layout/hierarchy3"/>
    <dgm:cxn modelId="{6BF9D3BA-64FA-4A1E-AAEE-FC073FE4E183}" type="presParOf" srcId="{1230A701-BE00-456D-A33A-92C6BE70F28B}" destId="{604775F6-C051-4756-84A8-CDF419D42A18}" srcOrd="0" destOrd="0" presId="urn:microsoft.com/office/officeart/2005/8/layout/hierarchy3"/>
    <dgm:cxn modelId="{3C8B06A0-E7BE-4F5E-B227-74F4BD5B350F}" type="presParOf" srcId="{604775F6-C051-4756-84A8-CDF419D42A18}" destId="{5952C699-966C-4457-9B8C-DF6A34A4AA29}" srcOrd="0" destOrd="0" presId="urn:microsoft.com/office/officeart/2005/8/layout/hierarchy3"/>
    <dgm:cxn modelId="{F0001E34-982F-47C9-A552-44D0239EA5AD}" type="presParOf" srcId="{604775F6-C051-4756-84A8-CDF419D42A18}" destId="{D511A7E7-6718-4602-94F6-FF9A779088B2}" srcOrd="1" destOrd="0" presId="urn:microsoft.com/office/officeart/2005/8/layout/hierarchy3"/>
    <dgm:cxn modelId="{899210AF-CEB0-4B0D-8C91-DCCCC46AA515}" type="presParOf" srcId="{1230A701-BE00-456D-A33A-92C6BE70F28B}" destId="{739B8C8B-5D31-4A94-9D0E-7BD4205AB3F8}" srcOrd="1" destOrd="0" presId="urn:microsoft.com/office/officeart/2005/8/layout/hierarchy3"/>
    <dgm:cxn modelId="{5FCCEC91-AC77-4E7B-90F4-62DC9941435E}" type="presParOf" srcId="{704549DB-7F4E-44EF-B9D8-6863D0FDF3D8}" destId="{7B151B29-FD53-49A3-84BB-FB202271418F}" srcOrd="2" destOrd="0" presId="urn:microsoft.com/office/officeart/2005/8/layout/hierarchy3"/>
    <dgm:cxn modelId="{26D43D95-CCB6-40EB-9708-370AB1BC881B}" type="presParOf" srcId="{7B151B29-FD53-49A3-84BB-FB202271418F}" destId="{BC8EBB17-029E-454F-8FF1-09643118C119}" srcOrd="0" destOrd="0" presId="urn:microsoft.com/office/officeart/2005/8/layout/hierarchy3"/>
    <dgm:cxn modelId="{20179D98-1568-421A-9DBB-B3662E2D68B0}" type="presParOf" srcId="{BC8EBB17-029E-454F-8FF1-09643118C119}" destId="{287405E0-7D85-4508-A380-87D5D159976F}" srcOrd="0" destOrd="0" presId="urn:microsoft.com/office/officeart/2005/8/layout/hierarchy3"/>
    <dgm:cxn modelId="{3F989DFA-0BFB-4C05-9950-61F33D00D79F}" type="presParOf" srcId="{BC8EBB17-029E-454F-8FF1-09643118C119}" destId="{9565B38F-1012-4FE8-AE8F-F6EF412B892B}" srcOrd="1" destOrd="0" presId="urn:microsoft.com/office/officeart/2005/8/layout/hierarchy3"/>
    <dgm:cxn modelId="{24CE5F5A-7C6E-4CBF-AACC-41C46F93FC9B}" type="presParOf" srcId="{7B151B29-FD53-49A3-84BB-FB202271418F}" destId="{747780D9-1687-495C-8AAE-2F6B04BADA7F}" srcOrd="1" destOrd="0" presId="urn:microsoft.com/office/officeart/2005/8/layout/hierarchy3"/>
    <dgm:cxn modelId="{03068354-3AAD-48D0-A150-7EED48C5F8C2}" type="presParOf" srcId="{704549DB-7F4E-44EF-B9D8-6863D0FDF3D8}" destId="{0C84B9C8-578A-4E97-9F56-A74266EB5DA5}" srcOrd="3" destOrd="0" presId="urn:microsoft.com/office/officeart/2005/8/layout/hierarchy3"/>
    <dgm:cxn modelId="{8476539A-D44A-43E0-A6B6-6BF473B84A99}" type="presParOf" srcId="{0C84B9C8-578A-4E97-9F56-A74266EB5DA5}" destId="{4C8B246A-0FAE-44F8-9B45-E440122F91B5}" srcOrd="0" destOrd="0" presId="urn:microsoft.com/office/officeart/2005/8/layout/hierarchy3"/>
    <dgm:cxn modelId="{1B8E585D-2ED1-4CA9-A77B-654B9984C5EB}" type="presParOf" srcId="{4C8B246A-0FAE-44F8-9B45-E440122F91B5}" destId="{A0422ACC-7F80-40F0-8311-8748DBEA9484}" srcOrd="0" destOrd="0" presId="urn:microsoft.com/office/officeart/2005/8/layout/hierarchy3"/>
    <dgm:cxn modelId="{EC976C43-7E79-4987-842D-CC63D0591728}" type="presParOf" srcId="{4C8B246A-0FAE-44F8-9B45-E440122F91B5}" destId="{DEC0225F-857A-4A4D-A60A-38F3D4D2DB89}" srcOrd="1" destOrd="0" presId="urn:microsoft.com/office/officeart/2005/8/layout/hierarchy3"/>
    <dgm:cxn modelId="{1995D5F9-4BB9-4A22-8535-92C81B2B077F}" type="presParOf" srcId="{0C84B9C8-578A-4E97-9F56-A74266EB5DA5}" destId="{8E53C0EC-9890-43E6-97DE-FA54B6C40131}"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92787-5511-4DA7-B39D-0457A9041DBB}">
      <dsp:nvSpPr>
        <dsp:cNvPr id="0" name=""/>
        <dsp:cNvSpPr/>
      </dsp:nvSpPr>
      <dsp:spPr>
        <a:xfrm>
          <a:off x="1969" y="1317790"/>
          <a:ext cx="2263113" cy="113155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Post-Brexit effects</a:t>
          </a:r>
        </a:p>
      </dsp:txBody>
      <dsp:txXfrm>
        <a:off x="35111" y="1350932"/>
        <a:ext cx="2196829" cy="1065272"/>
      </dsp:txXfrm>
    </dsp:sp>
    <dsp:sp modelId="{5952C699-966C-4457-9B8C-DF6A34A4AA29}">
      <dsp:nvSpPr>
        <dsp:cNvPr id="0" name=""/>
        <dsp:cNvSpPr/>
      </dsp:nvSpPr>
      <dsp:spPr>
        <a:xfrm>
          <a:off x="2830860" y="1317790"/>
          <a:ext cx="2263113" cy="1131556"/>
        </a:xfrm>
        <a:prstGeom prst="roundRect">
          <a:avLst>
            <a:gd name="adj" fmla="val 10000"/>
          </a:avLst>
        </a:prstGeom>
        <a:solidFill>
          <a:schemeClr val="accent5">
            <a:hueOff val="-1013224"/>
            <a:satOff val="1071"/>
            <a:lumOff val="-19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Job dissatisfaction due to lower salary</a:t>
          </a:r>
        </a:p>
      </dsp:txBody>
      <dsp:txXfrm>
        <a:off x="2864002" y="1350932"/>
        <a:ext cx="2196829" cy="1065272"/>
      </dsp:txXfrm>
    </dsp:sp>
    <dsp:sp modelId="{287405E0-7D85-4508-A380-87D5D159976F}">
      <dsp:nvSpPr>
        <dsp:cNvPr id="0" name=""/>
        <dsp:cNvSpPr/>
      </dsp:nvSpPr>
      <dsp:spPr>
        <a:xfrm>
          <a:off x="5659751" y="1317790"/>
          <a:ext cx="2263113" cy="1131556"/>
        </a:xfrm>
        <a:prstGeom prst="roundRect">
          <a:avLst>
            <a:gd name="adj" fmla="val 10000"/>
          </a:avLst>
        </a:prstGeom>
        <a:solidFill>
          <a:schemeClr val="accent5">
            <a:hueOff val="-2026448"/>
            <a:satOff val="2142"/>
            <a:lumOff val="-39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Insufficient training</a:t>
          </a:r>
        </a:p>
      </dsp:txBody>
      <dsp:txXfrm>
        <a:off x="5692893" y="1350932"/>
        <a:ext cx="2196829" cy="1065272"/>
      </dsp:txXfrm>
    </dsp:sp>
    <dsp:sp modelId="{A0422ACC-7F80-40F0-8311-8748DBEA9484}">
      <dsp:nvSpPr>
        <dsp:cNvPr id="0" name=""/>
        <dsp:cNvSpPr/>
      </dsp:nvSpPr>
      <dsp:spPr>
        <a:xfrm>
          <a:off x="8488642" y="1317790"/>
          <a:ext cx="2263113" cy="1131556"/>
        </a:xfrm>
        <a:prstGeom prst="roundRect">
          <a:avLst>
            <a:gd name="adj" fmla="val 10000"/>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Stress and anxiety</a:t>
          </a:r>
        </a:p>
      </dsp:txBody>
      <dsp:txXfrm>
        <a:off x="8521784" y="1350932"/>
        <a:ext cx="2196829" cy="106527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077D68-7638-4312-B3B4-45BDCC688172}" type="datetimeFigureOut">
              <a:rPr lang="en-US" smtClean="0"/>
              <a:t>8/8/22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C1C0E3-8704-4780-8F0A-FDCE2747D3D2}" type="slidenum">
              <a:rPr lang="en-US" smtClean="0"/>
              <a:t>‹#›</a:t>
            </a:fld>
            <a:endParaRPr lang="en-US"/>
          </a:p>
        </p:txBody>
      </p:sp>
    </p:spTree>
    <p:extLst>
      <p:ext uri="{BB962C8B-B14F-4D97-AF65-F5344CB8AC3E}">
        <p14:creationId xmlns:p14="http://schemas.microsoft.com/office/powerpoint/2010/main" val="2447856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is a chronic lack of nurses and medical professionals working in NHS hospitals, as well as in community and mental health facilities. The adult social sector has been affected by the same problem. The disciplines of nursing, medicine, and allied health professionals have experienced the highest levels of employee turnover. NHS may lose a sizeable chunk of its EU personnel as a result of Brexit, or it may become more difficult to hire EU citizens in the future. The NHS was already having problems keeping personnel after the 2016 referendum, which is the main challenge facing the public health sector—which is not necessarily a concern for many other companies that employ a high number of EU people.</a:t>
            </a:r>
          </a:p>
        </p:txBody>
      </p:sp>
      <p:sp>
        <p:nvSpPr>
          <p:cNvPr id="4" name="Slide Number Placeholder 3"/>
          <p:cNvSpPr>
            <a:spLocks noGrp="1"/>
          </p:cNvSpPr>
          <p:nvPr>
            <p:ph type="sldNum" sz="quarter" idx="5"/>
          </p:nvPr>
        </p:nvSpPr>
        <p:spPr/>
        <p:txBody>
          <a:bodyPr/>
          <a:lstStyle/>
          <a:p>
            <a:fld id="{B3C1C0E3-8704-4780-8F0A-FDCE2747D3D2}" type="slidenum">
              <a:rPr lang="en-US" smtClean="0"/>
              <a:t>4</a:t>
            </a:fld>
            <a:endParaRPr lang="en-US"/>
          </a:p>
        </p:txBody>
      </p:sp>
    </p:spTree>
    <p:extLst>
      <p:ext uri="{BB962C8B-B14F-4D97-AF65-F5344CB8AC3E}">
        <p14:creationId xmlns:p14="http://schemas.microsoft.com/office/powerpoint/2010/main" val="4225838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ability of the British National Health Service (NHS) to retain trained healthcare personnel is one of the biggest post-Brexit challenges for the UK. Since many other important sectors of the British economy rely on EU workers more than the NHS does, this is a problem that affects all of society, not just the public health sector.</a:t>
            </a:r>
          </a:p>
          <a:p>
            <a:r>
              <a:rPr lang="en-US" dirty="0"/>
              <a:t>Proper care has also been facing the same problem and the impact of this problem on employee and organization has been discussed as:</a:t>
            </a:r>
          </a:p>
          <a:p>
            <a:pPr marL="171450" indent="-171450">
              <a:buFont typeface="Arial" panose="020B0604020202020204" pitchFamily="34" charset="0"/>
              <a:buChar char="•"/>
            </a:pPr>
            <a:r>
              <a:rPr lang="en-US" dirty="0"/>
              <a:t>Staff shortage has caused to reduce the health care services and quality in the Proper care organization. When the employee turnover increases it puts pressure on the existing staff to deliver more in less time. In all that chaos the delivered services by the staff may not be up to the standards and hence the patient gets affected.</a:t>
            </a:r>
          </a:p>
          <a:p>
            <a:pPr marL="171450" indent="-171450">
              <a:buFont typeface="Arial" panose="020B0604020202020204" pitchFamily="34" charset="0"/>
              <a:buChar char="•"/>
            </a:pPr>
            <a:r>
              <a:rPr lang="en-US" dirty="0"/>
              <a:t>If the staff shortage continues to rise, there is a risk of undermining the sustainability of the care services being provided at Proper care. Because when the waiting lists will continue to grow and more vacancies will remain unfilled the substantiality of the services will be difficult to maintain.</a:t>
            </a:r>
          </a:p>
          <a:p>
            <a:pPr marL="171450" indent="-171450">
              <a:buFont typeface="Arial" panose="020B0604020202020204" pitchFamily="34" charset="0"/>
              <a:buChar char="•"/>
            </a:pPr>
            <a:r>
              <a:rPr lang="en-US" dirty="0"/>
              <a:t>Employee shortage causes the wave of anxiety and stress in the existing employees. More work not only puts pressure on the staff but the scene of quitting job by their colleagues creates a wave of stress in them. </a:t>
            </a:r>
            <a:endParaRPr lang="en-US" b="0" i="0" dirty="0">
              <a:solidFill>
                <a:srgbClr val="202124"/>
              </a:solidFill>
              <a:effectLst/>
              <a:latin typeface="arial" panose="020B0604020202020204" pitchFamily="34" charset="0"/>
            </a:endParaRPr>
          </a:p>
          <a:p>
            <a:pPr marL="171450" indent="-171450">
              <a:buFont typeface="Arial" panose="020B0604020202020204" pitchFamily="34" charset="0"/>
              <a:buChar char="•"/>
            </a:pPr>
            <a:r>
              <a:rPr lang="en-US" b="0" i="0" dirty="0">
                <a:solidFill>
                  <a:srgbClr val="202124"/>
                </a:solidFill>
                <a:effectLst/>
                <a:latin typeface="arial" panose="020B0604020202020204" pitchFamily="34" charset="0"/>
              </a:rPr>
              <a:t>Employee turnover can cause company to lose productivity, be compelled to hire new staff, experience a decline in morale, miss out on sales opportunities, and incur additional costs that could have been avoided if the employee had been retained from the start.</a:t>
            </a:r>
            <a:endParaRPr lang="en-US" dirty="0"/>
          </a:p>
          <a:p>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5</a:t>
            </a:fld>
            <a:endParaRPr lang="en-US"/>
          </a:p>
        </p:txBody>
      </p:sp>
    </p:spTree>
    <p:extLst>
      <p:ext uri="{BB962C8B-B14F-4D97-AF65-F5344CB8AC3E}">
        <p14:creationId xmlns:p14="http://schemas.microsoft.com/office/powerpoint/2010/main" val="1271804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Political : The NHS will be negatively impacted by the Brexit, just like all other UK organizations. Being a public institution, a break from the European Union will have significant effects on its ability to function. The lack of manpower is one of the main problems. A sizable share of the NHS personnel is foreign-born. There will be a reduction in this ongoing supply of skilled people after Brexit. and the NHS will have a staff shortage.</a:t>
            </a:r>
          </a:p>
          <a:p>
            <a:r>
              <a:rPr lang="en-US" dirty="0"/>
              <a:t>In context of Proper care the funding from government has been reduced for training of staff in medical care units. This contributed in the less attractivity of the professions hence less people showed interest in joining the nursing, adult care social and mental health providing fields. </a:t>
            </a:r>
          </a:p>
          <a:p>
            <a:endParaRPr lang="en-US" dirty="0"/>
          </a:p>
          <a:p>
            <a:r>
              <a:rPr lang="en-US" dirty="0"/>
              <a:t>Economical : Due to lower salaries in the nursing, mental and social care professions, people feel not to join these professions and look for the other opportunities.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Technological:  At times patient expects more from the service provider but he might not be able to fulfill the expectations due to insufficient training.</a:t>
            </a:r>
          </a:p>
          <a:p>
            <a:endParaRPr lang="en-US" dirty="0"/>
          </a:p>
          <a:p>
            <a:endParaRPr lang="en-US" dirty="0"/>
          </a:p>
          <a:p>
            <a:endParaRPr lang="en-US" dirty="0"/>
          </a:p>
          <a:p>
            <a:endParaRPr lang="en-US" dirty="0"/>
          </a:p>
          <a:p>
            <a:endParaRPr lang="en-US" b="0" dirty="0"/>
          </a:p>
          <a:p>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7</a:t>
            </a:fld>
            <a:endParaRPr lang="en-US"/>
          </a:p>
        </p:txBody>
      </p:sp>
    </p:spTree>
    <p:extLst>
      <p:ext uri="{BB962C8B-B14F-4D97-AF65-F5344CB8AC3E}">
        <p14:creationId xmlns:p14="http://schemas.microsoft.com/office/powerpoint/2010/main" val="2079158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8</a:t>
            </a:fld>
            <a:endParaRPr lang="en-US"/>
          </a:p>
        </p:txBody>
      </p:sp>
    </p:spTree>
    <p:extLst>
      <p:ext uri="{BB962C8B-B14F-4D97-AF65-F5344CB8AC3E}">
        <p14:creationId xmlns:p14="http://schemas.microsoft.com/office/powerpoint/2010/main" val="831429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Tribrid</a:t>
            </a:r>
            <a:r>
              <a:rPr lang="en-US" dirty="0"/>
              <a:t>: </a:t>
            </a:r>
            <a:r>
              <a:rPr lang="en-US" b="0" i="0" dirty="0">
                <a:solidFill>
                  <a:srgbClr val="202124"/>
                </a:solidFill>
                <a:effectLst/>
                <a:latin typeface="arial" panose="020B0604020202020204" pitchFamily="34" charset="0"/>
              </a:rPr>
              <a:t>hybrid having three components</a:t>
            </a:r>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11</a:t>
            </a:fld>
            <a:endParaRPr lang="en-US"/>
          </a:p>
        </p:txBody>
      </p:sp>
    </p:spTree>
    <p:extLst>
      <p:ext uri="{BB962C8B-B14F-4D97-AF65-F5344CB8AC3E}">
        <p14:creationId xmlns:p14="http://schemas.microsoft.com/office/powerpoint/2010/main" val="27630608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Ratings system used : </a:t>
            </a:r>
            <a:r>
              <a:rPr lang="en-US" b="0" i="0" dirty="0">
                <a:solidFill>
                  <a:srgbClr val="090909"/>
                </a:solidFill>
                <a:effectLst/>
                <a:latin typeface="Helvetica" panose="020B0604020202020204" pitchFamily="34" charset="0"/>
              </a:rPr>
              <a:t>1-5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90909"/>
                </a:solidFill>
                <a:effectLst/>
                <a:latin typeface="Helvetica" panose="020B0604020202020204" pitchFamily="34" charset="0"/>
              </a:rPr>
              <a:t>Importance given to solutions ( 1-5: 1-lowest , 5-highest)</a:t>
            </a:r>
          </a:p>
          <a:p>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13</a:t>
            </a:fld>
            <a:endParaRPr lang="en-US"/>
          </a:p>
        </p:txBody>
      </p:sp>
    </p:spTree>
    <p:extLst>
      <p:ext uri="{BB962C8B-B14F-4D97-AF65-F5344CB8AC3E}">
        <p14:creationId xmlns:p14="http://schemas.microsoft.com/office/powerpoint/2010/main" val="954296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first step of designing the action plan training needs of Proper Care staff will be identified by the managers of that department. This process will take approximately 10 days starting from July 19 till 29. Next step will be to align the overall goal of Proper Care organization i.e. to improve the staff retention with the specific goal of this training program i.e. improve employee satisfaction. Further the needs assessment procedure will start from August 6 till 15. The goal of a training needs assessment is to pinpoint the knowledge, skills, and abilities that an agency's employees will require in order to meet specific performance goals. Training committee will decide the trainer in this step which trainer will provide the training to the staff. The training program will be designed on August 31 till September 9.</a:t>
            </a:r>
          </a:p>
        </p:txBody>
      </p:sp>
      <p:sp>
        <p:nvSpPr>
          <p:cNvPr id="4" name="Slide Number Placeholder 3"/>
          <p:cNvSpPr>
            <a:spLocks noGrp="1"/>
          </p:cNvSpPr>
          <p:nvPr>
            <p:ph type="sldNum" sz="quarter" idx="5"/>
          </p:nvPr>
        </p:nvSpPr>
        <p:spPr/>
        <p:txBody>
          <a:bodyPr/>
          <a:lstStyle/>
          <a:p>
            <a:fld id="{B3C1C0E3-8704-4780-8F0A-FDCE2747D3D2}" type="slidenum">
              <a:rPr lang="en-US" smtClean="0"/>
              <a:t>16</a:t>
            </a:fld>
            <a:endParaRPr lang="en-US"/>
          </a:p>
        </p:txBody>
      </p:sp>
    </p:spTree>
    <p:extLst>
      <p:ext uri="{BB962C8B-B14F-4D97-AF65-F5344CB8AC3E}">
        <p14:creationId xmlns:p14="http://schemas.microsoft.com/office/powerpoint/2010/main" val="2530325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the monitoring purpose attendance of each trainee and trainer will be taken. HR will be responsible for this purpose. This task will help us to observe the engagement level of the staff who require training. Training program cannot easily be detected through attendance but during the training session the participation pf each member also needs to be assessed. This can be done though Question/Answers session in between the training.  Participation can also be enhanced by attracting the audience attention by presenting some eye catching material. This will include  practice videos on the training subjects.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Trainer should also encourage the trainees of the training session to share their thoughts and experiences on the problem. Trainees will then actively participate and focus on the on going conversation to hear from other fellow trainees and share their own suggestions and experiences.</a:t>
            </a: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rPr>
              <a:t> </a:t>
            </a:r>
            <a:r>
              <a:rPr lang="en-US" dirty="0"/>
              <a:t>Next part is to evaluate the understanding of the trainees i.e. have they actually been able to understand the purpose of training. This function will be mainly performed by the trainer. Trainer will take short quizzes at the end of each training session to assess the understanding level of the training. </a:t>
            </a:r>
          </a:p>
          <a:p>
            <a:pPr algn="l"/>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17</a:t>
            </a:fld>
            <a:endParaRPr lang="en-US"/>
          </a:p>
        </p:txBody>
      </p:sp>
    </p:spTree>
    <p:extLst>
      <p:ext uri="{BB962C8B-B14F-4D97-AF65-F5344CB8AC3E}">
        <p14:creationId xmlns:p14="http://schemas.microsoft.com/office/powerpoint/2010/main" val="436899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Last step is to assess the outcome of training in long term. For this we have designed an evaluation plan. Two main tasks will be done in order to evaluate the affects of training. Firstly human resource manager will undertake a customer survey from the patients of Proper care to get the feedback after every 6 months of training. Patients are the most accessible and inexpensive source to get the feedback process done. They will give the honest and effective review. They will be asked questions related to the treatment given by the staff and suggestions to improve.</a:t>
            </a:r>
          </a:p>
          <a:p>
            <a:r>
              <a:rPr lang="en-US" dirty="0"/>
              <a:t>Feedback can also be obtained through the complaint department by observing the number of complaints submitted by the customers and other stakeholders of the Proper care. This process should be done after 3 months.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Evaluation of the staff should be done by checking On the Job observation part. This will include to instruct them to apply and and observe them </a:t>
            </a:r>
          </a:p>
          <a:p>
            <a:r>
              <a:rPr lang="en-US" dirty="0"/>
              <a:t>the training techniques learned in the training in their treatment tasks. </a:t>
            </a:r>
          </a:p>
        </p:txBody>
      </p:sp>
      <p:sp>
        <p:nvSpPr>
          <p:cNvPr id="4" name="Slide Number Placeholder 3"/>
          <p:cNvSpPr>
            <a:spLocks noGrp="1"/>
          </p:cNvSpPr>
          <p:nvPr>
            <p:ph type="sldNum" sz="quarter" idx="5"/>
          </p:nvPr>
        </p:nvSpPr>
        <p:spPr/>
        <p:txBody>
          <a:bodyPr/>
          <a:lstStyle/>
          <a:p>
            <a:fld id="{B3C1C0E3-8704-4780-8F0A-FDCE2747D3D2}" type="slidenum">
              <a:rPr lang="en-US" smtClean="0"/>
              <a:t>18</a:t>
            </a:fld>
            <a:endParaRPr lang="en-US"/>
          </a:p>
        </p:txBody>
      </p:sp>
    </p:spTree>
    <p:extLst>
      <p:ext uri="{BB962C8B-B14F-4D97-AF65-F5344CB8AC3E}">
        <p14:creationId xmlns:p14="http://schemas.microsoft.com/office/powerpoint/2010/main" val="22433730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3C1C0E3-8704-4780-8F0A-FDCE2747D3D2}" type="slidenum">
              <a:rPr lang="en-US" smtClean="0"/>
              <a:t>19</a:t>
            </a:fld>
            <a:endParaRPr lang="en-US"/>
          </a:p>
        </p:txBody>
      </p:sp>
    </p:spTree>
    <p:extLst>
      <p:ext uri="{BB962C8B-B14F-4D97-AF65-F5344CB8AC3E}">
        <p14:creationId xmlns:p14="http://schemas.microsoft.com/office/powerpoint/2010/main" val="1972503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CEA3B367-9702-40C4-B004-311B451CD7BF}" type="datetimeFigureOut">
              <a:rPr lang="en-US" smtClean="0"/>
              <a:t>8/8/22</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8C6B9EAF-6DB2-44DA-8C5A-9B0C7C468AC5}" type="slidenum">
              <a:rPr lang="en-US" smtClean="0"/>
              <a:t>‹#›</a:t>
            </a:fld>
            <a:endParaRPr lang="en-US"/>
          </a:p>
        </p:txBody>
      </p:sp>
    </p:spTree>
    <p:extLst>
      <p:ext uri="{BB962C8B-B14F-4D97-AF65-F5344CB8AC3E}">
        <p14:creationId xmlns:p14="http://schemas.microsoft.com/office/powerpoint/2010/main" val="1788118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3B367-9702-40C4-B004-311B451CD7BF}" type="datetimeFigureOut">
              <a:rPr lang="en-US" smtClean="0"/>
              <a:t>8/8/22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475313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A3B367-9702-40C4-B004-311B451CD7BF}" type="datetimeFigureOut">
              <a:rPr lang="en-US" smtClean="0"/>
              <a:t>8/8/22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3994112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A3B367-9702-40C4-B004-311B451CD7BF}" type="datetimeFigureOut">
              <a:rPr lang="en-US" smtClean="0"/>
              <a:t>8/8/22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142945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3B367-9702-40C4-B004-311B451CD7BF}" type="datetimeFigureOut">
              <a:rPr lang="en-US" smtClean="0"/>
              <a:t>8/8/22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1171030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A3B367-9702-40C4-B004-311B451CD7BF}" type="datetimeFigureOut">
              <a:rPr lang="en-US" smtClean="0"/>
              <a:t>8/8/22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1925983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A3B367-9702-40C4-B004-311B451CD7BF}" type="datetimeFigureOut">
              <a:rPr lang="en-US" smtClean="0"/>
              <a:t>8/8/22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733211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CEA3B367-9702-40C4-B004-311B451CD7BF}" type="datetimeFigureOut">
              <a:rPr lang="en-US" smtClean="0"/>
              <a:t>8/8/22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8C6B9EAF-6DB2-44DA-8C5A-9B0C7C468AC5}" type="slidenum">
              <a:rPr lang="en-US" smtClean="0"/>
              <a:t>‹#›</a:t>
            </a:fld>
            <a:endParaRPr lang="en-US"/>
          </a:p>
        </p:txBody>
      </p:sp>
    </p:spTree>
    <p:extLst>
      <p:ext uri="{BB962C8B-B14F-4D97-AF65-F5344CB8AC3E}">
        <p14:creationId xmlns:p14="http://schemas.microsoft.com/office/powerpoint/2010/main" val="3719838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CEA3B367-9702-40C4-B004-311B451CD7BF}" type="datetimeFigureOut">
              <a:rPr lang="en-US" smtClean="0"/>
              <a:t>8/8/22</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8C6B9EAF-6DB2-44DA-8C5A-9B0C7C468AC5}" type="slidenum">
              <a:rPr lang="en-US" smtClean="0"/>
              <a:t>‹#›</a:t>
            </a:fld>
            <a:endParaRPr lang="en-US"/>
          </a:p>
        </p:txBody>
      </p:sp>
    </p:spTree>
    <p:extLst>
      <p:ext uri="{BB962C8B-B14F-4D97-AF65-F5344CB8AC3E}">
        <p14:creationId xmlns:p14="http://schemas.microsoft.com/office/powerpoint/2010/main" val="2793297491"/>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3B367-9702-40C4-B004-311B451CD7BF}" type="datetimeFigureOut">
              <a:rPr lang="en-US" smtClean="0"/>
              <a:t>8/8/22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926641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3B367-9702-40C4-B004-311B451CD7BF}" type="datetimeFigureOut">
              <a:rPr lang="en-US" smtClean="0"/>
              <a:t>8/8/22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3629325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CEA3B367-9702-40C4-B004-311B451CD7BF}" type="datetimeFigureOut">
              <a:rPr lang="en-US" smtClean="0"/>
              <a:t>8/8/22</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8C6B9EAF-6DB2-44DA-8C5A-9B0C7C468AC5}" type="slidenum">
              <a:rPr lang="en-US" smtClean="0"/>
              <a:t>‹#›</a:t>
            </a:fld>
            <a:endParaRPr lang="en-US"/>
          </a:p>
        </p:txBody>
      </p:sp>
    </p:spTree>
    <p:extLst>
      <p:ext uri="{BB962C8B-B14F-4D97-AF65-F5344CB8AC3E}">
        <p14:creationId xmlns:p14="http://schemas.microsoft.com/office/powerpoint/2010/main" val="130486652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cdc.gov/coronavirus/2019-ncov/hcp/mitigating-staff-shortages.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mentalhealthtoday.co.uk/news/workplace-mental-health/as-the-mental-health-crisis-takes-its-toll-on-social-care-the-spotlight-is-on-staffing" TargetMode="External"/><Relationship Id="rId5" Type="http://schemas.openxmlformats.org/officeDocument/2006/relationships/hyperlink" Target="https://www.marketingtutor.net/pestle-analysis-of-the-nhs/" TargetMode="External"/><Relationship Id="rId4" Type="http://schemas.openxmlformats.org/officeDocument/2006/relationships/hyperlink" Target="https://ukdiss.com/examples/qualified-nurses-shortage.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EC6E84F-F563-2092-7A6A-4C4C164D27E8}"/>
              </a:ext>
            </a:extLst>
          </p:cNvPr>
          <p:cNvSpPr>
            <a:spLocks noGrp="1"/>
          </p:cNvSpPr>
          <p:nvPr>
            <p:ph type="subTitle" idx="1"/>
          </p:nvPr>
        </p:nvSpPr>
        <p:spPr>
          <a:xfrm>
            <a:off x="261113" y="4051863"/>
            <a:ext cx="8287802" cy="1685924"/>
          </a:xfrm>
        </p:spPr>
        <p:txBody>
          <a:bodyPr>
            <a:noAutofit/>
          </a:bodyPr>
          <a:lstStyle/>
          <a:p>
            <a:r>
              <a:rPr lang="en-US" b="1" dirty="0"/>
              <a:t>Name : Ashfaq Ahmed</a:t>
            </a:r>
          </a:p>
          <a:p>
            <a:r>
              <a:rPr lang="en-US" b="1" dirty="0"/>
              <a:t>Student Number : 2028429</a:t>
            </a:r>
          </a:p>
          <a:p>
            <a:r>
              <a:rPr lang="en-US" b="1" dirty="0"/>
              <a:t>Module : Problem solving and decision making</a:t>
            </a:r>
          </a:p>
          <a:p>
            <a:r>
              <a:rPr lang="en-US" b="1" dirty="0"/>
              <a:t>Lecturer : </a:t>
            </a:r>
            <a:r>
              <a:rPr lang="en-US" b="1" dirty="0" err="1"/>
              <a:t>Chijioke</a:t>
            </a:r>
            <a:r>
              <a:rPr lang="en-US" b="1" dirty="0"/>
              <a:t> Uba</a:t>
            </a:r>
          </a:p>
        </p:txBody>
      </p:sp>
      <p:pic>
        <p:nvPicPr>
          <p:cNvPr id="4" name="Picture 3">
            <a:extLst>
              <a:ext uri="{FF2B5EF4-FFF2-40B4-BE49-F238E27FC236}">
                <a16:creationId xmlns:a16="http://schemas.microsoft.com/office/drawing/2014/main" id="{D10BCB65-A87D-C18D-38C9-48FDF6B8C9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6571" y="229961"/>
            <a:ext cx="4673897" cy="4644570"/>
          </a:xfrm>
          <a:prstGeom prst="rect">
            <a:avLst/>
          </a:prstGeom>
        </p:spPr>
      </p:pic>
    </p:spTree>
    <p:extLst>
      <p:ext uri="{BB962C8B-B14F-4D97-AF65-F5344CB8AC3E}">
        <p14:creationId xmlns:p14="http://schemas.microsoft.com/office/powerpoint/2010/main" val="3407011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38A77-262A-F409-74C2-33589DCCF176}"/>
              </a:ext>
            </a:extLst>
          </p:cNvPr>
          <p:cNvSpPr>
            <a:spLocks noGrp="1"/>
          </p:cNvSpPr>
          <p:nvPr>
            <p:ph type="title"/>
          </p:nvPr>
        </p:nvSpPr>
        <p:spPr>
          <a:xfrm>
            <a:off x="998186" y="2599901"/>
            <a:ext cx="10772775" cy="1658198"/>
          </a:xfrm>
        </p:spPr>
        <p:txBody>
          <a:bodyPr/>
          <a:lstStyle/>
          <a:p>
            <a:r>
              <a:rPr lang="en-US" sz="5400" dirty="0">
                <a:solidFill>
                  <a:schemeClr val="tx2">
                    <a:lumMod val="75000"/>
                  </a:schemeClr>
                </a:solidFill>
              </a:rPr>
              <a:t>Understanding and solving the problem of Staff Shortage in Proper Care</a:t>
            </a:r>
            <a:endParaRPr lang="en-US" dirty="0">
              <a:solidFill>
                <a:schemeClr val="tx2">
                  <a:lumMod val="75000"/>
                </a:schemeClr>
              </a:solidFill>
            </a:endParaRPr>
          </a:p>
        </p:txBody>
      </p:sp>
    </p:spTree>
    <p:extLst>
      <p:ext uri="{BB962C8B-B14F-4D97-AF65-F5344CB8AC3E}">
        <p14:creationId xmlns:p14="http://schemas.microsoft.com/office/powerpoint/2010/main" val="243915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199A8-08F7-1271-AE00-92F8F1F0B5FC}"/>
              </a:ext>
            </a:extLst>
          </p:cNvPr>
          <p:cNvSpPr>
            <a:spLocks noGrp="1"/>
          </p:cNvSpPr>
          <p:nvPr>
            <p:ph type="title"/>
          </p:nvPr>
        </p:nvSpPr>
        <p:spPr/>
        <p:txBody>
          <a:bodyPr>
            <a:normAutofit fontScale="90000"/>
          </a:bodyPr>
          <a:lstStyle/>
          <a:p>
            <a:pPr marL="342900" marR="0" lvl="0" indent="-342900">
              <a:lnSpc>
                <a:spcPct val="107000"/>
              </a:lnSpc>
              <a:spcBef>
                <a:spcPts val="0"/>
              </a:spcBef>
              <a:spcAft>
                <a:spcPts val="800"/>
              </a:spcAft>
              <a:tabLst>
                <a:tab pos="457200" algn="l"/>
              </a:tabLst>
            </a:pPr>
            <a:r>
              <a:rPr lang="en-US" sz="5400" b="1" dirty="0">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US" sz="54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34438C7B-E329-D450-05A0-B5CA479782C0}"/>
              </a:ext>
            </a:extLst>
          </p:cNvPr>
          <p:cNvSpPr>
            <a:spLocks noGrp="1"/>
          </p:cNvSpPr>
          <p:nvPr>
            <p:ph idx="1"/>
          </p:nvPr>
        </p:nvSpPr>
        <p:spPr>
          <a:xfrm>
            <a:off x="657224" y="2460567"/>
            <a:ext cx="10753725" cy="3766185"/>
          </a:xfrm>
        </p:spPr>
        <p:txBody>
          <a:bodyPr/>
          <a:lstStyle/>
          <a:p>
            <a:pPr algn="just"/>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Solving problems involves the steps of identifying a problem, discovering its cause, finding, prioritizing, and narrowing down the range of possible solutions, as well as putting those solutions into action. To make decisions, one must first identify the problem to be solved, then acquire relevant data, and then weigh the pros and cons of various options. Organizing relevant information and outlining options in a step-by-step decision-making process might help you make more careful, intelligent decisions. In this unit I have identified the problem of Proper care unit i.e., Staff storage. Impact and nature of this problem and PESTLE analysis is also done. Depending upon the PESTE analysis and Fishbone cause and effect, possible solutions to the problem are proposed. The solution that we have chosen to base our action plan is providing training to the staff. In the Task 2 Action plan, monitoring and evaluation plan is also presented of the chosen solution.</a:t>
            </a:r>
          </a:p>
          <a:p>
            <a:endParaRPr lang="en-US" dirty="0"/>
          </a:p>
        </p:txBody>
      </p:sp>
    </p:spTree>
    <p:extLst>
      <p:ext uri="{BB962C8B-B14F-4D97-AF65-F5344CB8AC3E}">
        <p14:creationId xmlns:p14="http://schemas.microsoft.com/office/powerpoint/2010/main" val="3428617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FD610-9B41-1A29-F23D-79BEC21A421F}"/>
              </a:ext>
            </a:extLst>
          </p:cNvPr>
          <p:cNvSpPr>
            <a:spLocks noGrp="1"/>
          </p:cNvSpPr>
          <p:nvPr>
            <p:ph type="title"/>
          </p:nvPr>
        </p:nvSpPr>
        <p:spPr>
          <a:xfrm>
            <a:off x="657224" y="499533"/>
            <a:ext cx="10772775" cy="1081294"/>
          </a:xfrm>
        </p:spPr>
        <p:txBody>
          <a:bodyPr>
            <a:normAutofit fontScale="90000"/>
          </a:bodyPr>
          <a:lstStyle/>
          <a:p>
            <a:r>
              <a:rPr lang="en-US" dirty="0"/>
              <a:t>Nature of the problem-Staff shortage</a:t>
            </a:r>
            <a:br>
              <a:rPr lang="en-US" dirty="0"/>
            </a:br>
            <a:endParaRPr lang="en-US" dirty="0"/>
          </a:p>
        </p:txBody>
      </p:sp>
      <p:sp>
        <p:nvSpPr>
          <p:cNvPr id="3" name="Content Placeholder 2">
            <a:extLst>
              <a:ext uri="{FF2B5EF4-FFF2-40B4-BE49-F238E27FC236}">
                <a16:creationId xmlns:a16="http://schemas.microsoft.com/office/drawing/2014/main" id="{5920BA91-FA24-80EE-72AE-D8855B7DA462}"/>
              </a:ext>
            </a:extLst>
          </p:cNvPr>
          <p:cNvSpPr>
            <a:spLocks noGrp="1"/>
          </p:cNvSpPr>
          <p:nvPr>
            <p:ph idx="1"/>
          </p:nvPr>
        </p:nvSpPr>
        <p:spPr/>
        <p:txBody>
          <a:bodyPr/>
          <a:lstStyle/>
          <a:p>
            <a:pPr>
              <a:buFont typeface="Wingdings" panose="05000000000000000000" pitchFamily="2" charset="2"/>
              <a:buChar char="§"/>
            </a:pPr>
            <a:r>
              <a:rPr lang="en-US" dirty="0"/>
              <a:t>Staff shortage in NHS, mental health and community providers.</a:t>
            </a:r>
          </a:p>
          <a:p>
            <a:pPr>
              <a:buFont typeface="Wingdings" panose="05000000000000000000" pitchFamily="2" charset="2"/>
              <a:buChar char="§"/>
            </a:pPr>
            <a:r>
              <a:rPr lang="en-US" dirty="0"/>
              <a:t>Effect on the adult social care units.</a:t>
            </a:r>
          </a:p>
          <a:p>
            <a:pPr>
              <a:buFont typeface="Wingdings" panose="05000000000000000000" pitchFamily="2" charset="2"/>
              <a:buChar char="§"/>
            </a:pPr>
            <a:r>
              <a:rPr lang="en-US" dirty="0"/>
              <a:t>Main field- Nursing, medicine and allied health professionals.</a:t>
            </a:r>
          </a:p>
          <a:p>
            <a:pPr>
              <a:buFont typeface="Wingdings" panose="05000000000000000000" pitchFamily="2" charset="2"/>
              <a:buChar char="§"/>
            </a:pPr>
            <a:r>
              <a:rPr lang="en-US" dirty="0"/>
              <a:t>Impact of Brexit to the staff shortage issue. </a:t>
            </a:r>
            <a:r>
              <a:rPr lang="en-US" b="0" i="0" dirty="0">
                <a:solidFill>
                  <a:srgbClr val="2A2A2A"/>
                </a:solidFill>
                <a:effectLst/>
              </a:rPr>
              <a:t>(</a:t>
            </a:r>
            <a:r>
              <a:rPr lang="en-US" b="0" i="0" dirty="0" err="1">
                <a:solidFill>
                  <a:srgbClr val="2A2A2A"/>
                </a:solidFill>
                <a:effectLst/>
              </a:rPr>
              <a:t>Dalingwater</a:t>
            </a:r>
            <a:r>
              <a:rPr lang="en-US" b="0" i="0" dirty="0">
                <a:solidFill>
                  <a:srgbClr val="2A2A2A"/>
                </a:solidFill>
                <a:effectLst/>
              </a:rPr>
              <a:t>, 2019)</a:t>
            </a:r>
            <a:endParaRPr lang="en-US" dirty="0"/>
          </a:p>
          <a:p>
            <a:pPr marL="0" indent="0">
              <a:buNone/>
            </a:pPr>
            <a:endParaRPr lang="en-US" dirty="0"/>
          </a:p>
        </p:txBody>
      </p:sp>
    </p:spTree>
    <p:extLst>
      <p:ext uri="{BB962C8B-B14F-4D97-AF65-F5344CB8AC3E}">
        <p14:creationId xmlns:p14="http://schemas.microsoft.com/office/powerpoint/2010/main" val="308856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05ACB-7AC1-7CC3-FA50-D358BFD87740}"/>
              </a:ext>
            </a:extLst>
          </p:cNvPr>
          <p:cNvSpPr>
            <a:spLocks noGrp="1"/>
          </p:cNvSpPr>
          <p:nvPr>
            <p:ph type="title"/>
          </p:nvPr>
        </p:nvSpPr>
        <p:spPr/>
        <p:txBody>
          <a:bodyPr>
            <a:normAutofit/>
          </a:bodyPr>
          <a:lstStyle/>
          <a:p>
            <a:r>
              <a:rPr lang="en-US" sz="4400" dirty="0"/>
              <a:t>Impact of staff shortage on employees and Proper care organization</a:t>
            </a:r>
          </a:p>
        </p:txBody>
      </p:sp>
      <p:sp>
        <p:nvSpPr>
          <p:cNvPr id="3" name="Content Placeholder 2">
            <a:extLst>
              <a:ext uri="{FF2B5EF4-FFF2-40B4-BE49-F238E27FC236}">
                <a16:creationId xmlns:a16="http://schemas.microsoft.com/office/drawing/2014/main" id="{85EEFCAD-047B-397A-7183-3A7492ABAE39}"/>
              </a:ext>
            </a:extLst>
          </p:cNvPr>
          <p:cNvSpPr>
            <a:spLocks noGrp="1"/>
          </p:cNvSpPr>
          <p:nvPr>
            <p:ph idx="1"/>
          </p:nvPr>
        </p:nvSpPr>
        <p:spPr>
          <a:xfrm>
            <a:off x="676274" y="2399138"/>
            <a:ext cx="10753725" cy="3766185"/>
          </a:xfrm>
        </p:spPr>
        <p:txBody>
          <a:bodyPr/>
          <a:lstStyle/>
          <a:p>
            <a:pPr>
              <a:buFont typeface="Wingdings" panose="05000000000000000000" pitchFamily="2" charset="2"/>
              <a:buChar char="§"/>
            </a:pPr>
            <a:r>
              <a:rPr lang="en-US" dirty="0"/>
              <a:t>Health care services delivery-reduced </a:t>
            </a:r>
            <a:r>
              <a:rPr lang="en-US" b="0" i="0" dirty="0">
                <a:solidFill>
                  <a:srgbClr val="2A2A2A"/>
                </a:solidFill>
                <a:effectLst/>
              </a:rPr>
              <a:t>(</a:t>
            </a:r>
            <a:r>
              <a:rPr lang="en-US" b="0" i="0" dirty="0" err="1">
                <a:solidFill>
                  <a:srgbClr val="2A2A2A"/>
                </a:solidFill>
                <a:effectLst/>
              </a:rPr>
              <a:t>Rimmer</a:t>
            </a:r>
            <a:r>
              <a:rPr lang="en-US" b="0" i="0" dirty="0">
                <a:solidFill>
                  <a:srgbClr val="2A2A2A"/>
                </a:solidFill>
                <a:effectLst/>
              </a:rPr>
              <a:t>, n.d.)</a:t>
            </a:r>
            <a:endParaRPr lang="en-US" dirty="0"/>
          </a:p>
          <a:p>
            <a:pPr>
              <a:buFont typeface="Wingdings" panose="05000000000000000000" pitchFamily="2" charset="2"/>
              <a:buChar char="§"/>
            </a:pPr>
            <a:r>
              <a:rPr lang="en-US" dirty="0"/>
              <a:t>Deterioration in care quality</a:t>
            </a:r>
          </a:p>
          <a:p>
            <a:pPr>
              <a:buFont typeface="Wingdings" panose="05000000000000000000" pitchFamily="2" charset="2"/>
              <a:buChar char="§"/>
            </a:pPr>
            <a:r>
              <a:rPr lang="en-US" dirty="0"/>
              <a:t>Undermining of sustainability of services</a:t>
            </a:r>
          </a:p>
          <a:p>
            <a:pPr>
              <a:buFont typeface="Wingdings" panose="05000000000000000000" pitchFamily="2" charset="2"/>
              <a:buChar char="§"/>
            </a:pPr>
            <a:r>
              <a:rPr lang="en-US" dirty="0"/>
              <a:t>Increase in stress and anxiety among existing staff </a:t>
            </a:r>
            <a:r>
              <a:rPr lang="en-US" b="0" i="0" dirty="0">
                <a:solidFill>
                  <a:srgbClr val="2A2A2A"/>
                </a:solidFill>
                <a:effectLst/>
              </a:rPr>
              <a:t>(Porteous-</a:t>
            </a:r>
            <a:r>
              <a:rPr lang="en-US" b="0" i="0" dirty="0" err="1">
                <a:solidFill>
                  <a:srgbClr val="2A2A2A"/>
                </a:solidFill>
                <a:effectLst/>
              </a:rPr>
              <a:t>Sebouhian</a:t>
            </a:r>
            <a:r>
              <a:rPr lang="en-US" b="0" i="0" dirty="0">
                <a:solidFill>
                  <a:srgbClr val="2A2A2A"/>
                </a:solidFill>
                <a:effectLst/>
              </a:rPr>
              <a:t>, 2021)</a:t>
            </a:r>
            <a:endParaRPr lang="en-US" dirty="0"/>
          </a:p>
          <a:p>
            <a:pPr>
              <a:buFont typeface="Wingdings" panose="05000000000000000000" pitchFamily="2" charset="2"/>
              <a:buChar char="§"/>
            </a:pPr>
            <a:r>
              <a:rPr lang="en-US" dirty="0"/>
              <a:t>Failing to attract and recruit more staff due to higher employee absenteeism</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846615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72623-C46B-9A84-C5BF-A35065F337FF}"/>
              </a:ext>
            </a:extLst>
          </p:cNvPr>
          <p:cNvSpPr>
            <a:spLocks noGrp="1"/>
          </p:cNvSpPr>
          <p:nvPr>
            <p:ph type="title"/>
          </p:nvPr>
        </p:nvSpPr>
        <p:spPr>
          <a:xfrm>
            <a:off x="145780" y="127574"/>
            <a:ext cx="10772775" cy="1236277"/>
          </a:xfrm>
        </p:spPr>
        <p:txBody>
          <a:bodyPr/>
          <a:lstStyle/>
          <a:p>
            <a:r>
              <a:rPr lang="en-US" dirty="0"/>
              <a:t>	PESTLE GRAPH</a:t>
            </a:r>
          </a:p>
        </p:txBody>
      </p:sp>
      <p:pic>
        <p:nvPicPr>
          <p:cNvPr id="5" name="Content Placeholder 4">
            <a:extLst>
              <a:ext uri="{FF2B5EF4-FFF2-40B4-BE49-F238E27FC236}">
                <a16:creationId xmlns:a16="http://schemas.microsoft.com/office/drawing/2014/main" id="{B5B72565-DFFB-7CD7-8738-DD1939A0BBD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54632" y="1561912"/>
            <a:ext cx="5882358" cy="5030431"/>
          </a:xfrm>
        </p:spPr>
      </p:pic>
    </p:spTree>
    <p:extLst>
      <p:ext uri="{BB962C8B-B14F-4D97-AF65-F5344CB8AC3E}">
        <p14:creationId xmlns:p14="http://schemas.microsoft.com/office/powerpoint/2010/main" val="221599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59197-940A-7E58-C0F4-68C3B667C74D}"/>
              </a:ext>
            </a:extLst>
          </p:cNvPr>
          <p:cNvSpPr>
            <a:spLocks noGrp="1"/>
          </p:cNvSpPr>
          <p:nvPr>
            <p:ph type="title"/>
          </p:nvPr>
        </p:nvSpPr>
        <p:spPr>
          <a:xfrm>
            <a:off x="657606" y="353482"/>
            <a:ext cx="10772775" cy="1397826"/>
          </a:xfrm>
        </p:spPr>
        <p:txBody>
          <a:bodyPr>
            <a:normAutofit/>
          </a:bodyPr>
          <a:lstStyle/>
          <a:p>
            <a:r>
              <a:rPr lang="en-US" sz="4000" dirty="0"/>
              <a:t>PESTLE analysis of the macroenvironmental factors of Staff shortage</a:t>
            </a:r>
          </a:p>
        </p:txBody>
      </p:sp>
      <p:sp>
        <p:nvSpPr>
          <p:cNvPr id="3" name="Content Placeholder 2">
            <a:extLst>
              <a:ext uri="{FF2B5EF4-FFF2-40B4-BE49-F238E27FC236}">
                <a16:creationId xmlns:a16="http://schemas.microsoft.com/office/drawing/2014/main" id="{092ABA82-932C-7767-61B2-8E66A53B29A5}"/>
              </a:ext>
            </a:extLst>
          </p:cNvPr>
          <p:cNvSpPr>
            <a:spLocks noGrp="1"/>
          </p:cNvSpPr>
          <p:nvPr>
            <p:ph idx="1"/>
          </p:nvPr>
        </p:nvSpPr>
        <p:spPr/>
        <p:txBody>
          <a:bodyPr/>
          <a:lstStyle/>
          <a:p>
            <a:r>
              <a:rPr lang="en-US" b="1" dirty="0"/>
              <a:t>Political: </a:t>
            </a:r>
            <a:r>
              <a:rPr lang="en-US" dirty="0"/>
              <a:t>After effects of Brexit on NHS staff shortage. In context of Proper care the funding from government has been reduced for training of staff in medical care units. This contributed in the less attractivity of the professions. (Farooq, U. 2020)</a:t>
            </a:r>
          </a:p>
          <a:p>
            <a:r>
              <a:rPr lang="en-US" b="1" dirty="0"/>
              <a:t>Economical : </a:t>
            </a:r>
            <a:r>
              <a:rPr lang="en-US" dirty="0"/>
              <a:t>Job dissatisfaction due to lower salary</a:t>
            </a:r>
          </a:p>
          <a:p>
            <a:r>
              <a:rPr lang="en-US" b="1" dirty="0"/>
              <a:t>Social :  </a:t>
            </a:r>
            <a:r>
              <a:rPr lang="en-US" dirty="0"/>
              <a:t>It has becoming harder to nurse and give social care. Physically and mentally, the work has become much more difficult. It is challenging to attract younger individuals to the industry, not the least since a large portion of the work is not what people anticipate.</a:t>
            </a:r>
          </a:p>
          <a:p>
            <a:r>
              <a:rPr lang="en-US" b="1" dirty="0"/>
              <a:t>Technological : </a:t>
            </a:r>
            <a:r>
              <a:rPr lang="en-US" dirty="0"/>
              <a:t>Due to less training and advancements in this profession people are now more discouraged to join this profession. </a:t>
            </a:r>
          </a:p>
          <a:p>
            <a:endParaRPr lang="en-US" dirty="0"/>
          </a:p>
          <a:p>
            <a:endParaRPr lang="en-US" dirty="0"/>
          </a:p>
          <a:p>
            <a:endParaRPr lang="en-US" dirty="0"/>
          </a:p>
        </p:txBody>
      </p:sp>
    </p:spTree>
    <p:extLst>
      <p:ext uri="{BB962C8B-B14F-4D97-AF65-F5344CB8AC3E}">
        <p14:creationId xmlns:p14="http://schemas.microsoft.com/office/powerpoint/2010/main" val="3498925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95793-3DD4-10B8-6881-73EB68597162}"/>
              </a:ext>
            </a:extLst>
          </p:cNvPr>
          <p:cNvSpPr>
            <a:spLocks noGrp="1"/>
          </p:cNvSpPr>
          <p:nvPr>
            <p:ph type="title"/>
          </p:nvPr>
        </p:nvSpPr>
        <p:spPr>
          <a:xfrm>
            <a:off x="162269" y="671839"/>
            <a:ext cx="11399373" cy="320052"/>
          </a:xfrm>
        </p:spPr>
        <p:txBody>
          <a:bodyPr>
            <a:normAutofit fontScale="90000"/>
          </a:bodyPr>
          <a:lstStyle/>
          <a:p>
            <a:r>
              <a:rPr lang="en-US" sz="4000" dirty="0"/>
              <a:t>Cause and effect analysis of Staff Shortage</a:t>
            </a:r>
            <a:br>
              <a:rPr lang="en-US" sz="4000" dirty="0"/>
            </a:br>
            <a:r>
              <a:rPr lang="en-US" sz="4000" dirty="0"/>
              <a:t>Fishbone diagram</a:t>
            </a:r>
            <a:br>
              <a:rPr lang="en-US" dirty="0"/>
            </a:br>
            <a:endParaRPr lang="en-US" dirty="0"/>
          </a:p>
        </p:txBody>
      </p:sp>
      <p:pic>
        <p:nvPicPr>
          <p:cNvPr id="5" name="Picture 4">
            <a:extLst>
              <a:ext uri="{FF2B5EF4-FFF2-40B4-BE49-F238E27FC236}">
                <a16:creationId xmlns:a16="http://schemas.microsoft.com/office/drawing/2014/main" id="{D88DCBBB-7657-AA89-6D23-ED261EB356D6}"/>
              </a:ext>
            </a:extLst>
          </p:cNvPr>
          <p:cNvPicPr>
            <a:picLocks noChangeAspect="1"/>
          </p:cNvPicPr>
          <p:nvPr/>
        </p:nvPicPr>
        <p:blipFill rotWithShape="1">
          <a:blip r:embed="rId3">
            <a:extLst>
              <a:ext uri="{28A0092B-C50C-407E-A947-70E740481C1C}">
                <a14:useLocalDpi xmlns:a14="http://schemas.microsoft.com/office/drawing/2010/main" val="0"/>
              </a:ext>
            </a:extLst>
          </a:blip>
          <a:srcRect l="30319" t="26609" r="6875" b="13457"/>
          <a:stretch/>
        </p:blipFill>
        <p:spPr>
          <a:xfrm>
            <a:off x="722085" y="1176236"/>
            <a:ext cx="10279743" cy="5515232"/>
          </a:xfrm>
          <a:prstGeom prst="rect">
            <a:avLst/>
          </a:prstGeom>
        </p:spPr>
      </p:pic>
    </p:spTree>
    <p:extLst>
      <p:ext uri="{BB962C8B-B14F-4D97-AF65-F5344CB8AC3E}">
        <p14:creationId xmlns:p14="http://schemas.microsoft.com/office/powerpoint/2010/main" val="3987194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9720B-5AD1-1BE5-36FB-6E22C8D088B4}"/>
              </a:ext>
            </a:extLst>
          </p:cNvPr>
          <p:cNvSpPr>
            <a:spLocks noGrp="1"/>
          </p:cNvSpPr>
          <p:nvPr>
            <p:ph type="title"/>
          </p:nvPr>
        </p:nvSpPr>
        <p:spPr/>
        <p:txBody>
          <a:bodyPr/>
          <a:lstStyle/>
          <a:p>
            <a:r>
              <a:rPr lang="en-US" dirty="0"/>
              <a:t>Main causes</a:t>
            </a:r>
          </a:p>
        </p:txBody>
      </p:sp>
      <p:graphicFrame>
        <p:nvGraphicFramePr>
          <p:cNvPr id="4" name="Content Placeholder 3">
            <a:extLst>
              <a:ext uri="{FF2B5EF4-FFF2-40B4-BE49-F238E27FC236}">
                <a16:creationId xmlns:a16="http://schemas.microsoft.com/office/drawing/2014/main" id="{D2B03F11-5DEB-50CB-7CF1-F5BB3499A90F}"/>
              </a:ext>
            </a:extLst>
          </p:cNvPr>
          <p:cNvGraphicFramePr>
            <a:graphicFrameLocks noGrp="1"/>
          </p:cNvGraphicFramePr>
          <p:nvPr>
            <p:ph idx="1"/>
            <p:extLst>
              <p:ext uri="{D42A27DB-BD31-4B8C-83A1-F6EECF244321}">
                <p14:modId xmlns:p14="http://schemas.microsoft.com/office/powerpoint/2010/main" val="1742913786"/>
              </p:ext>
            </p:extLst>
          </p:nvPr>
        </p:nvGraphicFramePr>
        <p:xfrm>
          <a:off x="676275" y="2011363"/>
          <a:ext cx="10753725" cy="3767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8161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6A657-3A83-055C-5BEB-5E59C06328FA}"/>
              </a:ext>
            </a:extLst>
          </p:cNvPr>
          <p:cNvSpPr>
            <a:spLocks noGrp="1"/>
          </p:cNvSpPr>
          <p:nvPr>
            <p:ph type="title"/>
          </p:nvPr>
        </p:nvSpPr>
        <p:spPr>
          <a:xfrm>
            <a:off x="657224" y="499533"/>
            <a:ext cx="10772775" cy="1003803"/>
          </a:xfrm>
        </p:spPr>
        <p:txBody>
          <a:bodyPr/>
          <a:lstStyle/>
          <a:p>
            <a:r>
              <a:rPr lang="en-US" dirty="0"/>
              <a:t>Solutions</a:t>
            </a:r>
          </a:p>
        </p:txBody>
      </p:sp>
      <p:sp>
        <p:nvSpPr>
          <p:cNvPr id="3" name="Content Placeholder 2">
            <a:extLst>
              <a:ext uri="{FF2B5EF4-FFF2-40B4-BE49-F238E27FC236}">
                <a16:creationId xmlns:a16="http://schemas.microsoft.com/office/drawing/2014/main" id="{F494B43A-5406-B6F9-D332-F7256A620CB0}"/>
              </a:ext>
            </a:extLst>
          </p:cNvPr>
          <p:cNvSpPr>
            <a:spLocks noGrp="1"/>
          </p:cNvSpPr>
          <p:nvPr>
            <p:ph idx="1"/>
          </p:nvPr>
        </p:nvSpPr>
        <p:spPr/>
        <p:txBody>
          <a:bodyPr>
            <a:normAutofit/>
          </a:bodyPr>
          <a:lstStyle/>
          <a:p>
            <a:pPr marL="0" indent="0" algn="just">
              <a:buNone/>
            </a:pPr>
            <a:r>
              <a:rPr lang="en-US" sz="2400" b="1" dirty="0"/>
              <a:t>1)Flexibility in the work schedule: </a:t>
            </a:r>
            <a:r>
              <a:rPr lang="en-US" sz="2400" dirty="0"/>
              <a:t>Healthcare administrators must give nurses greater scheduling alternatives, shift choices, and flexible start times. </a:t>
            </a:r>
            <a:r>
              <a:rPr lang="en-US" b="0" i="0" dirty="0">
                <a:solidFill>
                  <a:srgbClr val="2A2A2A"/>
                </a:solidFill>
                <a:effectLst/>
              </a:rPr>
              <a:t>(</a:t>
            </a:r>
            <a:r>
              <a:rPr lang="en-US" b="0" i="0" dirty="0" err="1">
                <a:solidFill>
                  <a:srgbClr val="2A2A2A"/>
                </a:solidFill>
                <a:effectLst/>
              </a:rPr>
              <a:t>Ryba</a:t>
            </a:r>
            <a:r>
              <a:rPr lang="en-US" b="0" i="0" dirty="0">
                <a:solidFill>
                  <a:srgbClr val="2A2A2A"/>
                </a:solidFill>
                <a:effectLst/>
              </a:rPr>
              <a:t>, 2020)</a:t>
            </a:r>
            <a:endParaRPr lang="en-US" sz="2400" dirty="0"/>
          </a:p>
          <a:p>
            <a:pPr marL="0" indent="0" algn="just">
              <a:buNone/>
            </a:pPr>
            <a:r>
              <a:rPr lang="en-US" sz="2400" b="1" dirty="0"/>
              <a:t>2)Compensation plan: </a:t>
            </a:r>
            <a:r>
              <a:rPr lang="en-US" sz="2400" dirty="0"/>
              <a:t>Hospitals and health care systems ought to establish an official compensation plan for nurses that applies across the board and is based on a more creative and open pay structure. The task team recommended stratifying the program based on market intelligence and generational demands and including advantages like paid time off for self-care. </a:t>
            </a:r>
            <a:r>
              <a:rPr lang="en-US" b="0" i="0" dirty="0">
                <a:solidFill>
                  <a:srgbClr val="2A2A2A"/>
                </a:solidFill>
                <a:effectLst/>
              </a:rPr>
              <a:t>(Bean, 2022)</a:t>
            </a:r>
            <a:endParaRPr lang="en-US" dirty="0"/>
          </a:p>
        </p:txBody>
      </p:sp>
    </p:spTree>
    <p:extLst>
      <p:ext uri="{BB962C8B-B14F-4D97-AF65-F5344CB8AC3E}">
        <p14:creationId xmlns:p14="http://schemas.microsoft.com/office/powerpoint/2010/main" val="557335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C003A4-A82C-01B9-D4E5-1495D7AD0F4E}"/>
              </a:ext>
            </a:extLst>
          </p:cNvPr>
          <p:cNvSpPr>
            <a:spLocks noGrp="1"/>
          </p:cNvSpPr>
          <p:nvPr>
            <p:ph idx="1"/>
          </p:nvPr>
        </p:nvSpPr>
        <p:spPr/>
        <p:txBody>
          <a:bodyPr>
            <a:normAutofit lnSpcReduction="10000"/>
          </a:bodyPr>
          <a:lstStyle/>
          <a:p>
            <a:pPr marL="0" indent="0" algn="just">
              <a:buNone/>
            </a:pPr>
            <a:r>
              <a:rPr lang="en-US" sz="2400" b="1" dirty="0"/>
              <a:t>3)New methods for delivering healthcare </a:t>
            </a:r>
            <a:r>
              <a:rPr lang="en-US" sz="2400" dirty="0"/>
              <a:t>:The task group recommends that hospitals and health systems implement a "</a:t>
            </a:r>
            <a:r>
              <a:rPr lang="en-US" sz="2400" dirty="0" err="1"/>
              <a:t>tribrid</a:t>
            </a:r>
            <a:r>
              <a:rPr lang="en-US" sz="2400" dirty="0"/>
              <a:t> care delivery paradigm" that combines on-site care delivery, IT integration of patient monitoring devices, ambulatory access, and remote care delivery to offer a more comprehensive approach to treatment. </a:t>
            </a:r>
            <a:r>
              <a:rPr lang="en-US" b="0" i="0" dirty="0">
                <a:solidFill>
                  <a:srgbClr val="2A2A2A"/>
                </a:solidFill>
                <a:effectLst/>
              </a:rPr>
              <a:t>(Bean, 2022)</a:t>
            </a:r>
          </a:p>
          <a:p>
            <a:pPr marL="0" indent="0" algn="just">
              <a:buNone/>
            </a:pPr>
            <a:r>
              <a:rPr lang="en-US" sz="2400" b="1" dirty="0"/>
              <a:t>4)Refreshment during job shift </a:t>
            </a:r>
            <a:r>
              <a:rPr lang="en-US" sz="2400" dirty="0"/>
              <a:t>: The practice of nurses missing shift breaks is well-known. They put in a lot of effort and are under constant strain, therefore it is in their best interest to take 15 minutes to relax with a cup of tea and a biscuit before moving on to the next task. While we are aware that sometimes it is easier said than done, keep a watch out for employees who don't take breaks and encourage them to do so.</a:t>
            </a:r>
          </a:p>
          <a:p>
            <a:pPr marL="0" indent="0" algn="just">
              <a:buNone/>
            </a:pPr>
            <a:r>
              <a:rPr lang="en-US" sz="2400" dirty="0"/>
              <a:t>(Clark, 2022)</a:t>
            </a:r>
          </a:p>
          <a:p>
            <a:endParaRPr lang="en-US" dirty="0"/>
          </a:p>
        </p:txBody>
      </p:sp>
    </p:spTree>
    <p:extLst>
      <p:ext uri="{BB962C8B-B14F-4D97-AF65-F5344CB8AC3E}">
        <p14:creationId xmlns:p14="http://schemas.microsoft.com/office/powerpoint/2010/main" val="1012195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93F432-90A0-E0F7-4447-6E2157F777CA}"/>
              </a:ext>
            </a:extLst>
          </p:cNvPr>
          <p:cNvSpPr>
            <a:spLocks noGrp="1"/>
          </p:cNvSpPr>
          <p:nvPr>
            <p:ph idx="1"/>
          </p:nvPr>
        </p:nvSpPr>
        <p:spPr/>
        <p:txBody>
          <a:bodyPr/>
          <a:lstStyle/>
          <a:p>
            <a:pPr marL="0" indent="0" algn="just">
              <a:buNone/>
            </a:pPr>
            <a:r>
              <a:rPr lang="en-US" sz="2400" b="1" dirty="0"/>
              <a:t>5)Training: </a:t>
            </a:r>
            <a:r>
              <a:rPr lang="en-US" sz="2400" dirty="0"/>
              <a:t>Nursing staff should be given additional training after receiving their degrees. Because then they will be more likely to continue providing high-quality patient care if they make sure to regularly refresh their clinical nursing abilities. Training is vital for nursing staff members chances of advancing their careers. (</a:t>
            </a:r>
            <a:r>
              <a:rPr lang="en-US" sz="2400" dirty="0" err="1"/>
              <a:t>Beishon</a:t>
            </a:r>
            <a:r>
              <a:rPr lang="en-US" sz="2400" dirty="0"/>
              <a:t> et al.1995)</a:t>
            </a:r>
          </a:p>
          <a:p>
            <a:endParaRPr lang="en-US" dirty="0"/>
          </a:p>
          <a:p>
            <a:endParaRPr lang="en-US" dirty="0"/>
          </a:p>
        </p:txBody>
      </p:sp>
    </p:spTree>
    <p:extLst>
      <p:ext uri="{BB962C8B-B14F-4D97-AF65-F5344CB8AC3E}">
        <p14:creationId xmlns:p14="http://schemas.microsoft.com/office/powerpoint/2010/main" val="1110781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CFEC0-6E57-A2BD-2338-ACC16E6887D8}"/>
              </a:ext>
            </a:extLst>
          </p:cNvPr>
          <p:cNvSpPr>
            <a:spLocks noGrp="1"/>
          </p:cNvSpPr>
          <p:nvPr>
            <p:ph type="title"/>
          </p:nvPr>
        </p:nvSpPr>
        <p:spPr>
          <a:xfrm>
            <a:off x="838197" y="365125"/>
            <a:ext cx="10515603" cy="766989"/>
          </a:xfrm>
        </p:spPr>
        <p:txBody>
          <a:bodyPr>
            <a:noAutofit/>
          </a:bodyPr>
          <a:lstStyle/>
          <a:p>
            <a:r>
              <a:rPr lang="en-US" sz="3200" dirty="0"/>
              <a:t>Evaluation of the solution to identify the most appropriate </a:t>
            </a:r>
            <a:br>
              <a:rPr lang="en-US" sz="3200" dirty="0"/>
            </a:br>
            <a:r>
              <a:rPr lang="en-US" sz="3200" dirty="0"/>
              <a:t>Grid Chart</a:t>
            </a:r>
          </a:p>
        </p:txBody>
      </p:sp>
      <p:graphicFrame>
        <p:nvGraphicFramePr>
          <p:cNvPr id="4" name="Table 4">
            <a:extLst>
              <a:ext uri="{FF2B5EF4-FFF2-40B4-BE49-F238E27FC236}">
                <a16:creationId xmlns:a16="http://schemas.microsoft.com/office/drawing/2014/main" id="{C9EDF1F8-3C01-7768-CE5D-24A2D6CE5B54}"/>
              </a:ext>
            </a:extLst>
          </p:cNvPr>
          <p:cNvGraphicFramePr>
            <a:graphicFrameLocks noGrp="1"/>
          </p:cNvGraphicFramePr>
          <p:nvPr>
            <p:ph idx="1"/>
            <p:extLst>
              <p:ext uri="{D42A27DB-BD31-4B8C-83A1-F6EECF244321}">
                <p14:modId xmlns:p14="http://schemas.microsoft.com/office/powerpoint/2010/main" val="869409567"/>
              </p:ext>
            </p:extLst>
          </p:nvPr>
        </p:nvGraphicFramePr>
        <p:xfrm>
          <a:off x="838198" y="1178560"/>
          <a:ext cx="10515603" cy="5400040"/>
        </p:xfrm>
        <a:graphic>
          <a:graphicData uri="http://schemas.openxmlformats.org/drawingml/2006/table">
            <a:tbl>
              <a:tblPr firstRow="1" bandRow="1">
                <a:tableStyleId>{5C22544A-7EE6-4342-B048-85BDC9FD1C3A}</a:tableStyleId>
              </a:tblPr>
              <a:tblGrid>
                <a:gridCol w="1730831">
                  <a:extLst>
                    <a:ext uri="{9D8B030D-6E8A-4147-A177-3AD203B41FA5}">
                      <a16:colId xmlns:a16="http://schemas.microsoft.com/office/drawing/2014/main" val="2588216758"/>
                    </a:ext>
                  </a:extLst>
                </a:gridCol>
                <a:gridCol w="1273627">
                  <a:extLst>
                    <a:ext uri="{9D8B030D-6E8A-4147-A177-3AD203B41FA5}">
                      <a16:colId xmlns:a16="http://schemas.microsoft.com/office/drawing/2014/main" val="587687916"/>
                    </a:ext>
                  </a:extLst>
                </a:gridCol>
                <a:gridCol w="1502229">
                  <a:extLst>
                    <a:ext uri="{9D8B030D-6E8A-4147-A177-3AD203B41FA5}">
                      <a16:colId xmlns:a16="http://schemas.microsoft.com/office/drawing/2014/main" val="1956917894"/>
                    </a:ext>
                  </a:extLst>
                </a:gridCol>
                <a:gridCol w="1502229">
                  <a:extLst>
                    <a:ext uri="{9D8B030D-6E8A-4147-A177-3AD203B41FA5}">
                      <a16:colId xmlns:a16="http://schemas.microsoft.com/office/drawing/2014/main" val="2314015984"/>
                    </a:ext>
                  </a:extLst>
                </a:gridCol>
                <a:gridCol w="1502229">
                  <a:extLst>
                    <a:ext uri="{9D8B030D-6E8A-4147-A177-3AD203B41FA5}">
                      <a16:colId xmlns:a16="http://schemas.microsoft.com/office/drawing/2014/main" val="377838215"/>
                    </a:ext>
                  </a:extLst>
                </a:gridCol>
                <a:gridCol w="1502229">
                  <a:extLst>
                    <a:ext uri="{9D8B030D-6E8A-4147-A177-3AD203B41FA5}">
                      <a16:colId xmlns:a16="http://schemas.microsoft.com/office/drawing/2014/main" val="4121187690"/>
                    </a:ext>
                  </a:extLst>
                </a:gridCol>
                <a:gridCol w="1502229">
                  <a:extLst>
                    <a:ext uri="{9D8B030D-6E8A-4147-A177-3AD203B41FA5}">
                      <a16:colId xmlns:a16="http://schemas.microsoft.com/office/drawing/2014/main" val="2154829373"/>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Factors</a:t>
                      </a:r>
                    </a:p>
                  </a:txBody>
                  <a:tcPr>
                    <a:solidFill>
                      <a:schemeClr val="accent1">
                        <a:lumMod val="60000"/>
                        <a:lumOff val="40000"/>
                      </a:schemeClr>
                    </a:solidFill>
                  </a:tcPr>
                </a:tc>
                <a:tc>
                  <a:txBody>
                    <a:bodyPr/>
                    <a:lstStyle/>
                    <a:p>
                      <a:r>
                        <a:rPr lang="en-US" dirty="0">
                          <a:solidFill>
                            <a:schemeClr val="tx1"/>
                          </a:solidFill>
                        </a:rPr>
                        <a:t>Need</a:t>
                      </a:r>
                    </a:p>
                  </a:txBody>
                  <a:tcPr>
                    <a:solidFill>
                      <a:schemeClr val="accent1">
                        <a:lumMod val="60000"/>
                        <a:lumOff val="40000"/>
                      </a:schemeClr>
                    </a:solidFill>
                  </a:tcPr>
                </a:tc>
                <a:tc>
                  <a:txBody>
                    <a:bodyPr/>
                    <a:lstStyle/>
                    <a:p>
                      <a:r>
                        <a:rPr lang="en-US" dirty="0">
                          <a:solidFill>
                            <a:schemeClr val="tx1"/>
                          </a:solidFill>
                        </a:rPr>
                        <a:t>Feasibility</a:t>
                      </a:r>
                    </a:p>
                  </a:txBody>
                  <a:tcPr>
                    <a:solidFill>
                      <a:schemeClr val="accent1">
                        <a:lumMod val="60000"/>
                        <a:lumOff val="40000"/>
                      </a:schemeClr>
                    </a:solidFill>
                  </a:tcPr>
                </a:tc>
                <a:tc>
                  <a:txBody>
                    <a:bodyPr/>
                    <a:lstStyle/>
                    <a:p>
                      <a:r>
                        <a:rPr lang="en-US" dirty="0">
                          <a:solidFill>
                            <a:schemeClr val="tx1"/>
                          </a:solidFill>
                        </a:rPr>
                        <a:t>Implementation</a:t>
                      </a:r>
                    </a:p>
                  </a:txBody>
                  <a:tcPr>
                    <a:solidFill>
                      <a:schemeClr val="accent1">
                        <a:lumMod val="60000"/>
                        <a:lumOff val="40000"/>
                      </a:schemeClr>
                    </a:solidFill>
                  </a:tcPr>
                </a:tc>
                <a:tc>
                  <a:txBody>
                    <a:bodyPr/>
                    <a:lstStyle/>
                    <a:p>
                      <a:r>
                        <a:rPr lang="en-US" dirty="0">
                          <a:solidFill>
                            <a:schemeClr val="tx1"/>
                          </a:solidFill>
                        </a:rPr>
                        <a:t>Sustainability</a:t>
                      </a:r>
                    </a:p>
                  </a:txBody>
                  <a:tcPr>
                    <a:solidFill>
                      <a:schemeClr val="accent1">
                        <a:lumMod val="60000"/>
                        <a:lumOff val="40000"/>
                      </a:schemeClr>
                    </a:solidFill>
                  </a:tcPr>
                </a:tc>
                <a:tc>
                  <a:txBody>
                    <a:bodyPr/>
                    <a:lstStyle/>
                    <a:p>
                      <a:r>
                        <a:rPr lang="en-US" dirty="0">
                          <a:solidFill>
                            <a:schemeClr val="tx1"/>
                          </a:solidFill>
                        </a:rPr>
                        <a:t>Cost effective</a:t>
                      </a:r>
                    </a:p>
                  </a:txBody>
                  <a:tcPr>
                    <a:solidFill>
                      <a:schemeClr val="accent1">
                        <a:lumMod val="60000"/>
                        <a:lumOff val="40000"/>
                      </a:schemeClr>
                    </a:solidFill>
                  </a:tcPr>
                </a:tc>
                <a:tc>
                  <a:txBody>
                    <a:bodyPr/>
                    <a:lstStyle/>
                    <a:p>
                      <a:r>
                        <a:rPr lang="en-US" dirty="0">
                          <a:solidFill>
                            <a:schemeClr val="tx1"/>
                          </a:solidFill>
                        </a:rPr>
                        <a:t>Final score</a:t>
                      </a:r>
                    </a:p>
                  </a:txBody>
                  <a:tcPr>
                    <a:solidFill>
                      <a:schemeClr val="accent1">
                        <a:lumMod val="60000"/>
                        <a:lumOff val="40000"/>
                      </a:schemeClr>
                    </a:solidFill>
                  </a:tcPr>
                </a:tc>
                <a:extLst>
                  <a:ext uri="{0D108BD9-81ED-4DB2-BD59-A6C34878D82A}">
                    <a16:rowId xmlns:a16="http://schemas.microsoft.com/office/drawing/2014/main" val="3972675594"/>
                  </a:ext>
                </a:extLst>
              </a:tr>
              <a:tr h="370840">
                <a:tc>
                  <a:txBody>
                    <a:bodyPr/>
                    <a:lstStyle/>
                    <a:p>
                      <a:endParaRPr lang="en-US" dirty="0"/>
                    </a:p>
                  </a:txBody>
                  <a:tcPr/>
                </a:tc>
                <a:tc>
                  <a:txBody>
                    <a:bodyPr/>
                    <a:lstStyle/>
                    <a:p>
                      <a:r>
                        <a:rPr lang="en-US" dirty="0"/>
                        <a:t>3</a:t>
                      </a:r>
                    </a:p>
                  </a:txBody>
                  <a:tcPr/>
                </a:tc>
                <a:tc>
                  <a:txBody>
                    <a:bodyPr/>
                    <a:lstStyle/>
                    <a:p>
                      <a:r>
                        <a:rPr lang="en-US" dirty="0"/>
                        <a:t>2</a:t>
                      </a:r>
                    </a:p>
                  </a:txBody>
                  <a:tcPr/>
                </a:tc>
                <a:tc>
                  <a:txBody>
                    <a:bodyPr/>
                    <a:lstStyle/>
                    <a:p>
                      <a:r>
                        <a:rPr lang="en-US" dirty="0"/>
                        <a:t>4</a:t>
                      </a:r>
                    </a:p>
                  </a:txBody>
                  <a:tcPr/>
                </a:tc>
                <a:tc>
                  <a:txBody>
                    <a:bodyPr/>
                    <a:lstStyle/>
                    <a:p>
                      <a:r>
                        <a:rPr lang="en-US" dirty="0"/>
                        <a:t>4</a:t>
                      </a:r>
                    </a:p>
                  </a:txBody>
                  <a:tcPr/>
                </a:tc>
                <a:tc>
                  <a:txBody>
                    <a:bodyPr/>
                    <a:lstStyle/>
                    <a:p>
                      <a:r>
                        <a:rPr lang="en-US" dirty="0"/>
                        <a:t>2</a:t>
                      </a:r>
                    </a:p>
                  </a:txBody>
                  <a:tcPr/>
                </a:tc>
                <a:tc>
                  <a:txBody>
                    <a:bodyPr/>
                    <a:lstStyle/>
                    <a:p>
                      <a:endParaRPr lang="en-US"/>
                    </a:p>
                  </a:txBody>
                  <a:tcPr/>
                </a:tc>
                <a:extLst>
                  <a:ext uri="{0D108BD9-81ED-4DB2-BD59-A6C34878D82A}">
                    <a16:rowId xmlns:a16="http://schemas.microsoft.com/office/drawing/2014/main" val="37373347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chemeClr val="bg1"/>
                          </a:solidFill>
                        </a:rPr>
                        <a:t>Solutions</a:t>
                      </a:r>
                    </a:p>
                    <a:p>
                      <a:endParaRPr lang="en-US" dirty="0"/>
                    </a:p>
                  </a:txBody>
                  <a:tcPr>
                    <a:solidFill>
                      <a:schemeClr val="accent1">
                        <a:lumMod val="60000"/>
                        <a:lumOff val="40000"/>
                      </a:schemeClr>
                    </a:solidFill>
                  </a:tcPr>
                </a:tc>
                <a:tc>
                  <a:txBody>
                    <a:bodyPr/>
                    <a:lstStyle/>
                    <a:p>
                      <a:endParaRPr lang="en-US" dirty="0"/>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540222347"/>
                  </a:ext>
                </a:extLst>
              </a:tr>
              <a:tr h="370840">
                <a:tc>
                  <a:txBody>
                    <a:bodyPr/>
                    <a:lstStyle/>
                    <a:p>
                      <a:r>
                        <a:rPr lang="en-US" b="1" dirty="0"/>
                        <a:t>1) Flexibility in the work schedule</a:t>
                      </a:r>
                    </a:p>
                  </a:txBody>
                  <a:tcPr>
                    <a:solidFill>
                      <a:schemeClr val="accent1">
                        <a:lumMod val="60000"/>
                        <a:lumOff val="40000"/>
                      </a:schemeClr>
                    </a:solidFill>
                  </a:tcPr>
                </a:tc>
                <a:tc>
                  <a:txBody>
                    <a:bodyPr/>
                    <a:lstStyle/>
                    <a:p>
                      <a:r>
                        <a:rPr lang="en-US" dirty="0"/>
                        <a:t>2</a:t>
                      </a:r>
                    </a:p>
                    <a:p>
                      <a:r>
                        <a:rPr lang="en-US" dirty="0"/>
                        <a:t>2*3=6</a:t>
                      </a:r>
                    </a:p>
                  </a:txBody>
                  <a:tcPr/>
                </a:tc>
                <a:tc>
                  <a:txBody>
                    <a:bodyPr/>
                    <a:lstStyle/>
                    <a:p>
                      <a:r>
                        <a:rPr lang="en-US" dirty="0"/>
                        <a:t>3</a:t>
                      </a:r>
                    </a:p>
                    <a:p>
                      <a:r>
                        <a:rPr lang="en-US" dirty="0"/>
                        <a:t>3*2=6</a:t>
                      </a:r>
                    </a:p>
                  </a:txBody>
                  <a:tcPr/>
                </a:tc>
                <a:tc>
                  <a:txBody>
                    <a:bodyPr/>
                    <a:lstStyle/>
                    <a:p>
                      <a:r>
                        <a:rPr lang="en-US" dirty="0"/>
                        <a:t>2</a:t>
                      </a:r>
                    </a:p>
                    <a:p>
                      <a:r>
                        <a:rPr lang="en-US" dirty="0"/>
                        <a:t>2*4=8</a:t>
                      </a:r>
                    </a:p>
                  </a:txBody>
                  <a:tcPr/>
                </a:tc>
                <a:tc>
                  <a:txBody>
                    <a:bodyPr/>
                    <a:lstStyle/>
                    <a:p>
                      <a:r>
                        <a:rPr lang="en-US" dirty="0"/>
                        <a:t>3</a:t>
                      </a:r>
                    </a:p>
                    <a:p>
                      <a:r>
                        <a:rPr lang="en-US" dirty="0"/>
                        <a:t>3*4=12</a:t>
                      </a:r>
                    </a:p>
                  </a:txBody>
                  <a:tcPr/>
                </a:tc>
                <a:tc>
                  <a:txBody>
                    <a:bodyPr/>
                    <a:lstStyle/>
                    <a:p>
                      <a:r>
                        <a:rPr lang="en-US" dirty="0"/>
                        <a:t>3</a:t>
                      </a:r>
                    </a:p>
                    <a:p>
                      <a:r>
                        <a:rPr lang="en-US" dirty="0"/>
                        <a:t>3*2=6</a:t>
                      </a:r>
                    </a:p>
                  </a:txBody>
                  <a:tcPr/>
                </a:tc>
                <a:tc>
                  <a:txBody>
                    <a:bodyPr/>
                    <a:lstStyle/>
                    <a:p>
                      <a:r>
                        <a:rPr lang="en-US" dirty="0"/>
                        <a:t>38</a:t>
                      </a:r>
                    </a:p>
                  </a:txBody>
                  <a:tcPr/>
                </a:tc>
                <a:extLst>
                  <a:ext uri="{0D108BD9-81ED-4DB2-BD59-A6C34878D82A}">
                    <a16:rowId xmlns:a16="http://schemas.microsoft.com/office/drawing/2014/main" val="413987673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2)Compensation plan</a:t>
                      </a:r>
                    </a:p>
                  </a:txBody>
                  <a:tcPr>
                    <a:solidFill>
                      <a:schemeClr val="accent1">
                        <a:lumMod val="60000"/>
                        <a:lumOff val="40000"/>
                      </a:schemeClr>
                    </a:solidFill>
                  </a:tcPr>
                </a:tc>
                <a:tc>
                  <a:txBody>
                    <a:bodyPr/>
                    <a:lstStyle/>
                    <a:p>
                      <a:r>
                        <a:rPr lang="en-US" dirty="0"/>
                        <a:t>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3*3=9</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1*2=2</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2*4=8</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2*4=8</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1*2=2</a:t>
                      </a:r>
                    </a:p>
                  </a:txBody>
                  <a:tcPr/>
                </a:tc>
                <a:tc>
                  <a:txBody>
                    <a:bodyPr/>
                    <a:lstStyle/>
                    <a:p>
                      <a:r>
                        <a:rPr lang="en-US" dirty="0"/>
                        <a:t>29</a:t>
                      </a:r>
                    </a:p>
                  </a:txBody>
                  <a:tcPr/>
                </a:tc>
                <a:extLst>
                  <a:ext uri="{0D108BD9-81ED-4DB2-BD59-A6C34878D82A}">
                    <a16:rowId xmlns:a16="http://schemas.microsoft.com/office/drawing/2014/main" val="59146830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3)New methods for delivering healthcare </a:t>
                      </a:r>
                    </a:p>
                  </a:txBody>
                  <a:tcPr>
                    <a:solidFill>
                      <a:schemeClr val="accent1">
                        <a:lumMod val="60000"/>
                        <a:lumOff val="40000"/>
                      </a:schemeClr>
                    </a:solidFill>
                  </a:tcPr>
                </a:tc>
                <a:tc>
                  <a:txBody>
                    <a:bodyPr/>
                    <a:lstStyle/>
                    <a:p>
                      <a:r>
                        <a:rPr lang="en-US" dirty="0"/>
                        <a:t>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3*3=9</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2*2=4</a:t>
                      </a:r>
                    </a:p>
                    <a:p>
                      <a:endParaRPr lang="en-US" dirty="0"/>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2*4=8</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1*4=4</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1*2=2</a:t>
                      </a:r>
                    </a:p>
                    <a:p>
                      <a:endParaRPr lang="en-US" dirty="0"/>
                    </a:p>
                  </a:txBody>
                  <a:tcPr/>
                </a:tc>
                <a:tc>
                  <a:txBody>
                    <a:bodyPr/>
                    <a:lstStyle/>
                    <a:p>
                      <a:r>
                        <a:rPr lang="en-US" dirty="0"/>
                        <a:t>21</a:t>
                      </a:r>
                    </a:p>
                  </a:txBody>
                  <a:tcPr/>
                </a:tc>
                <a:extLst>
                  <a:ext uri="{0D108BD9-81ED-4DB2-BD59-A6C34878D82A}">
                    <a16:rowId xmlns:a16="http://schemas.microsoft.com/office/drawing/2014/main" val="74107067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4)Refreshment during job shift </a:t>
                      </a:r>
                    </a:p>
                  </a:txBody>
                  <a:tcPr>
                    <a:solidFill>
                      <a:schemeClr val="accent1">
                        <a:lumMod val="60000"/>
                        <a:lumOff val="40000"/>
                      </a:schemeClr>
                    </a:solidFill>
                  </a:tcPr>
                </a:tc>
                <a:tc>
                  <a:txBody>
                    <a:bodyPr/>
                    <a:lstStyle/>
                    <a:p>
                      <a:r>
                        <a:rPr lang="en-US" dirty="0"/>
                        <a:t>4</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4*3=12</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2*2=4</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1*4=4</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1*4=4</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2*2=4</a:t>
                      </a:r>
                    </a:p>
                  </a:txBody>
                  <a:tcPr/>
                </a:tc>
                <a:tc>
                  <a:txBody>
                    <a:bodyPr/>
                    <a:lstStyle/>
                    <a:p>
                      <a:r>
                        <a:rPr lang="en-US" dirty="0"/>
                        <a:t>28</a:t>
                      </a:r>
                    </a:p>
                  </a:txBody>
                  <a:tcPr/>
                </a:tc>
                <a:extLst>
                  <a:ext uri="{0D108BD9-81ED-4DB2-BD59-A6C34878D82A}">
                    <a16:rowId xmlns:a16="http://schemas.microsoft.com/office/drawing/2014/main" val="161251680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5)Training</a:t>
                      </a:r>
                    </a:p>
                  </a:txBody>
                  <a:tcPr>
                    <a:solidFill>
                      <a:schemeClr val="accent1">
                        <a:lumMod val="60000"/>
                        <a:lumOff val="40000"/>
                      </a:schemeClr>
                    </a:solidFill>
                  </a:tcPr>
                </a:tc>
                <a:tc>
                  <a:txBody>
                    <a:bodyPr/>
                    <a:lstStyle/>
                    <a:p>
                      <a:r>
                        <a:rPr lang="en-US" dirty="0"/>
                        <a:t>4</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4*3=12</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2*2=4</a:t>
                      </a:r>
                    </a:p>
                  </a:txBody>
                  <a:tcPr/>
                </a:tc>
                <a:tc>
                  <a:txBody>
                    <a:bodyPr/>
                    <a:lstStyle/>
                    <a:p>
                      <a:r>
                        <a:rPr lang="en-US" dirty="0"/>
                        <a:t>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3*4=12</a:t>
                      </a:r>
                    </a:p>
                  </a:txBody>
                  <a:tcPr/>
                </a:tc>
                <a:tc>
                  <a:txBody>
                    <a:bodyPr/>
                    <a:lstStyle/>
                    <a:p>
                      <a:r>
                        <a:rPr lang="en-US" dirty="0"/>
                        <a:t>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3*4=12</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2*2=4</a:t>
                      </a:r>
                    </a:p>
                  </a:txBody>
                  <a:tcPr/>
                </a:tc>
                <a:tc>
                  <a:txBody>
                    <a:bodyPr/>
                    <a:lstStyle/>
                    <a:p>
                      <a:r>
                        <a:rPr lang="en-US" dirty="0"/>
                        <a:t>44</a:t>
                      </a:r>
                    </a:p>
                  </a:txBody>
                  <a:tcPr/>
                </a:tc>
                <a:extLst>
                  <a:ext uri="{0D108BD9-81ED-4DB2-BD59-A6C34878D82A}">
                    <a16:rowId xmlns:a16="http://schemas.microsoft.com/office/drawing/2014/main" val="826405413"/>
                  </a:ext>
                </a:extLst>
              </a:tr>
            </a:tbl>
          </a:graphicData>
        </a:graphic>
      </p:graphicFrame>
    </p:spTree>
    <p:extLst>
      <p:ext uri="{BB962C8B-B14F-4D97-AF65-F5344CB8AC3E}">
        <p14:creationId xmlns:p14="http://schemas.microsoft.com/office/powerpoint/2010/main" val="24122803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1A7B8-6A12-2D23-1F01-8AEC79F77256}"/>
              </a:ext>
            </a:extLst>
          </p:cNvPr>
          <p:cNvSpPr>
            <a:spLocks noGrp="1"/>
          </p:cNvSpPr>
          <p:nvPr>
            <p:ph type="title"/>
          </p:nvPr>
        </p:nvSpPr>
        <p:spPr>
          <a:xfrm>
            <a:off x="657224" y="499533"/>
            <a:ext cx="10772775" cy="1313769"/>
          </a:xfrm>
        </p:spPr>
        <p:txBody>
          <a:bodyPr/>
          <a:lstStyle/>
          <a:p>
            <a:r>
              <a:rPr lang="en-US" dirty="0"/>
              <a:t>Conclusion</a:t>
            </a:r>
          </a:p>
        </p:txBody>
      </p:sp>
      <p:sp>
        <p:nvSpPr>
          <p:cNvPr id="3" name="Content Placeholder 2">
            <a:extLst>
              <a:ext uri="{FF2B5EF4-FFF2-40B4-BE49-F238E27FC236}">
                <a16:creationId xmlns:a16="http://schemas.microsoft.com/office/drawing/2014/main" id="{DC151E0E-23A7-0B22-E408-639051088DF0}"/>
              </a:ext>
            </a:extLst>
          </p:cNvPr>
          <p:cNvSpPr>
            <a:spLocks noGrp="1"/>
          </p:cNvSpPr>
          <p:nvPr>
            <p:ph idx="1"/>
          </p:nvPr>
        </p:nvSpPr>
        <p:spPr/>
        <p:txBody>
          <a:bodyPr>
            <a:normAutofit/>
          </a:bodyPr>
          <a:lstStyle/>
          <a:p>
            <a:pPr marL="0" indent="0" algn="just">
              <a:buNone/>
            </a:pPr>
            <a:r>
              <a:rPr lang="en-US" sz="2400" dirty="0"/>
              <a:t>According to Grid analysis the training is the best option to overcome the staff shortage. It will create the sense importance of the occupation in the potential and existing staff. Training will also let them to find and grab more opportunities.</a:t>
            </a:r>
          </a:p>
          <a:p>
            <a:pPr marL="0" indent="0" algn="just">
              <a:buNone/>
            </a:pPr>
            <a:r>
              <a:rPr lang="en-US" sz="2400" dirty="0"/>
              <a:t>Second most important solution that the management should consider is to provide the staff with flexible work hours and job rotations.</a:t>
            </a:r>
          </a:p>
        </p:txBody>
      </p:sp>
    </p:spTree>
    <p:extLst>
      <p:ext uri="{BB962C8B-B14F-4D97-AF65-F5344CB8AC3E}">
        <p14:creationId xmlns:p14="http://schemas.microsoft.com/office/powerpoint/2010/main" val="1142233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2E9967-9D22-134B-F0C4-1486D8D830D3}"/>
              </a:ext>
            </a:extLst>
          </p:cNvPr>
          <p:cNvSpPr>
            <a:spLocks noGrp="1"/>
          </p:cNvSpPr>
          <p:nvPr>
            <p:ph idx="1"/>
          </p:nvPr>
        </p:nvSpPr>
        <p:spPr>
          <a:xfrm>
            <a:off x="4225768" y="2492128"/>
            <a:ext cx="2748470" cy="1087981"/>
          </a:xfrm>
        </p:spPr>
        <p:txBody>
          <a:bodyPr>
            <a:normAutofit/>
          </a:bodyPr>
          <a:lstStyle/>
          <a:p>
            <a:r>
              <a:rPr lang="en-US" sz="6600" b="1" dirty="0"/>
              <a:t>Task 2</a:t>
            </a:r>
          </a:p>
        </p:txBody>
      </p:sp>
    </p:spTree>
    <p:extLst>
      <p:ext uri="{BB962C8B-B14F-4D97-AF65-F5344CB8AC3E}">
        <p14:creationId xmlns:p14="http://schemas.microsoft.com/office/powerpoint/2010/main" val="10936296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488B3-E0B4-45E0-5751-FE436F3CF152}"/>
              </a:ext>
            </a:extLst>
          </p:cNvPr>
          <p:cNvSpPr>
            <a:spLocks noGrp="1"/>
          </p:cNvSpPr>
          <p:nvPr>
            <p:ph type="title"/>
          </p:nvPr>
        </p:nvSpPr>
        <p:spPr>
          <a:xfrm>
            <a:off x="517741" y="282558"/>
            <a:ext cx="9607162" cy="232832"/>
          </a:xfrm>
        </p:spPr>
        <p:txBody>
          <a:bodyPr>
            <a:normAutofit fontScale="90000"/>
          </a:bodyPr>
          <a:lstStyle/>
          <a:p>
            <a:r>
              <a:rPr lang="en-US" dirty="0"/>
              <a:t>Action Plan</a:t>
            </a:r>
          </a:p>
        </p:txBody>
      </p:sp>
      <p:graphicFrame>
        <p:nvGraphicFramePr>
          <p:cNvPr id="4" name="Table 4">
            <a:extLst>
              <a:ext uri="{FF2B5EF4-FFF2-40B4-BE49-F238E27FC236}">
                <a16:creationId xmlns:a16="http://schemas.microsoft.com/office/drawing/2014/main" id="{0BEBDC69-C775-A9BF-D192-02B6DA3EFD84}"/>
              </a:ext>
            </a:extLst>
          </p:cNvPr>
          <p:cNvGraphicFramePr>
            <a:graphicFrameLocks noGrp="1"/>
          </p:cNvGraphicFramePr>
          <p:nvPr>
            <p:ph idx="1"/>
            <p:extLst>
              <p:ext uri="{D42A27DB-BD31-4B8C-83A1-F6EECF244321}">
                <p14:modId xmlns:p14="http://schemas.microsoft.com/office/powerpoint/2010/main" val="1993801430"/>
              </p:ext>
            </p:extLst>
          </p:nvPr>
        </p:nvGraphicFramePr>
        <p:xfrm>
          <a:off x="199506" y="651888"/>
          <a:ext cx="11321936" cy="5974080"/>
        </p:xfrm>
        <a:graphic>
          <a:graphicData uri="http://schemas.openxmlformats.org/drawingml/2006/table">
            <a:tbl>
              <a:tblPr firstRow="1" bandRow="1">
                <a:tableStyleId>{5C22544A-7EE6-4342-B048-85BDC9FD1C3A}</a:tableStyleId>
              </a:tblPr>
              <a:tblGrid>
                <a:gridCol w="2830484">
                  <a:extLst>
                    <a:ext uri="{9D8B030D-6E8A-4147-A177-3AD203B41FA5}">
                      <a16:colId xmlns:a16="http://schemas.microsoft.com/office/drawing/2014/main" val="558628912"/>
                    </a:ext>
                  </a:extLst>
                </a:gridCol>
                <a:gridCol w="2830484">
                  <a:extLst>
                    <a:ext uri="{9D8B030D-6E8A-4147-A177-3AD203B41FA5}">
                      <a16:colId xmlns:a16="http://schemas.microsoft.com/office/drawing/2014/main" val="3293697746"/>
                    </a:ext>
                  </a:extLst>
                </a:gridCol>
                <a:gridCol w="2830484">
                  <a:extLst>
                    <a:ext uri="{9D8B030D-6E8A-4147-A177-3AD203B41FA5}">
                      <a16:colId xmlns:a16="http://schemas.microsoft.com/office/drawing/2014/main" val="2817327281"/>
                    </a:ext>
                  </a:extLst>
                </a:gridCol>
                <a:gridCol w="2830484">
                  <a:extLst>
                    <a:ext uri="{9D8B030D-6E8A-4147-A177-3AD203B41FA5}">
                      <a16:colId xmlns:a16="http://schemas.microsoft.com/office/drawing/2014/main" val="2261198647"/>
                    </a:ext>
                  </a:extLst>
                </a:gridCol>
              </a:tblGrid>
              <a:tr h="492939">
                <a:tc>
                  <a:txBody>
                    <a:bodyPr/>
                    <a:lstStyle/>
                    <a:p>
                      <a:r>
                        <a:rPr lang="en-US" sz="1400" dirty="0"/>
                        <a:t>Action</a:t>
                      </a:r>
                    </a:p>
                    <a:p>
                      <a:r>
                        <a:rPr lang="en-US" sz="1400" dirty="0"/>
                        <a:t>(What)</a:t>
                      </a:r>
                    </a:p>
                  </a:txBody>
                  <a:tcPr/>
                </a:tc>
                <a:tc>
                  <a:txBody>
                    <a:bodyPr/>
                    <a:lstStyle/>
                    <a:p>
                      <a:r>
                        <a:rPr lang="en-US" sz="1400" dirty="0"/>
                        <a:t>Staff responsible</a:t>
                      </a:r>
                    </a:p>
                    <a:p>
                      <a:r>
                        <a:rPr lang="en-US" sz="1400" dirty="0"/>
                        <a:t>(Who)</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How the tasks will be accomplished</a:t>
                      </a:r>
                    </a:p>
                    <a:p>
                      <a:endParaRPr lang="en-US"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Time frame</a:t>
                      </a:r>
                    </a:p>
                    <a:p>
                      <a:endParaRPr lang="en-US" sz="1400" dirty="0"/>
                    </a:p>
                  </a:txBody>
                  <a:tcPr/>
                </a:tc>
                <a:extLst>
                  <a:ext uri="{0D108BD9-81ED-4DB2-BD59-A6C34878D82A}">
                    <a16:rowId xmlns:a16="http://schemas.microsoft.com/office/drawing/2014/main" val="1073338275"/>
                  </a:ext>
                </a:extLst>
              </a:tr>
              <a:tr h="877885">
                <a:tc>
                  <a:txBody>
                    <a:bodyPr/>
                    <a:lstStyle/>
                    <a:p>
                      <a:r>
                        <a:rPr lang="en-US" sz="1400" dirty="0"/>
                        <a:t>Identify training needs of Proper care staff</a:t>
                      </a:r>
                    </a:p>
                  </a:txBody>
                  <a:tcPr/>
                </a:tc>
                <a:tc>
                  <a:txBody>
                    <a:bodyPr/>
                    <a:lstStyle/>
                    <a:p>
                      <a:r>
                        <a:rPr lang="en-US" sz="1400" dirty="0"/>
                        <a:t>Human resource manager</a:t>
                      </a:r>
                    </a:p>
                  </a:txBody>
                  <a:tcPr/>
                </a:tc>
                <a:tc>
                  <a:txBody>
                    <a:bodyPr/>
                    <a:lstStyle/>
                    <a:p>
                      <a:r>
                        <a:rPr lang="en-US" sz="1400" dirty="0"/>
                        <a:t>Managers of nursing staff departments will identify the specific needs of their staff through needs assessment.</a:t>
                      </a:r>
                    </a:p>
                  </a:txBody>
                  <a:tcPr/>
                </a:tc>
                <a:tc>
                  <a:txBody>
                    <a:bodyPr/>
                    <a:lstStyle/>
                    <a:p>
                      <a:r>
                        <a:rPr lang="en-US" sz="1400" dirty="0"/>
                        <a:t>19-07-2022 to 29-07-2022</a:t>
                      </a:r>
                    </a:p>
                  </a:txBody>
                  <a:tcPr/>
                </a:tc>
                <a:extLst>
                  <a:ext uri="{0D108BD9-81ED-4DB2-BD59-A6C34878D82A}">
                    <a16:rowId xmlns:a16="http://schemas.microsoft.com/office/drawing/2014/main" val="2868493111"/>
                  </a:ext>
                </a:extLst>
              </a:tr>
              <a:tr h="679653">
                <a:tc>
                  <a:txBody>
                    <a:bodyPr/>
                    <a:lstStyle/>
                    <a:p>
                      <a:r>
                        <a:rPr lang="en-US" sz="1400" dirty="0"/>
                        <a:t>Aligning training to Proper care overall organization goals.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Human resource manager</a:t>
                      </a:r>
                    </a:p>
                    <a:p>
                      <a:endParaRPr lang="en-US" sz="1400" dirty="0"/>
                    </a:p>
                  </a:txBody>
                  <a:tcPr/>
                </a:tc>
                <a:tc>
                  <a:txBody>
                    <a:bodyPr/>
                    <a:lstStyle/>
                    <a:p>
                      <a:r>
                        <a:rPr lang="en-US" sz="1400" dirty="0"/>
                        <a:t>The specific goal of the staff training will be aligned to the overall goal of Proper care.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30-07-2022 to 06-08-2022</a:t>
                      </a:r>
                    </a:p>
                    <a:p>
                      <a:endParaRPr lang="en-US" sz="1400" dirty="0"/>
                    </a:p>
                  </a:txBody>
                  <a:tcPr/>
                </a:tc>
                <a:extLst>
                  <a:ext uri="{0D108BD9-81ED-4DB2-BD59-A6C34878D82A}">
                    <a16:rowId xmlns:a16="http://schemas.microsoft.com/office/drawing/2014/main" val="147030556"/>
                  </a:ext>
                </a:extLst>
              </a:tr>
              <a:tr h="6796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Involve upper management in need assessment.</a:t>
                      </a:r>
                    </a:p>
                    <a:p>
                      <a:endParaRPr lang="en-US"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Human resource manager</a:t>
                      </a:r>
                    </a:p>
                    <a:p>
                      <a:endParaRPr lang="en-US" sz="1400" dirty="0"/>
                    </a:p>
                  </a:txBody>
                  <a:tcPr/>
                </a:tc>
                <a:tc>
                  <a:txBody>
                    <a:bodyPr/>
                    <a:lstStyle/>
                    <a:p>
                      <a:r>
                        <a:rPr lang="en-US" sz="1400" dirty="0"/>
                        <a:t>Departments heads will be involved in need assessment process.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07-08-2022 to 15-08-2022</a:t>
                      </a:r>
                    </a:p>
                    <a:p>
                      <a:endParaRPr lang="en-US" sz="1400" dirty="0"/>
                    </a:p>
                  </a:txBody>
                  <a:tcPr/>
                </a:tc>
                <a:extLst>
                  <a:ext uri="{0D108BD9-81ED-4DB2-BD59-A6C34878D82A}">
                    <a16:rowId xmlns:a16="http://schemas.microsoft.com/office/drawing/2014/main" val="3271453467"/>
                  </a:ext>
                </a:extLst>
              </a:tr>
              <a:tr h="6796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Identify Proper care staff that needs training</a:t>
                      </a:r>
                    </a:p>
                    <a:p>
                      <a:endParaRPr lang="en-US" sz="1400" dirty="0"/>
                    </a:p>
                  </a:txBody>
                  <a:tcPr/>
                </a:tc>
                <a:tc>
                  <a:txBody>
                    <a:bodyPr/>
                    <a:lstStyle/>
                    <a:p>
                      <a:r>
                        <a:rPr lang="en-US" sz="1400" dirty="0"/>
                        <a:t>Training committee</a:t>
                      </a:r>
                    </a:p>
                  </a:txBody>
                  <a:tcPr/>
                </a:tc>
                <a:tc>
                  <a:txBody>
                    <a:bodyPr/>
                    <a:lstStyle/>
                    <a:p>
                      <a:r>
                        <a:rPr lang="en-US" sz="1400" dirty="0"/>
                        <a:t>In this step the staff that actually require training will be identified.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16-08-2022 to 21-08-2022</a:t>
                      </a:r>
                    </a:p>
                    <a:p>
                      <a:endParaRPr lang="en-US" sz="1400" dirty="0"/>
                    </a:p>
                  </a:txBody>
                  <a:tcPr/>
                </a:tc>
                <a:extLst>
                  <a:ext uri="{0D108BD9-81ED-4DB2-BD59-A6C34878D82A}">
                    <a16:rowId xmlns:a16="http://schemas.microsoft.com/office/drawing/2014/main" val="979769925"/>
                  </a:ext>
                </a:extLst>
              </a:tr>
              <a:tr h="877885">
                <a:tc>
                  <a:txBody>
                    <a:bodyPr/>
                    <a:lstStyle/>
                    <a:p>
                      <a:r>
                        <a:rPr lang="en-US" sz="1400" dirty="0"/>
                        <a:t>Identify trainer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Training committee</a:t>
                      </a:r>
                    </a:p>
                    <a:p>
                      <a:endParaRPr lang="en-US" sz="1400" dirty="0"/>
                    </a:p>
                  </a:txBody>
                  <a:tcPr/>
                </a:tc>
                <a:tc>
                  <a:txBody>
                    <a:bodyPr/>
                    <a:lstStyle/>
                    <a:p>
                      <a:r>
                        <a:rPr lang="en-US" sz="1400" dirty="0"/>
                        <a:t>Who will give the training. Will the trainer be external or internal?</a:t>
                      </a:r>
                    </a:p>
                    <a:p>
                      <a:r>
                        <a:rPr lang="en-US" sz="1400" dirty="0"/>
                        <a:t>Training committee will decide upon these questions.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22-08-2022 to 30-08-2022</a:t>
                      </a:r>
                    </a:p>
                    <a:p>
                      <a:endParaRPr lang="en-US" sz="1400" dirty="0"/>
                    </a:p>
                  </a:txBody>
                  <a:tcPr/>
                </a:tc>
                <a:extLst>
                  <a:ext uri="{0D108BD9-81ED-4DB2-BD59-A6C34878D82A}">
                    <a16:rowId xmlns:a16="http://schemas.microsoft.com/office/drawing/2014/main" val="750690059"/>
                  </a:ext>
                </a:extLst>
              </a:tr>
              <a:tr h="1274349">
                <a:tc>
                  <a:txBody>
                    <a:bodyPr/>
                    <a:lstStyle/>
                    <a:p>
                      <a:r>
                        <a:rPr lang="en-US" sz="1400" dirty="0"/>
                        <a:t>Develop training program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Training committee</a:t>
                      </a:r>
                    </a:p>
                    <a:p>
                      <a:endParaRPr lang="en-US" sz="1400" dirty="0"/>
                    </a:p>
                  </a:txBody>
                  <a:tcPr/>
                </a:tc>
                <a:tc>
                  <a:txBody>
                    <a:bodyPr/>
                    <a:lstStyle/>
                    <a:p>
                      <a:r>
                        <a:rPr lang="en-US" sz="1400" dirty="0"/>
                        <a:t>A full fledged training program will be designed and implemented which will include the training schedule, an overview including the training subjects and what will be taught to the trainees.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31-08-2022 to 10-09-2022</a:t>
                      </a:r>
                    </a:p>
                    <a:p>
                      <a:endParaRPr lang="en-US" sz="1400" dirty="0"/>
                    </a:p>
                  </a:txBody>
                  <a:tcPr/>
                </a:tc>
                <a:extLst>
                  <a:ext uri="{0D108BD9-81ED-4DB2-BD59-A6C34878D82A}">
                    <a16:rowId xmlns:a16="http://schemas.microsoft.com/office/drawing/2014/main" val="3690232779"/>
                  </a:ext>
                </a:extLst>
              </a:tr>
            </a:tbl>
          </a:graphicData>
        </a:graphic>
      </p:graphicFrame>
    </p:spTree>
    <p:extLst>
      <p:ext uri="{BB962C8B-B14F-4D97-AF65-F5344CB8AC3E}">
        <p14:creationId xmlns:p14="http://schemas.microsoft.com/office/powerpoint/2010/main" val="4162202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E353D-2F3B-3CBF-1A57-6DAFC856881F}"/>
              </a:ext>
            </a:extLst>
          </p:cNvPr>
          <p:cNvSpPr>
            <a:spLocks noGrp="1"/>
          </p:cNvSpPr>
          <p:nvPr>
            <p:ph type="title"/>
          </p:nvPr>
        </p:nvSpPr>
        <p:spPr>
          <a:xfrm>
            <a:off x="657224" y="482908"/>
            <a:ext cx="10781089" cy="464744"/>
          </a:xfrm>
        </p:spPr>
        <p:txBody>
          <a:bodyPr>
            <a:normAutofit fontScale="90000"/>
          </a:bodyPr>
          <a:lstStyle/>
          <a:p>
            <a:r>
              <a:rPr lang="en-US" dirty="0"/>
              <a:t>Monitoring</a:t>
            </a:r>
          </a:p>
        </p:txBody>
      </p:sp>
      <p:graphicFrame>
        <p:nvGraphicFramePr>
          <p:cNvPr id="4" name="Table 4">
            <a:extLst>
              <a:ext uri="{FF2B5EF4-FFF2-40B4-BE49-F238E27FC236}">
                <a16:creationId xmlns:a16="http://schemas.microsoft.com/office/drawing/2014/main" id="{89425E27-B1D2-31AA-0120-77F0A18608DA}"/>
              </a:ext>
            </a:extLst>
          </p:cNvPr>
          <p:cNvGraphicFramePr>
            <a:graphicFrameLocks/>
          </p:cNvGraphicFramePr>
          <p:nvPr>
            <p:extLst>
              <p:ext uri="{D42A27DB-BD31-4B8C-83A1-F6EECF244321}">
                <p14:modId xmlns:p14="http://schemas.microsoft.com/office/powerpoint/2010/main" val="3429696325"/>
              </p:ext>
            </p:extLst>
          </p:nvPr>
        </p:nvGraphicFramePr>
        <p:xfrm>
          <a:off x="1151944" y="969157"/>
          <a:ext cx="9504972" cy="5744823"/>
        </p:xfrm>
        <a:graphic>
          <a:graphicData uri="http://schemas.openxmlformats.org/drawingml/2006/table">
            <a:tbl>
              <a:tblPr firstRow="1" bandRow="1">
                <a:tableStyleId>{5C22544A-7EE6-4342-B048-85BDC9FD1C3A}</a:tableStyleId>
              </a:tblPr>
              <a:tblGrid>
                <a:gridCol w="2376243">
                  <a:extLst>
                    <a:ext uri="{9D8B030D-6E8A-4147-A177-3AD203B41FA5}">
                      <a16:colId xmlns:a16="http://schemas.microsoft.com/office/drawing/2014/main" val="558628912"/>
                    </a:ext>
                  </a:extLst>
                </a:gridCol>
                <a:gridCol w="2376243">
                  <a:extLst>
                    <a:ext uri="{9D8B030D-6E8A-4147-A177-3AD203B41FA5}">
                      <a16:colId xmlns:a16="http://schemas.microsoft.com/office/drawing/2014/main" val="3293697746"/>
                    </a:ext>
                  </a:extLst>
                </a:gridCol>
                <a:gridCol w="2376243">
                  <a:extLst>
                    <a:ext uri="{9D8B030D-6E8A-4147-A177-3AD203B41FA5}">
                      <a16:colId xmlns:a16="http://schemas.microsoft.com/office/drawing/2014/main" val="2261198647"/>
                    </a:ext>
                  </a:extLst>
                </a:gridCol>
                <a:gridCol w="2376243">
                  <a:extLst>
                    <a:ext uri="{9D8B030D-6E8A-4147-A177-3AD203B41FA5}">
                      <a16:colId xmlns:a16="http://schemas.microsoft.com/office/drawing/2014/main" val="611274066"/>
                    </a:ext>
                  </a:extLst>
                </a:gridCol>
              </a:tblGrid>
              <a:tr h="631123">
                <a:tc>
                  <a:txBody>
                    <a:bodyPr/>
                    <a:lstStyle/>
                    <a:p>
                      <a:r>
                        <a:rPr lang="en-US" dirty="0"/>
                        <a:t>Action</a:t>
                      </a:r>
                    </a:p>
                    <a:p>
                      <a:r>
                        <a:rPr lang="en-US" dirty="0"/>
                        <a:t>(What)</a:t>
                      </a:r>
                    </a:p>
                  </a:txBody>
                  <a:tcPr/>
                </a:tc>
                <a:tc>
                  <a:txBody>
                    <a:bodyPr/>
                    <a:lstStyle/>
                    <a:p>
                      <a:r>
                        <a:rPr lang="en-US" dirty="0"/>
                        <a:t>Staff responsible</a:t>
                      </a:r>
                    </a:p>
                    <a:p>
                      <a:r>
                        <a:rPr lang="en-US" dirty="0"/>
                        <a:t>(Who)</a:t>
                      </a:r>
                    </a:p>
                  </a:txBody>
                  <a:tcPr/>
                </a:tc>
                <a:tc>
                  <a:txBody>
                    <a:bodyPr/>
                    <a:lstStyle/>
                    <a:p>
                      <a:r>
                        <a:rPr lang="en-US" dirty="0"/>
                        <a:t>Description</a:t>
                      </a:r>
                    </a:p>
                    <a:p>
                      <a:endParaRPr lang="en-US" dirty="0"/>
                    </a:p>
                  </a:txBody>
                  <a:tcPr/>
                </a:tc>
                <a:tc>
                  <a:txBody>
                    <a:bodyPr/>
                    <a:lstStyle/>
                    <a:p>
                      <a:r>
                        <a:rPr lang="en-US" dirty="0"/>
                        <a:t>Time frame</a:t>
                      </a:r>
                    </a:p>
                  </a:txBody>
                  <a:tcPr/>
                </a:tc>
                <a:extLst>
                  <a:ext uri="{0D108BD9-81ED-4DB2-BD59-A6C34878D82A}">
                    <a16:rowId xmlns:a16="http://schemas.microsoft.com/office/drawing/2014/main" val="1073338275"/>
                  </a:ext>
                </a:extLst>
              </a:tr>
              <a:tr h="1343065">
                <a:tc>
                  <a:txBody>
                    <a:bodyPr/>
                    <a:lstStyle/>
                    <a:p>
                      <a:r>
                        <a:rPr lang="en-US" dirty="0"/>
                        <a:t>Attendance</a:t>
                      </a:r>
                    </a:p>
                  </a:txBody>
                  <a:tcPr/>
                </a:tc>
                <a:tc>
                  <a:txBody>
                    <a:bodyPr/>
                    <a:lstStyle/>
                    <a:p>
                      <a:r>
                        <a:rPr lang="en-US" dirty="0"/>
                        <a:t>Human resource manager</a:t>
                      </a:r>
                    </a:p>
                  </a:txBody>
                  <a:tcPr/>
                </a:tc>
                <a:tc>
                  <a:txBody>
                    <a:bodyPr/>
                    <a:lstStyle/>
                    <a:p>
                      <a:r>
                        <a:rPr lang="en-US" dirty="0"/>
                        <a:t>Attendance of each training session to assess the number of staff that attended the training</a:t>
                      </a:r>
                    </a:p>
                  </a:txBody>
                  <a:tcPr/>
                </a:tc>
                <a:tc>
                  <a:txBody>
                    <a:bodyPr/>
                    <a:lstStyle/>
                    <a:p>
                      <a:r>
                        <a:rPr lang="en-US" dirty="0"/>
                        <a:t>On each training day</a:t>
                      </a:r>
                    </a:p>
                  </a:txBody>
                  <a:tcPr/>
                </a:tc>
                <a:extLst>
                  <a:ext uri="{0D108BD9-81ED-4DB2-BD59-A6C34878D82A}">
                    <a16:rowId xmlns:a16="http://schemas.microsoft.com/office/drawing/2014/main" val="2868493111"/>
                  </a:ext>
                </a:extLst>
              </a:tr>
              <a:tr h="2350364">
                <a:tc>
                  <a:txBody>
                    <a:bodyPr/>
                    <a:lstStyle/>
                    <a:p>
                      <a:r>
                        <a:rPr lang="en-US" dirty="0"/>
                        <a:t>Participation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dk1"/>
                          </a:solidFill>
                          <a:effectLst/>
                          <a:latin typeface="+mn-lt"/>
                          <a:ea typeface="+mn-ea"/>
                          <a:cs typeface="+mn-cs"/>
                        </a:rPr>
                        <a:t>Trainer</a:t>
                      </a:r>
                      <a:endParaRPr lang="en-US" dirty="0"/>
                    </a:p>
                  </a:txBody>
                  <a:tcPr/>
                </a:tc>
                <a:tc>
                  <a:txBody>
                    <a:bodyPr/>
                    <a:lstStyle/>
                    <a:p>
                      <a:r>
                        <a:rPr lang="en-US" dirty="0"/>
                        <a:t>Question/Answers session in between the training.</a:t>
                      </a:r>
                    </a:p>
                    <a:p>
                      <a:r>
                        <a:rPr lang="en-US" dirty="0"/>
                        <a:t>Presenting  eye catching material.</a:t>
                      </a:r>
                    </a:p>
                    <a:p>
                      <a:r>
                        <a:rPr lang="en-US" sz="1800" kern="1200" dirty="0">
                          <a:solidFill>
                            <a:schemeClr val="dk1"/>
                          </a:solidFill>
                          <a:effectLst/>
                          <a:latin typeface="+mn-lt"/>
                          <a:ea typeface="+mn-ea"/>
                          <a:cs typeface="+mn-cs"/>
                        </a:rPr>
                        <a:t>Appreciating them to share their own ideas and experiences</a:t>
                      </a:r>
                      <a:endParaRPr lang="en-US" dirty="0"/>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each training day</a:t>
                      </a:r>
                    </a:p>
                    <a:p>
                      <a:endParaRPr lang="en-US" b="1" dirty="0"/>
                    </a:p>
                  </a:txBody>
                  <a:tcPr/>
                </a:tc>
                <a:extLst>
                  <a:ext uri="{0D108BD9-81ED-4DB2-BD59-A6C34878D82A}">
                    <a16:rowId xmlns:a16="http://schemas.microsoft.com/office/drawing/2014/main" val="147030556"/>
                  </a:ext>
                </a:extLst>
              </a:tr>
              <a:tr h="108138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Understanding</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Trainer</a:t>
                      </a:r>
                    </a:p>
                    <a:p>
                      <a:endParaRPr lang="en-US" dirty="0"/>
                    </a:p>
                  </a:txBody>
                  <a:tcPr/>
                </a:tc>
                <a:tc>
                  <a:txBody>
                    <a:bodyPr/>
                    <a:lstStyle/>
                    <a:p>
                      <a:r>
                        <a:rPr lang="en-US" dirty="0"/>
                        <a:t>Use short questions. Quizzes activities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each training day</a:t>
                      </a:r>
                    </a:p>
                    <a:p>
                      <a:endParaRPr lang="en-US" dirty="0"/>
                    </a:p>
                  </a:txBody>
                  <a:tcPr/>
                </a:tc>
                <a:extLst>
                  <a:ext uri="{0D108BD9-81ED-4DB2-BD59-A6C34878D82A}">
                    <a16:rowId xmlns:a16="http://schemas.microsoft.com/office/drawing/2014/main" val="3271453467"/>
                  </a:ext>
                </a:extLst>
              </a:tr>
            </a:tbl>
          </a:graphicData>
        </a:graphic>
      </p:graphicFrame>
    </p:spTree>
    <p:extLst>
      <p:ext uri="{BB962C8B-B14F-4D97-AF65-F5344CB8AC3E}">
        <p14:creationId xmlns:p14="http://schemas.microsoft.com/office/powerpoint/2010/main" val="2063103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1FC0A-8739-6686-2C5F-B1CD47A3B022}"/>
              </a:ext>
            </a:extLst>
          </p:cNvPr>
          <p:cNvSpPr>
            <a:spLocks noGrp="1"/>
          </p:cNvSpPr>
          <p:nvPr>
            <p:ph type="title"/>
          </p:nvPr>
        </p:nvSpPr>
        <p:spPr>
          <a:xfrm>
            <a:off x="418407" y="3578"/>
            <a:ext cx="10172010" cy="744567"/>
          </a:xfrm>
        </p:spPr>
        <p:txBody>
          <a:bodyPr>
            <a:normAutofit fontScale="90000"/>
          </a:bodyPr>
          <a:lstStyle/>
          <a:p>
            <a:r>
              <a:rPr lang="en-US" dirty="0"/>
              <a:t>Evaluation Plan</a:t>
            </a:r>
          </a:p>
        </p:txBody>
      </p:sp>
      <p:graphicFrame>
        <p:nvGraphicFramePr>
          <p:cNvPr id="6" name="Table 4">
            <a:extLst>
              <a:ext uri="{FF2B5EF4-FFF2-40B4-BE49-F238E27FC236}">
                <a16:creationId xmlns:a16="http://schemas.microsoft.com/office/drawing/2014/main" id="{7307A79C-ED1C-A8A8-A40A-4CE533C4B86F}"/>
              </a:ext>
            </a:extLst>
          </p:cNvPr>
          <p:cNvGraphicFramePr>
            <a:graphicFrameLocks/>
          </p:cNvGraphicFramePr>
          <p:nvPr>
            <p:extLst>
              <p:ext uri="{D42A27DB-BD31-4B8C-83A1-F6EECF244321}">
                <p14:modId xmlns:p14="http://schemas.microsoft.com/office/powerpoint/2010/main" val="2297301858"/>
              </p:ext>
            </p:extLst>
          </p:nvPr>
        </p:nvGraphicFramePr>
        <p:xfrm>
          <a:off x="418407" y="619875"/>
          <a:ext cx="11355186" cy="5943600"/>
        </p:xfrm>
        <a:graphic>
          <a:graphicData uri="http://schemas.openxmlformats.org/drawingml/2006/table">
            <a:tbl>
              <a:tblPr firstRow="1" bandRow="1">
                <a:tableStyleId>{5C22544A-7EE6-4342-B048-85BDC9FD1C3A}</a:tableStyleId>
              </a:tblPr>
              <a:tblGrid>
                <a:gridCol w="2687705">
                  <a:extLst>
                    <a:ext uri="{9D8B030D-6E8A-4147-A177-3AD203B41FA5}">
                      <a16:colId xmlns:a16="http://schemas.microsoft.com/office/drawing/2014/main" val="558628912"/>
                    </a:ext>
                  </a:extLst>
                </a:gridCol>
                <a:gridCol w="2989887">
                  <a:extLst>
                    <a:ext uri="{9D8B030D-6E8A-4147-A177-3AD203B41FA5}">
                      <a16:colId xmlns:a16="http://schemas.microsoft.com/office/drawing/2014/main" val="3293697746"/>
                    </a:ext>
                  </a:extLst>
                </a:gridCol>
                <a:gridCol w="2838797">
                  <a:extLst>
                    <a:ext uri="{9D8B030D-6E8A-4147-A177-3AD203B41FA5}">
                      <a16:colId xmlns:a16="http://schemas.microsoft.com/office/drawing/2014/main" val="2261198647"/>
                    </a:ext>
                  </a:extLst>
                </a:gridCol>
                <a:gridCol w="2838797">
                  <a:extLst>
                    <a:ext uri="{9D8B030D-6E8A-4147-A177-3AD203B41FA5}">
                      <a16:colId xmlns:a16="http://schemas.microsoft.com/office/drawing/2014/main" val="611274066"/>
                    </a:ext>
                  </a:extLst>
                </a:gridCol>
              </a:tblGrid>
              <a:tr h="601204">
                <a:tc>
                  <a:txBody>
                    <a:bodyPr/>
                    <a:lstStyle/>
                    <a:p>
                      <a:r>
                        <a:rPr lang="en-US" dirty="0"/>
                        <a:t>Action</a:t>
                      </a:r>
                    </a:p>
                    <a:p>
                      <a:r>
                        <a:rPr lang="en-US" dirty="0"/>
                        <a:t>(What)</a:t>
                      </a:r>
                    </a:p>
                  </a:txBody>
                  <a:tcPr/>
                </a:tc>
                <a:tc>
                  <a:txBody>
                    <a:bodyPr/>
                    <a:lstStyle/>
                    <a:p>
                      <a:r>
                        <a:rPr lang="en-US" dirty="0"/>
                        <a:t>Staff responsible</a:t>
                      </a:r>
                    </a:p>
                    <a:p>
                      <a:r>
                        <a:rPr lang="en-US" dirty="0"/>
                        <a:t>(Who)</a:t>
                      </a:r>
                    </a:p>
                  </a:txBody>
                  <a:tcPr/>
                </a:tc>
                <a:tc>
                  <a:txBody>
                    <a:bodyPr/>
                    <a:lstStyle/>
                    <a:p>
                      <a:r>
                        <a:rPr lang="en-US" dirty="0"/>
                        <a:t>Description</a:t>
                      </a:r>
                    </a:p>
                    <a:p>
                      <a:endParaRPr lang="en-US" dirty="0"/>
                    </a:p>
                  </a:txBody>
                  <a:tcPr/>
                </a:tc>
                <a:tc>
                  <a:txBody>
                    <a:bodyPr/>
                    <a:lstStyle/>
                    <a:p>
                      <a:r>
                        <a:rPr lang="en-US" dirty="0"/>
                        <a:t>Time frame</a:t>
                      </a:r>
                    </a:p>
                  </a:txBody>
                  <a:tcPr/>
                </a:tc>
                <a:extLst>
                  <a:ext uri="{0D108BD9-81ED-4DB2-BD59-A6C34878D82A}">
                    <a16:rowId xmlns:a16="http://schemas.microsoft.com/office/drawing/2014/main" val="1073338275"/>
                  </a:ext>
                </a:extLst>
              </a:tr>
              <a:tr h="5239065">
                <a:tc>
                  <a:txBody>
                    <a:bodyPr/>
                    <a:lstStyle/>
                    <a:p>
                      <a:r>
                        <a:rPr lang="en-US" dirty="0"/>
                        <a:t>Feedback</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the Job observation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kern="1200" dirty="0">
                          <a:solidFill>
                            <a:schemeClr val="dk1"/>
                          </a:solidFill>
                          <a:effectLst/>
                          <a:latin typeface="+mn-lt"/>
                          <a:ea typeface="+mn-ea"/>
                          <a:cs typeface="+mn-cs"/>
                        </a:rPr>
                        <a:t>Informal feedback from managers and fellow employees.</a:t>
                      </a:r>
                      <a:endParaRPr lang="en-US" dirty="0"/>
                    </a:p>
                    <a:p>
                      <a:endParaRPr lang="en-US" dirty="0"/>
                    </a:p>
                  </a:txBody>
                  <a:tcPr/>
                </a:tc>
                <a:tc>
                  <a:txBody>
                    <a:bodyPr/>
                    <a:lstStyle/>
                    <a:p>
                      <a:r>
                        <a:rPr lang="en-US" dirty="0"/>
                        <a:t>Human resource manager</a:t>
                      </a:r>
                    </a:p>
                    <a:p>
                      <a:endParaRPr lang="en-US" dirty="0"/>
                    </a:p>
                    <a:p>
                      <a:endParaRPr lang="en-US" dirty="0"/>
                    </a:p>
                    <a:p>
                      <a:endParaRPr lang="en-US" dirty="0"/>
                    </a:p>
                    <a:p>
                      <a:endParaRPr lang="en-US" dirty="0"/>
                    </a:p>
                    <a:p>
                      <a:endParaRPr lang="en-US" dirty="0"/>
                    </a:p>
                    <a:p>
                      <a:r>
                        <a:rPr lang="en-US" dirty="0"/>
                        <a:t>Complaint department manager</a:t>
                      </a:r>
                    </a:p>
                    <a:p>
                      <a:endParaRPr lang="en-US" dirty="0"/>
                    </a:p>
                    <a:p>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Human resource manager</a:t>
                      </a: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Human resource manager</a:t>
                      </a:r>
                    </a:p>
                    <a:p>
                      <a:endParaRPr lang="en-US" dirty="0"/>
                    </a:p>
                  </a:txBody>
                  <a:tcPr/>
                </a:tc>
                <a:tc>
                  <a:txBody>
                    <a:bodyPr/>
                    <a:lstStyle/>
                    <a:p>
                      <a:r>
                        <a:rPr lang="en-US" dirty="0"/>
                        <a:t>Using customer(patients) survey to determine rate of reduction in complaints</a:t>
                      </a:r>
                    </a:p>
                    <a:p>
                      <a:endParaRPr lang="en-US" dirty="0"/>
                    </a:p>
                    <a:p>
                      <a:endParaRPr lang="en-US" dirty="0"/>
                    </a:p>
                    <a:p>
                      <a:r>
                        <a:rPr lang="en-US" dirty="0"/>
                        <a:t>Look at rate of complaints from complaint department</a:t>
                      </a:r>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observe whether staff is applying the techniques in the treatment learned in the training. </a:t>
                      </a:r>
                    </a:p>
                    <a:p>
                      <a:endParaRPr lang="en-US" dirty="0"/>
                    </a:p>
                    <a:p>
                      <a:r>
                        <a:rPr lang="en-US" dirty="0"/>
                        <a:t>HR manager will collect the data for feedback by fellow employees and managers. </a:t>
                      </a:r>
                    </a:p>
                  </a:txBody>
                  <a:tcPr/>
                </a:tc>
                <a:tc>
                  <a:txBody>
                    <a:bodyPr/>
                    <a:lstStyle/>
                    <a:p>
                      <a:r>
                        <a:rPr lang="en-US" dirty="0"/>
                        <a:t>Every 6 months</a:t>
                      </a:r>
                    </a:p>
                    <a:p>
                      <a:endParaRPr lang="en-US" dirty="0"/>
                    </a:p>
                    <a:p>
                      <a:endParaRPr lang="en-US" dirty="0"/>
                    </a:p>
                    <a:p>
                      <a:endParaRPr lang="en-US" dirty="0"/>
                    </a:p>
                    <a:p>
                      <a:endParaRPr lang="en-US" dirty="0"/>
                    </a:p>
                    <a:p>
                      <a:r>
                        <a:rPr lang="en-US" dirty="0"/>
                        <a:t>Every 3 months</a:t>
                      </a:r>
                    </a:p>
                    <a:p>
                      <a:endParaRPr lang="en-US" dirty="0"/>
                    </a:p>
                    <a:p>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Every 2-3 months</a:t>
                      </a:r>
                    </a:p>
                    <a:p>
                      <a:endParaRPr lang="en-US" dirty="0"/>
                    </a:p>
                    <a:p>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Every 2 months</a:t>
                      </a:r>
                    </a:p>
                    <a:p>
                      <a:endParaRPr lang="en-US" dirty="0"/>
                    </a:p>
                  </a:txBody>
                  <a:tcPr/>
                </a:tc>
                <a:extLst>
                  <a:ext uri="{0D108BD9-81ED-4DB2-BD59-A6C34878D82A}">
                    <a16:rowId xmlns:a16="http://schemas.microsoft.com/office/drawing/2014/main" val="2868493111"/>
                  </a:ext>
                </a:extLst>
              </a:tr>
            </a:tbl>
          </a:graphicData>
        </a:graphic>
      </p:graphicFrame>
    </p:spTree>
    <p:extLst>
      <p:ext uri="{BB962C8B-B14F-4D97-AF65-F5344CB8AC3E}">
        <p14:creationId xmlns:p14="http://schemas.microsoft.com/office/powerpoint/2010/main" val="3575238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5813-8BAF-F8F0-9AF9-AC447580A277}"/>
              </a:ext>
            </a:extLst>
          </p:cNvPr>
          <p:cNvSpPr>
            <a:spLocks noGrp="1"/>
          </p:cNvSpPr>
          <p:nvPr>
            <p:ph type="title"/>
          </p:nvPr>
        </p:nvSpPr>
        <p:spPr>
          <a:xfrm>
            <a:off x="657224" y="499533"/>
            <a:ext cx="10772775" cy="988304"/>
          </a:xfrm>
        </p:spPr>
        <p:txBody>
          <a:bodyPr/>
          <a:lstStyle/>
          <a:p>
            <a:r>
              <a:rPr lang="en-US" dirty="0"/>
              <a:t>References</a:t>
            </a:r>
          </a:p>
        </p:txBody>
      </p:sp>
      <p:sp>
        <p:nvSpPr>
          <p:cNvPr id="3" name="Content Placeholder 2">
            <a:extLst>
              <a:ext uri="{FF2B5EF4-FFF2-40B4-BE49-F238E27FC236}">
                <a16:creationId xmlns:a16="http://schemas.microsoft.com/office/drawing/2014/main" id="{3C0DA09B-E9AB-6CC1-C155-3B525008592A}"/>
              </a:ext>
            </a:extLst>
          </p:cNvPr>
          <p:cNvSpPr>
            <a:spLocks noGrp="1"/>
          </p:cNvSpPr>
          <p:nvPr>
            <p:ph idx="1"/>
          </p:nvPr>
        </p:nvSpPr>
        <p:spPr>
          <a:xfrm>
            <a:off x="542442" y="2011680"/>
            <a:ext cx="10887940" cy="4544103"/>
          </a:xfrm>
        </p:spPr>
        <p:txBody>
          <a:bodyPr>
            <a:normAutofit fontScale="77500" lnSpcReduction="20000"/>
          </a:bodyPr>
          <a:lstStyle/>
          <a:p>
            <a:r>
              <a:rPr lang="en-US" sz="1800" b="0" i="0" dirty="0">
                <a:effectLst/>
                <a:latin typeface="Calibri" panose="020F0502020204030204" pitchFamily="34" charset="0"/>
              </a:rPr>
              <a:t>Centers for Disease Control and Prevention (2020). </a:t>
            </a:r>
            <a:r>
              <a:rPr lang="en-US" sz="1800" b="0" i="1" dirty="0">
                <a:effectLst/>
                <a:latin typeface="Calibri" panose="020F0502020204030204" pitchFamily="34" charset="0"/>
              </a:rPr>
              <a:t>Coronavirus disease 2019 (COVID-19)</a:t>
            </a:r>
            <a:r>
              <a:rPr lang="en-US" sz="1800" b="0" i="0" dirty="0">
                <a:effectLst/>
                <a:latin typeface="Calibri" panose="020F0502020204030204" pitchFamily="34" charset="0"/>
              </a:rPr>
              <a:t>. [online] Centers for Disease Control and Prevention. Available at: </a:t>
            </a:r>
            <a:r>
              <a:rPr lang="en-US" sz="1800" b="0" i="0" dirty="0">
                <a:effectLst/>
                <a:latin typeface="Calibri" panose="020F0502020204030204" pitchFamily="34" charset="0"/>
                <a:hlinkClick r:id="rId3">
                  <a:extLst>
                    <a:ext uri="{A12FA001-AC4F-418D-AE19-62706E023703}">
                      <ahyp:hlinkClr xmlns:ahyp="http://schemas.microsoft.com/office/drawing/2018/hyperlinkcolor" val="tx"/>
                    </a:ext>
                  </a:extLst>
                </a:hlinkClick>
              </a:rPr>
              <a:t>https://www.cdc.gov/coronavirus/2019-ncov/hcp/mitigating-staff-shortages.html</a:t>
            </a:r>
            <a:endParaRPr lang="en-US" sz="1800" b="0" i="0" dirty="0">
              <a:effectLst/>
              <a:latin typeface="Calibri" panose="020F0502020204030204" pitchFamily="34" charset="0"/>
            </a:endParaRPr>
          </a:p>
          <a:p>
            <a:r>
              <a:rPr lang="en-US" sz="1800" b="0" i="0" dirty="0">
                <a:effectLst/>
                <a:latin typeface="Calibri" panose="020F0502020204030204" pitchFamily="34" charset="0"/>
              </a:rPr>
              <a:t>ukdiss.com. (n.d.). </a:t>
            </a:r>
            <a:r>
              <a:rPr lang="en-US" sz="1800" b="0" i="1" dirty="0">
                <a:effectLst/>
                <a:latin typeface="Calibri" panose="020F0502020204030204" pitchFamily="34" charset="0"/>
              </a:rPr>
              <a:t>Strategies for Addressing Staff Shortages in the NHS</a:t>
            </a:r>
            <a:r>
              <a:rPr lang="en-US" sz="1800" b="0" i="0" dirty="0">
                <a:effectLst/>
                <a:latin typeface="Calibri" panose="020F0502020204030204" pitchFamily="34" charset="0"/>
              </a:rPr>
              <a:t>. [online] Available at: </a:t>
            </a:r>
            <a:r>
              <a:rPr lang="en-US" sz="1800" b="0" i="0" dirty="0">
                <a:effectLst/>
                <a:latin typeface="Calibri" panose="020F0502020204030204" pitchFamily="34" charset="0"/>
                <a:hlinkClick r:id="rId4">
                  <a:extLst>
                    <a:ext uri="{A12FA001-AC4F-418D-AE19-62706E023703}">
                      <ahyp:hlinkClr xmlns:ahyp="http://schemas.microsoft.com/office/drawing/2018/hyperlinkcolor" val="tx"/>
                    </a:ext>
                  </a:extLst>
                </a:hlinkClick>
              </a:rPr>
              <a:t>https://ukdiss.com/examples/qualified-nurses-shortage.php</a:t>
            </a:r>
            <a:endParaRPr lang="en-US" sz="1800" dirty="0">
              <a:latin typeface="Calibri" panose="020F0502020204030204" pitchFamily="34" charset="0"/>
            </a:endParaRPr>
          </a:p>
          <a:p>
            <a:r>
              <a:rPr lang="en-US" sz="1800" b="0" i="0" dirty="0">
                <a:effectLst/>
                <a:latin typeface="Calibri" panose="020F0502020204030204" pitchFamily="34" charset="0"/>
              </a:rPr>
              <a:t>Farooq, U. (2020). </a:t>
            </a:r>
            <a:r>
              <a:rPr lang="en-US" sz="1800" b="0" i="1" dirty="0">
                <a:effectLst/>
                <a:latin typeface="Calibri" panose="020F0502020204030204" pitchFamily="34" charset="0"/>
              </a:rPr>
              <a:t>PESTLE Analysis of the NHS - National Health Services</a:t>
            </a:r>
            <a:r>
              <a:rPr lang="en-US" sz="1800" b="0" i="0" dirty="0">
                <a:effectLst/>
                <a:latin typeface="Calibri" panose="020F0502020204030204" pitchFamily="34" charset="0"/>
              </a:rPr>
              <a:t>. [online] Marketing Tutor. Available at: </a:t>
            </a:r>
            <a:r>
              <a:rPr lang="en-US" sz="1800" b="0" i="0" dirty="0">
                <a:effectLst/>
                <a:latin typeface="Calibri" panose="020F0502020204030204" pitchFamily="34" charset="0"/>
                <a:hlinkClick r:id="rId5">
                  <a:extLst>
                    <a:ext uri="{A12FA001-AC4F-418D-AE19-62706E023703}">
                      <ahyp:hlinkClr xmlns:ahyp="http://schemas.microsoft.com/office/drawing/2018/hyperlinkcolor" val="tx"/>
                    </a:ext>
                  </a:extLst>
                </a:hlinkClick>
              </a:rPr>
              <a:t>https://www.marketingtutor.net/pestle-analysis-of-the-nhs/</a:t>
            </a:r>
            <a:endParaRPr lang="en-US" sz="1800" b="0" i="0" dirty="0">
              <a:effectLst/>
              <a:latin typeface="Calibri" panose="020F0502020204030204" pitchFamily="34" charset="0"/>
            </a:endParaRPr>
          </a:p>
          <a:p>
            <a:r>
              <a:rPr lang="en-US" sz="1800" b="0" i="0" dirty="0" err="1">
                <a:effectLst/>
                <a:latin typeface="Calibri" panose="020F0502020204030204" pitchFamily="34" charset="0"/>
              </a:rPr>
              <a:t>Rimmer</a:t>
            </a:r>
            <a:r>
              <a:rPr lang="en-US" sz="1800" b="0" i="0" dirty="0">
                <a:effectLst/>
                <a:latin typeface="Calibri" panose="020F0502020204030204" pitchFamily="34" charset="0"/>
              </a:rPr>
              <a:t>, A. (2021). Mental health: Staff shortages are causing distressingly long waits for treatment, college warns. </a:t>
            </a:r>
            <a:r>
              <a:rPr lang="en-US" sz="1800" b="0" i="1" dirty="0">
                <a:effectLst/>
                <a:latin typeface="Calibri" panose="020F0502020204030204" pitchFamily="34" charset="0"/>
              </a:rPr>
              <a:t>BMJ</a:t>
            </a:r>
            <a:r>
              <a:rPr lang="en-US" sz="1800" b="0" i="0" dirty="0">
                <a:effectLst/>
                <a:latin typeface="Calibri" panose="020F0502020204030204" pitchFamily="34" charset="0"/>
              </a:rPr>
              <a:t>, p.n2439. doi:10.1136/bmj.n2439.</a:t>
            </a:r>
          </a:p>
          <a:p>
            <a:r>
              <a:rPr lang="en-US" sz="1800" b="0" i="0" dirty="0">
                <a:effectLst/>
                <a:latin typeface="Calibri" panose="020F0502020204030204" pitchFamily="34" charset="0"/>
              </a:rPr>
              <a:t>Deakin, M. (2022). NHS workforce shortages and staff burnout are taking a toll. </a:t>
            </a:r>
            <a:r>
              <a:rPr lang="en-US" sz="1800" b="0" i="1" dirty="0">
                <a:effectLst/>
                <a:latin typeface="Calibri" panose="020F0502020204030204" pitchFamily="34" charset="0"/>
              </a:rPr>
              <a:t>BMJ</a:t>
            </a:r>
            <a:r>
              <a:rPr lang="en-US" sz="1800" b="0" i="0" dirty="0">
                <a:effectLst/>
                <a:latin typeface="Calibri" panose="020F0502020204030204" pitchFamily="34" charset="0"/>
              </a:rPr>
              <a:t>, [online] p.o945. doi:10.1136/bmj.o945</a:t>
            </a:r>
          </a:p>
          <a:p>
            <a:r>
              <a:rPr lang="en-US" sz="1800" b="0" i="0" dirty="0">
                <a:effectLst/>
                <a:latin typeface="Calibri" panose="020F0502020204030204" pitchFamily="34" charset="0"/>
              </a:rPr>
              <a:t>MHT. (n.d.). </a:t>
            </a:r>
            <a:r>
              <a:rPr lang="en-US" sz="1800" b="0" i="1" dirty="0">
                <a:effectLst/>
                <a:latin typeface="Calibri" panose="020F0502020204030204" pitchFamily="34" charset="0"/>
              </a:rPr>
              <a:t>Staff shortages taking its toll on social care staff</a:t>
            </a:r>
            <a:r>
              <a:rPr lang="en-US" sz="1800" b="0" i="0" dirty="0">
                <a:effectLst/>
                <a:latin typeface="Calibri" panose="020F0502020204030204" pitchFamily="34" charset="0"/>
              </a:rPr>
              <a:t>. [online] Available at: </a:t>
            </a:r>
            <a:r>
              <a:rPr lang="en-US" sz="1800" b="0" i="0" dirty="0">
                <a:effectLst/>
                <a:latin typeface="Calibri" panose="020F0502020204030204" pitchFamily="34" charset="0"/>
                <a:hlinkClick r:id="rId6">
                  <a:extLst>
                    <a:ext uri="{A12FA001-AC4F-418D-AE19-62706E023703}">
                      <ahyp:hlinkClr xmlns:ahyp="http://schemas.microsoft.com/office/drawing/2018/hyperlinkcolor" val="tx"/>
                    </a:ext>
                  </a:extLst>
                </a:hlinkClick>
              </a:rPr>
              <a:t>https://www.mentalhealthtoday.co.uk/news/workplace-mental-health/as-the-mental-health-crisis-takes-its-toll-on-social-care-the-spotlight-is-on-staffing</a:t>
            </a:r>
            <a:r>
              <a:rPr lang="en-US" sz="1800" b="0" i="0" dirty="0">
                <a:effectLst/>
                <a:latin typeface="Calibri" panose="020F0502020204030204" pitchFamily="34" charset="0"/>
              </a:rPr>
              <a:t>.</a:t>
            </a:r>
          </a:p>
          <a:p>
            <a:r>
              <a:rPr lang="en-US" sz="1800" b="0" i="0" dirty="0" err="1">
                <a:effectLst/>
                <a:latin typeface="Calibri" panose="020F0502020204030204" pitchFamily="34" charset="0"/>
              </a:rPr>
              <a:t>Dalingwater</a:t>
            </a:r>
            <a:r>
              <a:rPr lang="en-US" sz="1800" b="0" i="0" dirty="0">
                <a:effectLst/>
                <a:latin typeface="Calibri" panose="020F0502020204030204" pitchFamily="34" charset="0"/>
              </a:rPr>
              <a:t>, L. (2019). NHS staffing shortages and the Brexit effect. </a:t>
            </a:r>
            <a:r>
              <a:rPr lang="en-US" sz="1800" b="0" i="1" dirty="0" err="1">
                <a:effectLst/>
                <a:latin typeface="Calibri" panose="020F0502020204030204" pitchFamily="34" charset="0"/>
              </a:rPr>
              <a:t>Observatoire</a:t>
            </a:r>
            <a:r>
              <a:rPr lang="en-US" sz="1800" b="0" i="1" dirty="0">
                <a:effectLst/>
                <a:latin typeface="Calibri" panose="020F0502020204030204" pitchFamily="34" charset="0"/>
              </a:rPr>
              <a:t> de la </a:t>
            </a:r>
            <a:r>
              <a:rPr lang="en-US" sz="1800" b="0" i="1" dirty="0" err="1">
                <a:effectLst/>
                <a:latin typeface="Calibri" panose="020F0502020204030204" pitchFamily="34" charset="0"/>
              </a:rPr>
              <a:t>société</a:t>
            </a:r>
            <a:r>
              <a:rPr lang="en-US" sz="1800" b="0" i="1" dirty="0">
                <a:effectLst/>
                <a:latin typeface="Calibri" panose="020F0502020204030204" pitchFamily="34" charset="0"/>
              </a:rPr>
              <a:t> </a:t>
            </a:r>
            <a:r>
              <a:rPr lang="en-US" sz="1800" b="0" i="1" dirty="0" err="1">
                <a:effectLst/>
                <a:latin typeface="Calibri" panose="020F0502020204030204" pitchFamily="34" charset="0"/>
              </a:rPr>
              <a:t>britannique</a:t>
            </a:r>
            <a:r>
              <a:rPr lang="en-US" sz="1800" b="0" i="0" dirty="0">
                <a:effectLst/>
                <a:latin typeface="Calibri" panose="020F0502020204030204" pitchFamily="34" charset="0"/>
              </a:rPr>
              <a:t>, [online] (24), pp.67–86. doi:10.4000/osb.3216</a:t>
            </a:r>
          </a:p>
          <a:p>
            <a:r>
              <a:rPr lang="en-US" sz="1800" dirty="0" err="1">
                <a:effectLst/>
                <a:latin typeface="Times New Roman" panose="02020603050405020304" pitchFamily="18" charset="0"/>
                <a:ea typeface="Calibri" panose="020F0502020204030204" pitchFamily="34" charset="0"/>
              </a:rPr>
              <a:t>Ryba</a:t>
            </a:r>
            <a:r>
              <a:rPr lang="en-US" sz="1800" dirty="0">
                <a:effectLst/>
                <a:latin typeface="Times New Roman" panose="02020603050405020304" pitchFamily="18" charset="0"/>
                <a:ea typeface="Calibri" panose="020F0502020204030204" pitchFamily="34" charset="0"/>
              </a:rPr>
              <a:t>, K., 2020. How Flexible Work Practices Reduce Employee Turnover</a:t>
            </a: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Porteous-</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Sebouhian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As the mental health crisis takes its toll on social care, the spotlight is on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staffin</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800" u="sng" dirty="0">
                <a:effectLst/>
                <a:latin typeface="Times New Roman" panose="02020603050405020304" pitchFamily="18" charset="0"/>
                <a:ea typeface="Calibri" panose="020F0502020204030204" pitchFamily="34" charset="0"/>
                <a:cs typeface="Times New Roman" panose="02020603050405020304" pitchFamily="18" charset="0"/>
              </a:rPr>
              <a:t>https://www.mentalhealthtoday.co.uk/news/workplace-mental-health/as-the-mental-health-crisis-takes-its-toll-on-social-care-the-spotlight-is-on-staffing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Clark, M.,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15 Best Strategies for Employee Retention in Healthcare.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800" u="sng" dirty="0">
                <a:effectLst/>
                <a:latin typeface="Times New Roman" panose="02020603050405020304" pitchFamily="18" charset="0"/>
                <a:ea typeface="Calibri" panose="020F0502020204030204" pitchFamily="34" charset="0"/>
                <a:cs typeface="Times New Roman" panose="02020603050405020304" pitchFamily="18" charset="0"/>
              </a:rPr>
              <a:t>https://etactics.com/blog/employee-retention-healthcare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800" b="0" i="0" dirty="0">
              <a:effectLst/>
              <a:latin typeface="Calibri" panose="020F0502020204030204" pitchFamily="34" charset="0"/>
            </a:endParaRPr>
          </a:p>
          <a:p>
            <a:endParaRPr lang="en-US" sz="1800" dirty="0"/>
          </a:p>
        </p:txBody>
      </p:sp>
    </p:spTree>
    <p:extLst>
      <p:ext uri="{BB962C8B-B14F-4D97-AF65-F5344CB8AC3E}">
        <p14:creationId xmlns:p14="http://schemas.microsoft.com/office/powerpoint/2010/main" val="3883468429"/>
      </p:ext>
    </p:extLst>
  </p:cSld>
  <p:clrMapOvr>
    <a:masterClrMapping/>
  </p:clrMapOvr>
</p:sld>
</file>

<file path=ppt/theme/theme1.xml><?xml version="1.0" encoding="utf-8"?>
<a:theme xmlns:a="http://schemas.openxmlformats.org/drawingml/2006/main" name="Metropolitan">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3A8A2BB7-7C5E-4EB2-B1F1-CFFF0F57E77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2343</TotalTime>
  <Words>2880</Words>
  <Application>Microsoft Office PowerPoint</Application>
  <PresentationFormat>Widescreen</PresentationFormat>
  <Paragraphs>284</Paragraphs>
  <Slides>19</Slides>
  <Notes>10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Metropolitan</vt:lpstr>
      <vt:lpstr>PowerPoint Presentation</vt:lpstr>
      <vt:lpstr>Understanding and solving the problem of Staff Shortage in Proper Care</vt:lpstr>
      <vt:lpstr>Introduction </vt:lpstr>
      <vt:lpstr>Nature of the problem-Staff shortage </vt:lpstr>
      <vt:lpstr>Impact of staff shortage on employees and Proper care organization</vt:lpstr>
      <vt:lpstr> PESTLE GRAPH</vt:lpstr>
      <vt:lpstr>PESTLE analysis of the macroenvironmental factors of Staff shortage</vt:lpstr>
      <vt:lpstr>Cause and effect analysis of Staff Shortage Fishbone diagram </vt:lpstr>
      <vt:lpstr>Main causes</vt:lpstr>
      <vt:lpstr>Solutions</vt:lpstr>
      <vt:lpstr>PowerPoint Presentation</vt:lpstr>
      <vt:lpstr>PowerPoint Presentation</vt:lpstr>
      <vt:lpstr>Evaluation of the solution to identify the most appropriate  Grid Chart</vt:lpstr>
      <vt:lpstr>Conclusion</vt:lpstr>
      <vt:lpstr>PowerPoint Presentation</vt:lpstr>
      <vt:lpstr>Action Plan</vt:lpstr>
      <vt:lpstr>Monitoring</vt:lpstr>
      <vt:lpstr>Evaluation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Rafia Saleem</dc:creator>
  <cp:lastModifiedBy>Ashfaq Ahmed (2028429)</cp:lastModifiedBy>
  <cp:revision>81</cp:revision>
  <dcterms:created xsi:type="dcterms:W3CDTF">2022-07-08T19:25:06Z</dcterms:created>
  <dcterms:modified xsi:type="dcterms:W3CDTF">2022-08-08T17:55:51Z</dcterms:modified>
</cp:coreProperties>
</file>