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y="5143500" cx="9144000"/>
  <p:notesSz cx="6858000" cy="9144000"/>
  <p:embeddedFontLst>
    <p:embeddedFont>
      <p:font typeface="Old Standard TT"/>
      <p:regular r:id="rId20"/>
      <p:bold r:id="rId21"/>
      <p: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ldStandardTT-regular.fntdata"/><Relationship Id="rId11" Type="http://schemas.openxmlformats.org/officeDocument/2006/relationships/slide" Target="slides/slide6.xml"/><Relationship Id="rId22" Type="http://schemas.openxmlformats.org/officeDocument/2006/relationships/font" Target="fonts/OldStandardTT-italic.fntdata"/><Relationship Id="rId10" Type="http://schemas.openxmlformats.org/officeDocument/2006/relationships/slide" Target="slides/slide5.xml"/><Relationship Id="rId21" Type="http://schemas.openxmlformats.org/officeDocument/2006/relationships/font" Target="fonts/OldStandardTT-bold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394f5a73e32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394f5a73e32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394f5a73e32_0_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394f5a73e32_0_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394f5a73e32_0_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394f5a73e32_0_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94f5a73e32_0_8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394f5a73e32_0_8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94f5a73e32_0_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394f5a73e32_0_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394f5a73e32_0_1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394f5a73e32_0_1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94f5a73e32_0_1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94f5a73e32_0_1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94f5a73e32_0_1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394f5a73e32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394f5a73e32_0_1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394f5a73e32_0_1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94f5a73e32_0_1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394f5a73e32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94f5a73e32_0_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94f5a73e32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394f5a73e32_0_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394f5a73e32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394f5a73e32_0_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394f5a73e32_0_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100"/>
            <a:ext cx="9144000" cy="1711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1" name="Google Shape;11;p2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" name="Google Shape;12;p2"/>
          <p:cNvSpPr txBox="1"/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Google Shape;16;p3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7" name="Google Shape;17;p3"/>
          <p:cNvSpPr txBox="1"/>
          <p:nvPr>
            <p:ph type="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5604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6864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382350"/>
            <a:ext cx="4045200" cy="133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039650"/>
            <a:ext cx="8520600" cy="210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paperback">
    <p:bg>
      <p:bgPr>
        <a:solidFill>
          <a:schemeClr val="accen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ld Standard TT"/>
              <a:buChar char="●"/>
              <a:defRPr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jpg"/><Relationship Id="rId4" Type="http://schemas.openxmlformats.org/officeDocument/2006/relationships/image" Target="../media/image7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0.jpg"/><Relationship Id="rId4" Type="http://schemas.openxmlformats.org/officeDocument/2006/relationships/image" Target="../media/image11.jpg"/><Relationship Id="rId5" Type="http://schemas.openxmlformats.org/officeDocument/2006/relationships/image" Target="../media/image9.jpg"/><Relationship Id="rId6" Type="http://schemas.openxmlformats.org/officeDocument/2006/relationships/image" Target="../media/image8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amazon.co.uk/How-Things-Shape-Mind-Engagement/dp/0262528924" TargetMode="External"/><Relationship Id="rId4" Type="http://schemas.openxmlformats.org/officeDocument/2006/relationships/hyperlink" Target="https://www.thenewatlantis.com/text-patterns/the-blind-mans-stick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/>
          <p:nvPr>
            <p:ph type="ctrTitle"/>
          </p:nvPr>
        </p:nvSpPr>
        <p:spPr>
          <a:xfrm>
            <a:off x="512700" y="20254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Material Exhibit: Archaeology Trowel, Material Engagement and the Senses.</a:t>
            </a:r>
            <a:endParaRPr/>
          </a:p>
        </p:txBody>
      </p:sp>
      <p:sp>
        <p:nvSpPr>
          <p:cNvPr id="60" name="Google Shape;60;p13"/>
          <p:cNvSpPr txBox="1"/>
          <p:nvPr>
            <p:ph idx="1" type="subTitle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Max Morgan (2304348)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Materialities in Anthropology (HPAN6044)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SzPct val="100000"/>
              <a:buAutoNum type="arabicPeriod"/>
            </a:pPr>
            <a:r>
              <a:rPr lang="en-GB"/>
              <a:t>Introduction</a:t>
            </a:r>
            <a:endParaRPr/>
          </a:p>
        </p:txBody>
      </p:sp>
      <p:sp>
        <p:nvSpPr>
          <p:cNvPr id="66" name="Google Shape;66;p14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-340201" lvl="0" marL="457200" rtl="0" algn="l">
              <a:spcBef>
                <a:spcPts val="0"/>
              </a:spcBef>
              <a:spcAft>
                <a:spcPts val="0"/>
              </a:spcAft>
              <a:buSzPct val="63333"/>
              <a:buChar char="●"/>
            </a:pPr>
            <a:r>
              <a:rPr lang="en-GB" sz="3000"/>
              <a:t>My archaeology trowel - Spear and Jackson Tyzack 4” </a:t>
            </a:r>
            <a:endParaRPr sz="3000"/>
          </a:p>
          <a:p>
            <a:pPr indent="-340201" lvl="0" marL="457200" rtl="0" algn="l">
              <a:spcBef>
                <a:spcPts val="0"/>
              </a:spcBef>
              <a:spcAft>
                <a:spcPts val="0"/>
              </a:spcAft>
              <a:buSzPct val="63333"/>
              <a:buChar char="●"/>
            </a:pPr>
            <a:r>
              <a:rPr lang="en-GB" sz="3000"/>
              <a:t>Other general tools - mattocks, shovels, spades, etc.</a:t>
            </a:r>
            <a:endParaRPr sz="3000"/>
          </a:p>
          <a:p>
            <a:pPr indent="-340201" lvl="0" marL="457200" rtl="0" algn="l">
              <a:spcBef>
                <a:spcPts val="0"/>
              </a:spcBef>
              <a:spcAft>
                <a:spcPts val="0"/>
              </a:spcAft>
              <a:buSzPct val="63333"/>
              <a:buChar char="●"/>
            </a:pPr>
            <a:r>
              <a:rPr lang="en-GB" sz="3000"/>
              <a:t>Material Engagement Theory - Merleau-Ponty (2005), Malafouris (2004, 2008a, 2013), Steel (2018)</a:t>
            </a:r>
            <a:endParaRPr sz="3000"/>
          </a:p>
          <a:p>
            <a:pPr indent="-340201" lvl="0" marL="457200" rtl="0" algn="l">
              <a:spcBef>
                <a:spcPts val="0"/>
              </a:spcBef>
              <a:spcAft>
                <a:spcPts val="0"/>
              </a:spcAft>
              <a:buSzPct val="63333"/>
              <a:buChar char="●"/>
            </a:pPr>
            <a:r>
              <a:rPr lang="en-GB" sz="3000"/>
              <a:t>Sensory / phenomenological archaeology - Skeates and Day (2020), Tilley (2020)</a:t>
            </a:r>
            <a:endParaRPr sz="3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(Author’s own, 2024-2025)</a:t>
            </a:r>
            <a:endParaRPr/>
          </a:p>
        </p:txBody>
      </p:sp>
      <p:pic>
        <p:nvPicPr>
          <p:cNvPr id="72" name="Google Shape;72;p15" title="IMG_20240405_15395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93550" y="152400"/>
            <a:ext cx="2944332" cy="3925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 title="IMG_20251019_151021492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96307" y="152400"/>
            <a:ext cx="2944332" cy="3925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2.1. </a:t>
            </a:r>
            <a:r>
              <a:rPr i="1" lang="en-GB"/>
              <a:t>Extended Self, </a:t>
            </a:r>
            <a:r>
              <a:rPr lang="en-GB"/>
              <a:t>the blind man and the stick</a:t>
            </a:r>
            <a:endParaRPr/>
          </a:p>
        </p:txBody>
      </p:sp>
      <p:sp>
        <p:nvSpPr>
          <p:cNvPr id="79" name="Google Shape;79;p16"/>
          <p:cNvSpPr txBox="1"/>
          <p:nvPr>
            <p:ph idx="1" type="body"/>
          </p:nvPr>
        </p:nvSpPr>
        <p:spPr>
          <a:xfrm>
            <a:off x="311700" y="1171600"/>
            <a:ext cx="53367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Classic phenomenological question: where does blind man’s </a:t>
            </a:r>
            <a:r>
              <a:rPr i="1" lang="en-GB"/>
              <a:t>self</a:t>
            </a:r>
            <a:r>
              <a:rPr lang="en-GB"/>
              <a:t> begin and end?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“The stick is no longer an object perceived by the blind man, but an instrument </a:t>
            </a:r>
            <a:r>
              <a:rPr i="1" lang="en-GB"/>
              <a:t>with </a:t>
            </a:r>
            <a:r>
              <a:rPr lang="en-GB"/>
              <a:t>which he perceives” (Merleau-Ponty, 2005, p. 176)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 good framework for thinking of the </a:t>
            </a:r>
            <a:r>
              <a:rPr i="1" lang="en-GB"/>
              <a:t>extended self</a:t>
            </a:r>
            <a:r>
              <a:rPr lang="en-GB"/>
              <a:t> constantly enacted in-between brains, bodies and things (Malafouris, 2008a, p. 1997)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self enacted through the act of </a:t>
            </a:r>
            <a:r>
              <a:rPr i="1" lang="en-GB"/>
              <a:t>embodying, </a:t>
            </a:r>
            <a:r>
              <a:rPr lang="en-GB"/>
              <a:t>rather than the </a:t>
            </a:r>
            <a:r>
              <a:rPr i="1" lang="en-GB"/>
              <a:t>embodied self </a:t>
            </a:r>
            <a:r>
              <a:rPr lang="en-GB"/>
              <a:t>(ibid.)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Tectonoetic awareness - “a self or a person cannot emerge aside from a process of material entanglement” (ibid., p. 1998)</a:t>
            </a:r>
            <a:endParaRPr/>
          </a:p>
        </p:txBody>
      </p:sp>
      <p:pic>
        <p:nvPicPr>
          <p:cNvPr id="80" name="Google Shape;80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28775" y="1171600"/>
            <a:ext cx="2903526" cy="2751900"/>
          </a:xfrm>
          <a:prstGeom prst="rect">
            <a:avLst/>
          </a:prstGeom>
          <a:noFill/>
          <a:ln>
            <a:noFill/>
          </a:ln>
        </p:spPr>
      </p:pic>
      <p:sp>
        <p:nvSpPr>
          <p:cNvPr id="81" name="Google Shape;81;p16"/>
          <p:cNvSpPr txBox="1"/>
          <p:nvPr/>
        </p:nvSpPr>
        <p:spPr>
          <a:xfrm>
            <a:off x="5928775" y="3923500"/>
            <a:ext cx="2903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(Jacobs, 2015)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7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2.2. Between Brains, Bodies and Things</a:t>
            </a:r>
            <a:endParaRPr/>
          </a:p>
        </p:txBody>
      </p:sp>
      <p:sp>
        <p:nvSpPr>
          <p:cNvPr id="87" name="Google Shape;87;p17"/>
          <p:cNvSpPr txBox="1"/>
          <p:nvPr>
            <p:ph idx="1" type="body"/>
          </p:nvPr>
        </p:nvSpPr>
        <p:spPr>
          <a:xfrm>
            <a:off x="311700" y="1171600"/>
            <a:ext cx="53298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Malafouris (2008a, p. 1997) discusses tools as extending agency and they dissociate the distinction between near and far space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“Objects and tools attached to the body can be seen or </a:t>
            </a:r>
            <a:r>
              <a:rPr lang="en-GB"/>
              <a:t>treated</a:t>
            </a:r>
            <a:r>
              <a:rPr lang="en-GB"/>
              <a:t> as parts of the body” (ibid., p. 1998)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i="1" lang="en-GB"/>
              <a:t>Self-objectification </a:t>
            </a:r>
            <a:r>
              <a:rPr lang="en-GB"/>
              <a:t>of </a:t>
            </a:r>
            <a:r>
              <a:rPr lang="en-GB"/>
              <a:t>Mycenaean</a:t>
            </a:r>
            <a:r>
              <a:rPr lang="en-GB"/>
              <a:t> warrior - the tip of the sword considered the centre of consciousness (ibid., p. 1999; Malafouris, 2008b, pp. 8-11)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Trowel in excavation used to extend my agency on dig site </a:t>
            </a:r>
            <a:endParaRPr/>
          </a:p>
        </p:txBody>
      </p:sp>
      <p:pic>
        <p:nvPicPr>
          <p:cNvPr id="88" name="Google Shape;88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41500" y="1171600"/>
            <a:ext cx="3150343" cy="1400150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7"/>
          <p:cNvSpPr txBox="1"/>
          <p:nvPr/>
        </p:nvSpPr>
        <p:spPr>
          <a:xfrm>
            <a:off x="5653300" y="2679725"/>
            <a:ext cx="35142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Mycenaean</a:t>
            </a:r>
            <a:r>
              <a:rPr lang="en-GB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 Swords (Malafouris, 2008b, p. 4)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8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2.3. Steel: human-object entanglements and </a:t>
            </a:r>
            <a:r>
              <a:rPr i="1" lang="en-GB"/>
              <a:t>affordances</a:t>
            </a:r>
            <a:endParaRPr/>
          </a:p>
        </p:txBody>
      </p:sp>
      <p:sp>
        <p:nvSpPr>
          <p:cNvPr id="95" name="Google Shape;95;p18"/>
          <p:cNvSpPr txBox="1"/>
          <p:nvPr>
            <p:ph idx="1" type="body"/>
          </p:nvPr>
        </p:nvSpPr>
        <p:spPr>
          <a:xfrm>
            <a:off x="311700" y="1171600"/>
            <a:ext cx="54591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10000"/>
          </a:bodyPr>
          <a:lstStyle/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Red Lustrous Wheelmade (RLW) arm-vessels from Cyprus, central Anatolia and Cilicia embedded in human-object entanglements, becoming a part of people’s bodily and cognitive experience of the world (Steel, 2018, pp. 201-203) </a:t>
            </a:r>
            <a:endParaRPr/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i="1" lang="en-GB"/>
              <a:t>Affordances </a:t>
            </a:r>
            <a:r>
              <a:rPr lang="en-GB"/>
              <a:t>describe the material qualities of things and specific attributes are intrinsic to certain objects according to material, form, size, etc. (ibid.; Gibson, 2015, pp. 119-135)</a:t>
            </a:r>
            <a:endParaRPr/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The </a:t>
            </a:r>
            <a:r>
              <a:rPr i="1" lang="en-GB"/>
              <a:t>affordances </a:t>
            </a:r>
            <a:r>
              <a:rPr lang="en-GB"/>
              <a:t>of a trowel allow me to participate in excavation and my bodily and cognitive experience as an archaeologist.</a:t>
            </a:r>
            <a:endParaRPr/>
          </a:p>
        </p:txBody>
      </p:sp>
      <p:pic>
        <p:nvPicPr>
          <p:cNvPr id="96" name="Google Shape;9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52775" y="1171600"/>
            <a:ext cx="3109750" cy="150895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8"/>
          <p:cNvSpPr txBox="1"/>
          <p:nvPr/>
        </p:nvSpPr>
        <p:spPr>
          <a:xfrm>
            <a:off x="5952775" y="2680550"/>
            <a:ext cx="31098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Arm-vessel from Maroni (Steel, 2018, p. 200)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9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2.4. Material Engagement Theory (MET)</a:t>
            </a:r>
            <a:endParaRPr/>
          </a:p>
        </p:txBody>
      </p:sp>
      <p:sp>
        <p:nvSpPr>
          <p:cNvPr id="103" name="Google Shape;103;p19"/>
          <p:cNvSpPr txBox="1"/>
          <p:nvPr>
            <p:ph idx="1" type="body"/>
          </p:nvPr>
        </p:nvSpPr>
        <p:spPr>
          <a:xfrm>
            <a:off x="311700" y="1171600"/>
            <a:ext cx="49773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Malafouris’ (2004, p. 58) theoretical framework stating that “material culture is consubstantial with mind”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The material world is not external stimuli that “sets an [...] internal cognitive mechanism into motion” (ibid.) but is a “</a:t>
            </a:r>
            <a:r>
              <a:rPr lang="en-GB"/>
              <a:t>continuous</a:t>
            </a:r>
            <a:r>
              <a:rPr lang="en-GB"/>
              <a:t> part of the machinery itself”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Explicitly discusses the archaeologists’ trowel as a “boundary artefact” that actively participates in an archaeologist’s cognition (ibid., p. 59)</a:t>
            </a:r>
            <a:endParaRPr/>
          </a:p>
        </p:txBody>
      </p:sp>
      <p:pic>
        <p:nvPicPr>
          <p:cNvPr id="104" name="Google Shape;104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65775" y="1058225"/>
            <a:ext cx="2263051" cy="3348803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9"/>
          <p:cNvSpPr txBox="1"/>
          <p:nvPr/>
        </p:nvSpPr>
        <p:spPr>
          <a:xfrm>
            <a:off x="6265775" y="4407025"/>
            <a:ext cx="22632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(Amazon, no date)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0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3.1. Sensory archaeology</a:t>
            </a:r>
            <a:endParaRPr/>
          </a:p>
        </p:txBody>
      </p:sp>
      <p:sp>
        <p:nvSpPr>
          <p:cNvPr id="111" name="Google Shape;111;p20"/>
          <p:cNvSpPr txBox="1"/>
          <p:nvPr>
            <p:ph idx="1" type="body"/>
          </p:nvPr>
        </p:nvSpPr>
        <p:spPr>
          <a:xfrm>
            <a:off x="311700" y="1171600"/>
            <a:ext cx="57951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emerging field of sensory archaeology aims to apply concepts and theories of sensoriality (materiality, the body, </a:t>
            </a:r>
            <a:r>
              <a:rPr lang="en-GB"/>
              <a:t>perception</a:t>
            </a:r>
            <a:r>
              <a:rPr lang="en-GB"/>
              <a:t>, emotion etc.) as tools of analysis towards archaeological research (Skeates and Day, 2020).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Questions </a:t>
            </a:r>
            <a:r>
              <a:rPr lang="en-GB"/>
              <a:t>assumptions of sensoriality of past societies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Aims to apply sensoriality and ethnography towards the act of research itself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Wide implications in heritage - how museums represent objects, which have historically tended to “deny all but the sense of sight” (ibid., p. 14).</a:t>
            </a:r>
            <a:endParaRPr/>
          </a:p>
        </p:txBody>
      </p:sp>
      <p:pic>
        <p:nvPicPr>
          <p:cNvPr id="112" name="Google Shape;112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15600" y="1009338"/>
            <a:ext cx="2192701" cy="3124825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20"/>
          <p:cNvSpPr txBox="1"/>
          <p:nvPr/>
        </p:nvSpPr>
        <p:spPr>
          <a:xfrm>
            <a:off x="6515600" y="4134175"/>
            <a:ext cx="21927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(Skeates and Day, 2020)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1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3.2. Chris Tilley and the </a:t>
            </a:r>
            <a:r>
              <a:rPr lang="en-GB"/>
              <a:t>phenomenology</a:t>
            </a:r>
            <a:r>
              <a:rPr lang="en-GB"/>
              <a:t> of excavation</a:t>
            </a:r>
            <a:endParaRPr/>
          </a:p>
        </p:txBody>
      </p:sp>
      <p:sp>
        <p:nvSpPr>
          <p:cNvPr id="119" name="Google Shape;119;p21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Tilley (2020, p. 78) discussed archaeological fieldwork as “theatre, performance and community”.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Making sense of the past from an inescapable present day context (ibid.).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past mediated through tools (ibid., p. 79).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Calls for an “ethnography of excavation” (ibid., pp. 88-89), an analysis and recording of the sensory experience of excavation - including but not limited to sound, sight, odour, tactility (ibid., pp. 80-88).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Archaeologist as storyteller (ibid., p. 89).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(Author’s own - 2024-2025)</a:t>
            </a:r>
            <a:endParaRPr/>
          </a:p>
        </p:txBody>
      </p:sp>
      <p:pic>
        <p:nvPicPr>
          <p:cNvPr id="125" name="Google Shape;125;p22" title="IMG_20250905_131350055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2025" y="1154750"/>
            <a:ext cx="2035926" cy="27145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22" title="IMG_20250730_113716140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417388" y="1154738"/>
            <a:ext cx="2035926" cy="27145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22" title="IMG_20250703_160850664.jp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965300" y="1127563"/>
            <a:ext cx="2076676" cy="27689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22" title="IMG_20240501_093143.jp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732750" y="1154750"/>
            <a:ext cx="2035926" cy="2714552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22"/>
          <p:cNvSpPr txBox="1"/>
          <p:nvPr>
            <p:ph idx="4294967295"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3.3. Real world applications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3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4. Synthesis and conclusion</a:t>
            </a:r>
            <a:endParaRPr/>
          </a:p>
        </p:txBody>
      </p:sp>
      <p:sp>
        <p:nvSpPr>
          <p:cNvPr id="135" name="Google Shape;135;p23"/>
          <p:cNvSpPr txBox="1"/>
          <p:nvPr>
            <p:ph idx="1" type="body"/>
          </p:nvPr>
        </p:nvSpPr>
        <p:spPr>
          <a:xfrm>
            <a:off x="311700" y="1171600"/>
            <a:ext cx="5367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trowel as a symbolic, </a:t>
            </a:r>
            <a:r>
              <a:rPr lang="en-GB"/>
              <a:t>embodying</a:t>
            </a:r>
            <a:r>
              <a:rPr lang="en-GB"/>
              <a:t> tool to make me an archaeologist and interact with the past and extending my agency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Through the theoretical frameworks of MET and sensory/</a:t>
            </a:r>
            <a:r>
              <a:rPr lang="en-GB"/>
              <a:t>phenomenological archaeology, excavation seen as a holistically sensory practice that is mediated through the use of tools, most notably the trowel. </a:t>
            </a:r>
            <a:r>
              <a:rPr lang="en-GB"/>
              <a:t> </a:t>
            </a:r>
            <a:endParaRPr/>
          </a:p>
        </p:txBody>
      </p:sp>
      <p:pic>
        <p:nvPicPr>
          <p:cNvPr id="136" name="Google Shape;136;p23" title="IMG_20251019_15102149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87957" y="175700"/>
            <a:ext cx="2944332" cy="3925775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23"/>
          <p:cNvSpPr txBox="1"/>
          <p:nvPr/>
        </p:nvSpPr>
        <p:spPr>
          <a:xfrm>
            <a:off x="5887950" y="4101475"/>
            <a:ext cx="29442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(Author’s own, 2025)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4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Bibliography</a:t>
            </a:r>
            <a:endParaRPr/>
          </a:p>
        </p:txBody>
      </p:sp>
      <p:sp>
        <p:nvSpPr>
          <p:cNvPr id="143" name="Google Shape;143;p24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Amazon (no date) </a:t>
            </a:r>
            <a:r>
              <a:rPr i="1" lang="en-GB"/>
              <a:t>How Things Shape the Mind: A Theory of Material Engagement (The MIT Press).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https://www.amazon.co.uk/How-Things-Shape-Mind-Engagement/dp/0262528924</a:t>
            </a:r>
            <a:r>
              <a:rPr lang="en-GB"/>
              <a:t> (Accessed on 19th of October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Gibson, J.J. (2015) </a:t>
            </a:r>
            <a:r>
              <a:rPr i="1" lang="en-GB"/>
              <a:t>The Ecological Approach to Visual Perception. </a:t>
            </a:r>
            <a:r>
              <a:rPr lang="en-GB"/>
              <a:t>Hove: Psychology Press.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Jacobs, A. (2015) </a:t>
            </a:r>
            <a:r>
              <a:rPr i="1" lang="en-GB"/>
              <a:t>the blind man’s stick.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https://www.thenewatlantis.com/text-patterns/the-blind-mans-stick</a:t>
            </a:r>
            <a:r>
              <a:rPr lang="en-GB"/>
              <a:t> (Accessed on 19th of October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Merleau-Ponty, M. (2005) </a:t>
            </a:r>
            <a:r>
              <a:rPr i="1" lang="en-GB"/>
              <a:t>Phenomenology of Perception. </a:t>
            </a:r>
            <a:r>
              <a:rPr lang="en-GB"/>
              <a:t>London: Routledge Classics.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Malafouris, L. (2004) ‘The cognitive basis of material engagement: where brain, body and culture conflate.’ in DeMarrais, E., Gosden, C., and Renfrew, C. (eds.) </a:t>
            </a:r>
            <a:r>
              <a:rPr i="1" lang="en-GB"/>
              <a:t>Rethinking Materiality: Engagement of Mind with Material World.</a:t>
            </a:r>
            <a:r>
              <a:rPr lang="en-GB"/>
              <a:t> Cambridge: McDonald Institute for Archaeological Research.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Malafouris, L. (2008a) ‘Between Brains, Bodies and Things: Tectonoetic Awareness and the Extended Self’, </a:t>
            </a:r>
            <a:r>
              <a:rPr i="1" lang="en-GB"/>
              <a:t>Philosophical Transactions: Biological Sciences, </a:t>
            </a:r>
            <a:r>
              <a:rPr lang="en-GB"/>
              <a:t>363(1499), pp. 1993-2002.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5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Bibliography</a:t>
            </a:r>
            <a:endParaRPr/>
          </a:p>
        </p:txBody>
      </p:sp>
      <p:sp>
        <p:nvSpPr>
          <p:cNvPr id="149" name="Google Shape;149;p25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Malafouris, L. (2008b) ‘Is it ‘me’ or is ‘mine’? The </a:t>
            </a:r>
            <a:r>
              <a:rPr lang="en-GB"/>
              <a:t>Mycenaean</a:t>
            </a:r>
            <a:r>
              <a:rPr lang="en-GB"/>
              <a:t> sword as a body-part’ in Robb, J. and Boric, D., (eds.) </a:t>
            </a:r>
            <a:r>
              <a:rPr i="1" lang="en-GB"/>
              <a:t>Past Bodies. </a:t>
            </a:r>
            <a:r>
              <a:rPr lang="en-GB"/>
              <a:t>Oxford: Oxbow Books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Malafouris, L. (2013) </a:t>
            </a:r>
            <a:r>
              <a:rPr i="1" lang="en-GB"/>
              <a:t>How Things Shape the Mind: A Theory of Material Engagement. </a:t>
            </a:r>
            <a:r>
              <a:rPr lang="en-GB"/>
              <a:t>London: The MIT Press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Skeates, R. and Day, J. (2020) ‘Sensory archaeology: Key concepts and debates’ in Skeates, R. and Day, J. (eds.) </a:t>
            </a:r>
            <a:r>
              <a:rPr i="1" lang="en-GB"/>
              <a:t>The Routledge Handbook of Sensory Archaeology. </a:t>
            </a:r>
            <a:r>
              <a:rPr lang="en-GB"/>
              <a:t>London: Routledge.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Steel</a:t>
            </a:r>
            <a:r>
              <a:rPr lang="en-GB"/>
              <a:t>, L. (2018) ‘Another look at Red Lustrous arm-vessels’ in Crewe, L., Hulin, L., and Webb, J. (eds.) </a:t>
            </a:r>
            <a:r>
              <a:rPr i="1" lang="en-GB"/>
              <a:t>Structures of Inequality on Bronze Age Cyprus. Studies in honour of Alison K. South. </a:t>
            </a:r>
            <a:r>
              <a:rPr lang="en-GB"/>
              <a:t>Uppsala: </a:t>
            </a:r>
            <a:r>
              <a:rPr lang="en-GB"/>
              <a:t>Astrom Editions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6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Bibliography</a:t>
            </a:r>
            <a:endParaRPr/>
          </a:p>
        </p:txBody>
      </p:sp>
      <p:sp>
        <p:nvSpPr>
          <p:cNvPr id="155" name="Google Shape;155;p26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Tilley, C. (2020) ‘How does it feel? Phenomenology, excavation and sensory experience’ in Skeates, R. and Day, J. (eds.) </a:t>
            </a:r>
            <a:r>
              <a:rPr i="1" lang="en-GB"/>
              <a:t>The Routledge Handbook of Sensory Archaeology. </a:t>
            </a:r>
            <a:r>
              <a:rPr lang="en-GB"/>
              <a:t>London: Routledge.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Paperback">
  <a:themeElements>
    <a:clrScheme name="Paperback">
      <a:dk1>
        <a:srgbClr val="000000"/>
      </a:dk1>
      <a:lt1>
        <a:srgbClr val="FFFFFF"/>
      </a:lt1>
      <a:dk2>
        <a:srgbClr val="00695C"/>
      </a:dk2>
      <a:lt2>
        <a:srgbClr val="26A69A"/>
      </a:lt2>
      <a:accent1>
        <a:srgbClr val="FFFBF0"/>
      </a:accent1>
      <a:accent2>
        <a:srgbClr val="B7B7B7"/>
      </a:accent2>
      <a:accent3>
        <a:srgbClr val="FB8C00"/>
      </a:accent3>
      <a:accent4>
        <a:srgbClr val="80CBC4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