
<file path=[Content_Types].xml><?xml version="1.0" encoding="utf-8"?>
<Types xmlns="http://schemas.openxmlformats.org/package/2006/content-types">
  <Override PartName="/customXml/itemProps2.xml" ContentType="application/vnd.openxmlformats-officedocument.customXmlProperties+xml"/>
  <Override PartName="/customXml/itemProps3.xml" ContentType="application/vnd.openxmlformats-officedocument.customXmlProperties+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0" r:id="rId5"/>
    <p:sldId id="271" r:id="rId6"/>
    <p:sldId id="272" r:id="rId7"/>
    <p:sldId id="274" r:id="rId8"/>
    <p:sldId id="273" r:id="rId9"/>
    <p:sldId id="261" r:id="rId10"/>
    <p:sldId id="337" r:id="rId11"/>
    <p:sldId id="363" r:id="rId12"/>
    <p:sldId id="265" r:id="rId13"/>
    <p:sldId id="263" r:id="rId14"/>
    <p:sldId id="266" r:id="rId15"/>
    <p:sldId id="26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987" autoAdjust="0"/>
    <p:restoredTop sz="94660"/>
  </p:normalViewPr>
  <p:slideViewPr>
    <p:cSldViewPr snapToGrid="0">
      <p:cViewPr varScale="1">
        <p:scale>
          <a:sx n="90" d="100"/>
          <a:sy n="90" d="100"/>
        </p:scale>
        <p:origin x="-528"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802CD33-534C-B817-D6C5-0035DDDB314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FD81D51A-4E90-9539-7287-792F65D1C51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F7A172D7-415E-C638-1838-F2A1AC04C6AF}"/>
              </a:ext>
            </a:extLst>
          </p:cNvPr>
          <p:cNvSpPr>
            <a:spLocks noGrp="1"/>
          </p:cNvSpPr>
          <p:nvPr>
            <p:ph type="dt" sz="half" idx="10"/>
          </p:nvPr>
        </p:nvSpPr>
        <p:spPr/>
        <p:txBody>
          <a:bodyPr/>
          <a:lstStyle/>
          <a:p>
            <a:fld id="{0C5998CB-538F-45AF-896C-2191D41163B7}" type="datetimeFigureOut">
              <a:rPr lang="en-GB" smtClean="0"/>
              <a:pPr/>
              <a:t>12/10/2026</a:t>
            </a:fld>
            <a:endParaRPr lang="en-GB"/>
          </a:p>
        </p:txBody>
      </p:sp>
      <p:sp>
        <p:nvSpPr>
          <p:cNvPr id="5" name="Footer Placeholder 4">
            <a:extLst>
              <a:ext uri="{FF2B5EF4-FFF2-40B4-BE49-F238E27FC236}">
                <a16:creationId xmlns:a16="http://schemas.microsoft.com/office/drawing/2014/main" xmlns="" id="{A5A0DE3B-D840-F080-F672-744EA3F574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3A9FEC32-32CD-96CD-93CA-273D656FBEAC}"/>
              </a:ext>
            </a:extLst>
          </p:cNvPr>
          <p:cNvSpPr>
            <a:spLocks noGrp="1"/>
          </p:cNvSpPr>
          <p:nvPr>
            <p:ph type="sldNum" sz="quarter" idx="12"/>
          </p:nvPr>
        </p:nvSpPr>
        <p:spPr/>
        <p:txBody>
          <a:bodyPr/>
          <a:lstStyle/>
          <a:p>
            <a:fld id="{EE422D91-C28E-4462-962A-EE4FD1785A07}" type="slidenum">
              <a:rPr lang="en-GB" smtClean="0"/>
              <a:pPr/>
              <a:t>‹#›</a:t>
            </a:fld>
            <a:endParaRPr lang="en-GB"/>
          </a:p>
        </p:txBody>
      </p:sp>
    </p:spTree>
    <p:extLst>
      <p:ext uri="{BB962C8B-B14F-4D97-AF65-F5344CB8AC3E}">
        <p14:creationId xmlns:p14="http://schemas.microsoft.com/office/powerpoint/2010/main" xmlns="" val="4190891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2C52202-8840-F6D6-2785-3F30D78F223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E7B48098-0A2D-72B6-ADE8-C0FCF70274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27E93227-FA89-B654-E5FC-8E175E40457A}"/>
              </a:ext>
            </a:extLst>
          </p:cNvPr>
          <p:cNvSpPr>
            <a:spLocks noGrp="1"/>
          </p:cNvSpPr>
          <p:nvPr>
            <p:ph type="dt" sz="half" idx="10"/>
          </p:nvPr>
        </p:nvSpPr>
        <p:spPr/>
        <p:txBody>
          <a:bodyPr/>
          <a:lstStyle/>
          <a:p>
            <a:fld id="{0C5998CB-538F-45AF-896C-2191D41163B7}" type="datetimeFigureOut">
              <a:rPr lang="en-GB" smtClean="0"/>
              <a:pPr/>
              <a:t>12/10/2026</a:t>
            </a:fld>
            <a:endParaRPr lang="en-GB"/>
          </a:p>
        </p:txBody>
      </p:sp>
      <p:sp>
        <p:nvSpPr>
          <p:cNvPr id="5" name="Footer Placeholder 4">
            <a:extLst>
              <a:ext uri="{FF2B5EF4-FFF2-40B4-BE49-F238E27FC236}">
                <a16:creationId xmlns:a16="http://schemas.microsoft.com/office/drawing/2014/main" xmlns="" id="{524D39A5-53D4-5681-33D1-78B1644DB9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68E27D9-8FEF-BC06-E435-9DEEF9E6B16C}"/>
              </a:ext>
            </a:extLst>
          </p:cNvPr>
          <p:cNvSpPr>
            <a:spLocks noGrp="1"/>
          </p:cNvSpPr>
          <p:nvPr>
            <p:ph type="sldNum" sz="quarter" idx="12"/>
          </p:nvPr>
        </p:nvSpPr>
        <p:spPr/>
        <p:txBody>
          <a:bodyPr/>
          <a:lstStyle/>
          <a:p>
            <a:fld id="{EE422D91-C28E-4462-962A-EE4FD1785A07}" type="slidenum">
              <a:rPr lang="en-GB" smtClean="0"/>
              <a:pPr/>
              <a:t>‹#›</a:t>
            </a:fld>
            <a:endParaRPr lang="en-GB"/>
          </a:p>
        </p:txBody>
      </p:sp>
    </p:spTree>
    <p:extLst>
      <p:ext uri="{BB962C8B-B14F-4D97-AF65-F5344CB8AC3E}">
        <p14:creationId xmlns:p14="http://schemas.microsoft.com/office/powerpoint/2010/main" xmlns="" val="2947225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328449-99AD-2300-6505-783E03633A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D0E51451-1DEE-DF1C-8932-8F2BA1F91E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7108B37D-6C44-EF54-B306-C18DE0870FAA}"/>
              </a:ext>
            </a:extLst>
          </p:cNvPr>
          <p:cNvSpPr>
            <a:spLocks noGrp="1"/>
          </p:cNvSpPr>
          <p:nvPr>
            <p:ph type="dt" sz="half" idx="10"/>
          </p:nvPr>
        </p:nvSpPr>
        <p:spPr/>
        <p:txBody>
          <a:bodyPr/>
          <a:lstStyle/>
          <a:p>
            <a:fld id="{0C5998CB-538F-45AF-896C-2191D41163B7}" type="datetimeFigureOut">
              <a:rPr lang="en-GB" smtClean="0"/>
              <a:pPr/>
              <a:t>12/10/2026</a:t>
            </a:fld>
            <a:endParaRPr lang="en-GB"/>
          </a:p>
        </p:txBody>
      </p:sp>
      <p:sp>
        <p:nvSpPr>
          <p:cNvPr id="5" name="Footer Placeholder 4">
            <a:extLst>
              <a:ext uri="{FF2B5EF4-FFF2-40B4-BE49-F238E27FC236}">
                <a16:creationId xmlns:a16="http://schemas.microsoft.com/office/drawing/2014/main" xmlns="" id="{5D72D176-2F12-D02D-F7A0-1A8626BB52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F99E1CDD-F42B-8422-443E-F7C800585A73}"/>
              </a:ext>
            </a:extLst>
          </p:cNvPr>
          <p:cNvSpPr>
            <a:spLocks noGrp="1"/>
          </p:cNvSpPr>
          <p:nvPr>
            <p:ph type="sldNum" sz="quarter" idx="12"/>
          </p:nvPr>
        </p:nvSpPr>
        <p:spPr/>
        <p:txBody>
          <a:bodyPr/>
          <a:lstStyle/>
          <a:p>
            <a:fld id="{EE422D91-C28E-4462-962A-EE4FD1785A07}" type="slidenum">
              <a:rPr lang="en-GB" smtClean="0"/>
              <a:pPr/>
              <a:t>‹#›</a:t>
            </a:fld>
            <a:endParaRPr lang="en-GB"/>
          </a:p>
        </p:txBody>
      </p:sp>
    </p:spTree>
    <p:extLst>
      <p:ext uri="{BB962C8B-B14F-4D97-AF65-F5344CB8AC3E}">
        <p14:creationId xmlns:p14="http://schemas.microsoft.com/office/powerpoint/2010/main" xmlns="" val="182437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7AFBA7-AF06-E5B3-BF76-2760DE224D0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7E00EEF7-9A11-3976-9B44-CA52AF6B907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12ABD27F-ACA4-4D1D-C776-035CAA02E2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D5AF4B07-9540-C834-B538-8A628C7989D1}"/>
              </a:ext>
            </a:extLst>
          </p:cNvPr>
          <p:cNvSpPr>
            <a:spLocks noGrp="1"/>
          </p:cNvSpPr>
          <p:nvPr>
            <p:ph type="dt" sz="half" idx="10"/>
          </p:nvPr>
        </p:nvSpPr>
        <p:spPr/>
        <p:txBody>
          <a:bodyPr/>
          <a:lstStyle/>
          <a:p>
            <a:fld id="{0C5998CB-538F-45AF-896C-2191D41163B7}" type="datetimeFigureOut">
              <a:rPr lang="en-GB" smtClean="0"/>
              <a:pPr/>
              <a:t>12/10/2026</a:t>
            </a:fld>
            <a:endParaRPr lang="en-GB"/>
          </a:p>
        </p:txBody>
      </p:sp>
      <p:sp>
        <p:nvSpPr>
          <p:cNvPr id="6" name="Footer Placeholder 5">
            <a:extLst>
              <a:ext uri="{FF2B5EF4-FFF2-40B4-BE49-F238E27FC236}">
                <a16:creationId xmlns:a16="http://schemas.microsoft.com/office/drawing/2014/main" xmlns="" id="{3BEE38A2-08DF-B536-6ACE-177E004C64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38D9E6CA-C68B-C2A5-C2EF-2F834F7A6A48}"/>
              </a:ext>
            </a:extLst>
          </p:cNvPr>
          <p:cNvSpPr>
            <a:spLocks noGrp="1"/>
          </p:cNvSpPr>
          <p:nvPr>
            <p:ph type="sldNum" sz="quarter" idx="12"/>
          </p:nvPr>
        </p:nvSpPr>
        <p:spPr/>
        <p:txBody>
          <a:bodyPr/>
          <a:lstStyle/>
          <a:p>
            <a:fld id="{EE422D91-C28E-4462-962A-EE4FD1785A07}" type="slidenum">
              <a:rPr lang="en-GB" smtClean="0"/>
              <a:pPr/>
              <a:t>‹#›</a:t>
            </a:fld>
            <a:endParaRPr lang="en-GB"/>
          </a:p>
        </p:txBody>
      </p:sp>
    </p:spTree>
    <p:extLst>
      <p:ext uri="{BB962C8B-B14F-4D97-AF65-F5344CB8AC3E}">
        <p14:creationId xmlns:p14="http://schemas.microsoft.com/office/powerpoint/2010/main" xmlns="" val="1794155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16C0245-8529-3A07-E236-4301D70D35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B58F0759-B2B2-A189-56B5-4E86F42C67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24F546AA-1BA5-345F-CBDC-1F2CDCDA97E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955D8868-B877-BD03-9E47-AEC5875CD6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3BE001C7-8CC9-A9BA-9BAD-E0F2E2057B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DFD2FCF4-1870-31F3-A7CB-BABCD35EA5CD}"/>
              </a:ext>
            </a:extLst>
          </p:cNvPr>
          <p:cNvSpPr>
            <a:spLocks noGrp="1"/>
          </p:cNvSpPr>
          <p:nvPr>
            <p:ph type="dt" sz="half" idx="10"/>
          </p:nvPr>
        </p:nvSpPr>
        <p:spPr/>
        <p:txBody>
          <a:bodyPr/>
          <a:lstStyle/>
          <a:p>
            <a:fld id="{0C5998CB-538F-45AF-896C-2191D41163B7}" type="datetimeFigureOut">
              <a:rPr lang="en-GB" smtClean="0"/>
              <a:pPr/>
              <a:t>12/10/2026</a:t>
            </a:fld>
            <a:endParaRPr lang="en-GB"/>
          </a:p>
        </p:txBody>
      </p:sp>
      <p:sp>
        <p:nvSpPr>
          <p:cNvPr id="8" name="Footer Placeholder 7">
            <a:extLst>
              <a:ext uri="{FF2B5EF4-FFF2-40B4-BE49-F238E27FC236}">
                <a16:creationId xmlns:a16="http://schemas.microsoft.com/office/drawing/2014/main" xmlns="" id="{CA68DFE7-BE7E-128F-BC4A-652B0F8409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7DBDA6D2-5734-0117-144F-764528604230}"/>
              </a:ext>
            </a:extLst>
          </p:cNvPr>
          <p:cNvSpPr>
            <a:spLocks noGrp="1"/>
          </p:cNvSpPr>
          <p:nvPr>
            <p:ph type="sldNum" sz="quarter" idx="12"/>
          </p:nvPr>
        </p:nvSpPr>
        <p:spPr/>
        <p:txBody>
          <a:bodyPr/>
          <a:lstStyle/>
          <a:p>
            <a:fld id="{EE422D91-C28E-4462-962A-EE4FD1785A07}" type="slidenum">
              <a:rPr lang="en-GB" smtClean="0"/>
              <a:pPr/>
              <a:t>‹#›</a:t>
            </a:fld>
            <a:endParaRPr lang="en-GB"/>
          </a:p>
        </p:txBody>
      </p:sp>
    </p:spTree>
    <p:extLst>
      <p:ext uri="{BB962C8B-B14F-4D97-AF65-F5344CB8AC3E}">
        <p14:creationId xmlns:p14="http://schemas.microsoft.com/office/powerpoint/2010/main" xmlns="" val="31371790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AE606A7-DE5D-7F8B-3A5A-B7390AC790B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CE9C8AA5-3CB3-CE98-87BB-3D47A7F75254}"/>
              </a:ext>
            </a:extLst>
          </p:cNvPr>
          <p:cNvSpPr>
            <a:spLocks noGrp="1"/>
          </p:cNvSpPr>
          <p:nvPr>
            <p:ph type="dt" sz="half" idx="10"/>
          </p:nvPr>
        </p:nvSpPr>
        <p:spPr/>
        <p:txBody>
          <a:bodyPr/>
          <a:lstStyle/>
          <a:p>
            <a:fld id="{0C5998CB-538F-45AF-896C-2191D41163B7}" type="datetimeFigureOut">
              <a:rPr lang="en-GB" smtClean="0"/>
              <a:pPr/>
              <a:t>12/10/2026</a:t>
            </a:fld>
            <a:endParaRPr lang="en-GB"/>
          </a:p>
        </p:txBody>
      </p:sp>
      <p:sp>
        <p:nvSpPr>
          <p:cNvPr id="4" name="Footer Placeholder 3">
            <a:extLst>
              <a:ext uri="{FF2B5EF4-FFF2-40B4-BE49-F238E27FC236}">
                <a16:creationId xmlns:a16="http://schemas.microsoft.com/office/drawing/2014/main" xmlns="" id="{876C4BDF-07E7-7A36-027B-B338D64502D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CFA62B33-DF0E-C306-7E2A-2555BF4436CD}"/>
              </a:ext>
            </a:extLst>
          </p:cNvPr>
          <p:cNvSpPr>
            <a:spLocks noGrp="1"/>
          </p:cNvSpPr>
          <p:nvPr>
            <p:ph type="sldNum" sz="quarter" idx="12"/>
          </p:nvPr>
        </p:nvSpPr>
        <p:spPr/>
        <p:txBody>
          <a:bodyPr/>
          <a:lstStyle/>
          <a:p>
            <a:fld id="{EE422D91-C28E-4462-962A-EE4FD1785A07}" type="slidenum">
              <a:rPr lang="en-GB" smtClean="0"/>
              <a:pPr/>
              <a:t>‹#›</a:t>
            </a:fld>
            <a:endParaRPr lang="en-GB"/>
          </a:p>
        </p:txBody>
      </p:sp>
    </p:spTree>
    <p:extLst>
      <p:ext uri="{BB962C8B-B14F-4D97-AF65-F5344CB8AC3E}">
        <p14:creationId xmlns:p14="http://schemas.microsoft.com/office/powerpoint/2010/main" xmlns="" val="2356511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D7264652-B357-F5F7-E3C5-55028B1F9CCF}"/>
              </a:ext>
            </a:extLst>
          </p:cNvPr>
          <p:cNvSpPr>
            <a:spLocks noGrp="1"/>
          </p:cNvSpPr>
          <p:nvPr>
            <p:ph type="dt" sz="half" idx="10"/>
          </p:nvPr>
        </p:nvSpPr>
        <p:spPr/>
        <p:txBody>
          <a:bodyPr/>
          <a:lstStyle/>
          <a:p>
            <a:fld id="{0C5998CB-538F-45AF-896C-2191D41163B7}" type="datetimeFigureOut">
              <a:rPr lang="en-GB" smtClean="0"/>
              <a:pPr/>
              <a:t>12/10/2026</a:t>
            </a:fld>
            <a:endParaRPr lang="en-GB"/>
          </a:p>
        </p:txBody>
      </p:sp>
      <p:sp>
        <p:nvSpPr>
          <p:cNvPr id="3" name="Footer Placeholder 2">
            <a:extLst>
              <a:ext uri="{FF2B5EF4-FFF2-40B4-BE49-F238E27FC236}">
                <a16:creationId xmlns:a16="http://schemas.microsoft.com/office/drawing/2014/main" xmlns="" id="{0F261BA1-DD65-BB7B-0C88-A0244856661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0811B36F-6601-9FA9-CF36-AB29D94D203B}"/>
              </a:ext>
            </a:extLst>
          </p:cNvPr>
          <p:cNvSpPr>
            <a:spLocks noGrp="1"/>
          </p:cNvSpPr>
          <p:nvPr>
            <p:ph type="sldNum" sz="quarter" idx="12"/>
          </p:nvPr>
        </p:nvSpPr>
        <p:spPr/>
        <p:txBody>
          <a:bodyPr/>
          <a:lstStyle/>
          <a:p>
            <a:fld id="{EE422D91-C28E-4462-962A-EE4FD1785A07}" type="slidenum">
              <a:rPr lang="en-GB" smtClean="0"/>
              <a:pPr/>
              <a:t>‹#›</a:t>
            </a:fld>
            <a:endParaRPr lang="en-GB"/>
          </a:p>
        </p:txBody>
      </p:sp>
    </p:spTree>
    <p:extLst>
      <p:ext uri="{BB962C8B-B14F-4D97-AF65-F5344CB8AC3E}">
        <p14:creationId xmlns:p14="http://schemas.microsoft.com/office/powerpoint/2010/main" xmlns="" val="770900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112CEAE-C2F8-6AA4-42E6-F08C4639AF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FAB0F1B6-05B1-4A88-54DF-E080D1DE2D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9E4AD992-EB52-40BF-2FD4-B04362B5FB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DC926B5C-4B32-D0B8-503E-5A194EAA6EB9}"/>
              </a:ext>
            </a:extLst>
          </p:cNvPr>
          <p:cNvSpPr>
            <a:spLocks noGrp="1"/>
          </p:cNvSpPr>
          <p:nvPr>
            <p:ph type="dt" sz="half" idx="10"/>
          </p:nvPr>
        </p:nvSpPr>
        <p:spPr/>
        <p:txBody>
          <a:bodyPr/>
          <a:lstStyle/>
          <a:p>
            <a:fld id="{0C5998CB-538F-45AF-896C-2191D41163B7}" type="datetimeFigureOut">
              <a:rPr lang="en-GB" smtClean="0"/>
              <a:pPr/>
              <a:t>12/10/2026</a:t>
            </a:fld>
            <a:endParaRPr lang="en-GB"/>
          </a:p>
        </p:txBody>
      </p:sp>
      <p:sp>
        <p:nvSpPr>
          <p:cNvPr id="6" name="Footer Placeholder 5">
            <a:extLst>
              <a:ext uri="{FF2B5EF4-FFF2-40B4-BE49-F238E27FC236}">
                <a16:creationId xmlns:a16="http://schemas.microsoft.com/office/drawing/2014/main" xmlns="" id="{47E924C2-3B1D-698E-7038-BAA78B4E325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F8DFF7B8-4D26-7920-9807-DEC9F6338480}"/>
              </a:ext>
            </a:extLst>
          </p:cNvPr>
          <p:cNvSpPr>
            <a:spLocks noGrp="1"/>
          </p:cNvSpPr>
          <p:nvPr>
            <p:ph type="sldNum" sz="quarter" idx="12"/>
          </p:nvPr>
        </p:nvSpPr>
        <p:spPr/>
        <p:txBody>
          <a:bodyPr/>
          <a:lstStyle/>
          <a:p>
            <a:fld id="{EE422D91-C28E-4462-962A-EE4FD1785A07}" type="slidenum">
              <a:rPr lang="en-GB" smtClean="0"/>
              <a:pPr/>
              <a:t>‹#›</a:t>
            </a:fld>
            <a:endParaRPr lang="en-GB"/>
          </a:p>
        </p:txBody>
      </p:sp>
    </p:spTree>
    <p:extLst>
      <p:ext uri="{BB962C8B-B14F-4D97-AF65-F5344CB8AC3E}">
        <p14:creationId xmlns:p14="http://schemas.microsoft.com/office/powerpoint/2010/main" xmlns="" val="2673929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FA124D-2201-1EE1-0586-A5939171EE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8CEEF2C4-CD67-37F6-645F-1961879F5E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73F7EF4F-EA08-0BE8-1EDA-624FAF843F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5565BBF-790E-D721-D0E2-B3834AFB5BD6}"/>
              </a:ext>
            </a:extLst>
          </p:cNvPr>
          <p:cNvSpPr>
            <a:spLocks noGrp="1"/>
          </p:cNvSpPr>
          <p:nvPr>
            <p:ph type="dt" sz="half" idx="10"/>
          </p:nvPr>
        </p:nvSpPr>
        <p:spPr/>
        <p:txBody>
          <a:bodyPr/>
          <a:lstStyle/>
          <a:p>
            <a:fld id="{0C5998CB-538F-45AF-896C-2191D41163B7}" type="datetimeFigureOut">
              <a:rPr lang="en-GB" smtClean="0"/>
              <a:pPr/>
              <a:t>12/10/2026</a:t>
            </a:fld>
            <a:endParaRPr lang="en-GB"/>
          </a:p>
        </p:txBody>
      </p:sp>
      <p:sp>
        <p:nvSpPr>
          <p:cNvPr id="6" name="Footer Placeholder 5">
            <a:extLst>
              <a:ext uri="{FF2B5EF4-FFF2-40B4-BE49-F238E27FC236}">
                <a16:creationId xmlns:a16="http://schemas.microsoft.com/office/drawing/2014/main" xmlns="" id="{6AA79ED5-67A9-A334-3E72-4C0985DA96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E7EF749F-BFAD-83F7-CBB2-E912B4BB995C}"/>
              </a:ext>
            </a:extLst>
          </p:cNvPr>
          <p:cNvSpPr>
            <a:spLocks noGrp="1"/>
          </p:cNvSpPr>
          <p:nvPr>
            <p:ph type="sldNum" sz="quarter" idx="12"/>
          </p:nvPr>
        </p:nvSpPr>
        <p:spPr/>
        <p:txBody>
          <a:bodyPr/>
          <a:lstStyle/>
          <a:p>
            <a:fld id="{EE422D91-C28E-4462-962A-EE4FD1785A07}" type="slidenum">
              <a:rPr lang="en-GB" smtClean="0"/>
              <a:pPr/>
              <a:t>‹#›</a:t>
            </a:fld>
            <a:endParaRPr lang="en-GB"/>
          </a:p>
        </p:txBody>
      </p:sp>
    </p:spTree>
    <p:extLst>
      <p:ext uri="{BB962C8B-B14F-4D97-AF65-F5344CB8AC3E}">
        <p14:creationId xmlns:p14="http://schemas.microsoft.com/office/powerpoint/2010/main" xmlns="" val="2504548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BC0747-B7B5-0657-E01F-28B12EA3D3A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30C3D568-DAAB-2826-154D-2A1A047910F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1BF086BE-AF14-1D75-A87D-166FB43CD506}"/>
              </a:ext>
            </a:extLst>
          </p:cNvPr>
          <p:cNvSpPr>
            <a:spLocks noGrp="1"/>
          </p:cNvSpPr>
          <p:nvPr>
            <p:ph type="dt" sz="half" idx="10"/>
          </p:nvPr>
        </p:nvSpPr>
        <p:spPr/>
        <p:txBody>
          <a:bodyPr/>
          <a:lstStyle/>
          <a:p>
            <a:fld id="{0C5998CB-538F-45AF-896C-2191D41163B7}" type="datetimeFigureOut">
              <a:rPr lang="en-GB" smtClean="0"/>
              <a:pPr/>
              <a:t>12/10/2026</a:t>
            </a:fld>
            <a:endParaRPr lang="en-GB"/>
          </a:p>
        </p:txBody>
      </p:sp>
      <p:sp>
        <p:nvSpPr>
          <p:cNvPr id="5" name="Footer Placeholder 4">
            <a:extLst>
              <a:ext uri="{FF2B5EF4-FFF2-40B4-BE49-F238E27FC236}">
                <a16:creationId xmlns:a16="http://schemas.microsoft.com/office/drawing/2014/main" xmlns="" id="{A47ADDDB-E825-8775-5BD0-BC7BF49518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BD825C0-F4DD-19AD-22B0-6395439AD7D3}"/>
              </a:ext>
            </a:extLst>
          </p:cNvPr>
          <p:cNvSpPr>
            <a:spLocks noGrp="1"/>
          </p:cNvSpPr>
          <p:nvPr>
            <p:ph type="sldNum" sz="quarter" idx="12"/>
          </p:nvPr>
        </p:nvSpPr>
        <p:spPr/>
        <p:txBody>
          <a:bodyPr/>
          <a:lstStyle/>
          <a:p>
            <a:fld id="{EE422D91-C28E-4462-962A-EE4FD1785A07}" type="slidenum">
              <a:rPr lang="en-GB" smtClean="0"/>
              <a:pPr/>
              <a:t>‹#›</a:t>
            </a:fld>
            <a:endParaRPr lang="en-GB"/>
          </a:p>
        </p:txBody>
      </p:sp>
    </p:spTree>
    <p:extLst>
      <p:ext uri="{BB962C8B-B14F-4D97-AF65-F5344CB8AC3E}">
        <p14:creationId xmlns:p14="http://schemas.microsoft.com/office/powerpoint/2010/main" xmlns="" val="3698254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675B8BC6-0D8B-6111-5DBB-CD7D258B323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B55B0DC8-9869-45C2-DD0C-190A22D88D3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3E4EAE24-E95A-5C8F-C2E7-DFE924CE6838}"/>
              </a:ext>
            </a:extLst>
          </p:cNvPr>
          <p:cNvSpPr>
            <a:spLocks noGrp="1"/>
          </p:cNvSpPr>
          <p:nvPr>
            <p:ph type="dt" sz="half" idx="10"/>
          </p:nvPr>
        </p:nvSpPr>
        <p:spPr/>
        <p:txBody>
          <a:bodyPr/>
          <a:lstStyle/>
          <a:p>
            <a:fld id="{0C5998CB-538F-45AF-896C-2191D41163B7}" type="datetimeFigureOut">
              <a:rPr lang="en-GB" smtClean="0"/>
              <a:pPr/>
              <a:t>12/10/2026</a:t>
            </a:fld>
            <a:endParaRPr lang="en-GB"/>
          </a:p>
        </p:txBody>
      </p:sp>
      <p:sp>
        <p:nvSpPr>
          <p:cNvPr id="5" name="Footer Placeholder 4">
            <a:extLst>
              <a:ext uri="{FF2B5EF4-FFF2-40B4-BE49-F238E27FC236}">
                <a16:creationId xmlns:a16="http://schemas.microsoft.com/office/drawing/2014/main" xmlns="" id="{76CC1E0F-D7D9-43FC-EE38-33FD5FE479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A0415D0-1A8E-3919-AE24-D9251016D671}"/>
              </a:ext>
            </a:extLst>
          </p:cNvPr>
          <p:cNvSpPr>
            <a:spLocks noGrp="1"/>
          </p:cNvSpPr>
          <p:nvPr>
            <p:ph type="sldNum" sz="quarter" idx="12"/>
          </p:nvPr>
        </p:nvSpPr>
        <p:spPr/>
        <p:txBody>
          <a:bodyPr/>
          <a:lstStyle/>
          <a:p>
            <a:fld id="{EE422D91-C28E-4462-962A-EE4FD1785A07}" type="slidenum">
              <a:rPr lang="en-GB" smtClean="0"/>
              <a:pPr/>
              <a:t>‹#›</a:t>
            </a:fld>
            <a:endParaRPr lang="en-GB"/>
          </a:p>
        </p:txBody>
      </p:sp>
    </p:spTree>
    <p:extLst>
      <p:ext uri="{BB962C8B-B14F-4D97-AF65-F5344CB8AC3E}">
        <p14:creationId xmlns:p14="http://schemas.microsoft.com/office/powerpoint/2010/main" xmlns="" val="42418441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xmlns=""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xmlns=""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xmlns="" val="35470303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35CA8AA1-F3E8-1AA4-E86C-5A43C95AD08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A1F9691C-5AEE-0645-EE96-9745546BC8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9675B7BB-AC3F-94F6-9255-7853032C00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5998CB-538F-45AF-896C-2191D41163B7}" type="datetimeFigureOut">
              <a:rPr lang="en-GB" smtClean="0"/>
              <a:pPr/>
              <a:t>12/10/2026</a:t>
            </a:fld>
            <a:endParaRPr lang="en-GB"/>
          </a:p>
        </p:txBody>
      </p:sp>
      <p:sp>
        <p:nvSpPr>
          <p:cNvPr id="5" name="Footer Placeholder 4">
            <a:extLst>
              <a:ext uri="{FF2B5EF4-FFF2-40B4-BE49-F238E27FC236}">
                <a16:creationId xmlns:a16="http://schemas.microsoft.com/office/drawing/2014/main" xmlns="" id="{FC917672-A8DE-B52E-4E84-BDD229D5EB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7C990AA7-A2CB-E7F6-4E14-7133357783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422D91-C28E-4462-962A-EE4FD1785A07}" type="slidenum">
              <a:rPr lang="en-GB" smtClean="0"/>
              <a:pPr/>
              <a:t>‹#›</a:t>
            </a:fld>
            <a:endParaRPr lang="en-GB"/>
          </a:p>
        </p:txBody>
      </p:sp>
    </p:spTree>
    <p:extLst>
      <p:ext uri="{BB962C8B-B14F-4D97-AF65-F5344CB8AC3E}">
        <p14:creationId xmlns:p14="http://schemas.microsoft.com/office/powerpoint/2010/main" xmlns="" val="1063649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0275301B-F9FE-639C-99FA-5A78A9B0F8AC}"/>
              </a:ext>
            </a:extLst>
          </p:cNvPr>
          <p:cNvSpPr txBox="1"/>
          <p:nvPr/>
        </p:nvSpPr>
        <p:spPr>
          <a:xfrm>
            <a:off x="708804" y="862642"/>
            <a:ext cx="10774392" cy="4893647"/>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Student Name:	</a:t>
            </a:r>
            <a:r>
              <a:rPr lang="en-GB" sz="3200" dirty="0" err="1" smtClean="0">
                <a:latin typeface="Arial" panose="020B0604020202020204" pitchFamily="34" charset="0"/>
                <a:cs typeface="Arial" panose="020B0604020202020204" pitchFamily="34" charset="0"/>
              </a:rPr>
              <a:t>Stancin</a:t>
            </a:r>
            <a:r>
              <a:rPr lang="en-GB" sz="3200" dirty="0" smtClean="0">
                <a:latin typeface="Arial" panose="020B0604020202020204" pitchFamily="34" charset="0"/>
                <a:cs typeface="Arial" panose="020B0604020202020204" pitchFamily="34" charset="0"/>
              </a:rPr>
              <a:t> </a:t>
            </a:r>
            <a:r>
              <a:rPr lang="en-GB" sz="3200" dirty="0" err="1" smtClean="0">
                <a:latin typeface="Arial" panose="020B0604020202020204" pitchFamily="34" charset="0"/>
                <a:cs typeface="Arial" panose="020B0604020202020204" pitchFamily="34" charset="0"/>
              </a:rPr>
              <a:t>Raducanu</a:t>
            </a:r>
            <a:endParaRPr lang="en-GB" sz="32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Student ID:		</a:t>
            </a:r>
            <a:r>
              <a:rPr lang="en-GB" sz="3200" dirty="0" smtClean="0">
                <a:latin typeface="Arial" panose="020B0604020202020204" pitchFamily="34" charset="0"/>
                <a:cs typeface="Arial" panose="020B0604020202020204" pitchFamily="34" charset="0"/>
              </a:rPr>
              <a:t>2543558</a:t>
            </a:r>
            <a:endParaRPr lang="en-GB" sz="32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Lecturer’s Name:</a:t>
            </a:r>
            <a:r>
              <a:rPr lang="en-GB" sz="3200" b="1">
                <a:latin typeface="Arial" panose="020B0604020202020204" pitchFamily="34" charset="0"/>
                <a:cs typeface="Arial" panose="020B0604020202020204" pitchFamily="34" charset="0"/>
              </a:rPr>
              <a:t>	</a:t>
            </a:r>
            <a:r>
              <a:rPr lang="en-GB" sz="3200" smtClean="0">
                <a:latin typeface="Arial" panose="020B0604020202020204" pitchFamily="34" charset="0"/>
                <a:cs typeface="Arial" panose="020B0604020202020204" pitchFamily="34" charset="0"/>
              </a:rPr>
              <a:t>Rebecca </a:t>
            </a:r>
            <a:r>
              <a:rPr lang="en-GB" sz="3200" dirty="0" smtClean="0">
                <a:latin typeface="Arial" panose="020B0604020202020204" pitchFamily="34" charset="0"/>
                <a:cs typeface="Arial" panose="020B0604020202020204" pitchFamily="34" charset="0"/>
              </a:rPr>
              <a:t>Stewart</a:t>
            </a:r>
            <a:endParaRPr lang="en-GB" sz="3200" b="1"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Module Code: </a:t>
            </a:r>
            <a:r>
              <a:rPr lang="en-GB" sz="2800" b="1"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LCLM 4004</a:t>
            </a:r>
          </a:p>
          <a:p>
            <a:endParaRPr lang="en-GB" sz="28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Module Name: </a:t>
            </a:r>
            <a:r>
              <a:rPr lang="en-GB" sz="2800" b="1"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Problem Solving and Decision-Making</a:t>
            </a:r>
          </a:p>
          <a:p>
            <a:endParaRPr lang="en-GB" sz="28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Component 1: </a:t>
            </a:r>
            <a:r>
              <a:rPr lang="en-GB" sz="2800" b="1"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Basil’s Bakery</a:t>
            </a:r>
          </a:p>
        </p:txBody>
      </p:sp>
    </p:spTree>
    <p:extLst>
      <p:ext uri="{BB962C8B-B14F-4D97-AF65-F5344CB8AC3E}">
        <p14:creationId xmlns:p14="http://schemas.microsoft.com/office/powerpoint/2010/main" xmlns="" val="702059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379A11-1CF0-5125-F775-02C08085203B}"/>
              </a:ext>
            </a:extLst>
          </p:cNvPr>
          <p:cNvSpPr>
            <a:spLocks noGrp="1"/>
          </p:cNvSpPr>
          <p:nvPr>
            <p:ph type="title"/>
          </p:nvPr>
        </p:nvSpPr>
        <p:spPr>
          <a:xfrm>
            <a:off x="526211" y="227104"/>
            <a:ext cx="11326483" cy="747682"/>
          </a:xfrm>
        </p:spPr>
        <p:txBody>
          <a:bodyPr>
            <a:noAutofit/>
          </a:bodyPr>
          <a:lstStyle/>
          <a:p>
            <a:pPr algn="ctr"/>
            <a:r>
              <a:rPr lang="en-GB" sz="3200" b="1" u="sng" dirty="0" smtClean="0">
                <a:latin typeface="Arial" panose="020B0604020202020204" pitchFamily="34" charset="0"/>
                <a:cs typeface="Arial" panose="020B0604020202020204" pitchFamily="34" charset="0"/>
              </a:rPr>
              <a:t>Overview </a:t>
            </a:r>
            <a:r>
              <a:rPr lang="en-GB" sz="3200" b="1" u="sng" dirty="0">
                <a:latin typeface="Arial" panose="020B0604020202020204" pitchFamily="34" charset="0"/>
                <a:cs typeface="Arial" panose="020B0604020202020204" pitchFamily="34" charset="0"/>
              </a:rPr>
              <a:t>of </a:t>
            </a:r>
            <a:r>
              <a:rPr lang="en-GB" sz="3200" b="1" u="sng" dirty="0" smtClean="0">
                <a:latin typeface="Arial" panose="020B0604020202020204" pitchFamily="34" charset="0"/>
                <a:cs typeface="Arial" panose="020B0604020202020204" pitchFamily="34" charset="0"/>
              </a:rPr>
              <a:t>my </a:t>
            </a:r>
            <a:r>
              <a:rPr lang="en-GB" sz="3200" b="1" u="sng" dirty="0">
                <a:latin typeface="Arial" panose="020B0604020202020204" pitchFamily="34" charset="0"/>
                <a:cs typeface="Arial" panose="020B0604020202020204" pitchFamily="34" charset="0"/>
              </a:rPr>
              <a:t>presentation. </a:t>
            </a:r>
            <a:r>
              <a:rPr lang="en-GB" sz="3200" b="1" dirty="0">
                <a:latin typeface="Arial" panose="020B0604020202020204" pitchFamily="34" charset="0"/>
                <a:cs typeface="Arial" panose="020B0604020202020204" pitchFamily="34" charset="0"/>
              </a:rPr>
              <a:t/>
            </a:r>
            <a:br>
              <a:rPr lang="en-GB" sz="3200" b="1" dirty="0">
                <a:latin typeface="Arial" panose="020B0604020202020204" pitchFamily="34" charset="0"/>
                <a:cs typeface="Arial" panose="020B0604020202020204" pitchFamily="34" charset="0"/>
              </a:rPr>
            </a:b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xmlns="" id="{04A3744F-9B08-5DB9-23DC-76B7A65F7E67}"/>
              </a:ext>
            </a:extLst>
          </p:cNvPr>
          <p:cNvSpPr>
            <a:spLocks noGrp="1"/>
          </p:cNvSpPr>
          <p:nvPr>
            <p:ph idx="1"/>
          </p:nvPr>
        </p:nvSpPr>
        <p:spPr>
          <a:xfrm>
            <a:off x="526211" y="1265268"/>
            <a:ext cx="11102197" cy="5451893"/>
          </a:xfrm>
        </p:spPr>
        <p:txBody>
          <a:bodyPr>
            <a:normAutofit/>
          </a:bodyPr>
          <a:lstStyle/>
          <a:p>
            <a:pPr>
              <a:buNone/>
            </a:pPr>
            <a:endParaRPr lang="en-GB" sz="900" dirty="0">
              <a:latin typeface="Arial" panose="020B0604020202020204" pitchFamily="34" charset="0"/>
              <a:cs typeface="Arial" panose="020B0604020202020204" pitchFamily="34" charset="0"/>
            </a:endParaRPr>
          </a:p>
          <a:p>
            <a:pPr>
              <a:lnSpc>
                <a:spcPct val="120000"/>
              </a:lnSpc>
            </a:pPr>
            <a:r>
              <a:rPr lang="en-GB" dirty="0">
                <a:latin typeface="Arial" panose="020B0604020202020204" pitchFamily="34" charset="0"/>
                <a:cs typeface="Arial" panose="020B0604020202020204" pitchFamily="34" charset="0"/>
              </a:rPr>
              <a:t>Good </a:t>
            </a:r>
            <a:r>
              <a:rPr lang="en-GB" dirty="0" smtClean="0">
                <a:latin typeface="Arial" panose="020B0604020202020204" pitchFamily="34" charset="0"/>
                <a:cs typeface="Arial" panose="020B0604020202020204" pitchFamily="34" charset="0"/>
              </a:rPr>
              <a:t>afternoon</a:t>
            </a:r>
            <a:r>
              <a:rPr lang="en-GB" dirty="0">
                <a:latin typeface="Arial" panose="020B0604020202020204" pitchFamily="34" charset="0"/>
                <a:cs typeface="Arial" panose="020B0604020202020204" pitchFamily="34" charset="0"/>
              </a:rPr>
              <a:t>,</a:t>
            </a: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My name </a:t>
            </a:r>
            <a:r>
              <a:rPr lang="en-GB" dirty="0" smtClean="0">
                <a:latin typeface="Arial" panose="020B0604020202020204" pitchFamily="34" charset="0"/>
                <a:cs typeface="Arial" panose="020B0604020202020204" pitchFamily="34" charset="0"/>
              </a:rPr>
              <a:t>is </a:t>
            </a:r>
            <a:r>
              <a:rPr lang="en-GB" dirty="0" err="1" smtClean="0">
                <a:latin typeface="Arial" panose="020B0604020202020204" pitchFamily="34" charset="0"/>
                <a:cs typeface="Arial" panose="020B0604020202020204" pitchFamily="34" charset="0"/>
              </a:rPr>
              <a:t>Stancin</a:t>
            </a:r>
            <a:r>
              <a:rPr lang="en-GB" dirty="0" smtClean="0">
                <a:latin typeface="Arial" panose="020B0604020202020204" pitchFamily="34" charset="0"/>
                <a:cs typeface="Arial" panose="020B0604020202020204" pitchFamily="34" charset="0"/>
              </a:rPr>
              <a:t> </a:t>
            </a:r>
            <a:r>
              <a:rPr lang="en-GB" dirty="0" err="1" smtClean="0">
                <a:latin typeface="Arial" panose="020B0604020202020204" pitchFamily="34" charset="0"/>
                <a:cs typeface="Arial" panose="020B0604020202020204" pitchFamily="34" charset="0"/>
              </a:rPr>
              <a:t>Raducanu</a:t>
            </a:r>
            <a:r>
              <a:rPr lang="en-GB" dirty="0" smtClean="0">
                <a:latin typeface="Arial" panose="020B0604020202020204" pitchFamily="34" charset="0"/>
                <a:cs typeface="Arial" panose="020B0604020202020204" pitchFamily="34" charset="0"/>
              </a:rPr>
              <a:t>.</a:t>
            </a:r>
            <a:endParaRPr lang="en-GB" dirty="0">
              <a:latin typeface="Arial" panose="020B0604020202020204" pitchFamily="34" charset="0"/>
              <a:cs typeface="Arial" panose="020B0604020202020204" pitchFamily="34" charset="0"/>
            </a:endParaRPr>
          </a:p>
          <a:p>
            <a:pPr marL="0" indent="0">
              <a:lnSpc>
                <a:spcPct val="120000"/>
              </a:lnSpc>
              <a:buNone/>
            </a:pPr>
            <a:endParaRPr lang="en-GB" sz="900" dirty="0">
              <a:latin typeface="Arial" panose="020B0604020202020204" pitchFamily="34" charset="0"/>
              <a:cs typeface="Arial" panose="020B0604020202020204" pitchFamily="34" charset="0"/>
            </a:endParaRPr>
          </a:p>
          <a:p>
            <a:pPr>
              <a:lnSpc>
                <a:spcPct val="120000"/>
              </a:lnSpc>
            </a:pPr>
            <a:r>
              <a:rPr lang="en-GB" dirty="0">
                <a:latin typeface="Arial" panose="020B0604020202020204" pitchFamily="34" charset="0"/>
                <a:cs typeface="Arial" panose="020B0604020202020204" pitchFamily="34" charset="0"/>
              </a:rPr>
              <a:t>In my presentation I will:</a:t>
            </a:r>
          </a:p>
          <a:p>
            <a:pPr lvl="1">
              <a:lnSpc>
                <a:spcPct val="120000"/>
              </a:lnSpc>
            </a:pPr>
            <a:r>
              <a:rPr lang="en-GB" dirty="0">
                <a:latin typeface="Arial" panose="020B0604020202020204" pitchFamily="34" charset="0"/>
                <a:cs typeface="Arial" panose="020B0604020202020204" pitchFamily="34" charset="0"/>
              </a:rPr>
              <a:t>Provide an overview of Basil’s Bakery and the nature and scope of the problems they are encountering.</a:t>
            </a:r>
          </a:p>
          <a:p>
            <a:pPr lvl="1">
              <a:lnSpc>
                <a:spcPct val="120000"/>
              </a:lnSpc>
            </a:pPr>
            <a:r>
              <a:rPr lang="en-GB" dirty="0">
                <a:latin typeface="Arial" panose="020B0604020202020204" pitchFamily="34" charset="0"/>
                <a:cs typeface="Arial" panose="020B0604020202020204" pitchFamily="34" charset="0"/>
              </a:rPr>
              <a:t>Provide a critique and application of the PESTEL framework.</a:t>
            </a:r>
          </a:p>
          <a:p>
            <a:pPr lvl="1">
              <a:lnSpc>
                <a:spcPct val="120000"/>
              </a:lnSpc>
            </a:pPr>
            <a:r>
              <a:rPr lang="en-GB" dirty="0">
                <a:latin typeface="Arial" panose="020B0604020202020204" pitchFamily="34" charset="0"/>
                <a:cs typeface="Arial" panose="020B0604020202020204" pitchFamily="34" charset="0"/>
              </a:rPr>
              <a:t>Provide a critique and application of the Cause-and-Effect model.</a:t>
            </a:r>
          </a:p>
          <a:p>
            <a:pPr lvl="1">
              <a:lnSpc>
                <a:spcPct val="120000"/>
              </a:lnSpc>
            </a:pPr>
            <a:r>
              <a:rPr lang="en-GB" dirty="0">
                <a:latin typeface="Arial" panose="020B0604020202020204" pitchFamily="34" charset="0"/>
                <a:cs typeface="Arial" panose="020B0604020202020204" pitchFamily="34" charset="0"/>
              </a:rPr>
              <a:t>And, finally, provide a summary of the key findings.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p>
          <a:p>
            <a:endParaRPr lang="en-GB" dirty="0"/>
          </a:p>
        </p:txBody>
      </p:sp>
    </p:spTree>
    <p:extLst>
      <p:ext uri="{BB962C8B-B14F-4D97-AF65-F5344CB8AC3E}">
        <p14:creationId xmlns:p14="http://schemas.microsoft.com/office/powerpoint/2010/main" xmlns="" val="3321023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50C2D0-4F0F-32FA-368C-29CAACE5786E}"/>
              </a:ext>
            </a:extLst>
          </p:cNvPr>
          <p:cNvSpPr>
            <a:spLocks noGrp="1"/>
          </p:cNvSpPr>
          <p:nvPr>
            <p:ph type="title"/>
          </p:nvPr>
        </p:nvSpPr>
        <p:spPr>
          <a:xfrm>
            <a:off x="491706" y="408257"/>
            <a:ext cx="11179834" cy="1325563"/>
          </a:xfrm>
        </p:spPr>
        <p:txBody>
          <a:bodyPr>
            <a:normAutofit/>
          </a:bodyPr>
          <a:lstStyle/>
          <a:p>
            <a:pPr algn="ctr"/>
            <a:r>
              <a:rPr lang="en-GB" sz="3200" b="1" u="sng" dirty="0" smtClean="0">
                <a:latin typeface="Arial" panose="020B0604020202020204" pitchFamily="34" charset="0"/>
                <a:cs typeface="Arial" panose="020B0604020202020204" pitchFamily="34" charset="0"/>
              </a:rPr>
              <a:t> </a:t>
            </a:r>
            <a:r>
              <a:rPr lang="en-GB" sz="3200" b="1" u="sng" dirty="0">
                <a:latin typeface="Arial" panose="020B0604020202020204" pitchFamily="34" charset="0"/>
                <a:cs typeface="Arial" panose="020B0604020202020204" pitchFamily="34" charset="0"/>
              </a:rPr>
              <a:t>O</a:t>
            </a:r>
            <a:r>
              <a:rPr lang="en-GB" sz="3200" b="1" u="sng" dirty="0" smtClean="0">
                <a:latin typeface="Arial" panose="020B0604020202020204" pitchFamily="34" charset="0"/>
                <a:cs typeface="Arial" panose="020B0604020202020204" pitchFamily="34" charset="0"/>
              </a:rPr>
              <a:t>verview </a:t>
            </a:r>
            <a:r>
              <a:rPr lang="en-GB" sz="3200" b="1" u="sng" dirty="0">
                <a:latin typeface="Arial" panose="020B0604020202020204" pitchFamily="34" charset="0"/>
                <a:cs typeface="Arial" panose="020B0604020202020204" pitchFamily="34" charset="0"/>
              </a:rPr>
              <a:t>of Basil’s Bakery. </a:t>
            </a:r>
            <a:r>
              <a:rPr lang="en-GB" sz="3200" b="1" dirty="0">
                <a:latin typeface="Arial" panose="020B0604020202020204" pitchFamily="34" charset="0"/>
                <a:cs typeface="Arial" panose="020B0604020202020204" pitchFamily="34" charset="0"/>
              </a:rPr>
              <a:t/>
            </a:r>
            <a:br>
              <a:rPr lang="en-GB" sz="3200" b="1" dirty="0">
                <a:latin typeface="Arial" panose="020B0604020202020204" pitchFamily="34" charset="0"/>
                <a:cs typeface="Arial" panose="020B0604020202020204" pitchFamily="34" charset="0"/>
              </a:rPr>
            </a:br>
            <a:endParaRPr lang="en-GB" sz="3200" dirty="0"/>
          </a:p>
        </p:txBody>
      </p:sp>
      <p:sp>
        <p:nvSpPr>
          <p:cNvPr id="3" name="Content Placeholder 2">
            <a:extLst>
              <a:ext uri="{FF2B5EF4-FFF2-40B4-BE49-F238E27FC236}">
                <a16:creationId xmlns:a16="http://schemas.microsoft.com/office/drawing/2014/main" xmlns="" id="{E292113E-450D-CB08-601E-E45AB99509E7}"/>
              </a:ext>
            </a:extLst>
          </p:cNvPr>
          <p:cNvSpPr>
            <a:spLocks noGrp="1"/>
          </p:cNvSpPr>
          <p:nvPr>
            <p:ph idx="1"/>
          </p:nvPr>
        </p:nvSpPr>
        <p:spPr>
          <a:xfrm>
            <a:off x="823823" y="1765005"/>
            <a:ext cx="10515600" cy="4049199"/>
          </a:xfrm>
        </p:spPr>
        <p:txBody>
          <a:bodyPr>
            <a:normAutofit/>
          </a:bodyPr>
          <a:lstStyle/>
          <a:p>
            <a:pPr>
              <a:buNone/>
            </a:pPr>
            <a:r>
              <a:rPr lang="en-GB" sz="1600" dirty="0" smtClean="0">
                <a:latin typeface="Arial" panose="020B0604020202020204" pitchFamily="34" charset="0"/>
                <a:cs typeface="Arial" panose="020B0604020202020204" pitchFamily="34" charset="0"/>
              </a:rPr>
              <a:t>    Basil’s bakery is a small, independent  bakery located in a retail park in Coventry, UK. It was established in 2015 by Basil, an experienced artisan baker. Basil produces cakes, pastries and bread using high quality organic ingredients. The bakery has built a loyal costumer base among: LOCAL SHOPPERS, RETAIL WORKERS, OFFICE WORKERS and WAREHOUSE WORKERS.</a:t>
            </a:r>
          </a:p>
          <a:p>
            <a:pPr>
              <a:buNone/>
            </a:pPr>
            <a:r>
              <a:rPr lang="en-GB" sz="1600" dirty="0" smtClean="0">
                <a:latin typeface="Arial" panose="020B0604020202020204" pitchFamily="34" charset="0"/>
                <a:cs typeface="Arial" panose="020B0604020202020204" pitchFamily="34" charset="0"/>
              </a:rPr>
              <a:t>    The main problem is that the business performed well between 2015 and 2019, with sales increasing each year. However, the COVID-19 lockdown in 2020 caused a major fall In costumer numbers and sales. Although sales recovered after restrictions were lifted, the bakery never returned to the previous level. From 2023-2025, sales have remained around 25% below 2019 levels . </a:t>
            </a:r>
          </a:p>
          <a:p>
            <a:pPr>
              <a:buNone/>
            </a:pPr>
            <a:r>
              <a:rPr lang="en-GB" sz="1600" b="1" dirty="0" smtClean="0">
                <a:latin typeface="Arial" panose="020B0604020202020204" pitchFamily="34" charset="0"/>
                <a:cs typeface="Arial" panose="020B0604020202020204" pitchFamily="34" charset="0"/>
              </a:rPr>
              <a:t>    Reason for declining sales are: </a:t>
            </a:r>
          </a:p>
          <a:p>
            <a:r>
              <a:rPr lang="en-GB" sz="1600" dirty="0" smtClean="0">
                <a:latin typeface="Arial" panose="020B0604020202020204" pitchFamily="34" charset="0"/>
                <a:cs typeface="Arial" panose="020B0604020202020204" pitchFamily="34" charset="0"/>
              </a:rPr>
              <a:t>The retail park has become quieter, with fewer visitors.</a:t>
            </a:r>
          </a:p>
          <a:p>
            <a:r>
              <a:rPr lang="en-GB" sz="1600" dirty="0" smtClean="0">
                <a:latin typeface="Arial" panose="020B0604020202020204" pitchFamily="34" charset="0"/>
                <a:cs typeface="Arial" panose="020B0604020202020204" pitchFamily="34" charset="0"/>
              </a:rPr>
              <a:t>Some of Basil’s loyal customers have lost their jobs due to COVID-19.</a:t>
            </a:r>
          </a:p>
          <a:p>
            <a:r>
              <a:rPr lang="en-GB" sz="1600" dirty="0" smtClean="0">
                <a:latin typeface="Arial" panose="020B0604020202020204" pitchFamily="34" charset="0"/>
                <a:cs typeface="Arial" panose="020B0604020202020204" pitchFamily="34" charset="0"/>
              </a:rPr>
              <a:t>Customer have requested delivery, but Basil cannot provide it because he needs to be at the bakery.</a:t>
            </a:r>
          </a:p>
          <a:p>
            <a:r>
              <a:rPr lang="en-GB" sz="1600" dirty="0" smtClean="0">
                <a:latin typeface="Arial" panose="020B0604020202020204" pitchFamily="34" charset="0"/>
                <a:cs typeface="Arial" panose="020B0604020202020204" pitchFamily="34" charset="0"/>
              </a:rPr>
              <a:t>Customers also want to pre-order, but Basil cannot always answer the phone during busy periods. </a:t>
            </a:r>
          </a:p>
          <a:p>
            <a:endParaRPr lang="en-GB" sz="1600" dirty="0" smtClean="0">
              <a:latin typeface="Arial" panose="020B0604020202020204" pitchFamily="34" charset="0"/>
              <a:cs typeface="Arial" panose="020B0604020202020204" pitchFamily="34" charset="0"/>
            </a:endParaRPr>
          </a:p>
          <a:p>
            <a:pPr>
              <a:buNone/>
            </a:pPr>
            <a:endParaRPr lang="en-GB" sz="1600"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0276084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DF156AF-6980-9FD1-A09C-4898272CE2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A4625D9A-89A8-7973-B86A-02BB98C95A4B}"/>
              </a:ext>
            </a:extLst>
          </p:cNvPr>
          <p:cNvSpPr>
            <a:spLocks noGrp="1"/>
          </p:cNvSpPr>
          <p:nvPr>
            <p:ph type="title"/>
          </p:nvPr>
        </p:nvSpPr>
        <p:spPr>
          <a:xfrm>
            <a:off x="506083" y="104833"/>
            <a:ext cx="11179834" cy="1325563"/>
          </a:xfrm>
        </p:spPr>
        <p:txBody>
          <a:bodyPr>
            <a:normAutofit/>
          </a:bodyPr>
          <a:lstStyle/>
          <a:p>
            <a:pPr algn="ctr"/>
            <a:r>
              <a:rPr lang="en-GB" sz="2900" b="1" u="sng" dirty="0" smtClean="0">
                <a:latin typeface="Arial" panose="020B0604020202020204" pitchFamily="34" charset="0"/>
                <a:cs typeface="Arial" panose="020B0604020202020204" pitchFamily="34" charset="0"/>
              </a:rPr>
              <a:t>Insight </a:t>
            </a:r>
            <a:r>
              <a:rPr lang="en-GB" sz="2900" b="1" u="sng" dirty="0">
                <a:latin typeface="Arial" panose="020B0604020202020204" pitchFamily="34" charset="0"/>
                <a:cs typeface="Arial" panose="020B0604020202020204" pitchFamily="34" charset="0"/>
              </a:rPr>
              <a:t>into the problems Basil’s Bakery are facing</a:t>
            </a:r>
            <a:r>
              <a:rPr lang="en-GB" sz="2900" b="1" u="sng" dirty="0" smtClean="0">
                <a:latin typeface="Arial" panose="020B0604020202020204" pitchFamily="34" charset="0"/>
                <a:cs typeface="Arial" panose="020B0604020202020204" pitchFamily="34" charset="0"/>
              </a:rPr>
              <a:t>.</a:t>
            </a:r>
            <a:endParaRPr lang="en-GB" sz="2900" dirty="0"/>
          </a:p>
        </p:txBody>
      </p:sp>
      <p:sp>
        <p:nvSpPr>
          <p:cNvPr id="3" name="Content Placeholder 2">
            <a:extLst>
              <a:ext uri="{FF2B5EF4-FFF2-40B4-BE49-F238E27FC236}">
                <a16:creationId xmlns:a16="http://schemas.microsoft.com/office/drawing/2014/main" xmlns="" id="{5A83545D-6FBE-2985-5F35-4C84283CFC53}"/>
              </a:ext>
            </a:extLst>
          </p:cNvPr>
          <p:cNvSpPr>
            <a:spLocks noGrp="1"/>
          </p:cNvSpPr>
          <p:nvPr>
            <p:ph idx="1"/>
          </p:nvPr>
        </p:nvSpPr>
        <p:spPr>
          <a:xfrm>
            <a:off x="823823" y="1430396"/>
            <a:ext cx="10515600" cy="4976215"/>
          </a:xfrm>
        </p:spPr>
        <p:txBody>
          <a:bodyPr>
            <a:normAutofit/>
          </a:bodyPr>
          <a:lstStyle/>
          <a:p>
            <a:pPr>
              <a:lnSpc>
                <a:spcPct val="120000"/>
              </a:lnSpc>
              <a:buNone/>
            </a:pPr>
            <a:r>
              <a:rPr lang="en-GB" sz="2600" dirty="0" smtClean="0">
                <a:latin typeface="Arial" panose="020B0604020202020204" pitchFamily="34" charset="0"/>
                <a:cs typeface="Arial" panose="020B0604020202020204" pitchFamily="34" charset="0"/>
              </a:rPr>
              <a:t>The main problem is that Basil is loosing money, and there are a few reason for that:</a:t>
            </a:r>
          </a:p>
          <a:p>
            <a:pPr marL="514350" indent="-514350">
              <a:lnSpc>
                <a:spcPct val="120000"/>
              </a:lnSpc>
              <a:buFont typeface="+mj-lt"/>
              <a:buAutoNum type="arabicPeriod"/>
            </a:pPr>
            <a:r>
              <a:rPr lang="en-GB" sz="2600" dirty="0" smtClean="0">
                <a:latin typeface="Arial" panose="020B0604020202020204" pitchFamily="34" charset="0"/>
                <a:cs typeface="Arial" panose="020B0604020202020204" pitchFamily="34" charset="0"/>
              </a:rPr>
              <a:t>Fewer costumer visiting the retail park.</a:t>
            </a:r>
          </a:p>
          <a:p>
            <a:pPr marL="514350" indent="-514350">
              <a:lnSpc>
                <a:spcPct val="120000"/>
              </a:lnSpc>
              <a:buFont typeface="+mj-lt"/>
              <a:buAutoNum type="arabicPeriod"/>
            </a:pPr>
            <a:r>
              <a:rPr lang="en-GB" sz="2600" dirty="0" smtClean="0">
                <a:latin typeface="Arial" panose="020B0604020202020204" pitchFamily="34" charset="0"/>
                <a:cs typeface="Arial" panose="020B0604020202020204" pitchFamily="34" charset="0"/>
              </a:rPr>
              <a:t>No delivery options.</a:t>
            </a:r>
          </a:p>
          <a:p>
            <a:pPr marL="514350" indent="-514350">
              <a:lnSpc>
                <a:spcPct val="120000"/>
              </a:lnSpc>
              <a:buFont typeface="+mj-lt"/>
              <a:buAutoNum type="arabicPeriod"/>
            </a:pPr>
            <a:r>
              <a:rPr lang="en-GB" sz="2600" dirty="0" smtClean="0">
                <a:latin typeface="Arial" panose="020B0604020202020204" pitchFamily="34" charset="0"/>
                <a:cs typeface="Arial" panose="020B0604020202020204" pitchFamily="34" charset="0"/>
              </a:rPr>
              <a:t>Long waiting times during busy periods.</a:t>
            </a:r>
          </a:p>
          <a:p>
            <a:pPr marL="514350" indent="-514350">
              <a:lnSpc>
                <a:spcPct val="120000"/>
              </a:lnSpc>
              <a:buFont typeface="+mj-lt"/>
              <a:buAutoNum type="arabicPeriod"/>
            </a:pPr>
            <a:r>
              <a:rPr lang="en-GB" sz="2600" dirty="0" smtClean="0">
                <a:latin typeface="Arial" panose="020B0604020202020204" pitchFamily="34" charset="0"/>
                <a:cs typeface="Arial" panose="020B0604020202020204" pitchFamily="34" charset="0"/>
              </a:rPr>
              <a:t>Basil cannot always answer the phone for pre-orders.</a:t>
            </a:r>
          </a:p>
          <a:p>
            <a:pPr marL="514350" indent="-514350">
              <a:lnSpc>
                <a:spcPct val="120000"/>
              </a:lnSpc>
              <a:buFont typeface="+mj-lt"/>
              <a:buAutoNum type="arabicPeriod"/>
            </a:pPr>
            <a:r>
              <a:rPr lang="en-GB" sz="2600" dirty="0" smtClean="0">
                <a:latin typeface="Arial" panose="020B0604020202020204" pitchFamily="34" charset="0"/>
                <a:cs typeface="Arial" panose="020B0604020202020204" pitchFamily="34" charset="0"/>
              </a:rPr>
              <a:t>Rising operating costs like utilities, rent, and ingredients.</a:t>
            </a:r>
          </a:p>
          <a:p>
            <a:pPr marL="514350" indent="-514350">
              <a:lnSpc>
                <a:spcPct val="120000"/>
              </a:lnSpc>
              <a:buFont typeface="+mj-lt"/>
              <a:buAutoNum type="arabicPeriod"/>
            </a:pPr>
            <a:endParaRPr lang="en-GB" sz="2600" dirty="0" smtClean="0">
              <a:latin typeface="Arial" panose="020B0604020202020204" pitchFamily="34" charset="0"/>
              <a:cs typeface="Arial" panose="020B0604020202020204" pitchFamily="34" charset="0"/>
            </a:endParaRPr>
          </a:p>
          <a:p>
            <a:pPr marL="514350" indent="-514350">
              <a:lnSpc>
                <a:spcPct val="120000"/>
              </a:lnSpc>
              <a:buFont typeface="+mj-lt"/>
              <a:buAutoNum type="arabicPeriod"/>
            </a:pPr>
            <a:endParaRPr lang="en-GB" sz="2600" dirty="0">
              <a:latin typeface="Arial" panose="020B0604020202020204" pitchFamily="34" charset="0"/>
              <a:cs typeface="Arial" panose="020B0604020202020204" pitchFamily="34" charset="0"/>
            </a:endParaRPr>
          </a:p>
          <a:p>
            <a:pPr marL="1371600" lvl="3" indent="0">
              <a:buNone/>
            </a:pPr>
            <a:endParaRPr lang="en-GB" sz="2600" dirty="0">
              <a:latin typeface="Arial" panose="020B0604020202020204" pitchFamily="34" charset="0"/>
              <a:cs typeface="Arial" panose="020B0604020202020204" pitchFamily="34" charset="0"/>
            </a:endParaRPr>
          </a:p>
          <a:p>
            <a:pPr lvl="3">
              <a:buNone/>
            </a:pPr>
            <a:endParaRPr lang="en-GB" sz="2600" dirty="0">
              <a:solidFill>
                <a:srgbClr val="FF0000"/>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860344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DF348C-F75E-75E9-74BA-22A65FB9E02F}"/>
              </a:ext>
            </a:extLst>
          </p:cNvPr>
          <p:cNvSpPr>
            <a:spLocks noGrp="1"/>
          </p:cNvSpPr>
          <p:nvPr>
            <p:ph type="title"/>
          </p:nvPr>
        </p:nvSpPr>
        <p:spPr>
          <a:xfrm>
            <a:off x="838200" y="244355"/>
            <a:ext cx="10515600" cy="1325563"/>
          </a:xfrm>
        </p:spPr>
        <p:txBody>
          <a:bodyPr>
            <a:normAutofit/>
          </a:bodyPr>
          <a:lstStyle/>
          <a:p>
            <a:pPr algn="ctr"/>
            <a:r>
              <a:rPr lang="en-GB" sz="3200" b="1" u="sng" dirty="0" smtClean="0">
                <a:latin typeface="Arial" panose="020B0604020202020204" pitchFamily="34" charset="0"/>
                <a:cs typeface="Arial" panose="020B0604020202020204" pitchFamily="34" charset="0"/>
              </a:rPr>
              <a:t> Critique of PESTEL </a:t>
            </a:r>
            <a:r>
              <a:rPr lang="en-GB" sz="3200" b="1" u="sng" dirty="0">
                <a:latin typeface="Arial" panose="020B0604020202020204" pitchFamily="34" charset="0"/>
                <a:cs typeface="Arial" panose="020B0604020202020204" pitchFamily="34" charset="0"/>
              </a:rPr>
              <a:t>Framework </a:t>
            </a:r>
            <a:r>
              <a:rPr lang="en-GB" sz="3200" b="1" dirty="0">
                <a:latin typeface="Arial" panose="020B0604020202020204" pitchFamily="34" charset="0"/>
                <a:cs typeface="Arial" panose="020B0604020202020204" pitchFamily="34" charset="0"/>
              </a:rPr>
              <a:t/>
            </a:r>
            <a:br>
              <a:rPr lang="en-GB" sz="3200" b="1" dirty="0">
                <a:latin typeface="Arial" panose="020B0604020202020204" pitchFamily="34" charset="0"/>
                <a:cs typeface="Arial" panose="020B0604020202020204" pitchFamily="34" charset="0"/>
              </a:rPr>
            </a:b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xmlns="" id="{881B820E-B9B3-5CF2-E1AE-F54AA3FA003E}"/>
              </a:ext>
            </a:extLst>
          </p:cNvPr>
          <p:cNvSpPr>
            <a:spLocks noGrp="1"/>
          </p:cNvSpPr>
          <p:nvPr>
            <p:ph idx="1"/>
          </p:nvPr>
        </p:nvSpPr>
        <p:spPr/>
        <p:txBody>
          <a:bodyPr>
            <a:normAutofit/>
          </a:bodyPr>
          <a:lstStyle/>
          <a:p>
            <a:pPr>
              <a:lnSpc>
                <a:spcPct val="100000"/>
              </a:lnSpc>
              <a:buNone/>
            </a:pPr>
            <a:r>
              <a:rPr lang="en-GB" dirty="0" smtClean="0">
                <a:latin typeface="Arial" panose="020B0604020202020204" pitchFamily="34" charset="0"/>
                <a:cs typeface="Arial" panose="020B0604020202020204" pitchFamily="34" charset="0"/>
              </a:rPr>
              <a:t>PESTEL it’s a method that is it used to scan external factors in a business.</a:t>
            </a:r>
          </a:p>
          <a:p>
            <a:pPr>
              <a:lnSpc>
                <a:spcPct val="100000"/>
              </a:lnSpc>
            </a:pPr>
            <a:r>
              <a:rPr lang="en-GB" dirty="0" smtClean="0">
                <a:latin typeface="Arial" panose="020B0604020202020204" pitchFamily="34" charset="0"/>
                <a:cs typeface="Arial" panose="020B0604020202020204" pitchFamily="34" charset="0"/>
              </a:rPr>
              <a:t>It is used to spot opportunities and threats.</a:t>
            </a:r>
          </a:p>
          <a:p>
            <a:pPr>
              <a:lnSpc>
                <a:spcPct val="100000"/>
              </a:lnSpc>
            </a:pPr>
            <a:r>
              <a:rPr lang="en-GB" dirty="0" smtClean="0">
                <a:latin typeface="Arial" panose="020B0604020202020204" pitchFamily="34" charset="0"/>
                <a:cs typeface="Arial" panose="020B0604020202020204" pitchFamily="34" charset="0"/>
              </a:rPr>
              <a:t>It is used when you need a strategic plan across different businesses.</a:t>
            </a:r>
          </a:p>
          <a:p>
            <a:pPr>
              <a:lnSpc>
                <a:spcPct val="100000"/>
              </a:lnSpc>
            </a:pPr>
            <a:r>
              <a:rPr lang="en-GB" dirty="0" smtClean="0">
                <a:latin typeface="Arial" panose="020B0604020202020204" pitchFamily="34" charset="0"/>
                <a:cs typeface="Arial" panose="020B0604020202020204" pitchFamily="34" charset="0"/>
              </a:rPr>
              <a:t>Benefit like better awareness, structure thinking and spotting opportunities.</a:t>
            </a:r>
          </a:p>
          <a:p>
            <a:pPr>
              <a:lnSpc>
                <a:spcPct val="100000"/>
              </a:lnSpc>
            </a:pPr>
            <a:r>
              <a:rPr lang="en-GB" dirty="0" smtClean="0">
                <a:latin typeface="Arial" panose="020B0604020202020204" pitchFamily="34" charset="0"/>
                <a:cs typeface="Arial" panose="020B0604020202020204" pitchFamily="34" charset="0"/>
              </a:rPr>
              <a:t>PESTEL does not show which factor matters the most.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26616103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A8AF1C-86E0-7043-44A2-DA950ED42D52}"/>
              </a:ext>
            </a:extLst>
          </p:cNvPr>
          <p:cNvSpPr>
            <a:spLocks noGrp="1"/>
          </p:cNvSpPr>
          <p:nvPr>
            <p:ph type="title"/>
          </p:nvPr>
        </p:nvSpPr>
        <p:spPr>
          <a:xfrm>
            <a:off x="682304" y="489116"/>
            <a:ext cx="10827390" cy="1179002"/>
          </a:xfrm>
        </p:spPr>
        <p:txBody>
          <a:bodyPr>
            <a:normAutofit fontScale="90000"/>
          </a:bodyPr>
          <a:lstStyle/>
          <a:p>
            <a:pPr algn="ctr"/>
            <a:r>
              <a:rPr lang="en-GB" b="1" u="sng" dirty="0">
                <a:latin typeface="Arial" panose="020B0604020202020204" pitchFamily="34" charset="0"/>
                <a:cs typeface="Arial" panose="020B0604020202020204" pitchFamily="34" charset="0"/>
              </a:rPr>
              <a:t/>
            </a:r>
            <a:br>
              <a:rPr lang="en-GB" b="1" u="sng" dirty="0">
                <a:latin typeface="Arial" panose="020B0604020202020204" pitchFamily="34" charset="0"/>
                <a:cs typeface="Arial" panose="020B0604020202020204" pitchFamily="34" charset="0"/>
              </a:rPr>
            </a:br>
            <a:r>
              <a:rPr lang="en-GB" b="1" u="sng" dirty="0">
                <a:latin typeface="Arial" panose="020B0604020202020204" pitchFamily="34" charset="0"/>
                <a:cs typeface="Arial" panose="020B0604020202020204" pitchFamily="34" charset="0"/>
              </a:rPr>
              <a:t/>
            </a:r>
            <a:br>
              <a:rPr lang="en-GB" b="1" u="sng" dirty="0">
                <a:latin typeface="Arial" panose="020B0604020202020204" pitchFamily="34" charset="0"/>
                <a:cs typeface="Arial" panose="020B0604020202020204" pitchFamily="34" charset="0"/>
              </a:rPr>
            </a:br>
            <a:r>
              <a:rPr lang="en-GB" sz="3300" b="1" u="sng" dirty="0" smtClean="0">
                <a:latin typeface="Arial" panose="020B0604020202020204" pitchFamily="34" charset="0"/>
                <a:cs typeface="Arial" panose="020B0604020202020204" pitchFamily="34" charset="0"/>
              </a:rPr>
              <a:t> </a:t>
            </a:r>
            <a:r>
              <a:rPr lang="en-GB" sz="3300" b="1" u="sng" dirty="0">
                <a:latin typeface="Arial" panose="020B0604020202020204" pitchFamily="34" charset="0"/>
                <a:cs typeface="Arial" panose="020B0604020202020204" pitchFamily="34" charset="0"/>
              </a:rPr>
              <a:t>PESTEL Framework </a:t>
            </a:r>
            <a:r>
              <a:rPr lang="en-GB" sz="3300" b="1" dirty="0">
                <a:latin typeface="Arial" panose="020B0604020202020204" pitchFamily="34" charset="0"/>
                <a:cs typeface="Arial" panose="020B0604020202020204" pitchFamily="34" charset="0"/>
              </a:rPr>
              <a:t/>
            </a:r>
            <a:br>
              <a:rPr lang="en-GB" sz="3300" b="1" dirty="0">
                <a:latin typeface="Arial" panose="020B0604020202020204" pitchFamily="34" charset="0"/>
                <a:cs typeface="Arial" panose="020B0604020202020204" pitchFamily="34" charset="0"/>
              </a:rPr>
            </a:br>
            <a:r>
              <a:rPr lang="en-GB" b="1" u="sng" dirty="0"/>
              <a:t/>
            </a:r>
            <a:br>
              <a:rPr lang="en-GB" b="1" u="sng" dirty="0"/>
            </a:br>
            <a:r>
              <a:rPr lang="en-GB" b="1" dirty="0">
                <a:latin typeface="Arial" panose="020B0604020202020204" pitchFamily="34" charset="0"/>
                <a:cs typeface="Arial" panose="020B0604020202020204" pitchFamily="34" charset="0"/>
              </a:rPr>
              <a:t/>
            </a:r>
            <a:br>
              <a:rPr lang="en-GB" b="1" dirty="0">
                <a:latin typeface="Arial" panose="020B060402020202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xmlns="" id="{E04C29E1-0FF6-7114-4118-5B68E71110F6}"/>
              </a:ext>
            </a:extLst>
          </p:cNvPr>
          <p:cNvSpPr>
            <a:spLocks noGrp="1"/>
          </p:cNvSpPr>
          <p:nvPr>
            <p:ph idx="1"/>
          </p:nvPr>
        </p:nvSpPr>
        <p:spPr>
          <a:xfrm>
            <a:off x="682304" y="1763353"/>
            <a:ext cx="10827392" cy="4974328"/>
          </a:xfrm>
        </p:spPr>
        <p:txBody>
          <a:bodyPr>
            <a:normAutofit/>
          </a:bodyPr>
          <a:lstStyle/>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Here is the tabular PESTLE analysis of </a:t>
            </a:r>
            <a:r>
              <a:rPr lang="en-GB" sz="2800" b="1" dirty="0">
                <a:effectLst/>
                <a:latin typeface="Arial" panose="020B0604020202020204" pitchFamily="34" charset="0"/>
                <a:ea typeface="Aptos" panose="020B0004020202020204" pitchFamily="34" charset="0"/>
                <a:cs typeface="Arial" panose="020B0604020202020204" pitchFamily="34" charset="0"/>
              </a:rPr>
              <a:t>Olive Tree Bistro.</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a:buNone/>
            </a:pPr>
            <a:endParaRPr lang="en-GB" sz="1800" b="1" dirty="0">
              <a:solidFill>
                <a:srgbClr val="FF0000"/>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p>
        </p:txBody>
      </p:sp>
      <p:graphicFrame>
        <p:nvGraphicFramePr>
          <p:cNvPr id="7" name="Table 6">
            <a:extLst>
              <a:ext uri="{FF2B5EF4-FFF2-40B4-BE49-F238E27FC236}">
                <a16:creationId xmlns:a16="http://schemas.microsoft.com/office/drawing/2014/main" xmlns="" id="{108D2D3F-BBD3-F859-AF29-5BEF174F1637}"/>
              </a:ext>
            </a:extLst>
          </p:cNvPr>
          <p:cNvGraphicFramePr>
            <a:graphicFrameLocks noGrp="1"/>
          </p:cNvGraphicFramePr>
          <p:nvPr>
            <p:extLst>
              <p:ext uri="{D42A27DB-BD31-4B8C-83A1-F6EECF244321}">
                <p14:modId xmlns:p14="http://schemas.microsoft.com/office/powerpoint/2010/main" xmlns="" val="775198648"/>
              </p:ext>
            </p:extLst>
          </p:nvPr>
        </p:nvGraphicFramePr>
        <p:xfrm>
          <a:off x="682304" y="2132013"/>
          <a:ext cx="10827391" cy="3036176"/>
        </p:xfrm>
        <a:graphic>
          <a:graphicData uri="http://schemas.openxmlformats.org/drawingml/2006/table">
            <a:tbl>
              <a:tblPr firstRow="1" bandRow="1">
                <a:tableStyleId>{5C22544A-7EE6-4342-B048-85BDC9FD1C3A}</a:tableStyleId>
              </a:tblPr>
              <a:tblGrid>
                <a:gridCol w="1821560">
                  <a:extLst>
                    <a:ext uri="{9D8B030D-6E8A-4147-A177-3AD203B41FA5}">
                      <a16:colId xmlns:a16="http://schemas.microsoft.com/office/drawing/2014/main" xmlns="" val="1284065850"/>
                    </a:ext>
                  </a:extLst>
                </a:gridCol>
                <a:gridCol w="1857784">
                  <a:extLst>
                    <a:ext uri="{9D8B030D-6E8A-4147-A177-3AD203B41FA5}">
                      <a16:colId xmlns:a16="http://schemas.microsoft.com/office/drawing/2014/main" xmlns="" val="1858564028"/>
                    </a:ext>
                  </a:extLst>
                </a:gridCol>
                <a:gridCol w="1751626">
                  <a:extLst>
                    <a:ext uri="{9D8B030D-6E8A-4147-A177-3AD203B41FA5}">
                      <a16:colId xmlns:a16="http://schemas.microsoft.com/office/drawing/2014/main" xmlns="" val="1949424782"/>
                    </a:ext>
                  </a:extLst>
                </a:gridCol>
                <a:gridCol w="1902017">
                  <a:extLst>
                    <a:ext uri="{9D8B030D-6E8A-4147-A177-3AD203B41FA5}">
                      <a16:colId xmlns:a16="http://schemas.microsoft.com/office/drawing/2014/main" xmlns="" val="446382655"/>
                    </a:ext>
                  </a:extLst>
                </a:gridCol>
                <a:gridCol w="1663159">
                  <a:extLst>
                    <a:ext uri="{9D8B030D-6E8A-4147-A177-3AD203B41FA5}">
                      <a16:colId xmlns:a16="http://schemas.microsoft.com/office/drawing/2014/main" xmlns="" val="3644160467"/>
                    </a:ext>
                  </a:extLst>
                </a:gridCol>
                <a:gridCol w="1831245">
                  <a:extLst>
                    <a:ext uri="{9D8B030D-6E8A-4147-A177-3AD203B41FA5}">
                      <a16:colId xmlns:a16="http://schemas.microsoft.com/office/drawing/2014/main" xmlns="" val="66830876"/>
                    </a:ext>
                  </a:extLst>
                </a:gridCol>
              </a:tblGrid>
              <a:tr h="1237856">
                <a:tc>
                  <a:txBody>
                    <a:bodyPr/>
                    <a:lstStyle/>
                    <a:p>
                      <a:endParaRPr lang="en-GB" sz="1600" dirty="0"/>
                    </a:p>
                    <a:p>
                      <a:pPr algn="ctr"/>
                      <a:r>
                        <a:rPr lang="en-GB" sz="2400" dirty="0">
                          <a:solidFill>
                            <a:schemeClr val="tx1"/>
                          </a:solidFill>
                        </a:rPr>
                        <a:t>Political  Factors</a:t>
                      </a:r>
                    </a:p>
                  </a:txBody>
                  <a:tcPr>
                    <a:pattFill prst="pct40">
                      <a:fgClr>
                        <a:srgbClr val="FF0000"/>
                      </a:fgClr>
                      <a:bgClr>
                        <a:schemeClr val="bg1"/>
                      </a:bgClr>
                    </a:pattFill>
                  </a:tcPr>
                </a:tc>
                <a:tc>
                  <a:txBody>
                    <a:bodyPr/>
                    <a:lstStyle/>
                    <a:p>
                      <a:endParaRPr lang="en-GB" sz="1600" dirty="0"/>
                    </a:p>
                    <a:p>
                      <a:pPr algn="ctr"/>
                      <a:r>
                        <a:rPr lang="en-GB" sz="2400" dirty="0">
                          <a:solidFill>
                            <a:schemeClr val="tx1"/>
                          </a:solidFill>
                        </a:rPr>
                        <a:t>Economic Factors</a:t>
                      </a:r>
                    </a:p>
                  </a:txBody>
                  <a:tcPr>
                    <a:pattFill prst="pct40">
                      <a:fgClr>
                        <a:srgbClr val="FFC000"/>
                      </a:fgClr>
                      <a:bgClr>
                        <a:schemeClr val="bg1"/>
                      </a:bgClr>
                    </a:pattFill>
                  </a:tcPr>
                </a:tc>
                <a:tc>
                  <a:txBody>
                    <a:bodyPr/>
                    <a:lstStyle/>
                    <a:p>
                      <a:endParaRPr lang="en-GB" sz="1600" dirty="0"/>
                    </a:p>
                    <a:p>
                      <a:pPr algn="ctr"/>
                      <a:r>
                        <a:rPr lang="en-GB" sz="2400" dirty="0">
                          <a:solidFill>
                            <a:schemeClr val="tx1"/>
                          </a:solidFill>
                        </a:rPr>
                        <a:t>Social Factors</a:t>
                      </a:r>
                    </a:p>
                  </a:txBody>
                  <a:tcPr>
                    <a:pattFill prst="pct40">
                      <a:fgClr>
                        <a:srgbClr val="FFFF00"/>
                      </a:fgClr>
                      <a:bgClr>
                        <a:schemeClr val="bg1"/>
                      </a:bgClr>
                    </a:pattFill>
                  </a:tcPr>
                </a:tc>
                <a:tc>
                  <a:txBody>
                    <a:bodyPr/>
                    <a:lstStyle/>
                    <a:p>
                      <a:endParaRPr lang="en-GB" sz="1600" dirty="0"/>
                    </a:p>
                    <a:p>
                      <a:pPr algn="ctr"/>
                      <a:r>
                        <a:rPr lang="en-GB" sz="2400" dirty="0">
                          <a:solidFill>
                            <a:schemeClr val="tx1"/>
                          </a:solidFill>
                        </a:rPr>
                        <a:t>Technological </a:t>
                      </a:r>
                    </a:p>
                    <a:p>
                      <a:pPr algn="ctr"/>
                      <a:r>
                        <a:rPr lang="en-GB" sz="2400" dirty="0">
                          <a:solidFill>
                            <a:schemeClr val="tx1"/>
                          </a:solidFill>
                        </a:rPr>
                        <a:t>Factors</a:t>
                      </a:r>
                    </a:p>
                  </a:txBody>
                  <a:tcPr>
                    <a:pattFill prst="pct40">
                      <a:fgClr>
                        <a:srgbClr val="92D050"/>
                      </a:fgClr>
                      <a:bgClr>
                        <a:schemeClr val="bg1"/>
                      </a:bgClr>
                    </a:pattFill>
                  </a:tcPr>
                </a:tc>
                <a:tc>
                  <a:txBody>
                    <a:bodyPr/>
                    <a:lstStyle/>
                    <a:p>
                      <a:endParaRPr lang="en-GB" sz="1600" dirty="0"/>
                    </a:p>
                    <a:p>
                      <a:pPr algn="ctr"/>
                      <a:r>
                        <a:rPr lang="en-GB" sz="2400" dirty="0">
                          <a:solidFill>
                            <a:schemeClr val="tx1"/>
                          </a:solidFill>
                        </a:rPr>
                        <a:t>Legal Factors</a:t>
                      </a:r>
                    </a:p>
                  </a:txBody>
                  <a:tcPr>
                    <a:pattFill prst="pct40">
                      <a:fgClr>
                        <a:srgbClr val="00B0F0"/>
                      </a:fgClr>
                      <a:bgClr>
                        <a:schemeClr val="bg1"/>
                      </a:bgClr>
                    </a:pattFill>
                  </a:tcPr>
                </a:tc>
                <a:tc>
                  <a:txBody>
                    <a:bodyPr/>
                    <a:lstStyle/>
                    <a:p>
                      <a:endParaRPr lang="en-GB" sz="1600" dirty="0"/>
                    </a:p>
                    <a:p>
                      <a:pPr algn="ctr"/>
                      <a:r>
                        <a:rPr lang="en-GB" sz="2100" dirty="0">
                          <a:solidFill>
                            <a:schemeClr val="tx1"/>
                          </a:solidFill>
                        </a:rPr>
                        <a:t>Environmental Factors</a:t>
                      </a:r>
                    </a:p>
                  </a:txBody>
                  <a:tcPr>
                    <a:pattFill prst="pct40">
                      <a:fgClr>
                        <a:schemeClr val="accent1"/>
                      </a:fgClr>
                      <a:bgClr>
                        <a:schemeClr val="bg1"/>
                      </a:bgClr>
                    </a:pattFill>
                  </a:tcPr>
                </a:tc>
                <a:extLst>
                  <a:ext uri="{0D108BD9-81ED-4DB2-BD59-A6C34878D82A}">
                    <a16:rowId xmlns:a16="http://schemas.microsoft.com/office/drawing/2014/main" xmlns="" val="2083540418"/>
                  </a:ext>
                </a:extLst>
              </a:tr>
              <a:tr h="1742169">
                <a:tc>
                  <a:txBody>
                    <a:bodyPr/>
                    <a:lstStyle/>
                    <a:p>
                      <a:pPr marL="285750" indent="-285750">
                        <a:buFont typeface="Wingdings" panose="05000000000000000000" pitchFamily="2" charset="2"/>
                        <a:buChar char="§"/>
                      </a:pPr>
                      <a:r>
                        <a:rPr lang="en-GB" sz="1400" b="1" dirty="0" smtClean="0"/>
                        <a:t>Covid-19.</a:t>
                      </a:r>
                      <a:endParaRPr lang="en-GB" sz="1400" b="1" dirty="0"/>
                    </a:p>
                    <a:p>
                      <a:pPr marL="285750" indent="-285750">
                        <a:buFont typeface="Wingdings" panose="05000000000000000000" pitchFamily="2" charset="2"/>
                        <a:buChar char="§"/>
                      </a:pPr>
                      <a:r>
                        <a:rPr lang="en-GB" sz="1400" b="1" dirty="0" smtClean="0"/>
                        <a:t>Local</a:t>
                      </a:r>
                      <a:r>
                        <a:rPr lang="en-GB" sz="1400" b="1" baseline="0" dirty="0" smtClean="0"/>
                        <a:t> </a:t>
                      </a:r>
                      <a:r>
                        <a:rPr lang="en-GB" sz="1400" b="1" baseline="0" dirty="0" err="1" smtClean="0"/>
                        <a:t>businiess</a:t>
                      </a:r>
                      <a:r>
                        <a:rPr lang="en-GB" sz="1400" b="1" baseline="0" dirty="0" smtClean="0"/>
                        <a:t> rates.</a:t>
                      </a:r>
                      <a:endParaRPr lang="en-GB" sz="1400" b="1" dirty="0"/>
                    </a:p>
                  </a:txBody>
                  <a:tcPr>
                    <a:pattFill prst="pct40">
                      <a:fgClr>
                        <a:srgbClr val="FF0000"/>
                      </a:fgClr>
                      <a:bgClr>
                        <a:schemeClr val="bg1"/>
                      </a:bgClr>
                    </a:pattFill>
                  </a:tcPr>
                </a:tc>
                <a:tc>
                  <a:txBody>
                    <a:bodyPr/>
                    <a:lstStyle/>
                    <a:p>
                      <a:pPr marL="285750" indent="-285750">
                        <a:buFont typeface="Wingdings" panose="05000000000000000000" pitchFamily="2" charset="2"/>
                        <a:buChar char="§"/>
                      </a:pPr>
                      <a:r>
                        <a:rPr lang="en-GB" sz="1400" b="1" dirty="0" smtClean="0"/>
                        <a:t>Overheads</a:t>
                      </a:r>
                      <a:r>
                        <a:rPr lang="en-GB" sz="1400" b="1" baseline="0" dirty="0" smtClean="0"/>
                        <a:t> increasing.</a:t>
                      </a:r>
                      <a:endParaRPr lang="en-GB" sz="1400" b="1" dirty="0"/>
                    </a:p>
                    <a:p>
                      <a:pPr marL="285750" indent="-285750">
                        <a:buFont typeface="Wingdings" panose="05000000000000000000" pitchFamily="2" charset="2"/>
                        <a:buChar char="§"/>
                      </a:pPr>
                      <a:r>
                        <a:rPr lang="en-GB" sz="1400" b="1" dirty="0" smtClean="0"/>
                        <a:t>Higher</a:t>
                      </a:r>
                      <a:r>
                        <a:rPr lang="en-GB" sz="1400" b="1" baseline="0" dirty="0" smtClean="0"/>
                        <a:t> ingredients costs. </a:t>
                      </a:r>
                      <a:endParaRPr lang="en-GB" sz="1400" b="1" dirty="0"/>
                    </a:p>
                    <a:p>
                      <a:endParaRPr lang="en-GB" sz="1400" b="1" dirty="0"/>
                    </a:p>
                  </a:txBody>
                  <a:tcPr>
                    <a:pattFill prst="pct40">
                      <a:fgClr>
                        <a:srgbClr val="FFC000"/>
                      </a:fgClr>
                      <a:bgClr>
                        <a:schemeClr val="bg1"/>
                      </a:bgClr>
                    </a:pattFill>
                  </a:tcPr>
                </a:tc>
                <a:tc>
                  <a:txBody>
                    <a:bodyPr/>
                    <a:lstStyle/>
                    <a:p>
                      <a:pPr marL="285750" indent="-285750">
                        <a:buFont typeface="Wingdings" panose="05000000000000000000" pitchFamily="2" charset="2"/>
                        <a:buChar char="§"/>
                      </a:pPr>
                      <a:r>
                        <a:rPr lang="en-GB" sz="1400" b="1" dirty="0" smtClean="0"/>
                        <a:t>More</a:t>
                      </a:r>
                      <a:r>
                        <a:rPr lang="en-GB" sz="1400" b="1" baseline="0" dirty="0" smtClean="0"/>
                        <a:t> people working from home.</a:t>
                      </a:r>
                      <a:endParaRPr lang="en-GB" sz="1400" b="1" dirty="0"/>
                    </a:p>
                    <a:p>
                      <a:pPr marL="285750" indent="-285750">
                        <a:buFont typeface="Wingdings" panose="05000000000000000000" pitchFamily="2" charset="2"/>
                        <a:buChar char="§"/>
                      </a:pPr>
                      <a:r>
                        <a:rPr lang="en-GB" sz="1400" b="1" dirty="0" smtClean="0"/>
                        <a:t>Fewer</a:t>
                      </a:r>
                      <a:r>
                        <a:rPr lang="en-GB" sz="1400" b="1" baseline="0" dirty="0" smtClean="0"/>
                        <a:t> daily lunch costumers and possible job losses.</a:t>
                      </a:r>
                      <a:endParaRPr lang="en-GB" sz="1400" b="1" dirty="0"/>
                    </a:p>
                    <a:p>
                      <a:endParaRPr lang="en-GB" sz="1400" b="1" dirty="0"/>
                    </a:p>
                  </a:txBody>
                  <a:tcPr>
                    <a:pattFill prst="pct40">
                      <a:fgClr>
                        <a:srgbClr val="FFFF00"/>
                      </a:fgClr>
                      <a:bgClr>
                        <a:schemeClr val="bg1"/>
                      </a:bgClr>
                    </a:pattFill>
                  </a:tcPr>
                </a:tc>
                <a:tc>
                  <a:txBody>
                    <a:bodyPr/>
                    <a:lstStyle/>
                    <a:p>
                      <a:pPr marL="285750" indent="-285750">
                        <a:buFont typeface="Wingdings" panose="05000000000000000000" pitchFamily="2" charset="2"/>
                        <a:buChar char="§"/>
                      </a:pPr>
                      <a:r>
                        <a:rPr lang="en-GB" sz="1400" b="1" dirty="0" smtClean="0"/>
                        <a:t>No</a:t>
                      </a:r>
                      <a:r>
                        <a:rPr lang="en-GB" sz="1400" b="1" baseline="0" dirty="0" smtClean="0"/>
                        <a:t> online presence.</a:t>
                      </a:r>
                      <a:endParaRPr lang="en-GB" sz="1400" b="1" dirty="0"/>
                    </a:p>
                    <a:p>
                      <a:pPr marL="285750" indent="-285750">
                        <a:buFont typeface="Wingdings" panose="05000000000000000000" pitchFamily="2" charset="2"/>
                        <a:buChar char="§"/>
                      </a:pPr>
                      <a:r>
                        <a:rPr lang="en-GB" sz="1400" b="1" dirty="0" smtClean="0"/>
                        <a:t>No</a:t>
                      </a:r>
                      <a:r>
                        <a:rPr lang="en-GB" sz="1400" b="1" baseline="0" dirty="0" smtClean="0"/>
                        <a:t> delivery.</a:t>
                      </a:r>
                      <a:endParaRPr lang="en-GB" sz="1400" b="1" dirty="0"/>
                    </a:p>
                    <a:p>
                      <a:endParaRPr lang="en-GB" sz="1400" b="1" dirty="0"/>
                    </a:p>
                  </a:txBody>
                  <a:tcPr>
                    <a:pattFill prst="pct40">
                      <a:fgClr>
                        <a:srgbClr val="92D050"/>
                      </a:fgClr>
                      <a:bgClr>
                        <a:schemeClr val="bg1"/>
                      </a:bgClr>
                    </a:pattFill>
                  </a:tcPr>
                </a:tc>
                <a:tc>
                  <a:txBody>
                    <a:bodyPr/>
                    <a:lstStyle/>
                    <a:p>
                      <a:pPr marL="285750" indent="-285750">
                        <a:buFont typeface="Wingdings" panose="05000000000000000000" pitchFamily="2" charset="2"/>
                        <a:buChar char="§"/>
                      </a:pPr>
                      <a:r>
                        <a:rPr lang="en-GB" sz="1400" b="1" dirty="0" smtClean="0"/>
                        <a:t>Employment</a:t>
                      </a:r>
                      <a:r>
                        <a:rPr lang="en-GB" sz="1400" b="1" baseline="0" dirty="0" smtClean="0"/>
                        <a:t> regulations.</a:t>
                      </a:r>
                      <a:endParaRPr lang="en-GB" sz="1400" b="1" dirty="0"/>
                    </a:p>
                    <a:p>
                      <a:pPr marL="285750" indent="-285750">
                        <a:buFont typeface="Wingdings" panose="05000000000000000000" pitchFamily="2" charset="2"/>
                        <a:buChar char="§"/>
                      </a:pPr>
                      <a:r>
                        <a:rPr lang="en-GB" sz="1400" b="1" dirty="0" smtClean="0"/>
                        <a:t>Food</a:t>
                      </a:r>
                      <a:r>
                        <a:rPr lang="en-GB" sz="1400" b="1" baseline="0" dirty="0" smtClean="0"/>
                        <a:t> safety </a:t>
                      </a:r>
                      <a:r>
                        <a:rPr lang="en-GB" sz="1400" b="1" baseline="0" dirty="0" err="1" smtClean="0"/>
                        <a:t>standarts</a:t>
                      </a:r>
                      <a:r>
                        <a:rPr lang="en-GB" sz="1400" b="1" baseline="0" dirty="0" smtClean="0"/>
                        <a:t>.</a:t>
                      </a:r>
                      <a:endParaRPr lang="en-GB" sz="1400" b="1" dirty="0"/>
                    </a:p>
                    <a:p>
                      <a:endParaRPr lang="en-GB" sz="1400" b="1" dirty="0"/>
                    </a:p>
                  </a:txBody>
                  <a:tcPr>
                    <a:pattFill prst="pct40">
                      <a:fgClr>
                        <a:srgbClr val="00B0F0"/>
                      </a:fgClr>
                      <a:bgClr>
                        <a:schemeClr val="bg1"/>
                      </a:bgClr>
                    </a:pattFill>
                  </a:tcPr>
                </a:tc>
                <a:tc>
                  <a:txBody>
                    <a:bodyPr/>
                    <a:lstStyle/>
                    <a:p>
                      <a:pPr marL="285750" indent="-285750">
                        <a:buFont typeface="Wingdings" panose="05000000000000000000" pitchFamily="2" charset="2"/>
                        <a:buChar char="§"/>
                      </a:pPr>
                      <a:r>
                        <a:rPr lang="en-GB" sz="1400" b="1" dirty="0" smtClean="0"/>
                        <a:t>Organic</a:t>
                      </a:r>
                      <a:r>
                        <a:rPr lang="en-GB" sz="1400" b="1" baseline="0" dirty="0" smtClean="0"/>
                        <a:t> ingredients that can be affected by poor harvest.</a:t>
                      </a:r>
                      <a:endParaRPr lang="en-GB" sz="1400" b="1" dirty="0"/>
                    </a:p>
                    <a:p>
                      <a:pPr marL="285750" indent="-285750">
                        <a:buFont typeface="Wingdings" panose="05000000000000000000" pitchFamily="2" charset="2"/>
                        <a:buNone/>
                      </a:pPr>
                      <a:endParaRPr lang="en-GB" sz="1400" b="1" dirty="0"/>
                    </a:p>
                    <a:p>
                      <a:endParaRPr lang="en-GB" sz="1400" b="1" dirty="0"/>
                    </a:p>
                  </a:txBody>
                  <a:tcPr>
                    <a:pattFill prst="pct40">
                      <a:fgClr>
                        <a:srgbClr val="0070C0"/>
                      </a:fgClr>
                      <a:bgClr>
                        <a:schemeClr val="bg1"/>
                      </a:bgClr>
                    </a:pattFill>
                  </a:tcPr>
                </a:tc>
                <a:extLst>
                  <a:ext uri="{0D108BD9-81ED-4DB2-BD59-A6C34878D82A}">
                    <a16:rowId xmlns:a16="http://schemas.microsoft.com/office/drawing/2014/main" xmlns="" val="654891230"/>
                  </a:ext>
                </a:extLst>
              </a:tr>
            </a:tbl>
          </a:graphicData>
        </a:graphic>
      </p:graphicFrame>
    </p:spTree>
    <p:extLst>
      <p:ext uri="{BB962C8B-B14F-4D97-AF65-F5344CB8AC3E}">
        <p14:creationId xmlns:p14="http://schemas.microsoft.com/office/powerpoint/2010/main" xmlns="" val="7646050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219E5FA-F1CF-36CD-E382-64C73BB8A9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xmlns="" id="{F6A380E8-2AC0-F0B7-9432-FB8903B92FD6}"/>
              </a:ext>
            </a:extLst>
          </p:cNvPr>
          <p:cNvSpPr>
            <a:spLocks noGrp="1"/>
          </p:cNvSpPr>
          <p:nvPr>
            <p:ph type="title"/>
          </p:nvPr>
        </p:nvSpPr>
        <p:spPr>
          <a:xfrm>
            <a:off x="838200" y="218476"/>
            <a:ext cx="10515600" cy="1325563"/>
          </a:xfrm>
        </p:spPr>
        <p:txBody>
          <a:bodyPr>
            <a:normAutofit/>
          </a:bodyPr>
          <a:lstStyle/>
          <a:p>
            <a:pPr algn="ctr"/>
            <a:r>
              <a:rPr lang="en-GB" sz="3200" b="1" u="sng" dirty="0" smtClean="0">
                <a:latin typeface="Arial" panose="020B0604020202020204" pitchFamily="34" charset="0"/>
                <a:cs typeface="Arial" panose="020B0604020202020204" pitchFamily="34" charset="0"/>
              </a:rPr>
              <a:t>Critique </a:t>
            </a:r>
            <a:r>
              <a:rPr lang="en-GB" sz="3200" b="1" u="sng" dirty="0">
                <a:latin typeface="Arial" panose="020B0604020202020204" pitchFamily="34" charset="0"/>
                <a:cs typeface="Arial" panose="020B0604020202020204" pitchFamily="34" charset="0"/>
              </a:rPr>
              <a:t>of the Cause-and-Effect model </a:t>
            </a: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xmlns="" id="{1B4D8426-20C5-630E-80E5-EAB06B11CCD5}"/>
              </a:ext>
            </a:extLst>
          </p:cNvPr>
          <p:cNvSpPr>
            <a:spLocks noGrp="1"/>
          </p:cNvSpPr>
          <p:nvPr>
            <p:ph idx="1"/>
          </p:nvPr>
        </p:nvSpPr>
        <p:spPr/>
        <p:txBody>
          <a:bodyPr>
            <a:normAutofit fontScale="92500" lnSpcReduction="10000"/>
          </a:bodyPr>
          <a:lstStyle/>
          <a:p>
            <a:r>
              <a:rPr lang="en-GB" dirty="0" smtClean="0">
                <a:latin typeface="Arial" panose="020B0604020202020204" pitchFamily="34" charset="0"/>
                <a:cs typeface="Arial" panose="020B0604020202020204" pitchFamily="34" charset="0"/>
              </a:rPr>
              <a:t>Quite simply, it is a tool that helps us identify, organise, and display possible causes of a specific problem</a:t>
            </a:r>
            <a:r>
              <a:rPr lang="en-GB" dirty="0" smtClean="0">
                <a:latin typeface="Arial" panose="020B0604020202020204" pitchFamily="34" charset="0"/>
                <a:cs typeface="Arial" panose="020B0604020202020204" pitchFamily="34" charset="0"/>
              </a:rPr>
              <a:t>.</a:t>
            </a:r>
          </a:p>
          <a:p>
            <a:pPr>
              <a:buNone/>
            </a:pPr>
            <a:r>
              <a:rPr lang="en-GB" dirty="0" smtClean="0">
                <a:latin typeface="Arial" panose="020B0604020202020204" pitchFamily="34" charset="0"/>
                <a:cs typeface="Arial" panose="020B0604020202020204" pitchFamily="34" charset="0"/>
              </a:rPr>
              <a:t>It was created by Dr. Kaoru Ishikawa (a Japanese Consultant) and is also referred to as the Ishikawa diagram</a:t>
            </a:r>
            <a:r>
              <a:rPr lang="en-GB" dirty="0" smtClean="0">
                <a:latin typeface="Arial" panose="020B0604020202020204" pitchFamily="34" charset="0"/>
                <a:cs typeface="Arial" panose="020B0604020202020204" pitchFamily="34" charset="0"/>
              </a:rPr>
              <a:t>.</a:t>
            </a:r>
          </a:p>
          <a:p>
            <a:r>
              <a:rPr lang="en-GB" dirty="0" smtClean="0">
                <a:latin typeface="Arial" panose="020B0604020202020204" pitchFamily="34" charset="0"/>
                <a:cs typeface="Arial" panose="020B0604020202020204" pitchFamily="34" charset="0"/>
              </a:rPr>
              <a:t>It is used because it </a:t>
            </a:r>
            <a:r>
              <a:rPr lang="en-GB" dirty="0" smtClean="0">
                <a:latin typeface="Arial" panose="020B0604020202020204" pitchFamily="34" charset="0"/>
                <a:cs typeface="Arial" panose="020B0604020202020204" pitchFamily="34" charset="0"/>
              </a:rPr>
              <a:t>provides a structure to understanding the relationship between many causes of a problem</a:t>
            </a:r>
            <a:r>
              <a:rPr lang="en-GB" dirty="0" smtClean="0">
                <a:latin typeface="Arial" panose="020B0604020202020204" pitchFamily="34" charset="0"/>
                <a:cs typeface="Arial" panose="020B0604020202020204" pitchFamily="34" charset="0"/>
              </a:rPr>
              <a:t>.</a:t>
            </a:r>
          </a:p>
          <a:p>
            <a:r>
              <a:rPr lang="en-GB" dirty="0" smtClean="0">
                <a:latin typeface="Arial" panose="020B0604020202020204" pitchFamily="34" charset="0"/>
                <a:cs typeface="Arial" panose="020B0604020202020204" pitchFamily="34" charset="0"/>
              </a:rPr>
              <a:t>Quality improvement, operations, manufacturing and setting where you need to trace a root cause.</a:t>
            </a:r>
          </a:p>
          <a:p>
            <a:r>
              <a:rPr lang="en-GB" dirty="0" smtClean="0">
                <a:latin typeface="Arial" panose="020B0604020202020204" pitchFamily="34" charset="0"/>
                <a:cs typeface="Arial" panose="020B0604020202020204" pitchFamily="34" charset="0"/>
              </a:rPr>
              <a:t>The benefits are that its visual structured thinking and helps brainstorm.</a:t>
            </a:r>
          </a:p>
          <a:p>
            <a:r>
              <a:rPr lang="en-GB" dirty="0" smtClean="0">
                <a:latin typeface="Arial" panose="020B0604020202020204" pitchFamily="34" charset="0"/>
                <a:cs typeface="Arial" panose="020B0604020202020204" pitchFamily="34" charset="0"/>
              </a:rPr>
              <a:t>Can be subjective, doesn’t rank which cause matter the most.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pPr>
              <a:buNone/>
            </a:pPr>
            <a:endParaRPr lang="en-GB" dirty="0" smtClean="0">
              <a:latin typeface="Arial" panose="020B0604020202020204" pitchFamily="34" charset="0"/>
              <a:cs typeface="Arial" panose="020B0604020202020204" pitchFamily="34" charset="0"/>
            </a:endParaRPr>
          </a:p>
          <a:p>
            <a:pPr>
              <a:buNone/>
            </a:pPr>
            <a:endParaRPr lang="en-GB" dirty="0" smtClean="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2319079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A3999EB-1E12-5C58-5C22-A29517B98577}"/>
            </a:ext>
          </a:extLst>
        </p:cNvPr>
        <p:cNvGrpSpPr/>
        <p:nvPr/>
      </p:nvGrpSpPr>
      <p:grpSpPr>
        <a:xfrm>
          <a:off x="0" y="0"/>
          <a:ext cx="0" cy="0"/>
          <a:chOff x="0" y="0"/>
          <a:chExt cx="0" cy="0"/>
        </a:xfrm>
      </p:grpSpPr>
      <p:sp>
        <p:nvSpPr>
          <p:cNvPr id="2" name="Picture Placeholder 1">
            <a:extLst>
              <a:ext uri="{FF2B5EF4-FFF2-40B4-BE49-F238E27FC236}">
                <a16:creationId xmlns:a16="http://schemas.microsoft.com/office/drawing/2014/main" xmlns="" id="{4123C5DD-9135-EA5A-0C12-57ABF0012AEF}"/>
              </a:ext>
            </a:extLst>
          </p:cNvPr>
          <p:cNvSpPr>
            <a:spLocks noGrp="1" noRot="1" noMove="1" noResize="1" noEditPoints="1" noAdjustHandles="1" noChangeArrowheads="1" noChangeShapeType="1"/>
          </p:cNvSpPr>
          <p:nvPr>
            <p:ph type="pic" sz="quarter" idx="11"/>
          </p:nvPr>
        </p:nvSpPr>
        <p:spPr>
          <a:xfrm>
            <a:off x="388466" y="1028763"/>
            <a:ext cx="11585447" cy="4496781"/>
          </a:xfrm>
          <a:ln w="38100">
            <a:solidFill>
              <a:schemeClr val="tx1"/>
            </a:solidFill>
          </a:ln>
        </p:spPr>
        <p:txBody>
          <a:bodyPr/>
          <a:lstStyle/>
          <a:p>
            <a:pPr marL="0" indent="0">
              <a:buNone/>
            </a:pPr>
            <a:endParaRPr lang="en-GB" dirty="0"/>
          </a:p>
          <a:p>
            <a:endParaRPr lang="en-GB" sz="2400" dirty="0">
              <a:latin typeface="Arial" panose="020B0604020202020204" pitchFamily="34" charset="0"/>
              <a:cs typeface="Arial" panose="020B0604020202020204" pitchFamily="34" charset="0"/>
            </a:endParaRPr>
          </a:p>
          <a:p>
            <a:pPr>
              <a:buNone/>
            </a:pPr>
            <a:endParaRPr lang="en-GB" sz="1200" dirty="0" smtClean="0">
              <a:latin typeface="Arial" panose="020B0604020202020204" pitchFamily="34" charset="0"/>
              <a:cs typeface="Arial" panose="020B0604020202020204" pitchFamily="34" charset="0"/>
            </a:endParaRPr>
          </a:p>
          <a:p>
            <a:pPr>
              <a:buNone/>
            </a:pPr>
            <a:r>
              <a:rPr lang="en-GB" sz="1200" dirty="0" smtClean="0">
                <a:latin typeface="Arial" panose="020B0604020202020204" pitchFamily="34" charset="0"/>
                <a:cs typeface="Arial" panose="020B0604020202020204" pitchFamily="34" charset="0"/>
              </a:rPr>
              <a:t>No delivery services</a:t>
            </a:r>
            <a:endParaRPr lang="en-GB" sz="1200" dirty="0">
              <a:latin typeface="Arial" panose="020B0604020202020204" pitchFamily="34" charset="0"/>
              <a:cs typeface="Arial" panose="020B0604020202020204" pitchFamily="34" charset="0"/>
            </a:endParaRPr>
          </a:p>
        </p:txBody>
      </p:sp>
      <p:cxnSp>
        <p:nvCxnSpPr>
          <p:cNvPr id="4" name="Straight Connector 3">
            <a:extLst>
              <a:ext uri="{FF2B5EF4-FFF2-40B4-BE49-F238E27FC236}">
                <a16:creationId xmlns:a16="http://schemas.microsoft.com/office/drawing/2014/main" xmlns="" id="{E35EC745-8DDF-8193-3996-4E29B255A570}"/>
              </a:ext>
            </a:extLst>
          </p:cNvPr>
          <p:cNvCxnSpPr>
            <a:cxnSpLocks noGrp="1" noRot="1" noMove="1" noResize="1" noEditPoints="1" noAdjustHandles="1" noChangeArrowheads="1" noChangeShapeType="1"/>
          </p:cNvCxnSpPr>
          <p:nvPr/>
        </p:nvCxnSpPr>
        <p:spPr>
          <a:xfrm>
            <a:off x="701977" y="3417569"/>
            <a:ext cx="8615759" cy="22861"/>
          </a:xfrm>
          <a:prstGeom prst="line">
            <a:avLst/>
          </a:prstGeom>
          <a:ln w="57150"/>
        </p:spPr>
        <p:style>
          <a:lnRef idx="2">
            <a:schemeClr val="dk1"/>
          </a:lnRef>
          <a:fillRef idx="0">
            <a:schemeClr val="dk1"/>
          </a:fillRef>
          <a:effectRef idx="1">
            <a:schemeClr val="dk1"/>
          </a:effectRef>
          <a:fontRef idx="minor">
            <a:schemeClr val="tx1"/>
          </a:fontRef>
        </p:style>
      </p:cxnSp>
      <p:cxnSp>
        <p:nvCxnSpPr>
          <p:cNvPr id="6" name="Straight Connector 5">
            <a:extLst>
              <a:ext uri="{FF2B5EF4-FFF2-40B4-BE49-F238E27FC236}">
                <a16:creationId xmlns:a16="http://schemas.microsoft.com/office/drawing/2014/main" xmlns="" id="{CEBF51E1-6883-0050-E453-1275DE8C76EA}"/>
              </a:ext>
            </a:extLst>
          </p:cNvPr>
          <p:cNvCxnSpPr>
            <a:cxnSpLocks noGrp="1" noRot="1" noMove="1" noResize="1" noEditPoints="1" noAdjustHandles="1" noChangeArrowheads="1" noChangeShapeType="1"/>
          </p:cNvCxnSpPr>
          <p:nvPr/>
        </p:nvCxnSpPr>
        <p:spPr>
          <a:xfrm flipH="1" flipV="1">
            <a:off x="1744458" y="1936353"/>
            <a:ext cx="1466092" cy="1453896"/>
          </a:xfrm>
          <a:prstGeom prst="line">
            <a:avLst/>
          </a:prstGeom>
          <a:ln w="57150">
            <a:solidFill>
              <a:srgbClr val="FFC000"/>
            </a:solidFill>
          </a:ln>
        </p:spPr>
        <p:style>
          <a:lnRef idx="2">
            <a:schemeClr val="accent1"/>
          </a:lnRef>
          <a:fillRef idx="0">
            <a:schemeClr val="accent1"/>
          </a:fillRef>
          <a:effectRef idx="1">
            <a:schemeClr val="accent1"/>
          </a:effectRef>
          <a:fontRef idx="minor">
            <a:schemeClr val="tx1"/>
          </a:fontRef>
        </p:style>
      </p:cxnSp>
      <p:cxnSp>
        <p:nvCxnSpPr>
          <p:cNvPr id="8" name="Straight Connector 7">
            <a:extLst>
              <a:ext uri="{FF2B5EF4-FFF2-40B4-BE49-F238E27FC236}">
                <a16:creationId xmlns:a16="http://schemas.microsoft.com/office/drawing/2014/main" xmlns="" id="{1902D90E-0568-B698-BA32-5F1274C8837F}"/>
              </a:ext>
            </a:extLst>
          </p:cNvPr>
          <p:cNvCxnSpPr>
            <a:cxnSpLocks noGrp="1" noRot="1" noMove="1" noResize="1" noEditPoints="1" noAdjustHandles="1" noChangeArrowheads="1" noChangeShapeType="1"/>
          </p:cNvCxnSpPr>
          <p:nvPr/>
        </p:nvCxnSpPr>
        <p:spPr>
          <a:xfrm flipH="1">
            <a:off x="1736841" y="3456320"/>
            <a:ext cx="1481326" cy="1460754"/>
          </a:xfrm>
          <a:prstGeom prst="line">
            <a:avLst/>
          </a:prstGeom>
          <a:ln w="57150">
            <a:solidFill>
              <a:srgbClr val="7030A0"/>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xmlns="" id="{39FBF2EE-573C-DA56-3517-AE139519B342}"/>
              </a:ext>
            </a:extLst>
          </p:cNvPr>
          <p:cNvCxnSpPr>
            <a:cxnSpLocks noGrp="1" noRot="1" noMove="1" noResize="1" noEditPoints="1" noAdjustHandles="1" noChangeArrowheads="1" noChangeShapeType="1"/>
          </p:cNvCxnSpPr>
          <p:nvPr/>
        </p:nvCxnSpPr>
        <p:spPr>
          <a:xfrm flipH="1" flipV="1">
            <a:off x="4610100" y="1967102"/>
            <a:ext cx="1485900" cy="1442466"/>
          </a:xfrm>
          <a:prstGeom prst="line">
            <a:avLst/>
          </a:prstGeom>
          <a:ln w="57150">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xmlns="" id="{E696966A-8DDB-1540-1AA9-A6B1EC86C103}"/>
              </a:ext>
            </a:extLst>
          </p:cNvPr>
          <p:cNvCxnSpPr>
            <a:cxnSpLocks noGrp="1" noRot="1" noMove="1" noResize="1" noEditPoints="1" noAdjustHandles="1" noChangeArrowheads="1" noChangeShapeType="1"/>
          </p:cNvCxnSpPr>
          <p:nvPr/>
        </p:nvCxnSpPr>
        <p:spPr>
          <a:xfrm flipH="1">
            <a:off x="4578912" y="3445002"/>
            <a:ext cx="1485900" cy="1440180"/>
          </a:xfrm>
          <a:prstGeom prst="line">
            <a:avLst/>
          </a:prstGeom>
          <a:ln w="57150">
            <a:solidFill>
              <a:srgbClr val="00B0F0"/>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xmlns="" id="{7629CFFD-B4EB-9320-8F6D-4F5EB8E5314C}"/>
              </a:ext>
            </a:extLst>
          </p:cNvPr>
          <p:cNvCxnSpPr>
            <a:cxnSpLocks noGrp="1" noRot="1" noMove="1" noResize="1" noEditPoints="1" noAdjustHandles="1" noChangeArrowheads="1" noChangeShapeType="1"/>
            <a:endCxn id="33" idx="2"/>
          </p:cNvCxnSpPr>
          <p:nvPr/>
        </p:nvCxnSpPr>
        <p:spPr>
          <a:xfrm flipH="1" flipV="1">
            <a:off x="7481250" y="1976409"/>
            <a:ext cx="1524174" cy="1441161"/>
          </a:xfrm>
          <a:prstGeom prst="line">
            <a:avLst/>
          </a:prstGeom>
          <a:ln w="57150">
            <a:solidFill>
              <a:srgbClr val="C00000"/>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xmlns="" id="{1D541A4B-1442-05EB-EE74-A156786522DE}"/>
              </a:ext>
            </a:extLst>
          </p:cNvPr>
          <p:cNvCxnSpPr>
            <a:cxnSpLocks noGrp="1" noRot="1" noMove="1" noResize="1" noEditPoints="1" noAdjustHandles="1" noChangeArrowheads="1" noChangeShapeType="1"/>
          </p:cNvCxnSpPr>
          <p:nvPr/>
        </p:nvCxnSpPr>
        <p:spPr>
          <a:xfrm flipH="1">
            <a:off x="7481251" y="3458662"/>
            <a:ext cx="1501135" cy="144018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
        <p:nvSpPr>
          <p:cNvPr id="31" name="TextBox 30">
            <a:extLst>
              <a:ext uri="{FF2B5EF4-FFF2-40B4-BE49-F238E27FC236}">
                <a16:creationId xmlns:a16="http://schemas.microsoft.com/office/drawing/2014/main" xmlns="" id="{D3B994F6-BB20-88F1-925A-272C4C1BB063}"/>
              </a:ext>
            </a:extLst>
          </p:cNvPr>
          <p:cNvSpPr txBox="1">
            <a:spLocks noGrp="1" noRot="1" noMove="1" noResize="1" noEditPoints="1" noAdjustHandles="1" noChangeArrowheads="1" noChangeShapeType="1"/>
          </p:cNvSpPr>
          <p:nvPr/>
        </p:nvSpPr>
        <p:spPr>
          <a:xfrm>
            <a:off x="608512" y="1484101"/>
            <a:ext cx="2129680" cy="461665"/>
          </a:xfrm>
          <a:prstGeom prst="rect">
            <a:avLst/>
          </a:prstGeom>
          <a:noFill/>
          <a:ln w="57150">
            <a:solidFill>
              <a:srgbClr val="FFC000"/>
            </a:solidFill>
          </a:ln>
        </p:spPr>
        <p:txBody>
          <a:bodyPr wrap="square" rtlCol="0">
            <a:spAutoFit/>
          </a:bodyPr>
          <a:lstStyle/>
          <a:p>
            <a:pPr algn="ctr"/>
            <a:r>
              <a:rPr lang="en-GB" sz="2400" b="1" dirty="0">
                <a:solidFill>
                  <a:srgbClr val="FFC000"/>
                </a:solidFill>
                <a:latin typeface="Arial" panose="020B0604020202020204" pitchFamily="34" charset="0"/>
                <a:cs typeface="Arial" panose="020B0604020202020204" pitchFamily="34" charset="0"/>
              </a:rPr>
              <a:t>Methods</a:t>
            </a:r>
          </a:p>
        </p:txBody>
      </p:sp>
      <p:sp>
        <p:nvSpPr>
          <p:cNvPr id="32" name="TextBox 31">
            <a:extLst>
              <a:ext uri="{FF2B5EF4-FFF2-40B4-BE49-F238E27FC236}">
                <a16:creationId xmlns:a16="http://schemas.microsoft.com/office/drawing/2014/main" xmlns="" id="{5DB6A20C-CFF4-B26B-E98B-7BE2AD6107BC}"/>
              </a:ext>
            </a:extLst>
          </p:cNvPr>
          <p:cNvSpPr txBox="1">
            <a:spLocks noGrp="1" noRot="1" noMove="1" noResize="1" noEditPoints="1" noAdjustHandles="1" noChangeArrowheads="1" noChangeShapeType="1"/>
          </p:cNvSpPr>
          <p:nvPr/>
        </p:nvSpPr>
        <p:spPr>
          <a:xfrm>
            <a:off x="3545260" y="1505437"/>
            <a:ext cx="2129680" cy="461665"/>
          </a:xfrm>
          <a:prstGeom prst="rect">
            <a:avLst/>
          </a:prstGeom>
          <a:noFill/>
          <a:ln w="57150">
            <a:solidFill>
              <a:srgbClr val="FF0000"/>
            </a:solidFill>
          </a:ln>
        </p:spPr>
        <p:txBody>
          <a:bodyPr wrap="square" rtlCol="0">
            <a:spAutoFit/>
          </a:bodyPr>
          <a:lstStyle/>
          <a:p>
            <a:pPr algn="ctr"/>
            <a:r>
              <a:rPr lang="en-GB" sz="2400" b="1" dirty="0">
                <a:solidFill>
                  <a:srgbClr val="FF0000"/>
                </a:solidFill>
                <a:latin typeface="Arial" panose="020B0604020202020204" pitchFamily="34" charset="0"/>
                <a:cs typeface="Arial" panose="020B0604020202020204" pitchFamily="34" charset="0"/>
              </a:rPr>
              <a:t>Machines</a:t>
            </a:r>
          </a:p>
        </p:txBody>
      </p:sp>
      <p:sp>
        <p:nvSpPr>
          <p:cNvPr id="33" name="TextBox 32">
            <a:extLst>
              <a:ext uri="{FF2B5EF4-FFF2-40B4-BE49-F238E27FC236}">
                <a16:creationId xmlns:a16="http://schemas.microsoft.com/office/drawing/2014/main" xmlns="" id="{41489ABC-2CE6-75F6-77BF-F7A56B625F65}"/>
              </a:ext>
            </a:extLst>
          </p:cNvPr>
          <p:cNvSpPr txBox="1">
            <a:spLocks noGrp="1" noRot="1" noMove="1" noResize="1" noEditPoints="1" noAdjustHandles="1" noChangeArrowheads="1" noChangeShapeType="1"/>
          </p:cNvSpPr>
          <p:nvPr/>
        </p:nvSpPr>
        <p:spPr>
          <a:xfrm>
            <a:off x="6405359" y="1514744"/>
            <a:ext cx="2151782" cy="461665"/>
          </a:xfrm>
          <a:prstGeom prst="rect">
            <a:avLst/>
          </a:prstGeom>
          <a:noFill/>
          <a:ln w="57150">
            <a:solidFill>
              <a:srgbClr val="C00000"/>
            </a:solidFill>
          </a:ln>
        </p:spPr>
        <p:txBody>
          <a:bodyPr wrap="square" rtlCol="0">
            <a:spAutoFit/>
          </a:bodyPr>
          <a:lstStyle/>
          <a:p>
            <a:pPr algn="ctr"/>
            <a:r>
              <a:rPr lang="en-GB" sz="2400" b="1" dirty="0">
                <a:solidFill>
                  <a:srgbClr val="C00000"/>
                </a:solidFill>
                <a:latin typeface="Arial" panose="020B0604020202020204" pitchFamily="34" charset="0"/>
                <a:cs typeface="Arial" panose="020B0604020202020204" pitchFamily="34" charset="0"/>
              </a:rPr>
              <a:t>People</a:t>
            </a:r>
          </a:p>
        </p:txBody>
      </p:sp>
      <p:sp>
        <p:nvSpPr>
          <p:cNvPr id="34" name="TextBox 33">
            <a:extLst>
              <a:ext uri="{FF2B5EF4-FFF2-40B4-BE49-F238E27FC236}">
                <a16:creationId xmlns:a16="http://schemas.microsoft.com/office/drawing/2014/main" xmlns="" id="{18A0BA3C-0398-33B0-8A61-9B6B82677B43}"/>
              </a:ext>
            </a:extLst>
          </p:cNvPr>
          <p:cNvSpPr txBox="1">
            <a:spLocks noGrp="1" noRot="1" noMove="1" noResize="1" noEditPoints="1" noAdjustHandles="1" noChangeArrowheads="1" noChangeShapeType="1"/>
          </p:cNvSpPr>
          <p:nvPr/>
        </p:nvSpPr>
        <p:spPr>
          <a:xfrm>
            <a:off x="587172" y="4912234"/>
            <a:ext cx="2151020" cy="461665"/>
          </a:xfrm>
          <a:prstGeom prst="rect">
            <a:avLst/>
          </a:prstGeom>
          <a:noFill/>
          <a:ln w="57150">
            <a:solidFill>
              <a:srgbClr val="7030A0"/>
            </a:solidFill>
          </a:ln>
        </p:spPr>
        <p:txBody>
          <a:bodyPr wrap="square" rtlCol="0">
            <a:spAutoFit/>
          </a:bodyPr>
          <a:lstStyle/>
          <a:p>
            <a:pPr algn="ctr"/>
            <a:r>
              <a:rPr lang="en-GB" sz="2400" b="1" dirty="0">
                <a:solidFill>
                  <a:srgbClr val="7030A0"/>
                </a:solidFill>
                <a:latin typeface="Arial" panose="020B0604020202020204" pitchFamily="34" charset="0"/>
                <a:cs typeface="Arial" panose="020B0604020202020204" pitchFamily="34" charset="0"/>
              </a:rPr>
              <a:t>Materials</a:t>
            </a:r>
          </a:p>
        </p:txBody>
      </p:sp>
      <p:sp>
        <p:nvSpPr>
          <p:cNvPr id="35" name="TextBox 34">
            <a:extLst>
              <a:ext uri="{FF2B5EF4-FFF2-40B4-BE49-F238E27FC236}">
                <a16:creationId xmlns:a16="http://schemas.microsoft.com/office/drawing/2014/main" xmlns="" id="{25280725-B1FF-C78B-7A5D-9000F381FF02}"/>
              </a:ext>
            </a:extLst>
          </p:cNvPr>
          <p:cNvSpPr txBox="1">
            <a:spLocks noGrp="1" noRot="1" noMove="1" noResize="1" noEditPoints="1" noAdjustHandles="1" noChangeArrowheads="1" noChangeShapeType="1"/>
          </p:cNvSpPr>
          <p:nvPr/>
        </p:nvSpPr>
        <p:spPr>
          <a:xfrm>
            <a:off x="3503402" y="4921646"/>
            <a:ext cx="2151020" cy="461665"/>
          </a:xfrm>
          <a:prstGeom prst="rect">
            <a:avLst/>
          </a:prstGeom>
          <a:noFill/>
          <a:ln w="57150">
            <a:solidFill>
              <a:srgbClr val="00B0F0"/>
            </a:solidFill>
          </a:ln>
        </p:spPr>
        <p:txBody>
          <a:bodyPr wrap="square" rtlCol="0">
            <a:spAutoFit/>
          </a:bodyPr>
          <a:lstStyle/>
          <a:p>
            <a:pPr algn="ctr"/>
            <a:r>
              <a:rPr lang="en-GB" sz="2400" b="1" dirty="0">
                <a:solidFill>
                  <a:srgbClr val="00B0F0"/>
                </a:solidFill>
                <a:latin typeface="Arial" panose="020B0604020202020204" pitchFamily="34" charset="0"/>
                <a:cs typeface="Arial" panose="020B0604020202020204" pitchFamily="34" charset="0"/>
              </a:rPr>
              <a:t>Measurement</a:t>
            </a:r>
          </a:p>
        </p:txBody>
      </p:sp>
      <p:sp>
        <p:nvSpPr>
          <p:cNvPr id="36" name="TextBox 35">
            <a:extLst>
              <a:ext uri="{FF2B5EF4-FFF2-40B4-BE49-F238E27FC236}">
                <a16:creationId xmlns:a16="http://schemas.microsoft.com/office/drawing/2014/main" xmlns="" id="{182A6F30-A98D-AA4B-6D38-F12F52305694}"/>
              </a:ext>
            </a:extLst>
          </p:cNvPr>
          <p:cNvSpPr txBox="1">
            <a:spLocks noGrp="1" noRot="1" noMove="1" noResize="1" noEditPoints="1" noAdjustHandles="1" noChangeArrowheads="1" noChangeShapeType="1"/>
          </p:cNvSpPr>
          <p:nvPr/>
        </p:nvSpPr>
        <p:spPr>
          <a:xfrm>
            <a:off x="6385494" y="4917074"/>
            <a:ext cx="2191513" cy="461665"/>
          </a:xfrm>
          <a:prstGeom prst="rect">
            <a:avLst/>
          </a:prstGeom>
          <a:noFill/>
          <a:ln w="57150">
            <a:solidFill>
              <a:srgbClr val="00B050"/>
            </a:solidFill>
          </a:ln>
        </p:spPr>
        <p:txBody>
          <a:bodyPr wrap="square" rtlCol="0">
            <a:spAutoFit/>
          </a:bodyPr>
          <a:lstStyle/>
          <a:p>
            <a:pPr algn="ctr"/>
            <a:r>
              <a:rPr lang="en-GB" sz="2400" b="1" dirty="0">
                <a:solidFill>
                  <a:srgbClr val="00B050"/>
                </a:solidFill>
                <a:latin typeface="Arial" panose="020B0604020202020204" pitchFamily="34" charset="0"/>
                <a:cs typeface="Arial" panose="020B0604020202020204" pitchFamily="34" charset="0"/>
              </a:rPr>
              <a:t>Environment</a:t>
            </a:r>
          </a:p>
        </p:txBody>
      </p:sp>
      <p:sp>
        <p:nvSpPr>
          <p:cNvPr id="38" name="TextBox 37">
            <a:extLst>
              <a:ext uri="{FF2B5EF4-FFF2-40B4-BE49-F238E27FC236}">
                <a16:creationId xmlns:a16="http://schemas.microsoft.com/office/drawing/2014/main" xmlns="" id="{CE1BD776-63C4-D3EE-069C-C9BBE2DC4B45}"/>
              </a:ext>
            </a:extLst>
          </p:cNvPr>
          <p:cNvSpPr txBox="1">
            <a:spLocks noGrp="1" noRot="1" noMove="1" noResize="1" noEditPoints="1" noAdjustHandles="1" noChangeArrowheads="1" noChangeShapeType="1"/>
          </p:cNvSpPr>
          <p:nvPr/>
        </p:nvSpPr>
        <p:spPr>
          <a:xfrm>
            <a:off x="9424002" y="3186737"/>
            <a:ext cx="2167128" cy="276999"/>
          </a:xfrm>
          <a:prstGeom prst="rect">
            <a:avLst/>
          </a:prstGeom>
          <a:noFill/>
          <a:ln w="57150">
            <a:solidFill>
              <a:schemeClr val="tx1"/>
            </a:solidFill>
          </a:ln>
        </p:spPr>
        <p:txBody>
          <a:bodyPr wrap="square" rtlCol="0">
            <a:spAutoFit/>
          </a:bodyPr>
          <a:lstStyle/>
          <a:p>
            <a:r>
              <a:rPr lang="en-GB" sz="1200" b="1" dirty="0" smtClean="0">
                <a:latin typeface="Arial" panose="020B0604020202020204" pitchFamily="34" charset="0"/>
                <a:cs typeface="Arial" panose="020B0604020202020204" pitchFamily="34" charset="0"/>
              </a:rPr>
              <a:t>Basil is loosing money.</a:t>
            </a:r>
            <a:endParaRPr lang="en-GB" sz="1200" b="1" dirty="0">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xmlns="" id="{280A6708-DF3B-47D7-80AD-BED7584E4872}"/>
              </a:ext>
            </a:extLst>
          </p:cNvPr>
          <p:cNvSpPr txBox="1">
            <a:spLocks noGrp="1" noRot="1" noMove="1" noResize="1" noEditPoints="1" noAdjustHandles="1" noChangeArrowheads="1" noChangeShapeType="1"/>
          </p:cNvSpPr>
          <p:nvPr/>
        </p:nvSpPr>
        <p:spPr>
          <a:xfrm>
            <a:off x="6369413" y="4416742"/>
            <a:ext cx="2207594" cy="276999"/>
          </a:xfrm>
          <a:prstGeom prst="rect">
            <a:avLst/>
          </a:prstGeom>
          <a:noFill/>
          <a:ln w="12700">
            <a:solidFill>
              <a:schemeClr val="tx1"/>
            </a:solidFill>
          </a:ln>
        </p:spPr>
        <p:txBody>
          <a:bodyPr wrap="square" rtlCol="0">
            <a:spAutoFit/>
          </a:bodyPr>
          <a:lstStyle/>
          <a:p>
            <a:r>
              <a:rPr lang="en-GB" sz="1200" dirty="0">
                <a:latin typeface="Arial" panose="020B0604020202020204" pitchFamily="34" charset="0"/>
                <a:cs typeface="Arial" panose="020B0604020202020204" pitchFamily="34" charset="0"/>
              </a:rPr>
              <a:t>Text</a:t>
            </a:r>
          </a:p>
        </p:txBody>
      </p:sp>
      <p:sp>
        <p:nvSpPr>
          <p:cNvPr id="23" name="TextBox 22">
            <a:extLst>
              <a:ext uri="{FF2B5EF4-FFF2-40B4-BE49-F238E27FC236}">
                <a16:creationId xmlns:a16="http://schemas.microsoft.com/office/drawing/2014/main" xmlns="" id="{8F167E83-1CE4-F3CA-7557-1CDDF3628DBE}"/>
              </a:ext>
            </a:extLst>
          </p:cNvPr>
          <p:cNvSpPr txBox="1">
            <a:spLocks noGrp="1" noRot="1" noMove="1" noResize="1" noEditPoints="1" noAdjustHandles="1" noChangeArrowheads="1" noChangeShapeType="1"/>
          </p:cNvSpPr>
          <p:nvPr/>
        </p:nvSpPr>
        <p:spPr>
          <a:xfrm>
            <a:off x="6377453" y="3799203"/>
            <a:ext cx="2207594" cy="461665"/>
          </a:xfrm>
          <a:prstGeom prst="rect">
            <a:avLst/>
          </a:prstGeom>
          <a:noFill/>
          <a:ln w="12700">
            <a:solidFill>
              <a:schemeClr val="tx1"/>
            </a:solidFill>
          </a:ln>
        </p:spPr>
        <p:txBody>
          <a:bodyPr wrap="square" rtlCol="0">
            <a:spAutoFit/>
          </a:bodyPr>
          <a:lstStyle/>
          <a:p>
            <a:r>
              <a:rPr lang="en-GB" sz="1200" dirty="0" smtClean="0">
                <a:latin typeface="Arial" panose="020B0604020202020204" pitchFamily="34" charset="0"/>
                <a:cs typeface="Arial" panose="020B0604020202020204" pitchFamily="34" charset="0"/>
              </a:rPr>
              <a:t>Basil’s bakery located in a retail park.</a:t>
            </a:r>
            <a:endParaRPr lang="en-GB" sz="1200" dirty="0">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xmlns="" id="{B2F0A62B-BCD1-8AD8-F315-6F09A31F7FFE}"/>
              </a:ext>
            </a:extLst>
          </p:cNvPr>
          <p:cNvSpPr txBox="1">
            <a:spLocks noGrp="1" noRot="1" noMove="1" noResize="1" noEditPoints="1" noAdjustHandles="1" noChangeArrowheads="1" noChangeShapeType="1"/>
          </p:cNvSpPr>
          <p:nvPr/>
        </p:nvSpPr>
        <p:spPr>
          <a:xfrm>
            <a:off x="6405359" y="2241614"/>
            <a:ext cx="2207594" cy="461665"/>
          </a:xfrm>
          <a:prstGeom prst="rect">
            <a:avLst/>
          </a:prstGeom>
          <a:noFill/>
          <a:ln w="12700">
            <a:solidFill>
              <a:schemeClr val="tx1"/>
            </a:solidFill>
          </a:ln>
        </p:spPr>
        <p:txBody>
          <a:bodyPr wrap="square" rtlCol="0">
            <a:spAutoFit/>
          </a:bodyPr>
          <a:lstStyle/>
          <a:p>
            <a:r>
              <a:rPr lang="en-GB" sz="1200" dirty="0" smtClean="0">
                <a:latin typeface="Arial" panose="020B0604020202020204" pitchFamily="34" charset="0"/>
                <a:cs typeface="Arial" panose="020B0604020202020204" pitchFamily="34" charset="0"/>
              </a:rPr>
              <a:t>Basil cannot always answer the phone.</a:t>
            </a:r>
            <a:endParaRPr lang="en-GB" sz="1200" dirty="0">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xmlns="" id="{2A30538D-67ED-A3A1-CFA1-39377D70B9B9}"/>
              </a:ext>
            </a:extLst>
          </p:cNvPr>
          <p:cNvSpPr txBox="1">
            <a:spLocks noGrp="1" noRot="1" noMove="1" noResize="1" noEditPoints="1" noAdjustHandles="1" noChangeArrowheads="1" noChangeShapeType="1"/>
          </p:cNvSpPr>
          <p:nvPr/>
        </p:nvSpPr>
        <p:spPr>
          <a:xfrm>
            <a:off x="6405359" y="2814221"/>
            <a:ext cx="2207594" cy="276999"/>
          </a:xfrm>
          <a:prstGeom prst="rect">
            <a:avLst/>
          </a:prstGeom>
          <a:noFill/>
          <a:ln w="12700">
            <a:solidFill>
              <a:schemeClr val="tx1"/>
            </a:solidFill>
          </a:ln>
        </p:spPr>
        <p:txBody>
          <a:bodyPr wrap="square" rtlCol="0">
            <a:spAutoFit/>
          </a:bodyPr>
          <a:lstStyle/>
          <a:p>
            <a:r>
              <a:rPr lang="en-GB" sz="1200" dirty="0" smtClean="0">
                <a:latin typeface="Arial" panose="020B0604020202020204" pitchFamily="34" charset="0"/>
                <a:cs typeface="Arial" panose="020B0604020202020204" pitchFamily="34" charset="0"/>
              </a:rPr>
              <a:t>Basil is by himself.</a:t>
            </a:r>
            <a:endParaRPr lang="en-GB" sz="1200" dirty="0">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xmlns="" id="{19E1DBE5-167E-78C1-BCD0-8D2DCE9A4F68}"/>
              </a:ext>
            </a:extLst>
          </p:cNvPr>
          <p:cNvSpPr txBox="1">
            <a:spLocks noGrp="1" noRot="1" noMove="1" noResize="1" noEditPoints="1" noAdjustHandles="1" noChangeArrowheads="1" noChangeShapeType="1"/>
          </p:cNvSpPr>
          <p:nvPr/>
        </p:nvSpPr>
        <p:spPr>
          <a:xfrm>
            <a:off x="3506303" y="4416742"/>
            <a:ext cx="2207594" cy="276999"/>
          </a:xfrm>
          <a:prstGeom prst="rect">
            <a:avLst/>
          </a:prstGeom>
          <a:noFill/>
          <a:ln w="12700">
            <a:solidFill>
              <a:schemeClr val="tx1"/>
            </a:solidFill>
          </a:ln>
        </p:spPr>
        <p:txBody>
          <a:bodyPr wrap="square" rtlCol="0">
            <a:spAutoFit/>
          </a:bodyPr>
          <a:lstStyle/>
          <a:p>
            <a:r>
              <a:rPr lang="en-GB" sz="1200" dirty="0">
                <a:latin typeface="Arial" panose="020B0604020202020204" pitchFamily="34" charset="0"/>
                <a:cs typeface="Arial" panose="020B0604020202020204" pitchFamily="34" charset="0"/>
              </a:rPr>
              <a:t>Text</a:t>
            </a:r>
          </a:p>
        </p:txBody>
      </p:sp>
      <p:sp>
        <p:nvSpPr>
          <p:cNvPr id="27" name="TextBox 26">
            <a:extLst>
              <a:ext uri="{FF2B5EF4-FFF2-40B4-BE49-F238E27FC236}">
                <a16:creationId xmlns:a16="http://schemas.microsoft.com/office/drawing/2014/main" xmlns="" id="{BDD08689-6B7D-0F8F-480D-F4AAD7FE2D5B}"/>
              </a:ext>
            </a:extLst>
          </p:cNvPr>
          <p:cNvSpPr txBox="1">
            <a:spLocks noGrp="1" noRot="1" noMove="1" noResize="1" noEditPoints="1" noAdjustHandles="1" noChangeArrowheads="1" noChangeShapeType="1"/>
          </p:cNvSpPr>
          <p:nvPr/>
        </p:nvSpPr>
        <p:spPr>
          <a:xfrm>
            <a:off x="3545260" y="3791588"/>
            <a:ext cx="2207594" cy="461665"/>
          </a:xfrm>
          <a:prstGeom prst="rect">
            <a:avLst/>
          </a:prstGeom>
          <a:noFill/>
          <a:ln w="12700">
            <a:solidFill>
              <a:schemeClr val="tx1"/>
            </a:solidFill>
          </a:ln>
        </p:spPr>
        <p:txBody>
          <a:bodyPr wrap="square" rtlCol="0">
            <a:spAutoFit/>
          </a:bodyPr>
          <a:lstStyle/>
          <a:p>
            <a:r>
              <a:rPr lang="en-GB" sz="1200" dirty="0" smtClean="0">
                <a:latin typeface="Arial" panose="020B0604020202020204" pitchFamily="34" charset="0"/>
                <a:cs typeface="Arial" panose="020B0604020202020204" pitchFamily="34" charset="0"/>
              </a:rPr>
              <a:t>Long waiting time during busy hours.</a:t>
            </a:r>
            <a:endParaRPr lang="en-GB" sz="1200" dirty="0">
              <a:latin typeface="Arial" panose="020B0604020202020204" pitchFamily="34" charset="0"/>
              <a:cs typeface="Arial" panose="020B0604020202020204" pitchFamily="34" charset="0"/>
            </a:endParaRPr>
          </a:p>
        </p:txBody>
      </p:sp>
      <p:sp>
        <p:nvSpPr>
          <p:cNvPr id="28" name="TextBox 27">
            <a:extLst>
              <a:ext uri="{FF2B5EF4-FFF2-40B4-BE49-F238E27FC236}">
                <a16:creationId xmlns:a16="http://schemas.microsoft.com/office/drawing/2014/main" xmlns="" id="{44AB04F4-8499-0CBD-C2DD-C750D2568FD9}"/>
              </a:ext>
            </a:extLst>
          </p:cNvPr>
          <p:cNvSpPr txBox="1">
            <a:spLocks noGrp="1" noRot="1" noMove="1" noResize="1" noEditPoints="1" noAdjustHandles="1" noChangeArrowheads="1" noChangeShapeType="1"/>
          </p:cNvSpPr>
          <p:nvPr/>
        </p:nvSpPr>
        <p:spPr>
          <a:xfrm>
            <a:off x="614996" y="4389626"/>
            <a:ext cx="2207594" cy="276999"/>
          </a:xfrm>
          <a:prstGeom prst="rect">
            <a:avLst/>
          </a:prstGeom>
          <a:noFill/>
          <a:ln w="12700">
            <a:solidFill>
              <a:schemeClr val="tx1"/>
            </a:solidFill>
          </a:ln>
        </p:spPr>
        <p:txBody>
          <a:bodyPr wrap="square" rtlCol="0">
            <a:spAutoFit/>
          </a:bodyPr>
          <a:lstStyle/>
          <a:p>
            <a:r>
              <a:rPr lang="en-GB" sz="1200" dirty="0" smtClean="0">
                <a:latin typeface="Arial" panose="020B0604020202020204" pitchFamily="34" charset="0"/>
                <a:cs typeface="Arial" panose="020B0604020202020204" pitchFamily="34" charset="0"/>
              </a:rPr>
              <a:t>Overheads increasing</a:t>
            </a:r>
            <a:endParaRPr lang="en-GB" sz="1200" dirty="0">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xmlns="" id="{327A92EC-E2CD-E0BC-131F-C601B5DE7C4F}"/>
              </a:ext>
            </a:extLst>
          </p:cNvPr>
          <p:cNvSpPr txBox="1">
            <a:spLocks noGrp="1" noRot="1" noMove="1" noResize="1" noEditPoints="1" noAdjustHandles="1" noChangeArrowheads="1" noChangeShapeType="1"/>
          </p:cNvSpPr>
          <p:nvPr/>
        </p:nvSpPr>
        <p:spPr>
          <a:xfrm>
            <a:off x="614996" y="3799203"/>
            <a:ext cx="2207594" cy="461665"/>
          </a:xfrm>
          <a:prstGeom prst="rect">
            <a:avLst/>
          </a:prstGeom>
          <a:noFill/>
          <a:ln w="12700">
            <a:solidFill>
              <a:schemeClr val="tx1"/>
            </a:solidFill>
          </a:ln>
        </p:spPr>
        <p:txBody>
          <a:bodyPr wrap="square" rtlCol="0">
            <a:spAutoFit/>
          </a:bodyPr>
          <a:lstStyle/>
          <a:p>
            <a:r>
              <a:rPr lang="en-GB" sz="1200" dirty="0" smtClean="0">
                <a:latin typeface="Arial" panose="020B0604020202020204" pitchFamily="34" charset="0"/>
                <a:cs typeface="Arial" panose="020B0604020202020204" pitchFamily="34" charset="0"/>
              </a:rPr>
              <a:t>Basil decision to source only organically grown produce.</a:t>
            </a:r>
            <a:endParaRPr lang="en-GB" sz="1200" dirty="0">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xmlns="" id="{93894965-CBAF-C3E0-3A1E-98F25A8DA3BD}"/>
              </a:ext>
            </a:extLst>
          </p:cNvPr>
          <p:cNvSpPr txBox="1">
            <a:spLocks noGrp="1" noRot="1" noMove="1" noResize="1" noEditPoints="1" noAdjustHandles="1" noChangeArrowheads="1" noChangeShapeType="1"/>
          </p:cNvSpPr>
          <p:nvPr/>
        </p:nvSpPr>
        <p:spPr>
          <a:xfrm>
            <a:off x="3492003" y="2178258"/>
            <a:ext cx="2207594" cy="461665"/>
          </a:xfrm>
          <a:prstGeom prst="rect">
            <a:avLst/>
          </a:prstGeom>
          <a:noFill/>
          <a:ln w="12700">
            <a:solidFill>
              <a:schemeClr val="tx1"/>
            </a:solidFill>
          </a:ln>
        </p:spPr>
        <p:txBody>
          <a:bodyPr wrap="square" rtlCol="0">
            <a:spAutoFit/>
          </a:bodyPr>
          <a:lstStyle/>
          <a:p>
            <a:r>
              <a:rPr lang="en-GB" sz="1200" dirty="0" smtClean="0">
                <a:latin typeface="Arial" panose="020B0604020202020204" pitchFamily="34" charset="0"/>
                <a:cs typeface="Arial" panose="020B0604020202020204" pitchFamily="34" charset="0"/>
              </a:rPr>
              <a:t>Costumer demand for greater convenience.</a:t>
            </a:r>
            <a:endParaRPr lang="en-GB" sz="1200" dirty="0">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xmlns="" id="{B1E4133F-2751-3952-C07B-9EBB9CE035BD}"/>
              </a:ext>
            </a:extLst>
          </p:cNvPr>
          <p:cNvSpPr txBox="1">
            <a:spLocks noGrp="1" noRot="1" noMove="1" noResize="1" noEditPoints="1" noAdjustHandles="1" noChangeArrowheads="1" noChangeShapeType="1"/>
          </p:cNvSpPr>
          <p:nvPr/>
        </p:nvSpPr>
        <p:spPr>
          <a:xfrm>
            <a:off x="3519909" y="2814220"/>
            <a:ext cx="2207594" cy="276999"/>
          </a:xfrm>
          <a:prstGeom prst="rect">
            <a:avLst/>
          </a:prstGeom>
          <a:noFill/>
          <a:ln w="12700">
            <a:solidFill>
              <a:schemeClr val="tx1"/>
            </a:solidFill>
          </a:ln>
        </p:spPr>
        <p:txBody>
          <a:bodyPr wrap="square" rtlCol="0">
            <a:spAutoFit/>
          </a:bodyPr>
          <a:lstStyle/>
          <a:p>
            <a:r>
              <a:rPr lang="en-GB" sz="1200" dirty="0" smtClean="0">
                <a:latin typeface="Arial" panose="020B0604020202020204" pitchFamily="34" charset="0"/>
                <a:cs typeface="Arial" panose="020B0604020202020204" pitchFamily="34" charset="0"/>
              </a:rPr>
              <a:t>No online presence.</a:t>
            </a:r>
            <a:endParaRPr lang="en-GB" sz="1200" dirty="0">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xmlns="" id="{D9B946EB-160F-14E8-6E65-A3ACFE53BA8E}"/>
              </a:ext>
            </a:extLst>
          </p:cNvPr>
          <p:cNvSpPr txBox="1">
            <a:spLocks noGrp="1" noRot="1" noMove="1" noResize="1" noEditPoints="1" noAdjustHandles="1" noChangeArrowheads="1" noChangeShapeType="1"/>
          </p:cNvSpPr>
          <p:nvPr/>
        </p:nvSpPr>
        <p:spPr>
          <a:xfrm>
            <a:off x="569555" y="2177470"/>
            <a:ext cx="2207594" cy="276999"/>
          </a:xfrm>
          <a:prstGeom prst="rect">
            <a:avLst/>
          </a:prstGeom>
          <a:noFill/>
          <a:ln w="12700">
            <a:solidFill>
              <a:schemeClr val="tx1"/>
            </a:solidFill>
          </a:ln>
        </p:spPr>
        <p:txBody>
          <a:bodyPr wrap="square" rtlCol="0">
            <a:spAutoFit/>
          </a:bodyPr>
          <a:lstStyle/>
          <a:p>
            <a:endParaRPr lang="en-GB" sz="1200" dirty="0">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xmlns="" id="{1A129B97-8AB0-A07D-27D5-16E805A4DFB6}"/>
              </a:ext>
            </a:extLst>
          </p:cNvPr>
          <p:cNvSpPr txBox="1">
            <a:spLocks noGrp="1" noRot="1" noMove="1" noResize="1" noEditPoints="1" noAdjustHandles="1" noChangeArrowheads="1" noChangeShapeType="1"/>
          </p:cNvSpPr>
          <p:nvPr/>
        </p:nvSpPr>
        <p:spPr>
          <a:xfrm>
            <a:off x="606084" y="2797352"/>
            <a:ext cx="2207594" cy="276999"/>
          </a:xfrm>
          <a:prstGeom prst="rect">
            <a:avLst/>
          </a:prstGeom>
          <a:noFill/>
          <a:ln w="12700">
            <a:solidFill>
              <a:schemeClr val="tx1"/>
            </a:solidFill>
          </a:ln>
        </p:spPr>
        <p:txBody>
          <a:bodyPr wrap="square" rtlCol="0">
            <a:spAutoFit/>
          </a:bodyPr>
          <a:lstStyle/>
          <a:p>
            <a:r>
              <a:rPr lang="en-GB" sz="1200" dirty="0" smtClean="0">
                <a:latin typeface="Arial" panose="020B0604020202020204" pitchFamily="34" charset="0"/>
                <a:cs typeface="Arial" panose="020B0604020202020204" pitchFamily="34" charset="0"/>
              </a:rPr>
              <a:t>Reliance on telephone orders.</a:t>
            </a:r>
            <a:endParaRPr lang="en-GB" sz="1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xmlns="" id="{180A04F2-4F22-A08C-F5B4-F30F002E227B}"/>
              </a:ext>
            </a:extLst>
          </p:cNvPr>
          <p:cNvSpPr txBox="1"/>
          <p:nvPr/>
        </p:nvSpPr>
        <p:spPr>
          <a:xfrm>
            <a:off x="388465" y="94505"/>
            <a:ext cx="11585447" cy="954107"/>
          </a:xfrm>
          <a:prstGeom prst="rect">
            <a:avLst/>
          </a:prstGeom>
          <a:noFill/>
        </p:spPr>
        <p:txBody>
          <a:bodyPr wrap="square" rtlCol="0">
            <a:spAutoFit/>
          </a:bodyPr>
          <a:lstStyle/>
          <a:p>
            <a:pPr algn="ctr"/>
            <a:r>
              <a:rPr lang="en-GB" sz="2800" b="1" u="sng" dirty="0" smtClean="0">
                <a:latin typeface="Arial" panose="020B0604020202020204" pitchFamily="34" charset="0"/>
                <a:cs typeface="Arial" panose="020B0604020202020204" pitchFamily="34" charset="0"/>
              </a:rPr>
              <a:t>A</a:t>
            </a:r>
            <a:r>
              <a:rPr lang="en-GB" sz="2800" b="1" u="sng" dirty="0" smtClean="0">
                <a:latin typeface="Arial" panose="020B0604020202020204" pitchFamily="34" charset="0"/>
                <a:cs typeface="Arial" panose="020B0604020202020204" pitchFamily="34" charset="0"/>
              </a:rPr>
              <a:t>pplication and </a:t>
            </a:r>
            <a:r>
              <a:rPr lang="en-GB" sz="2800" b="1" u="sng" dirty="0">
                <a:latin typeface="Arial" panose="020B0604020202020204" pitchFamily="34" charset="0"/>
                <a:cs typeface="Arial" panose="020B0604020202020204" pitchFamily="34" charset="0"/>
              </a:rPr>
              <a:t>information provided in </a:t>
            </a:r>
            <a:r>
              <a:rPr lang="en-GB" sz="2800" b="1" u="sng" dirty="0" smtClean="0">
                <a:latin typeface="Arial" panose="020B0604020202020204" pitchFamily="34" charset="0"/>
                <a:cs typeface="Arial" panose="020B0604020202020204" pitchFamily="34" charset="0"/>
              </a:rPr>
              <a:t>my</a:t>
            </a:r>
            <a:r>
              <a:rPr lang="en-GB" sz="2800" b="1" u="sng" dirty="0" smtClean="0">
                <a:latin typeface="Arial" panose="020B0604020202020204" pitchFamily="34" charset="0"/>
                <a:cs typeface="Arial" panose="020B0604020202020204" pitchFamily="34" charset="0"/>
              </a:rPr>
              <a:t> </a:t>
            </a:r>
            <a:r>
              <a:rPr lang="en-GB" sz="2800" b="1" u="sng" dirty="0">
                <a:latin typeface="Arial" panose="020B0604020202020204" pitchFamily="34" charset="0"/>
                <a:cs typeface="Arial" panose="020B0604020202020204" pitchFamily="34" charset="0"/>
              </a:rPr>
              <a:t>Cause-and-Effect diagram </a:t>
            </a:r>
            <a:endParaRPr lang="en-GB" sz="28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xmlns="" id="{61E62149-100D-392D-3127-3D301273C6F0}"/>
              </a:ext>
            </a:extLst>
          </p:cNvPr>
          <p:cNvSpPr txBox="1"/>
          <p:nvPr/>
        </p:nvSpPr>
        <p:spPr>
          <a:xfrm>
            <a:off x="1932318" y="5874927"/>
            <a:ext cx="10041596" cy="369332"/>
          </a:xfrm>
          <a:prstGeom prst="rect">
            <a:avLst/>
          </a:prstGeom>
          <a:noFill/>
        </p:spPr>
        <p:txBody>
          <a:bodyPr wrap="square">
            <a:spAutoFit/>
          </a:bodyPr>
          <a:lstStyle/>
          <a:p>
            <a:pPr marL="285750" indent="-285750"/>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6428528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A8AF1C-86E0-7043-44A2-DA950ED42D52}"/>
              </a:ext>
            </a:extLst>
          </p:cNvPr>
          <p:cNvSpPr>
            <a:spLocks noGrp="1"/>
          </p:cNvSpPr>
          <p:nvPr>
            <p:ph type="title"/>
          </p:nvPr>
        </p:nvSpPr>
        <p:spPr>
          <a:xfrm>
            <a:off x="838200" y="563533"/>
            <a:ext cx="10515600" cy="930275"/>
          </a:xfrm>
        </p:spPr>
        <p:txBody>
          <a:bodyPr>
            <a:noAutofit/>
          </a:bodyPr>
          <a:lstStyle/>
          <a:p>
            <a:pPr algn="ctr"/>
            <a:r>
              <a:rPr lang="en-GB" sz="3200" b="1" u="sng" dirty="0" smtClean="0">
                <a:latin typeface="Arial" panose="020B0604020202020204" pitchFamily="34" charset="0"/>
                <a:cs typeface="Arial" panose="020B0604020202020204" pitchFamily="34" charset="0"/>
              </a:rPr>
              <a:t>S</a:t>
            </a:r>
            <a:r>
              <a:rPr lang="en-GB" sz="3200" b="1" u="sng" dirty="0" smtClean="0">
                <a:latin typeface="Arial" panose="020B0604020202020204" pitchFamily="34" charset="0"/>
                <a:cs typeface="Arial" panose="020B0604020202020204" pitchFamily="34" charset="0"/>
              </a:rPr>
              <a:t>ummary </a:t>
            </a:r>
            <a:r>
              <a:rPr lang="en-GB" sz="3200" b="1" u="sng" dirty="0">
                <a:latin typeface="Arial" panose="020B0604020202020204" pitchFamily="34" charset="0"/>
                <a:cs typeface="Arial" panose="020B0604020202020204" pitchFamily="34" charset="0"/>
              </a:rPr>
              <a:t>of </a:t>
            </a:r>
            <a:r>
              <a:rPr lang="en-GB" sz="3200" b="1" u="sng" dirty="0" smtClean="0">
                <a:latin typeface="Arial" panose="020B0604020202020204" pitchFamily="34" charset="0"/>
                <a:cs typeface="Arial" panose="020B0604020202020204" pitchFamily="34" charset="0"/>
              </a:rPr>
              <a:t>my</a:t>
            </a:r>
            <a:r>
              <a:rPr lang="en-GB" sz="3200" b="1" u="sng" dirty="0" smtClean="0">
                <a:latin typeface="Arial" panose="020B0604020202020204" pitchFamily="34" charset="0"/>
                <a:cs typeface="Arial" panose="020B0604020202020204" pitchFamily="34" charset="0"/>
              </a:rPr>
              <a:t> </a:t>
            </a:r>
            <a:r>
              <a:rPr lang="en-GB" sz="3200" b="1" u="sng" dirty="0">
                <a:latin typeface="Arial" panose="020B0604020202020204" pitchFamily="34" charset="0"/>
                <a:cs typeface="Arial" panose="020B0604020202020204" pitchFamily="34" charset="0"/>
              </a:rPr>
              <a:t>Key Findings </a:t>
            </a:r>
            <a:r>
              <a:rPr lang="en-GB" sz="3200" b="1" dirty="0">
                <a:latin typeface="Arial" panose="020B0604020202020204" pitchFamily="34" charset="0"/>
                <a:cs typeface="Arial" panose="020B0604020202020204" pitchFamily="34" charset="0"/>
              </a:rPr>
              <a:t/>
            </a:r>
            <a:br>
              <a:rPr lang="en-GB" sz="3200" b="1" dirty="0">
                <a:latin typeface="Arial" panose="020B0604020202020204" pitchFamily="34" charset="0"/>
                <a:cs typeface="Arial" panose="020B0604020202020204" pitchFamily="34" charset="0"/>
              </a:rPr>
            </a:b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xmlns="" id="{E04C29E1-0FF6-7114-4118-5B68E71110F6}"/>
              </a:ext>
            </a:extLst>
          </p:cNvPr>
          <p:cNvSpPr>
            <a:spLocks noGrp="1"/>
          </p:cNvSpPr>
          <p:nvPr>
            <p:ph idx="1"/>
          </p:nvPr>
        </p:nvSpPr>
        <p:spPr>
          <a:xfrm>
            <a:off x="838200" y="2141537"/>
            <a:ext cx="10515600" cy="4351338"/>
          </a:xfrm>
        </p:spPr>
        <p:txBody>
          <a:bodyPr>
            <a:normAutofit fontScale="92500" lnSpcReduction="20000"/>
          </a:bodyPr>
          <a:lstStyle/>
          <a:p>
            <a:pPr>
              <a:buNone/>
            </a:pPr>
            <a:endParaRPr lang="en-GB" dirty="0">
              <a:latin typeface="Arial" panose="020B0604020202020204" pitchFamily="34" charset="0"/>
              <a:cs typeface="Arial" panose="020B0604020202020204" pitchFamily="34" charset="0"/>
            </a:endParaRPr>
          </a:p>
          <a:p>
            <a:endParaRPr lang="en-GB" sz="1000" dirty="0">
              <a:latin typeface="Arial" panose="020B0604020202020204" pitchFamily="34" charset="0"/>
              <a:cs typeface="Arial" panose="020B0604020202020204" pitchFamily="34" charset="0"/>
            </a:endParaRPr>
          </a:p>
          <a:p>
            <a:pPr lvl="2"/>
            <a:r>
              <a:rPr lang="en-GB" sz="2400" b="1" dirty="0">
                <a:latin typeface="Arial" panose="020B0604020202020204" pitchFamily="34" charset="0"/>
                <a:cs typeface="Arial" panose="020B0604020202020204" pitchFamily="34" charset="0"/>
              </a:rPr>
              <a:t>Key Finding 1</a:t>
            </a:r>
            <a:r>
              <a:rPr lang="en-GB" sz="2400" dirty="0">
                <a:latin typeface="Arial" panose="020B0604020202020204" pitchFamily="34" charset="0"/>
                <a:cs typeface="Arial" panose="020B0604020202020204" pitchFamily="34" charset="0"/>
              </a:rPr>
              <a:t>: </a:t>
            </a:r>
            <a:r>
              <a:rPr lang="en-GB" sz="2400" dirty="0" smtClean="0">
                <a:latin typeface="Arial" panose="020B0604020202020204" pitchFamily="34" charset="0"/>
                <a:cs typeface="Arial" panose="020B0604020202020204" pitchFamily="34" charset="0"/>
              </a:rPr>
              <a:t>Reduce footfall at the retail park and changing work patterns like working from home.</a:t>
            </a:r>
            <a:endParaRPr lang="en-GB" sz="24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lvl="2"/>
            <a:r>
              <a:rPr lang="en-GB" sz="2400" b="1" dirty="0">
                <a:latin typeface="Arial" panose="020B0604020202020204" pitchFamily="34" charset="0"/>
                <a:cs typeface="Arial" panose="020B0604020202020204" pitchFamily="34" charset="0"/>
              </a:rPr>
              <a:t>Key Finding 2</a:t>
            </a:r>
            <a:r>
              <a:rPr lang="en-GB" sz="2400" dirty="0">
                <a:latin typeface="Arial" panose="020B0604020202020204" pitchFamily="34" charset="0"/>
                <a:cs typeface="Arial" panose="020B0604020202020204" pitchFamily="34" charset="0"/>
              </a:rPr>
              <a:t>: </a:t>
            </a:r>
            <a:r>
              <a:rPr lang="en-GB" sz="2400" dirty="0" smtClean="0">
                <a:latin typeface="Arial" panose="020B0604020202020204" pitchFamily="34" charset="0"/>
                <a:cs typeface="Arial" panose="020B0604020202020204" pitchFamily="34" charset="0"/>
              </a:rPr>
              <a:t>service gaps like no delivery options and slow pre-order handling.</a:t>
            </a:r>
            <a:endParaRPr lang="en-GB" sz="24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lvl="2"/>
            <a:r>
              <a:rPr lang="en-GB" sz="2400" b="1" dirty="0">
                <a:latin typeface="Arial" panose="020B0604020202020204" pitchFamily="34" charset="0"/>
                <a:cs typeface="Arial" panose="020B0604020202020204" pitchFamily="34" charset="0"/>
              </a:rPr>
              <a:t>Key Finding 3</a:t>
            </a:r>
            <a:r>
              <a:rPr lang="en-GB" sz="2400" dirty="0">
                <a:latin typeface="Arial" panose="020B0604020202020204" pitchFamily="34" charset="0"/>
                <a:cs typeface="Arial" panose="020B0604020202020204" pitchFamily="34" charset="0"/>
              </a:rPr>
              <a:t>: </a:t>
            </a:r>
            <a:r>
              <a:rPr lang="en-GB" sz="2400" dirty="0" smtClean="0">
                <a:latin typeface="Arial" panose="020B0604020202020204" pitchFamily="34" charset="0"/>
                <a:cs typeface="Arial" panose="020B0604020202020204" pitchFamily="34" charset="0"/>
              </a:rPr>
              <a:t>overheads costs rising like utilities, insurance, and ingredients price.</a:t>
            </a:r>
          </a:p>
          <a:p>
            <a:pPr lvl="2">
              <a:buNone/>
            </a:pPr>
            <a:endParaRPr lang="en-GB" sz="2400"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lvl="2"/>
            <a:r>
              <a:rPr lang="en-GB" sz="2400" b="1" dirty="0">
                <a:latin typeface="Arial" panose="020B0604020202020204" pitchFamily="34" charset="0"/>
                <a:cs typeface="Arial" panose="020B0604020202020204" pitchFamily="34" charset="0"/>
              </a:rPr>
              <a:t>Key </a:t>
            </a:r>
            <a:r>
              <a:rPr lang="en-GB" sz="2400" b="1" dirty="0" smtClean="0">
                <a:latin typeface="Arial" panose="020B0604020202020204" pitchFamily="34" charset="0"/>
                <a:cs typeface="Arial" panose="020B0604020202020204" pitchFamily="34" charset="0"/>
              </a:rPr>
              <a:t>Finding 4: no online presence.</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037257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A8AF1C-86E0-7043-44A2-DA950ED42D52}"/>
              </a:ext>
            </a:extLst>
          </p:cNvPr>
          <p:cNvSpPr>
            <a:spLocks noGrp="1"/>
          </p:cNvSpPr>
          <p:nvPr>
            <p:ph type="title"/>
          </p:nvPr>
        </p:nvSpPr>
        <p:spPr>
          <a:xfrm>
            <a:off x="838200" y="365125"/>
            <a:ext cx="10515600" cy="796925"/>
          </a:xfrm>
        </p:spPr>
        <p:txBody>
          <a:bodyPr>
            <a:normAutofit/>
          </a:bodyPr>
          <a:lstStyle/>
          <a:p>
            <a:r>
              <a:rPr lang="en-GB" b="1" dirty="0">
                <a:latin typeface="Arial" panose="020B0604020202020204" pitchFamily="34" charset="0"/>
                <a:cs typeface="Arial" panose="020B0604020202020204" pitchFamily="34" charset="0"/>
              </a:rPr>
              <a:t>Reference List:</a:t>
            </a:r>
            <a:endParaRPr lang="en-GB" dirty="0"/>
          </a:p>
        </p:txBody>
      </p:sp>
      <p:sp>
        <p:nvSpPr>
          <p:cNvPr id="3" name="Content Placeholder 2">
            <a:extLst>
              <a:ext uri="{FF2B5EF4-FFF2-40B4-BE49-F238E27FC236}">
                <a16:creationId xmlns:a16="http://schemas.microsoft.com/office/drawing/2014/main" xmlns="" id="{E04C29E1-0FF6-7114-4118-5B68E71110F6}"/>
              </a:ext>
            </a:extLst>
          </p:cNvPr>
          <p:cNvSpPr>
            <a:spLocks noGrp="1"/>
          </p:cNvSpPr>
          <p:nvPr>
            <p:ph idx="1"/>
          </p:nvPr>
        </p:nvSpPr>
        <p:spPr>
          <a:xfrm>
            <a:off x="734683" y="1460365"/>
            <a:ext cx="10515600" cy="4351338"/>
          </a:xfrm>
        </p:spPr>
        <p:txBody>
          <a:bodyPr>
            <a:normAutofit/>
          </a:bodyPr>
          <a:lstStyle/>
          <a:p>
            <a:r>
              <a:rPr lang="en-GB" dirty="0" smtClean="0">
                <a:effectLst/>
                <a:latin typeface="Arial" panose="020B0604020202020204" pitchFamily="34" charset="0"/>
                <a:ea typeface="DengXian" panose="02010600030101010101" pitchFamily="2" charset="-122"/>
                <a:cs typeface="Arial" panose="020B0604020202020204" pitchFamily="34" charset="0"/>
              </a:rPr>
              <a:t>Slide #5. </a:t>
            </a:r>
            <a:r>
              <a:rPr lang="en-US" dirty="0" smtClean="0"/>
              <a:t>Lim, Young </a:t>
            </a:r>
            <a:r>
              <a:rPr lang="en-US" dirty="0" err="1" smtClean="0"/>
              <a:t>Joon</a:t>
            </a:r>
            <a:r>
              <a:rPr lang="en-US" dirty="0" smtClean="0"/>
              <a:t>. Journal of Media Research. 2020.</a:t>
            </a:r>
          </a:p>
          <a:p>
            <a:r>
              <a:rPr lang="en-US" dirty="0" smtClean="0">
                <a:effectLst/>
                <a:latin typeface="Arial" panose="020B0604020202020204" pitchFamily="34" charset="0"/>
                <a:ea typeface="DengXian" panose="02010600030101010101" pitchFamily="2" charset="-122"/>
                <a:cs typeface="Arial" panose="020B0604020202020204" pitchFamily="34" charset="0"/>
              </a:rPr>
              <a:t>Slide #6. </a:t>
            </a:r>
            <a:r>
              <a:rPr lang="en-US" dirty="0" err="1" smtClean="0"/>
              <a:t>Toibayeva</a:t>
            </a:r>
            <a:r>
              <a:rPr lang="en-US" dirty="0" smtClean="0"/>
              <a:t>, </a:t>
            </a:r>
            <a:r>
              <a:rPr lang="en-US" dirty="0" err="1" smtClean="0"/>
              <a:t>Shara</a:t>
            </a:r>
            <a:r>
              <a:rPr lang="en-US" dirty="0" smtClean="0"/>
              <a:t>; </a:t>
            </a:r>
            <a:r>
              <a:rPr lang="en-US" dirty="0" err="1" smtClean="0"/>
              <a:t>Utepbergenov</a:t>
            </a:r>
            <a:r>
              <a:rPr lang="en-US" dirty="0" smtClean="0"/>
              <a:t>, </a:t>
            </a:r>
            <a:r>
              <a:rPr lang="en-US" dirty="0" err="1" smtClean="0"/>
              <a:t>Irbulat</a:t>
            </a:r>
            <a:r>
              <a:rPr lang="en-US" dirty="0" smtClean="0"/>
              <a:t>; </a:t>
            </a:r>
            <a:r>
              <a:rPr lang="en-US" dirty="0" err="1" smtClean="0"/>
              <a:t>Abylkhassenova</a:t>
            </a:r>
            <a:r>
              <a:rPr lang="en-US" dirty="0" smtClean="0"/>
              <a:t>, Dina. et al. Sustainability. 2026.</a:t>
            </a:r>
          </a:p>
          <a:p>
            <a:r>
              <a:rPr lang="en-US" dirty="0" smtClean="0">
                <a:latin typeface="Arial" panose="020B0604020202020204" pitchFamily="34" charset="0"/>
                <a:ea typeface="DengXian" panose="02010600030101010101" pitchFamily="2" charset="-122"/>
                <a:cs typeface="Arial" panose="020B0604020202020204" pitchFamily="34" charset="0"/>
              </a:rPr>
              <a:t>Slide #7. </a:t>
            </a:r>
            <a:r>
              <a:rPr lang="en-US" dirty="0" err="1" smtClean="0"/>
              <a:t>Ashwani</a:t>
            </a:r>
            <a:r>
              <a:rPr lang="en-US" dirty="0" smtClean="0"/>
              <a:t>, </a:t>
            </a:r>
            <a:r>
              <a:rPr lang="en-US" dirty="0" err="1" smtClean="0"/>
              <a:t>Swagata</a:t>
            </a:r>
            <a:r>
              <a:rPr lang="en-US" dirty="0" smtClean="0"/>
              <a:t>; </a:t>
            </a:r>
            <a:r>
              <a:rPr lang="en-US" dirty="0" err="1" smtClean="0"/>
              <a:t>Hegde</a:t>
            </a:r>
            <a:r>
              <a:rPr lang="en-US" dirty="0" smtClean="0"/>
              <a:t>, </a:t>
            </a:r>
            <a:r>
              <a:rPr lang="en-US" dirty="0" err="1" smtClean="0"/>
              <a:t>Kshiteesh</a:t>
            </a:r>
            <a:r>
              <a:rPr lang="en-US" dirty="0" smtClean="0"/>
              <a:t>; </a:t>
            </a:r>
            <a:r>
              <a:rPr lang="en-US" dirty="0" err="1" smtClean="0"/>
              <a:t>Mannuru</a:t>
            </a:r>
            <a:r>
              <a:rPr lang="en-US" dirty="0" smtClean="0"/>
              <a:t>, </a:t>
            </a:r>
            <a:r>
              <a:rPr lang="en-US" dirty="0" err="1" smtClean="0"/>
              <a:t>Nishith</a:t>
            </a:r>
            <a:r>
              <a:rPr lang="en-US" dirty="0" smtClean="0"/>
              <a:t> Reddy. et al. 2024.</a:t>
            </a:r>
          </a:p>
          <a:p>
            <a:r>
              <a:rPr lang="en-US" dirty="0" smtClean="0">
                <a:effectLst/>
                <a:latin typeface="Arial" panose="020B0604020202020204" pitchFamily="34" charset="0"/>
                <a:ea typeface="DengXian" panose="02010600030101010101" pitchFamily="2" charset="-122"/>
                <a:cs typeface="Arial" panose="020B0604020202020204" pitchFamily="34" charset="0"/>
              </a:rPr>
              <a:t>Slide #8. </a:t>
            </a:r>
            <a:r>
              <a:rPr lang="en-US" dirty="0" smtClean="0"/>
              <a:t>Li, </a:t>
            </a:r>
            <a:r>
              <a:rPr lang="en-US" dirty="0" err="1" smtClean="0"/>
              <a:t>Jinghong</a:t>
            </a:r>
            <a:r>
              <a:rPr lang="en-US" dirty="0" smtClean="0"/>
              <a:t>; </a:t>
            </a:r>
            <a:r>
              <a:rPr lang="en-US" dirty="0" err="1" smtClean="0"/>
              <a:t>Phan</a:t>
            </a:r>
            <a:r>
              <a:rPr lang="en-US" dirty="0" smtClean="0"/>
              <a:t>, </a:t>
            </a:r>
            <a:r>
              <a:rPr lang="en-US" dirty="0" err="1" smtClean="0"/>
              <a:t>Huy</a:t>
            </a:r>
            <a:r>
              <a:rPr lang="en-US" dirty="0" smtClean="0"/>
              <a:t>; </a:t>
            </a:r>
            <a:r>
              <a:rPr lang="en-US" dirty="0" err="1" smtClean="0"/>
              <a:t>Gu</a:t>
            </a:r>
            <a:r>
              <a:rPr lang="en-US" dirty="0" smtClean="0"/>
              <a:t>, </a:t>
            </a:r>
            <a:r>
              <a:rPr lang="en-US" dirty="0" err="1" smtClean="0"/>
              <a:t>Wen</a:t>
            </a:r>
            <a:r>
              <a:rPr lang="en-US" dirty="0" smtClean="0"/>
              <a:t>. et al. 2024 IEEE International Conference on Systems, Man, and Cybernetics (SMC). 2024.</a:t>
            </a:r>
          </a:p>
          <a:p>
            <a:pPr>
              <a:buNone/>
            </a:pPr>
            <a:endParaRPr lang="en-GB" dirty="0">
              <a:effectLst/>
              <a:latin typeface="Arial" panose="020B0604020202020204" pitchFamily="34" charset="0"/>
              <a:ea typeface="DengXian" panose="02010600030101010101" pitchFamily="2" charset="-122"/>
              <a:cs typeface="Arial" panose="020B0604020202020204" pitchFamily="34" charset="0"/>
            </a:endParaRPr>
          </a:p>
          <a:p>
            <a:pPr marL="0" indent="0" algn="just">
              <a:buNone/>
            </a:pPr>
            <a:endParaRPr lang="en-GB" sz="1600" dirty="0">
              <a:latin typeface="Arial" panose="020B06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xmlns="" val="24513240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A8AF1C-86E0-7043-44A2-DA950ED42D52}"/>
              </a:ext>
            </a:extLst>
          </p:cNvPr>
          <p:cNvSpPr>
            <a:spLocks noGrp="1"/>
          </p:cNvSpPr>
          <p:nvPr>
            <p:ph type="title"/>
          </p:nvPr>
        </p:nvSpPr>
        <p:spPr/>
        <p:txBody>
          <a:bodyPr>
            <a:normAutofit/>
          </a:bodyPr>
          <a:lstStyle/>
          <a:p>
            <a:pPr algn="ctr"/>
            <a:r>
              <a:rPr lang="en-GB" b="1" dirty="0">
                <a:latin typeface="Arial" panose="020B0604020202020204" pitchFamily="34" charset="0"/>
                <a:cs typeface="Arial" panose="020B0604020202020204" pitchFamily="34" charset="0"/>
              </a:rPr>
              <a:t/>
            </a:r>
            <a:br>
              <a:rPr lang="en-GB" b="1" dirty="0">
                <a:latin typeface="Arial" panose="020B0604020202020204" pitchFamily="34" charset="0"/>
                <a:cs typeface="Arial" panose="020B0604020202020204" pitchFamily="34" charset="0"/>
              </a:rPr>
            </a:br>
            <a:endParaRPr lang="en-GB"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xmlns="" id="{E04C29E1-0FF6-7114-4118-5B68E71110F6}"/>
              </a:ext>
            </a:extLst>
          </p:cNvPr>
          <p:cNvSpPr>
            <a:spLocks noGrp="1"/>
          </p:cNvSpPr>
          <p:nvPr>
            <p:ph idx="1"/>
          </p:nvPr>
        </p:nvSpPr>
        <p:spPr>
          <a:xfrm>
            <a:off x="838200" y="2424023"/>
            <a:ext cx="10515600" cy="1570007"/>
          </a:xfrm>
        </p:spPr>
        <p:txBody>
          <a:bodyPr/>
          <a:lstStyle/>
          <a:p>
            <a:endParaRPr lang="en-GB" dirty="0">
              <a:latin typeface="Arial" panose="020B0604020202020204" pitchFamily="34" charset="0"/>
              <a:cs typeface="Arial" panose="020B0604020202020204" pitchFamily="34" charset="0"/>
            </a:endParaRPr>
          </a:p>
          <a:p>
            <a:pPr marL="0" indent="0" algn="ctr">
              <a:buNone/>
            </a:pPr>
            <a:r>
              <a:rPr lang="en-GB" sz="4800" b="1" dirty="0">
                <a:latin typeface="Arial" panose="020B0604020202020204" pitchFamily="34" charset="0"/>
                <a:cs typeface="Arial" panose="020B0604020202020204" pitchFamily="34" charset="0"/>
              </a:rPr>
              <a:t>Thank you for listening</a:t>
            </a:r>
          </a:p>
        </p:txBody>
      </p:sp>
    </p:spTree>
    <p:extLst>
      <p:ext uri="{BB962C8B-B14F-4D97-AF65-F5344CB8AC3E}">
        <p14:creationId xmlns:p14="http://schemas.microsoft.com/office/powerpoint/2010/main" xmlns="" val="32583018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90EBE6B-1F90-48B4-CACC-172FF691D67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B6873B1-82D2-71A9-F5A9-13A8B7E33DE2}"/>
              </a:ext>
            </a:extLst>
          </p:cNvPr>
          <p:cNvSpPr>
            <a:spLocks noGrp="1"/>
          </p:cNvSpPr>
          <p:nvPr>
            <p:ph idx="1"/>
          </p:nvPr>
        </p:nvSpPr>
        <p:spPr>
          <a:xfrm>
            <a:off x="769121" y="1495426"/>
            <a:ext cx="10584679" cy="4681537"/>
          </a:xfrm>
        </p:spPr>
        <p:txBody>
          <a:bodyPr/>
          <a:lstStyle/>
          <a:p>
            <a:endParaRPr lang="en-GB" dirty="0">
              <a:latin typeface="Arial" panose="020B0604020202020204" pitchFamily="34" charset="0"/>
              <a:cs typeface="Arial" panose="020B0604020202020204" pitchFamily="34" charset="0"/>
            </a:endParaRPr>
          </a:p>
          <a:p>
            <a:pPr marL="0" indent="0" algn="ctr">
              <a:buNone/>
            </a:pPr>
            <a:endParaRPr lang="en-GB" sz="4800" dirty="0">
              <a:latin typeface="Arial" panose="020B0604020202020204" pitchFamily="34" charset="0"/>
              <a:cs typeface="Arial" panose="020B0604020202020204" pitchFamily="34" charset="0"/>
            </a:endParaRPr>
          </a:p>
        </p:txBody>
      </p:sp>
      <p:pic>
        <p:nvPicPr>
          <p:cNvPr id="1026" name="Picture 2" descr="Questions &amp; Answers on Collaboration ...">
            <a:extLst>
              <a:ext uri="{FF2B5EF4-FFF2-40B4-BE49-F238E27FC236}">
                <a16:creationId xmlns:a16="http://schemas.microsoft.com/office/drawing/2014/main" xmlns="" id="{BC1C6B8B-3E57-B212-0064-3A197FA35436}"/>
              </a:ext>
            </a:extLst>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885871" y="2087592"/>
            <a:ext cx="6551427" cy="2737628"/>
          </a:xfrm>
          <a:prstGeom prst="rect">
            <a:avLst/>
          </a:prstGeom>
          <a:noFill/>
          <a:ln w="57150">
            <a:solidFill>
              <a:schemeClr val="tx1"/>
            </a:solidFill>
          </a:ln>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2063347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EFF472D76CF0A40888B78A9EA0200F3" ma:contentTypeVersion="8" ma:contentTypeDescription="Create a new document." ma:contentTypeScope="" ma:versionID="a8eac0a0cf35691c15004f0dd5bde203">
  <xsd:schema xmlns:xsd="http://www.w3.org/2001/XMLSchema" xmlns:xs="http://www.w3.org/2001/XMLSchema" xmlns:p="http://schemas.microsoft.com/office/2006/metadata/properties" xmlns:ns2="3e4d8a5d-01f3-43bc-a8af-65fd9717c730" targetNamespace="http://schemas.microsoft.com/office/2006/metadata/properties" ma:root="true" ma:fieldsID="3917609a5edacb8f5c90364ee40942c1" ns2:_="">
    <xsd:import namespace="3e4d8a5d-01f3-43bc-a8af-65fd9717c73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4d8a5d-01f3-43bc-a8af-65fd9717c73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5CCAF22-9EA3-4C2F-9092-C861B73393C1}">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A555A84-5542-4C22-B1A5-EDBFC0292E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4d8a5d-01f3-43bc-a8af-65fd9717c7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7A9B301-5F2D-4EFE-969F-254C13339DE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2106</TotalTime>
  <Words>840</Words>
  <Application>Microsoft Office PowerPoint</Application>
  <PresentationFormat>Custom</PresentationFormat>
  <Paragraphs>136</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Slide 1</vt:lpstr>
      <vt:lpstr>Overview of my presentation.  </vt:lpstr>
      <vt:lpstr> Overview of Basil’s Bakery.  </vt:lpstr>
      <vt:lpstr>Insight into the problems Basil’s Bakery are facing.</vt:lpstr>
      <vt:lpstr> Critique of PESTEL Framework  </vt:lpstr>
      <vt:lpstr>   PESTEL Framework    </vt:lpstr>
      <vt:lpstr>Critique of the Cause-and-Effect model </vt:lpstr>
      <vt:lpstr>Slide 8</vt:lpstr>
      <vt:lpstr>Summary of my Key Findings  </vt:lpstr>
      <vt:lpstr>Reference List:</vt:lpstr>
      <vt:lpstr> </vt:lpstr>
      <vt:lpstr>Slide 12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-XXXXX Student Number - XXXX</dc:title>
  <dc:creator>Olu Adegbite</dc:creator>
  <cp:lastModifiedBy>Lenovo</cp:lastModifiedBy>
  <cp:revision>117</cp:revision>
  <dcterms:created xsi:type="dcterms:W3CDTF">2024-01-29T11:42:05Z</dcterms:created>
  <dcterms:modified xsi:type="dcterms:W3CDTF">2026-10-12T09:08:21Z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0x0101009EFF472D76CF0A40888B78A9EA0200F3</vt:lpwstr>
  </property>
</Properties>
</file>