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2"/>
  </p:notesMasterIdLst>
  <p:sldIdLst>
    <p:sldId id="256" r:id="rId2"/>
    <p:sldId id="261" r:id="rId3"/>
    <p:sldId id="262" r:id="rId4"/>
    <p:sldId id="282" r:id="rId5"/>
    <p:sldId id="270" r:id="rId6"/>
    <p:sldId id="281" r:id="rId7"/>
    <p:sldId id="271" r:id="rId8"/>
    <p:sldId id="272" r:id="rId9"/>
    <p:sldId id="263" r:id="rId10"/>
    <p:sldId id="275" r:id="rId11"/>
    <p:sldId id="274" r:id="rId12"/>
    <p:sldId id="264" r:id="rId13"/>
    <p:sldId id="283" r:id="rId14"/>
    <p:sldId id="278" r:id="rId15"/>
    <p:sldId id="277" r:id="rId16"/>
    <p:sldId id="265" r:id="rId17"/>
    <p:sldId id="279" r:id="rId18"/>
    <p:sldId id="284" r:id="rId19"/>
    <p:sldId id="267" r:id="rId20"/>
    <p:sldId id="285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09" d="100"/>
          <a:sy n="109" d="100"/>
        </p:scale>
        <p:origin x="396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5DA3266E-0C28-4309-B526-FBE552F30524}"/>
              </a:ext>
            </a:extLst>
          </p:cNvPr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B138512-0016-46D0-9B2B-7E1A12DE721C}"/>
              </a:ext>
            </a:extLst>
          </p:cNvPr>
          <p:cNvSpPr txBox="1">
            <a:spLocks noGrp="1"/>
          </p:cNvSpPr>
          <p:nvPr>
            <p:ph type="dt" idx="1"/>
          </p:nvPr>
        </p:nvSpPr>
        <p:spPr>
          <a:xfrm>
            <a:off x="3884608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60DC9BD7-3985-403C-9D0D-F04D3A3F33CC}" type="datetime1">
              <a:rPr lang="en-GB"/>
              <a:pPr lvl="0"/>
              <a:t>09/11/2021</a:t>
            </a:fld>
            <a:endParaRPr lang="en-GB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C819CD29-6315-499E-A9CA-3A863A71ADE8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099"/>
          </a:xfrm>
          <a:prstGeom prst="rect">
            <a:avLst/>
          </a:prstGeom>
          <a:noFill/>
          <a:ln w="12701">
            <a:solidFill>
              <a:srgbClr val="000000"/>
            </a:solidFill>
            <a:prstDash val="solid"/>
          </a:ln>
        </p:spPr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F5327E4C-9077-42B7-90CA-749CD904C768}"/>
              </a:ext>
            </a:extLst>
          </p:cNvPr>
          <p:cNvSpPr txBox="1">
            <a:spLocks noGrp="1"/>
          </p:cNvSpPr>
          <p:nvPr>
            <p:ph type="body" sz="quarter" idx="3"/>
          </p:nvPr>
        </p:nvSpPr>
        <p:spPr>
          <a:xfrm>
            <a:off x="685800" y="4400549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7321382-A7ED-46BF-9807-8CDD1641C8AE}"/>
              </a:ext>
            </a:extLst>
          </p:cNvPr>
          <p:cNvSpPr txBox="1">
            <a:spLocks noGrp="1"/>
          </p:cNvSpPr>
          <p:nvPr>
            <p:ph type="ftr" sz="quarter" idx="4"/>
          </p:nvPr>
        </p:nvSpPr>
        <p:spPr>
          <a:xfrm>
            <a:off x="0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B194765-3FAA-44B3-ABD7-588AA540EC1B}"/>
              </a:ext>
            </a:extLst>
          </p:cNvPr>
          <p:cNvSpPr txBox="1">
            <a:spLocks noGrp="1"/>
          </p:cNvSpPr>
          <p:nvPr>
            <p:ph type="sldNum" sz="quarter" idx="5"/>
          </p:nvPr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D7422E8E-CAB3-478B-82D7-CF1F0E442B6E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330223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marR="0" lvl="0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1pPr>
    <a:lvl2pPr marL="457200" marR="0" lvl="1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2pPr>
    <a:lvl3pPr marL="914400" marR="0" lvl="2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3pPr>
    <a:lvl4pPr marL="1371600" marR="0" lvl="3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4pPr>
    <a:lvl5pPr marL="1828800" marR="0" lvl="4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F2223E-9B82-4E67-A4D2-14BB0241953C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524003" y="1122361"/>
            <a:ext cx="9144000" cy="2387598"/>
          </a:xfrm>
        </p:spPr>
        <p:txBody>
          <a:bodyPr anchor="b" anchorCtr="1"/>
          <a:lstStyle>
            <a:lvl1pPr algn="ctr">
              <a:defRPr sz="60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A936260-D17C-40D8-BE6A-F3C04BDC21A4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524003" y="3602041"/>
            <a:ext cx="9144000" cy="1655758"/>
          </a:xfrm>
        </p:spPr>
        <p:txBody>
          <a:bodyPr anchorCtr="1"/>
          <a:lstStyle>
            <a:lvl1pPr marL="0" indent="0" algn="ctr">
              <a:buNone/>
              <a:defRPr sz="2400"/>
            </a:lvl1pPr>
          </a:lstStyle>
          <a:p>
            <a:pPr lvl="0"/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7C0F9F-8E33-45D1-B0C0-FCE4557FC728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07/11/2021</a:t>
            </a: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0CF147-6DB3-48B2-9439-FAA19CB1AEA1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116200-1057-4DF6-BB3D-B33A8EDAE906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FA0B77A-DEEE-4403-B477-0E1B752C4FA7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883014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2C7FDB-38CF-467B-9BF3-C93A43A6A706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CE0B53-01C0-4999-9385-561DB3DD17BB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3BF522-B871-4C82-9B1E-5920992233CD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07/11/2021</a:t>
            </a: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0CE0E9A-5895-4766-9F9F-AFFEECB9491A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2504523-B173-4FF3-95BF-B84A8E862AC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DA6F89E-D392-445E-9705-BFF9292C1504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0887563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630129-8565-4CE1-A17D-B06964F7F92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1847" y="1709735"/>
            <a:ext cx="10515600" cy="2852735"/>
          </a:xfrm>
        </p:spPr>
        <p:txBody>
          <a:bodyPr anchor="b"/>
          <a:lstStyle>
            <a:lvl1pPr>
              <a:defRPr sz="60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893A043-A21A-4455-967A-7D2A54D844EC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1847" y="4589465"/>
            <a:ext cx="10515600" cy="1500182"/>
          </a:xfrm>
        </p:spPr>
        <p:txBody>
          <a:bodyPr/>
          <a:lstStyle>
            <a:lvl1pPr marL="0" indent="0">
              <a:buNone/>
              <a:defRPr sz="2400">
                <a:solidFill>
                  <a:srgbClr val="898989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BD44D5-ED95-43E5-AEFC-2FB3BC726309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07/11/2021</a:t>
            </a: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53DBA36-FBEB-4C75-BE69-826EC94CB8CE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C631A8-5811-42A7-92DB-262932AB8C7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FE6E968-4F18-4540-95D1-C829628A1B55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42104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51B2D2-0A0D-4F8F-A836-10FE3955C578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EF0634-079C-4916-9C30-2656D9E89A42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38203" y="1825627"/>
            <a:ext cx="518160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3E6DB7E-FCA8-433C-8B4A-49D673FD410B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172200" y="1825627"/>
            <a:ext cx="518160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6C63FA0-85D6-4995-8463-336477B21B49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07/11/2021</a:t>
            </a:r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28E70AE-8466-4CC1-8929-ACAB3ABE74B2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E80EAFE-8530-4A5A-B532-1CCB9C11C9B2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16BBA02-46EF-4422-8045-BE946132100C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88173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AB5CAF-9889-4CD1-8762-067A1C5109E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365129"/>
            <a:ext cx="10515600" cy="132555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545AE72-68D9-47C6-A4DA-D3BD41CA713F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9784" y="1681160"/>
            <a:ext cx="5157782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59ED31D-64AB-4544-9471-2EC9FC14ECA6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839784" y="2505071"/>
            <a:ext cx="5157782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48CC8EB-D43C-4C51-95F3-F12B8D4F0A11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6172200" y="1681160"/>
            <a:ext cx="5183184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5518819-3780-4B6E-808D-2E852729B850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6172200" y="2505071"/>
            <a:ext cx="5183184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9D77586-A98E-40BE-932D-5D9F599647CB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07/11/2021</a:t>
            </a:r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45DBA63-93C1-4C6D-8C4F-D8C80ED89E46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8F6AD6F-FF35-40FF-9B33-0401326ED1B1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8489878-43F9-4240-87CA-71208D297DEF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89321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380A07-F690-4FA1-95C5-33A58B493C9F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A47EA04-9CD6-4026-8065-1BFF93513B3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07/11/2021</a:t>
            </a:r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BBEB233-F29D-4434-AE4F-E2E05FBC001D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5CFEAC2-EE67-4834-9D90-EDA2F2F59601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FE98AFE-6848-4FA8-9218-EF84CF16E67B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72357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1AE0056-C266-48C0-9654-70551A00F3EA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07/11/2021</a:t>
            </a:r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AED0254-4DDA-4E55-9A19-3CAFB44EDDE0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1E2919C-397D-4893-874C-D5D439B33512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B4F5608-E80A-4FDD-9F86-2D0039B03313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40151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783125-C42A-434C-BC02-20FDB64958C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FE707B-7C26-45A0-A64E-95C2CE224197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EEEBB6E-A25E-4DC1-B7F0-625DE7B6EB2C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2B9736C-5781-485B-AC99-DE0CC3B087A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07/11/2021</a:t>
            </a:r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B9E491A-AC07-421B-ACC1-EE5192729A0F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79A88B0-3EE9-4B4C-93F1-2170EB08C1D4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4829C16-616B-49E9-BC96-EB6F8D940C2C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0657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8B93EB-9F83-4738-8E0A-A26B93C5BD0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A25C09D-AE58-45D2-A049-67BC789EB255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 marL="0" indent="0">
              <a:buNone/>
              <a:defRPr lang="en-GB" sz="3200"/>
            </a:lvl1pPr>
          </a:lstStyle>
          <a:p>
            <a:pPr lvl="0"/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80E3772-9092-458E-851F-D13364BD6F3B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6E024B-E017-4276-B3E9-BB79E8F894B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07/11/2021</a:t>
            </a:r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A1E4448-54EC-474A-80DA-9821B4129596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240B947-9FD0-4FEC-B272-B6B9B372F0A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D7D1AD3-8760-4D35-BD76-1804D9802838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47848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FA0ABC-C500-48A3-9193-EE3AFECBF74C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293F5D7-E8B1-4A99-9E3B-B525C75C3276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E671288-D6BA-4E46-9FF2-FA1C83DEC813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07/11/2021</a:t>
            </a: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DCDF099-3D34-44B5-A268-3E902CD54C9F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202ABF-545D-409A-9D26-9CE0B36A2772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859822A-6E3C-429C-A667-0A2576D98C1F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42184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AC8C1AA-AFE9-439F-8623-0D751D996330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8724903" y="365129"/>
            <a:ext cx="2628899" cy="5811834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63405C7-52D7-4384-8AE4-4E9FFB40651A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838203" y="365129"/>
            <a:ext cx="7734296" cy="5811834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EC5D05-8D49-499D-A149-D607825CA38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07/11/2021</a:t>
            </a: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63A2C4-B73D-4D8E-B501-5F37C5FA9F3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117B0EC-399F-488E-A713-E3A4F9B0D3CA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4BBBD0E-062C-4FD4-8021-F10B194E3854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34177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2B3B3E8-AB53-4AFD-83F0-3CF4493B0B0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365129"/>
            <a:ext cx="10515600" cy="13255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/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223D1B1-726E-4F30-849B-399410398A5A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8203" y="1825627"/>
            <a:ext cx="10515600" cy="435133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645323-21B4-454E-8EBB-5DFDB44EE8E3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8382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r>
              <a:rPr lang="en-US"/>
              <a:t>07/11/2021</a:t>
            </a: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1A5803B-EFAD-4296-99BB-A2C406A7D5BD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4038603" y="6356351"/>
            <a:ext cx="41148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E1338A-59BC-44B3-9A28-1850FE11757D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fld id="{6CAEF090-FC89-4ACB-A920-E580D19CF553}" type="slidenum"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marL="0" marR="0" lvl="0" indent="0" algn="l" defTabSz="914400" rtl="0" fontAlgn="auto" hangingPunct="1">
        <a:lnSpc>
          <a:spcPct val="90000"/>
        </a:lnSpc>
        <a:spcBef>
          <a:spcPts val="0"/>
        </a:spcBef>
        <a:spcAft>
          <a:spcPts val="0"/>
        </a:spcAft>
        <a:buNone/>
        <a:tabLst/>
        <a:defRPr lang="en-US" sz="4400" b="0" i="0" u="none" strike="noStrike" kern="1200" cap="none" spc="0" baseline="0">
          <a:solidFill>
            <a:srgbClr val="000000"/>
          </a:solidFill>
          <a:uFillTx/>
          <a:latin typeface="Calibri Light"/>
        </a:defRPr>
      </a:lvl1pPr>
    </p:titleStyle>
    <p:bodyStyle>
      <a:lvl1pPr marL="228600" marR="0" lvl="0" indent="-228600" algn="l" defTabSz="914400" rtl="0" fontAlgn="auto" hangingPunct="1">
        <a:lnSpc>
          <a:spcPct val="90000"/>
        </a:lnSpc>
        <a:spcBef>
          <a:spcPts val="1000"/>
        </a:spcBef>
        <a:spcAft>
          <a:spcPts val="0"/>
        </a:spcAft>
        <a:buSzPct val="100000"/>
        <a:buFont typeface="Arial" pitchFamily="34"/>
        <a:buChar char="•"/>
        <a:tabLst/>
        <a:defRPr lang="en-US" sz="2800" b="0" i="0" u="none" strike="noStrike" kern="1200" cap="none" spc="0" baseline="0">
          <a:solidFill>
            <a:srgbClr val="000000"/>
          </a:solidFill>
          <a:uFillTx/>
          <a:latin typeface="Calibri"/>
        </a:defRPr>
      </a:lvl1pPr>
      <a:lvl2pPr marL="685800" marR="0" lvl="1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2400" b="0" i="0" u="none" strike="noStrike" kern="1200" cap="none" spc="0" baseline="0">
          <a:solidFill>
            <a:srgbClr val="000000"/>
          </a:solidFill>
          <a:uFillTx/>
          <a:latin typeface="Calibri"/>
        </a:defRPr>
      </a:lvl2pPr>
      <a:lvl3pPr marL="1143000" marR="0" lvl="2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2000" b="0" i="0" u="none" strike="noStrike" kern="1200" cap="none" spc="0" baseline="0">
          <a:solidFill>
            <a:srgbClr val="000000"/>
          </a:solidFill>
          <a:uFillTx/>
          <a:latin typeface="Calibri"/>
        </a:defRPr>
      </a:lvl3pPr>
      <a:lvl4pPr marL="1600200" marR="0" lvl="3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800" b="0" i="0" u="none" strike="noStrike" kern="1200" cap="none" spc="0" baseline="0">
          <a:solidFill>
            <a:srgbClr val="000000"/>
          </a:solidFill>
          <a:uFillTx/>
          <a:latin typeface="Calibri"/>
        </a:defRPr>
      </a:lvl4pPr>
      <a:lvl5pPr marL="2057400" marR="0" lvl="4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800" b="0" i="0" u="none" strike="noStrike" kern="1200" cap="none" spc="0" baseline="0">
          <a:solidFill>
            <a:srgbClr val="000000"/>
          </a:solidFill>
          <a:uFillTx/>
          <a:latin typeface="Calibri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Relationship Id="rId9" Type="http://schemas.openxmlformats.org/officeDocument/2006/relationships/image" Target="../media/image1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58DD9C-8FFA-4C81-B051-949DB8F521DD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6034354" y="1643862"/>
            <a:ext cx="4681590" cy="1742809"/>
          </a:xfrm>
        </p:spPr>
        <p:txBody>
          <a:bodyPr anchorCtr="0"/>
          <a:lstStyle/>
          <a:p>
            <a:pPr lvl="0" algn="l"/>
            <a:r>
              <a:rPr lang="en-GB" sz="3600" b="1">
                <a:solidFill>
                  <a:srgbClr val="FFFFFF"/>
                </a:solidFill>
                <a:latin typeface="Amasis MT Pro" pitchFamily="18"/>
              </a:rPr>
              <a:t>Data Centre Virtualisation service providers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355D73-31B6-4AC4-84A1-7455D34CB5C2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6044632" y="3725329"/>
            <a:ext cx="5010363" cy="980236"/>
          </a:xfrm>
        </p:spPr>
        <p:txBody>
          <a:bodyPr anchorCtr="0"/>
          <a:lstStyle/>
          <a:p>
            <a:pPr lvl="0" algn="l"/>
            <a:r>
              <a:rPr lang="en-GB" sz="1800" b="1">
                <a:solidFill>
                  <a:srgbClr val="F2F2F2"/>
                </a:solidFill>
                <a:latin typeface="Amasis MT Pro" pitchFamily="18"/>
              </a:rPr>
              <a:t>Anghel Sandra-Stefania</a:t>
            </a:r>
          </a:p>
          <a:p>
            <a:pPr lvl="0" algn="l"/>
            <a:r>
              <a:rPr lang="en-GB" sz="1800" b="1">
                <a:solidFill>
                  <a:srgbClr val="F2F2F2"/>
                </a:solidFill>
                <a:latin typeface="Amasis MT Pro" pitchFamily="18"/>
              </a:rPr>
              <a:t>11.11.2021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3261D2E-7F6C-4549-824F-1418C2D803DB}"/>
              </a:ext>
            </a:extLst>
          </p:cNvPr>
          <p:cNvSpPr/>
          <p:nvPr/>
        </p:nvSpPr>
        <p:spPr>
          <a:xfrm>
            <a:off x="6092574" y="3431569"/>
            <a:ext cx="2157572" cy="45720"/>
          </a:xfrm>
          <a:prstGeom prst="rect">
            <a:avLst/>
          </a:prstGeom>
          <a:solidFill>
            <a:srgbClr val="D9D9D9">
              <a:alpha val="62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78114F3-701A-43FB-8C27-A0C710C5E9C1}"/>
              </a:ext>
            </a:extLst>
          </p:cNvPr>
          <p:cNvSpPr txBox="1"/>
          <p:nvPr/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7718FE26-D291-4AFC-8779-50D88935446F}" type="slidenum">
              <a:t>1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A40D0F-4BFC-4C35-B918-AC392569453C}"/>
              </a:ext>
            </a:extLst>
          </p:cNvPr>
          <p:cNvSpPr txBox="1"/>
          <p:nvPr/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F64A0255-57BC-4AAF-A6CD-CB902060BC04}" type="slidenum">
              <a:t>1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FD3664-4A45-4C34-BD7A-CB5C0AE8F21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45729" y="848014"/>
            <a:ext cx="10515600" cy="415713"/>
          </a:xfrm>
        </p:spPr>
        <p:txBody>
          <a:bodyPr>
            <a:normAutofit fontScale="90000"/>
          </a:bodyPr>
          <a:lstStyle/>
          <a:p>
            <a:pPr lvl="0"/>
            <a:r>
              <a:rPr lang="en-GB" sz="2600">
                <a:latin typeface="Amasis MT Pro" pitchFamily="18"/>
              </a:rPr>
              <a:t>  </a:t>
            </a:r>
            <a:r>
              <a:rPr lang="en-GB" sz="2900">
                <a:latin typeface="Amasis MT Pro" pitchFamily="18"/>
              </a:rPr>
              <a:t>Table of content</a:t>
            </a:r>
          </a:p>
        </p:txBody>
      </p:sp>
      <p:sp>
        <p:nvSpPr>
          <p:cNvPr id="3" name="Rectangle 3">
            <a:extLst>
              <a:ext uri="{FF2B5EF4-FFF2-40B4-BE49-F238E27FC236}">
                <a16:creationId xmlns:a16="http://schemas.microsoft.com/office/drawing/2014/main" id="{133392AA-B7EF-48B3-8CAD-E7BC07543C38}"/>
              </a:ext>
            </a:extLst>
          </p:cNvPr>
          <p:cNvSpPr/>
          <p:nvPr/>
        </p:nvSpPr>
        <p:spPr>
          <a:xfrm>
            <a:off x="1058235" y="1304821"/>
            <a:ext cx="2054830" cy="61648"/>
          </a:xfrm>
          <a:prstGeom prst="rect">
            <a:avLst/>
          </a:prstGeom>
          <a:blipFill>
            <a:blip r:embed="rId2">
              <a:alphaModFix/>
            </a:blip>
            <a:tile/>
          </a:blip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4" name="TextBox 26">
            <a:extLst>
              <a:ext uri="{FF2B5EF4-FFF2-40B4-BE49-F238E27FC236}">
                <a16:creationId xmlns:a16="http://schemas.microsoft.com/office/drawing/2014/main" id="{E08D59E8-F5DE-4AB6-9008-D698F129977A}"/>
              </a:ext>
            </a:extLst>
          </p:cNvPr>
          <p:cNvSpPr txBox="1"/>
          <p:nvPr/>
        </p:nvSpPr>
        <p:spPr>
          <a:xfrm>
            <a:off x="1755227" y="1618588"/>
            <a:ext cx="5105881" cy="5078312"/>
          </a:xfrm>
          <a:prstGeom prst="rect">
            <a:avLst/>
          </a:prstGeom>
          <a:noFill/>
          <a:ln cap="flat"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285750" marR="0" lvl="0" indent="-285750" algn="l" defTabSz="914400" rtl="0" fontAlgn="auto" hangingPunct="1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masis MT Pro" pitchFamily="18"/>
              </a:rPr>
              <a:t>Introduction</a:t>
            </a:r>
          </a:p>
          <a:p>
            <a:pPr marL="285750" marR="0" lvl="0" indent="-285750" algn="l" defTabSz="914400" rtl="0" fontAlgn="auto" hangingPunct="1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masis MT Pro" pitchFamily="18"/>
              </a:rPr>
              <a:t>VMware</a:t>
            </a:r>
          </a:p>
          <a:p>
            <a:pPr marL="285750" marR="0" lvl="0" indent="-285750" algn="l" defTabSz="914400" rtl="0" fontAlgn="auto" hangingPunct="1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masis MT Pro" pitchFamily="18"/>
              </a:rPr>
              <a:t>Microsoft Hyper-V</a:t>
            </a:r>
          </a:p>
          <a:p>
            <a:pPr marL="285750" marR="0" lvl="0" indent="-285750" algn="l" defTabSz="914400" rtl="0" fontAlgn="auto" hangingPunct="1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masis MT Pro" pitchFamily="18"/>
              </a:rPr>
              <a:t>Microsoft Azure</a:t>
            </a:r>
          </a:p>
          <a:p>
            <a:pPr marL="285750" marR="0" lvl="0" indent="-285750" algn="l" defTabSz="914400" rtl="0" fontAlgn="auto" hangingPunct="1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masis MT Pro" pitchFamily="18"/>
              </a:rPr>
              <a:t>Citrix</a:t>
            </a:r>
          </a:p>
          <a:p>
            <a:pPr marL="285750" marR="0" lvl="0" indent="-285750" algn="l" defTabSz="914400" rtl="0" fontAlgn="auto" hangingPunct="1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0" cap="none" spc="0" baseline="0">
                <a:solidFill>
                  <a:srgbClr val="000000"/>
                </a:solidFill>
                <a:uFillTx/>
                <a:latin typeface="Amasis MT Pro" pitchFamily="18"/>
              </a:rPr>
              <a:t>How to choose the right virtualisation solution?</a:t>
            </a:r>
          </a:p>
          <a:p>
            <a:pPr marL="285750" marR="0" lvl="0" indent="-285750" algn="l" defTabSz="914400" rtl="0" fontAlgn="auto" hangingPunct="1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masis MT Pro" pitchFamily="18"/>
              </a:rPr>
              <a:t>Conclusions</a:t>
            </a:r>
          </a:p>
          <a:p>
            <a:pPr marL="285750" marR="0" lvl="0" indent="-285750" algn="l" defTabSz="914400" rtl="0" fontAlgn="auto" hangingPunct="1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masis MT Pro" pitchFamily="18"/>
              </a:rPr>
              <a:t>References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masis MT Pro" pitchFamily="18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masis MT Pro" pitchFamily="18"/>
            </a:endParaRPr>
          </a:p>
        </p:txBody>
      </p:sp>
      <p:sp>
        <p:nvSpPr>
          <p:cNvPr id="5" name="Right Triangle 27">
            <a:extLst>
              <a:ext uri="{FF2B5EF4-FFF2-40B4-BE49-F238E27FC236}">
                <a16:creationId xmlns:a16="http://schemas.microsoft.com/office/drawing/2014/main" id="{4B666CF0-E1C9-43DD-9D1E-5B1C0BBCDCF6}"/>
              </a:ext>
            </a:extLst>
          </p:cNvPr>
          <p:cNvSpPr/>
          <p:nvPr/>
        </p:nvSpPr>
        <p:spPr>
          <a:xfrm rot="16200004">
            <a:off x="4984535" y="-349469"/>
            <a:ext cx="6858000" cy="7556939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ss"/>
              <a:gd name="f6" fmla="val 0"/>
              <a:gd name="f7" fmla="+- 0 0 -360"/>
              <a:gd name="f8" fmla="+- 0 0 -180"/>
              <a:gd name="f9" fmla="+- 0 0 -90"/>
              <a:gd name="f10" fmla="abs f3"/>
              <a:gd name="f11" fmla="abs f4"/>
              <a:gd name="f12" fmla="abs f5"/>
              <a:gd name="f13" fmla="*/ f7 f0 1"/>
              <a:gd name="f14" fmla="*/ f8 f0 1"/>
              <a:gd name="f15" fmla="*/ f9 f0 1"/>
              <a:gd name="f16" fmla="?: f10 f3 1"/>
              <a:gd name="f17" fmla="?: f11 f4 1"/>
              <a:gd name="f18" fmla="?: f12 f5 1"/>
              <a:gd name="f19" fmla="*/ f13 1 f2"/>
              <a:gd name="f20" fmla="*/ f14 1 f2"/>
              <a:gd name="f21" fmla="*/ f15 1 f2"/>
              <a:gd name="f22" fmla="*/ f16 1 21600"/>
              <a:gd name="f23" fmla="*/ f17 1 21600"/>
              <a:gd name="f24" fmla="*/ 21600 f16 1"/>
              <a:gd name="f25" fmla="*/ 21600 f17 1"/>
              <a:gd name="f26" fmla="+- f19 0 f1"/>
              <a:gd name="f27" fmla="+- f20 0 f1"/>
              <a:gd name="f28" fmla="+- f21 0 f1"/>
              <a:gd name="f29" fmla="min f23 f22"/>
              <a:gd name="f30" fmla="*/ f24 1 f18"/>
              <a:gd name="f31" fmla="*/ f25 1 f18"/>
              <a:gd name="f32" fmla="val f30"/>
              <a:gd name="f33" fmla="val f31"/>
              <a:gd name="f34" fmla="*/ f6 f29 1"/>
              <a:gd name="f35" fmla="+- f33 0 f6"/>
              <a:gd name="f36" fmla="+- f32 0 f6"/>
              <a:gd name="f37" fmla="*/ f33 f29 1"/>
              <a:gd name="f38" fmla="*/ f32 f29 1"/>
              <a:gd name="f39" fmla="*/ f35 1 2"/>
              <a:gd name="f40" fmla="*/ f36 1 2"/>
              <a:gd name="f41" fmla="*/ f36 1 12"/>
              <a:gd name="f42" fmla="*/ f35 7 1"/>
              <a:gd name="f43" fmla="*/ f36 7 1"/>
              <a:gd name="f44" fmla="*/ f35 11 1"/>
              <a:gd name="f45" fmla="+- f6 f39 0"/>
              <a:gd name="f46" fmla="+- f6 f40 0"/>
              <a:gd name="f47" fmla="*/ f42 1 12"/>
              <a:gd name="f48" fmla="*/ f43 1 12"/>
              <a:gd name="f49" fmla="*/ f44 1 12"/>
              <a:gd name="f50" fmla="*/ f41 f29 1"/>
              <a:gd name="f51" fmla="*/ f47 f29 1"/>
              <a:gd name="f52" fmla="*/ f48 f29 1"/>
              <a:gd name="f53" fmla="*/ f49 f29 1"/>
              <a:gd name="f54" fmla="*/ f46 f29 1"/>
              <a:gd name="f55" fmla="*/ f45 f29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6">
                <a:pos x="f34" y="f34"/>
              </a:cxn>
              <a:cxn ang="f27">
                <a:pos x="f34" y="f37"/>
              </a:cxn>
              <a:cxn ang="f27">
                <a:pos x="f38" y="f37"/>
              </a:cxn>
              <a:cxn ang="f28">
                <a:pos x="f54" y="f55"/>
              </a:cxn>
            </a:cxnLst>
            <a:rect l="f50" t="f51" r="f52" b="f53"/>
            <a:pathLst>
              <a:path>
                <a:moveTo>
                  <a:pt x="f34" y="f37"/>
                </a:moveTo>
                <a:lnTo>
                  <a:pt x="f34" y="f34"/>
                </a:lnTo>
                <a:lnTo>
                  <a:pt x="f38" y="f37"/>
                </a:lnTo>
                <a:close/>
              </a:path>
            </a:pathLst>
          </a:custGeom>
          <a:gradFill>
            <a:gsLst>
              <a:gs pos="0">
                <a:srgbClr val="E692D4"/>
              </a:gs>
              <a:gs pos="100000">
                <a:srgbClr val="4D79C7"/>
              </a:gs>
            </a:gsLst>
            <a:lin ang="2700000"/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6" name="Slide Number Placeholder 28">
            <a:extLst>
              <a:ext uri="{FF2B5EF4-FFF2-40B4-BE49-F238E27FC236}">
                <a16:creationId xmlns:a16="http://schemas.microsoft.com/office/drawing/2014/main" id="{C97B285F-84BA-42F9-8D80-65086DA1B79A}"/>
              </a:ext>
            </a:extLst>
          </p:cNvPr>
          <p:cNvSpPr txBox="1"/>
          <p:nvPr/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C9CD30BF-22C1-412F-9327-804EF4EE347E}" type="slidenum">
              <a:t>2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ECF6336-D8F9-4D61-A790-951198BCC8CD}"/>
              </a:ext>
            </a:extLst>
          </p:cNvPr>
          <p:cNvSpPr txBox="1"/>
          <p:nvPr/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A1925D27-900D-4B85-B715-774EDDCF460B}" type="slidenum">
              <a:t>2</a:t>
            </a:fld>
            <a:endParaRPr lang="en-GB" sz="1200" b="0" i="0" u="none" strike="noStrike" kern="1200" cap="none" spc="0" baseline="0">
              <a:solidFill>
                <a:srgbClr val="898989"/>
              </a:solidFill>
              <a:uFillTx/>
              <a:latin typeface="Calibri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E760B2-AB6A-4C1D-8870-810A2EEE730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45729" y="848014"/>
            <a:ext cx="10515600" cy="415713"/>
          </a:xfrm>
        </p:spPr>
        <p:txBody>
          <a:bodyPr>
            <a:normAutofit fontScale="90000"/>
          </a:bodyPr>
          <a:lstStyle/>
          <a:p>
            <a:pPr lvl="0"/>
            <a:r>
              <a:rPr lang="en-GB" sz="2600">
                <a:latin typeface="Amasis MT Pro" pitchFamily="18"/>
              </a:rPr>
              <a:t>  </a:t>
            </a:r>
            <a:r>
              <a:rPr lang="en-GB" sz="2900">
                <a:latin typeface="Amasis MT Pro" pitchFamily="18"/>
              </a:rPr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AE8E79-5A86-49A1-8B70-D4C3E6C34908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974832" y="1667966"/>
            <a:ext cx="10515600" cy="980639"/>
          </a:xfrm>
        </p:spPr>
        <p:txBody>
          <a:bodyPr/>
          <a:lstStyle/>
          <a:p>
            <a:pPr marL="0" lvl="0" indent="0">
              <a:buNone/>
            </a:pPr>
            <a:r>
              <a:rPr lang="en-GB" sz="2000" b="1" i="1">
                <a:latin typeface="Amasis MT Pro" pitchFamily="18"/>
              </a:rPr>
              <a:t>    Virtualisation</a:t>
            </a:r>
            <a:r>
              <a:rPr lang="en-GB" sz="2000" i="1">
                <a:latin typeface="Amasis MT Pro" pitchFamily="18"/>
              </a:rPr>
              <a:t> is a technology used by businesses to increase the efficiency of the resources management process. </a:t>
            </a:r>
            <a:r>
              <a:rPr lang="en-GB" sz="2000">
                <a:latin typeface="Amasis MT Pro" pitchFamily="18"/>
              </a:rPr>
              <a:t>[1]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D5D436FE-BCF7-4404-B617-32E9D1399600}"/>
              </a:ext>
            </a:extLst>
          </p:cNvPr>
          <p:cNvSpPr/>
          <p:nvPr/>
        </p:nvSpPr>
        <p:spPr>
          <a:xfrm>
            <a:off x="1058235" y="1294543"/>
            <a:ext cx="1411687" cy="45720"/>
          </a:xfrm>
          <a:prstGeom prst="rect">
            <a:avLst/>
          </a:prstGeom>
          <a:blipFill>
            <a:blip r:embed="rId2">
              <a:alphaModFix/>
            </a:blip>
            <a:tile/>
          </a:blip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5" name="Slide Number Placeholder 20">
            <a:extLst>
              <a:ext uri="{FF2B5EF4-FFF2-40B4-BE49-F238E27FC236}">
                <a16:creationId xmlns:a16="http://schemas.microsoft.com/office/drawing/2014/main" id="{B98AF993-2CD0-4060-A179-7008822138B8}"/>
              </a:ext>
            </a:extLst>
          </p:cNvPr>
          <p:cNvSpPr txBox="1"/>
          <p:nvPr/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344953B5-6448-41E6-B554-D64ED64E3F5D}" type="slidenum">
              <a:t>3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6" name="TextBox 22">
            <a:extLst>
              <a:ext uri="{FF2B5EF4-FFF2-40B4-BE49-F238E27FC236}">
                <a16:creationId xmlns:a16="http://schemas.microsoft.com/office/drawing/2014/main" id="{029F25B8-63CD-4A47-B477-CC7E397492A6}"/>
              </a:ext>
            </a:extLst>
          </p:cNvPr>
          <p:cNvSpPr txBox="1"/>
          <p:nvPr/>
        </p:nvSpPr>
        <p:spPr>
          <a:xfrm>
            <a:off x="10507809" y="5592680"/>
            <a:ext cx="631246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masis MT Pro" pitchFamily="18"/>
              </a:rPr>
              <a:t>[2]</a:t>
            </a: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pic>
        <p:nvPicPr>
          <p:cNvPr id="7" name="Picture 14">
            <a:extLst>
              <a:ext uri="{FF2B5EF4-FFF2-40B4-BE49-F238E27FC236}">
                <a16:creationId xmlns:a16="http://schemas.microsoft.com/office/drawing/2014/main" id="{26DAEE17-2407-445C-873E-AF0579658B2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65719" y="3013204"/>
            <a:ext cx="3614083" cy="2453737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8" name="Picture 16">
            <a:extLst>
              <a:ext uri="{FF2B5EF4-FFF2-40B4-BE49-F238E27FC236}">
                <a16:creationId xmlns:a16="http://schemas.microsoft.com/office/drawing/2014/main" id="{35F16E9E-1BC3-4F99-A344-EBAC146C244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31954" y="2881923"/>
            <a:ext cx="5667378" cy="2981328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9" name="Slide Number Placeholder 17">
            <a:extLst>
              <a:ext uri="{FF2B5EF4-FFF2-40B4-BE49-F238E27FC236}">
                <a16:creationId xmlns:a16="http://schemas.microsoft.com/office/drawing/2014/main" id="{BA051A85-A466-4DAF-8C4A-674037AF7166}"/>
              </a:ext>
            </a:extLst>
          </p:cNvPr>
          <p:cNvSpPr txBox="1"/>
          <p:nvPr/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20679A55-D970-4BE1-8BEC-2AB2C1D05948}" type="slidenum">
              <a:t>3</a:t>
            </a:fld>
            <a:endParaRPr lang="en-GB" sz="1200" b="0" i="0" u="none" strike="noStrike" kern="1200" cap="none" spc="0" baseline="0">
              <a:solidFill>
                <a:srgbClr val="898989"/>
              </a:solidFill>
              <a:uFillTx/>
              <a:latin typeface="Calibri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9C5342-7F59-4317-9917-957E39496D7A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2900">
                <a:latin typeface="Amasis MT Pro" pitchFamily="18"/>
              </a:rPr>
              <a:t>Hypervisor types</a:t>
            </a:r>
          </a:p>
        </p:txBody>
      </p:sp>
      <p:sp>
        <p:nvSpPr>
          <p:cNvPr id="3" name="Rectangle 4">
            <a:extLst>
              <a:ext uri="{FF2B5EF4-FFF2-40B4-BE49-F238E27FC236}">
                <a16:creationId xmlns:a16="http://schemas.microsoft.com/office/drawing/2014/main" id="{69824CF8-CB84-4FEF-9487-5D3881503E2A}"/>
              </a:ext>
            </a:extLst>
          </p:cNvPr>
          <p:cNvSpPr/>
          <p:nvPr/>
        </p:nvSpPr>
        <p:spPr>
          <a:xfrm>
            <a:off x="1058235" y="1294543"/>
            <a:ext cx="1411687" cy="45720"/>
          </a:xfrm>
          <a:prstGeom prst="rect">
            <a:avLst/>
          </a:prstGeom>
          <a:blipFill>
            <a:blip r:embed="rId2">
              <a:alphaModFix/>
            </a:blip>
            <a:tile/>
          </a:blip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4" name="TextBox 5">
            <a:extLst>
              <a:ext uri="{FF2B5EF4-FFF2-40B4-BE49-F238E27FC236}">
                <a16:creationId xmlns:a16="http://schemas.microsoft.com/office/drawing/2014/main" id="{49F675CE-1011-42D1-9B8A-C6358A409AC2}"/>
              </a:ext>
            </a:extLst>
          </p:cNvPr>
          <p:cNvSpPr txBox="1"/>
          <p:nvPr/>
        </p:nvSpPr>
        <p:spPr>
          <a:xfrm>
            <a:off x="1118676" y="1945532"/>
            <a:ext cx="3765261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1200" cap="none" spc="0" baseline="0">
                <a:solidFill>
                  <a:srgbClr val="000000"/>
                </a:solidFill>
                <a:uFillTx/>
                <a:latin typeface="Amasis MT Pro" pitchFamily="18"/>
              </a:rPr>
              <a:t>Type 1 – Bare Metal Hypervisor</a:t>
            </a:r>
          </a:p>
        </p:txBody>
      </p:sp>
      <p:sp>
        <p:nvSpPr>
          <p:cNvPr id="5" name="TextBox 6">
            <a:extLst>
              <a:ext uri="{FF2B5EF4-FFF2-40B4-BE49-F238E27FC236}">
                <a16:creationId xmlns:a16="http://schemas.microsoft.com/office/drawing/2014/main" id="{F678D4D1-6679-422D-8931-4AA197635CCB}"/>
              </a:ext>
            </a:extLst>
          </p:cNvPr>
          <p:cNvSpPr txBox="1"/>
          <p:nvPr/>
        </p:nvSpPr>
        <p:spPr>
          <a:xfrm>
            <a:off x="7418966" y="1913107"/>
            <a:ext cx="3242809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1200" cap="none" spc="0" baseline="0">
                <a:solidFill>
                  <a:srgbClr val="000000"/>
                </a:solidFill>
                <a:uFillTx/>
                <a:latin typeface="Amasis MT Pro" pitchFamily="18"/>
              </a:rPr>
              <a:t>Type 2 – Hosted Hypervisor</a:t>
            </a:r>
          </a:p>
        </p:txBody>
      </p:sp>
      <p:sp>
        <p:nvSpPr>
          <p:cNvPr id="6" name="Slide Number Placeholder 13">
            <a:extLst>
              <a:ext uri="{FF2B5EF4-FFF2-40B4-BE49-F238E27FC236}">
                <a16:creationId xmlns:a16="http://schemas.microsoft.com/office/drawing/2014/main" id="{16E44DB0-3251-4D6E-AADB-C74359E6EC15}"/>
              </a:ext>
            </a:extLst>
          </p:cNvPr>
          <p:cNvSpPr txBox="1"/>
          <p:nvPr/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5EAE9271-27EA-4437-8BE0-91CED6155A2D}" type="slidenum">
              <a:t>4</a:t>
            </a:fld>
            <a:endParaRPr lang="en-GB" sz="1200" b="0" i="0" u="none" strike="noStrike" kern="1200" cap="none" spc="0" baseline="0">
              <a:solidFill>
                <a:srgbClr val="898989"/>
              </a:solidFill>
              <a:uFillTx/>
              <a:latin typeface="Calibri"/>
            </a:endParaRPr>
          </a:p>
        </p:txBody>
      </p:sp>
      <p:sp>
        <p:nvSpPr>
          <p:cNvPr id="7" name="TextBox 22">
            <a:extLst>
              <a:ext uri="{FF2B5EF4-FFF2-40B4-BE49-F238E27FC236}">
                <a16:creationId xmlns:a16="http://schemas.microsoft.com/office/drawing/2014/main" id="{85C2E85F-AE90-4C6F-8C6C-B149DE3F732B}"/>
              </a:ext>
            </a:extLst>
          </p:cNvPr>
          <p:cNvSpPr txBox="1"/>
          <p:nvPr/>
        </p:nvSpPr>
        <p:spPr>
          <a:xfrm>
            <a:off x="3601172" y="826123"/>
            <a:ext cx="631246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masis MT Pro" pitchFamily="18"/>
              </a:rPr>
              <a:t>[3]</a:t>
            </a: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pic>
        <p:nvPicPr>
          <p:cNvPr id="8" name="Picture 16">
            <a:extLst>
              <a:ext uri="{FF2B5EF4-FFF2-40B4-BE49-F238E27FC236}">
                <a16:creationId xmlns:a16="http://schemas.microsoft.com/office/drawing/2014/main" id="{6173D3AF-9E7A-49BA-918F-DEC6D3858AA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00821" y="2461098"/>
            <a:ext cx="4677594" cy="3132304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9" name="Picture 18">
            <a:extLst>
              <a:ext uri="{FF2B5EF4-FFF2-40B4-BE49-F238E27FC236}">
                <a16:creationId xmlns:a16="http://schemas.microsoft.com/office/drawing/2014/main" id="{8EA157DB-0269-49CF-B8CF-49667CB6431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19997" y="2478024"/>
            <a:ext cx="4133344" cy="3137141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E9B560-A852-445B-889E-C4CE48CEE75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45729" y="848014"/>
            <a:ext cx="10515600" cy="415713"/>
          </a:xfrm>
        </p:spPr>
        <p:txBody>
          <a:bodyPr>
            <a:normAutofit fontScale="90000"/>
          </a:bodyPr>
          <a:lstStyle/>
          <a:p>
            <a:pPr lvl="0"/>
            <a:r>
              <a:rPr lang="en-GB" sz="2600">
                <a:latin typeface="Amasis MT Pro" pitchFamily="18"/>
              </a:rPr>
              <a:t>  </a:t>
            </a:r>
            <a:r>
              <a:rPr lang="en-GB" sz="2900">
                <a:latin typeface="Amasis MT Pro" pitchFamily="18"/>
              </a:rPr>
              <a:t>VMware </a:t>
            </a:r>
          </a:p>
        </p:txBody>
      </p:sp>
      <p:sp>
        <p:nvSpPr>
          <p:cNvPr id="3" name="Rectangle 3">
            <a:extLst>
              <a:ext uri="{FF2B5EF4-FFF2-40B4-BE49-F238E27FC236}">
                <a16:creationId xmlns:a16="http://schemas.microsoft.com/office/drawing/2014/main" id="{7E4F6E55-00CF-4DC9-BC1D-E41D1EF088C7}"/>
              </a:ext>
            </a:extLst>
          </p:cNvPr>
          <p:cNvSpPr/>
          <p:nvPr/>
        </p:nvSpPr>
        <p:spPr>
          <a:xfrm>
            <a:off x="1058235" y="1294543"/>
            <a:ext cx="1443224" cy="50776"/>
          </a:xfrm>
          <a:prstGeom prst="rect">
            <a:avLst/>
          </a:prstGeom>
          <a:blipFill>
            <a:blip r:embed="rId2">
              <a:alphaModFix/>
            </a:blip>
            <a:tile/>
          </a:blip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pic>
        <p:nvPicPr>
          <p:cNvPr id="4" name="Picture 6">
            <a:extLst>
              <a:ext uri="{FF2B5EF4-FFF2-40B4-BE49-F238E27FC236}">
                <a16:creationId xmlns:a16="http://schemas.microsoft.com/office/drawing/2014/main" id="{B0CEE69B-CA57-4B10-97A7-208754B7BB3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52133" y="1318884"/>
            <a:ext cx="4130564" cy="3881628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5" name="TextBox 7">
            <a:extLst>
              <a:ext uri="{FF2B5EF4-FFF2-40B4-BE49-F238E27FC236}">
                <a16:creationId xmlns:a16="http://schemas.microsoft.com/office/drawing/2014/main" id="{0B7C982A-D87A-48F9-A22F-42F694FE71B1}"/>
              </a:ext>
            </a:extLst>
          </p:cNvPr>
          <p:cNvSpPr txBox="1"/>
          <p:nvPr/>
        </p:nvSpPr>
        <p:spPr>
          <a:xfrm>
            <a:off x="1019501" y="3069019"/>
            <a:ext cx="6003310" cy="646334"/>
          </a:xfrm>
          <a:prstGeom prst="rect">
            <a:avLst/>
          </a:prstGeom>
          <a:noFill/>
          <a:ln cap="flat"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masis MT Pro" pitchFamily="18"/>
              </a:rPr>
              <a:t>VMware - name contains an abbreviation VM representing 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masis MT Pro" pitchFamily="18"/>
              </a:rPr>
              <a:t>                  “Virtual Machine” [1]</a:t>
            </a:r>
          </a:p>
        </p:txBody>
      </p:sp>
      <p:sp>
        <p:nvSpPr>
          <p:cNvPr id="6" name="TextBox 8">
            <a:extLst>
              <a:ext uri="{FF2B5EF4-FFF2-40B4-BE49-F238E27FC236}">
                <a16:creationId xmlns:a16="http://schemas.microsoft.com/office/drawing/2014/main" id="{894E225F-1FDB-4C71-B11F-BB4F9A71BA24}"/>
              </a:ext>
            </a:extLst>
          </p:cNvPr>
          <p:cNvSpPr txBox="1"/>
          <p:nvPr/>
        </p:nvSpPr>
        <p:spPr>
          <a:xfrm>
            <a:off x="977466" y="4256687"/>
            <a:ext cx="5329818" cy="954103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masis MT Pro" pitchFamily="18"/>
              </a:rPr>
              <a:t>VMware is used to [1][4]: 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masis MT Pro" pitchFamily="18"/>
              </a:rPr>
              <a:t>	- create multiple </a:t>
            </a:r>
            <a:r>
              <a:rPr lang="en-GB" sz="1800" b="1" i="0" u="sng" strike="noStrike" kern="1200" cap="none" spc="0" baseline="0">
                <a:solidFill>
                  <a:srgbClr val="2F5597"/>
                </a:solidFill>
                <a:uFillTx/>
                <a:latin typeface="Amasis MT Pro" pitchFamily="18"/>
              </a:rPr>
              <a:t>virtual machines </a:t>
            </a: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masis MT Pro" pitchFamily="18"/>
              </a:rPr>
              <a:t>on an    	  actual computer</a:t>
            </a:r>
          </a:p>
        </p:txBody>
      </p:sp>
      <p:cxnSp>
        <p:nvCxnSpPr>
          <p:cNvPr id="7" name="Straight Arrow Connector 12">
            <a:extLst>
              <a:ext uri="{FF2B5EF4-FFF2-40B4-BE49-F238E27FC236}">
                <a16:creationId xmlns:a16="http://schemas.microsoft.com/office/drawing/2014/main" id="{983D5E7B-AC31-4473-8EA6-4AEAF1C05FDB}"/>
              </a:ext>
            </a:extLst>
          </p:cNvPr>
          <p:cNvCxnSpPr/>
          <p:nvPr/>
        </p:nvCxnSpPr>
        <p:spPr>
          <a:xfrm flipV="1">
            <a:off x="3752194" y="4876796"/>
            <a:ext cx="336326" cy="893378"/>
          </a:xfrm>
          <a:prstGeom prst="straightConnector1">
            <a:avLst/>
          </a:prstGeom>
          <a:noFill/>
          <a:ln w="6345" cap="flat">
            <a:solidFill>
              <a:srgbClr val="4472C4"/>
            </a:solidFill>
            <a:prstDash val="solid"/>
            <a:miter/>
            <a:tailEnd type="arrow"/>
          </a:ln>
        </p:spPr>
      </p:cxnSp>
      <p:sp>
        <p:nvSpPr>
          <p:cNvPr id="8" name="TextBox 14">
            <a:extLst>
              <a:ext uri="{FF2B5EF4-FFF2-40B4-BE49-F238E27FC236}">
                <a16:creationId xmlns:a16="http://schemas.microsoft.com/office/drawing/2014/main" id="{54472341-06D3-4E13-B162-17D4A0A48B8C}"/>
              </a:ext>
            </a:extLst>
          </p:cNvPr>
          <p:cNvSpPr txBox="1"/>
          <p:nvPr/>
        </p:nvSpPr>
        <p:spPr>
          <a:xfrm>
            <a:off x="2354314" y="5770184"/>
            <a:ext cx="4223128" cy="646334"/>
          </a:xfrm>
          <a:prstGeom prst="rect">
            <a:avLst/>
          </a:prstGeom>
          <a:noFill/>
          <a:ln w="9528" cap="flat">
            <a:solidFill>
              <a:srgbClr val="4472C4"/>
            </a:solidFill>
            <a:prstDash val="solid"/>
            <a:miter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masis MT Pro" pitchFamily="18"/>
              </a:rPr>
              <a:t>- behaves exactly like a computer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masis MT Pro" pitchFamily="18"/>
              </a:rPr>
              <a:t>- has it’s own OS and set of applications</a:t>
            </a:r>
          </a:p>
        </p:txBody>
      </p:sp>
      <p:sp>
        <p:nvSpPr>
          <p:cNvPr id="9" name="TextBox 22">
            <a:extLst>
              <a:ext uri="{FF2B5EF4-FFF2-40B4-BE49-F238E27FC236}">
                <a16:creationId xmlns:a16="http://schemas.microsoft.com/office/drawing/2014/main" id="{CEF2EFBC-8776-40BA-9EAB-CE0E5CF6B988}"/>
              </a:ext>
            </a:extLst>
          </p:cNvPr>
          <p:cNvSpPr txBox="1"/>
          <p:nvPr/>
        </p:nvSpPr>
        <p:spPr>
          <a:xfrm>
            <a:off x="1807777" y="2112584"/>
            <a:ext cx="1607615" cy="461662"/>
          </a:xfrm>
          <a:prstGeom prst="rect">
            <a:avLst/>
          </a:prstGeom>
          <a:noFill/>
          <a:ln cap="flat"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1" i="0" u="none" strike="noStrike" kern="1200" cap="none" spc="0" baseline="0">
                <a:solidFill>
                  <a:srgbClr val="4472C4"/>
                </a:solidFill>
                <a:uFillTx/>
                <a:latin typeface="Amasis MT Pro" pitchFamily="18"/>
              </a:rPr>
              <a:t>Overview</a:t>
            </a:r>
            <a:endParaRPr lang="en-GB" sz="24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pic>
        <p:nvPicPr>
          <p:cNvPr id="10" name="Graphic 24" descr="Clipboard Badge outline">
            <a:extLst>
              <a:ext uri="{FF2B5EF4-FFF2-40B4-BE49-F238E27FC236}">
                <a16:creationId xmlns:a16="http://schemas.microsoft.com/office/drawing/2014/main" id="{1D170088-A7D1-43FE-B63E-6B6F1423D82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56287" y="1933901"/>
            <a:ext cx="754114" cy="754114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1" name="Slide Number Placeholder 25">
            <a:extLst>
              <a:ext uri="{FF2B5EF4-FFF2-40B4-BE49-F238E27FC236}">
                <a16:creationId xmlns:a16="http://schemas.microsoft.com/office/drawing/2014/main" id="{2314F5B5-AAC8-4BEA-9725-79FF8D9E5709}"/>
              </a:ext>
            </a:extLst>
          </p:cNvPr>
          <p:cNvSpPr txBox="1"/>
          <p:nvPr/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6C27467C-FC82-456A-8DB0-78FACAEF4697}" type="slidenum">
              <a:t>5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12" name="TextBox 27">
            <a:extLst>
              <a:ext uri="{FF2B5EF4-FFF2-40B4-BE49-F238E27FC236}">
                <a16:creationId xmlns:a16="http://schemas.microsoft.com/office/drawing/2014/main" id="{53E75D72-3FE9-4BD9-8FC7-B278B93D59F6}"/>
              </a:ext>
            </a:extLst>
          </p:cNvPr>
          <p:cNvSpPr txBox="1"/>
          <p:nvPr/>
        </p:nvSpPr>
        <p:spPr>
          <a:xfrm>
            <a:off x="9707709" y="4906880"/>
            <a:ext cx="703987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masis MT Pro" pitchFamily="18"/>
              </a:rPr>
              <a:t>[5]</a:t>
            </a: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19BACF9A-8498-47D0-AD18-3B83E17F995D}"/>
              </a:ext>
            </a:extLst>
          </p:cNvPr>
          <p:cNvSpPr txBox="1"/>
          <p:nvPr/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D61F5675-C351-4A97-BBED-B6F2BE7B331C}" type="slidenum">
              <a:t>5</a:t>
            </a:fld>
            <a:endParaRPr lang="en-GB" sz="1200" b="0" i="0" u="none" strike="noStrike" kern="1200" cap="none" spc="0" baseline="0">
              <a:solidFill>
                <a:srgbClr val="898989"/>
              </a:solidFill>
              <a:uFillTx/>
              <a:latin typeface="Calibri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90905F-4658-4C70-84C7-DBC4DDB75BF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45729" y="848014"/>
            <a:ext cx="10515600" cy="415713"/>
          </a:xfrm>
        </p:spPr>
        <p:txBody>
          <a:bodyPr>
            <a:normAutofit fontScale="90000"/>
          </a:bodyPr>
          <a:lstStyle/>
          <a:p>
            <a:pPr lvl="0"/>
            <a:r>
              <a:rPr lang="en-GB" sz="2600">
                <a:latin typeface="Amasis MT Pro" pitchFamily="18"/>
              </a:rPr>
              <a:t>  </a:t>
            </a:r>
            <a:r>
              <a:rPr lang="en-GB" sz="2900">
                <a:latin typeface="Amasis MT Pro" pitchFamily="18"/>
              </a:rPr>
              <a:t>VMware</a:t>
            </a:r>
          </a:p>
        </p:txBody>
      </p:sp>
      <p:sp>
        <p:nvSpPr>
          <p:cNvPr id="3" name="Rectangle 3">
            <a:extLst>
              <a:ext uri="{FF2B5EF4-FFF2-40B4-BE49-F238E27FC236}">
                <a16:creationId xmlns:a16="http://schemas.microsoft.com/office/drawing/2014/main" id="{9AC3A719-F151-4C02-B8EA-DA625587F492}"/>
              </a:ext>
            </a:extLst>
          </p:cNvPr>
          <p:cNvSpPr/>
          <p:nvPr/>
        </p:nvSpPr>
        <p:spPr>
          <a:xfrm>
            <a:off x="1058235" y="1294543"/>
            <a:ext cx="1453731" cy="45720"/>
          </a:xfrm>
          <a:prstGeom prst="rect">
            <a:avLst/>
          </a:prstGeom>
          <a:blipFill>
            <a:blip r:embed="rId2">
              <a:alphaModFix/>
            </a:blip>
            <a:tile/>
          </a:blip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4" name="TextBox 5">
            <a:extLst>
              <a:ext uri="{FF2B5EF4-FFF2-40B4-BE49-F238E27FC236}">
                <a16:creationId xmlns:a16="http://schemas.microsoft.com/office/drawing/2014/main" id="{454A692F-03D8-45F3-BB4A-845513109303}"/>
              </a:ext>
            </a:extLst>
          </p:cNvPr>
          <p:cNvSpPr txBox="1"/>
          <p:nvPr/>
        </p:nvSpPr>
        <p:spPr>
          <a:xfrm>
            <a:off x="2092064" y="5096243"/>
            <a:ext cx="2235735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masis MT Pro" pitchFamily="18"/>
              </a:rPr>
              <a:t>VMware workstation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AA48105-F732-4086-8B06-164EC9AADDB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53846" y="1987603"/>
            <a:ext cx="714402" cy="650495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6" name="TextBox 6">
            <a:extLst>
              <a:ext uri="{FF2B5EF4-FFF2-40B4-BE49-F238E27FC236}">
                <a16:creationId xmlns:a16="http://schemas.microsoft.com/office/drawing/2014/main" id="{ADB36ABB-CBA0-4C1A-B414-B10BA3146210}"/>
              </a:ext>
            </a:extLst>
          </p:cNvPr>
          <p:cNvSpPr txBox="1"/>
          <p:nvPr/>
        </p:nvSpPr>
        <p:spPr>
          <a:xfrm>
            <a:off x="1734205" y="2102068"/>
            <a:ext cx="1427506" cy="461662"/>
          </a:xfrm>
          <a:prstGeom prst="rect">
            <a:avLst/>
          </a:prstGeom>
          <a:noFill/>
          <a:ln cap="flat"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1" i="0" u="none" strike="noStrike" kern="1200" cap="none" spc="0" baseline="0">
                <a:solidFill>
                  <a:srgbClr val="4472C4"/>
                </a:solidFill>
                <a:uFillTx/>
                <a:latin typeface="Amasis MT Pro" pitchFamily="18"/>
              </a:rPr>
              <a:t>Features</a:t>
            </a:r>
            <a:endParaRPr lang="en-GB" sz="2400" b="1" i="0" u="none" strike="noStrike" kern="1200" cap="none" spc="0" baseline="0">
              <a:solidFill>
                <a:srgbClr val="4472C4"/>
              </a:solidFill>
              <a:uFillTx/>
              <a:latin typeface="Calibri"/>
            </a:endParaRPr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2536647F-AED3-4AAD-84FC-64084C68EC21}"/>
              </a:ext>
            </a:extLst>
          </p:cNvPr>
          <p:cNvSpPr txBox="1"/>
          <p:nvPr/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AF29AAE9-8011-4B3F-BB67-AEAF3803F993}" type="slidenum">
              <a:t>6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8" name="TextBox 10">
            <a:extLst>
              <a:ext uri="{FF2B5EF4-FFF2-40B4-BE49-F238E27FC236}">
                <a16:creationId xmlns:a16="http://schemas.microsoft.com/office/drawing/2014/main" id="{9F4FF577-A3F8-4117-9335-78BC16FFB33A}"/>
              </a:ext>
            </a:extLst>
          </p:cNvPr>
          <p:cNvSpPr txBox="1"/>
          <p:nvPr/>
        </p:nvSpPr>
        <p:spPr>
          <a:xfrm>
            <a:off x="3057525" y="2153293"/>
            <a:ext cx="703987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masis MT Pro" pitchFamily="18"/>
              </a:rPr>
              <a:t>[6]</a:t>
            </a: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pic>
        <p:nvPicPr>
          <p:cNvPr id="9" name="Picture 13">
            <a:extLst>
              <a:ext uri="{FF2B5EF4-FFF2-40B4-BE49-F238E27FC236}">
                <a16:creationId xmlns:a16="http://schemas.microsoft.com/office/drawing/2014/main" id="{20535BF7-D3BC-48D7-BC9E-87C43EEBCBB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06920" y="2374111"/>
            <a:ext cx="1976082" cy="1759195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0" name="TextBox 14">
            <a:extLst>
              <a:ext uri="{FF2B5EF4-FFF2-40B4-BE49-F238E27FC236}">
                <a16:creationId xmlns:a16="http://schemas.microsoft.com/office/drawing/2014/main" id="{18327A1C-3AF6-471A-9919-1E817EB76FF2}"/>
              </a:ext>
            </a:extLst>
          </p:cNvPr>
          <p:cNvSpPr txBox="1"/>
          <p:nvPr/>
        </p:nvSpPr>
        <p:spPr>
          <a:xfrm>
            <a:off x="7219041" y="4123779"/>
            <a:ext cx="1342037" cy="646334"/>
          </a:xfrm>
          <a:prstGeom prst="rect">
            <a:avLst/>
          </a:prstGeom>
          <a:noFill/>
          <a:ln cap="flat"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masis MT Pro" pitchFamily="18"/>
              </a:rPr>
              <a:t>vSphere 7.0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pic>
        <p:nvPicPr>
          <p:cNvPr id="11" name="Picture 16">
            <a:extLst>
              <a:ext uri="{FF2B5EF4-FFF2-40B4-BE49-F238E27FC236}">
                <a16:creationId xmlns:a16="http://schemas.microsoft.com/office/drawing/2014/main" id="{5EBE79C9-AE94-49C4-B91A-4E187B07F0D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965978" y="3266373"/>
            <a:ext cx="2117841" cy="1790696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2" name="TextBox 19">
            <a:extLst>
              <a:ext uri="{FF2B5EF4-FFF2-40B4-BE49-F238E27FC236}">
                <a16:creationId xmlns:a16="http://schemas.microsoft.com/office/drawing/2014/main" id="{4FE1B50F-D059-409B-8D3A-E029FE4A5FFA}"/>
              </a:ext>
            </a:extLst>
          </p:cNvPr>
          <p:cNvSpPr txBox="1"/>
          <p:nvPr/>
        </p:nvSpPr>
        <p:spPr>
          <a:xfrm>
            <a:off x="2859932" y="5301572"/>
            <a:ext cx="1450777" cy="307777"/>
          </a:xfrm>
          <a:prstGeom prst="rect">
            <a:avLst/>
          </a:prstGeom>
          <a:noFill/>
          <a:ln cap="flat"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00" b="0" i="1" u="none" strike="noStrike" kern="1200" cap="none" spc="0" baseline="0">
                <a:solidFill>
                  <a:srgbClr val="000000"/>
                </a:solidFill>
                <a:uFillTx/>
                <a:latin typeface="Amasis MT Pro" pitchFamily="18"/>
              </a:rPr>
              <a:t>Hypervisor type 2</a:t>
            </a:r>
          </a:p>
        </p:txBody>
      </p:sp>
      <p:sp>
        <p:nvSpPr>
          <p:cNvPr id="13" name="TextBox 21">
            <a:extLst>
              <a:ext uri="{FF2B5EF4-FFF2-40B4-BE49-F238E27FC236}">
                <a16:creationId xmlns:a16="http://schemas.microsoft.com/office/drawing/2014/main" id="{0FBCD04B-8D5B-4467-A93E-34AFF1BF7F61}"/>
              </a:ext>
            </a:extLst>
          </p:cNvPr>
          <p:cNvSpPr txBox="1"/>
          <p:nvPr/>
        </p:nvSpPr>
        <p:spPr>
          <a:xfrm>
            <a:off x="7156313" y="4374206"/>
            <a:ext cx="1450777" cy="307777"/>
          </a:xfrm>
          <a:prstGeom prst="rect">
            <a:avLst/>
          </a:prstGeom>
          <a:noFill/>
          <a:ln cap="flat"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00" b="0" i="1" u="none" strike="noStrike" kern="1200" cap="none" spc="0" baseline="0">
                <a:solidFill>
                  <a:srgbClr val="000000"/>
                </a:solidFill>
                <a:uFillTx/>
                <a:latin typeface="Amasis MT Pro" pitchFamily="18"/>
              </a:rPr>
              <a:t>Hypervisor type 1</a:t>
            </a:r>
          </a:p>
        </p:txBody>
      </p:sp>
      <p:pic>
        <p:nvPicPr>
          <p:cNvPr id="14" name="Picture 23">
            <a:extLst>
              <a:ext uri="{FF2B5EF4-FFF2-40B4-BE49-F238E27FC236}">
                <a16:creationId xmlns:a16="http://schemas.microsoft.com/office/drawing/2014/main" id="{90A4612D-2278-4267-92A7-48CB2223536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19846" y="5140052"/>
            <a:ext cx="971321" cy="803547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5" name="Picture 25">
            <a:extLst>
              <a:ext uri="{FF2B5EF4-FFF2-40B4-BE49-F238E27FC236}">
                <a16:creationId xmlns:a16="http://schemas.microsoft.com/office/drawing/2014/main" id="{F6134DBC-EC43-4B22-97F4-55BE0FFDA1A3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166695" y="4322222"/>
            <a:ext cx="745784" cy="815708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6" name="Picture 27">
            <a:extLst>
              <a:ext uri="{FF2B5EF4-FFF2-40B4-BE49-F238E27FC236}">
                <a16:creationId xmlns:a16="http://schemas.microsoft.com/office/drawing/2014/main" id="{E6883525-FBE4-4B05-8F5D-EE1B542F1C0F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300868" y="2101172"/>
            <a:ext cx="900757" cy="959388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7" name="Picture 29">
            <a:extLst>
              <a:ext uri="{FF2B5EF4-FFF2-40B4-BE49-F238E27FC236}">
                <a16:creationId xmlns:a16="http://schemas.microsoft.com/office/drawing/2014/main" id="{A1168DEC-0450-4189-AFAE-B49359992F8C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140653" y="1516925"/>
            <a:ext cx="1073386" cy="875775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8" name="Slide Number Placeholder 30">
            <a:extLst>
              <a:ext uri="{FF2B5EF4-FFF2-40B4-BE49-F238E27FC236}">
                <a16:creationId xmlns:a16="http://schemas.microsoft.com/office/drawing/2014/main" id="{DE1683A5-56E5-4CB4-8E10-91A006B3BFDE}"/>
              </a:ext>
            </a:extLst>
          </p:cNvPr>
          <p:cNvSpPr txBox="1"/>
          <p:nvPr/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95005FDD-8383-4E95-A17F-8F6923BCD4B2}" type="slidenum">
              <a:t>6</a:t>
            </a:fld>
            <a:endParaRPr lang="en-GB" sz="1200" b="0" i="0" u="none" strike="noStrike" kern="1200" cap="none" spc="0" baseline="0">
              <a:solidFill>
                <a:srgbClr val="898989"/>
              </a:solidFill>
              <a:uFillTx/>
              <a:latin typeface="Calibri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F337AB-849C-4FFC-85C9-7C261EED846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45729" y="848014"/>
            <a:ext cx="10515600" cy="415713"/>
          </a:xfrm>
        </p:spPr>
        <p:txBody>
          <a:bodyPr>
            <a:normAutofit fontScale="90000"/>
          </a:bodyPr>
          <a:lstStyle/>
          <a:p>
            <a:pPr lvl="0"/>
            <a:r>
              <a:rPr lang="en-GB" sz="2600">
                <a:latin typeface="Amasis MT Pro" pitchFamily="18"/>
              </a:rPr>
              <a:t>  </a:t>
            </a:r>
            <a:r>
              <a:rPr lang="en-GB" sz="2900">
                <a:latin typeface="Amasis MT Pro" pitchFamily="18"/>
              </a:rPr>
              <a:t>VMware</a:t>
            </a:r>
          </a:p>
        </p:txBody>
      </p:sp>
      <p:sp>
        <p:nvSpPr>
          <p:cNvPr id="3" name="Rectangle 3">
            <a:extLst>
              <a:ext uri="{FF2B5EF4-FFF2-40B4-BE49-F238E27FC236}">
                <a16:creationId xmlns:a16="http://schemas.microsoft.com/office/drawing/2014/main" id="{4AC8C381-8C0B-4A41-B1B3-8A4EEECAB283}"/>
              </a:ext>
            </a:extLst>
          </p:cNvPr>
          <p:cNvSpPr/>
          <p:nvPr/>
        </p:nvSpPr>
        <p:spPr>
          <a:xfrm>
            <a:off x="1058235" y="1294543"/>
            <a:ext cx="1453731" cy="45720"/>
          </a:xfrm>
          <a:prstGeom prst="rect">
            <a:avLst/>
          </a:prstGeom>
          <a:blipFill>
            <a:blip r:embed="rId2">
              <a:alphaModFix/>
            </a:blip>
            <a:tile/>
          </a:blip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4" name="TextBox 11">
            <a:extLst>
              <a:ext uri="{FF2B5EF4-FFF2-40B4-BE49-F238E27FC236}">
                <a16:creationId xmlns:a16="http://schemas.microsoft.com/office/drawing/2014/main" id="{F1B7ABA9-476E-465F-875B-5E45EE74F1F5}"/>
              </a:ext>
            </a:extLst>
          </p:cNvPr>
          <p:cNvSpPr txBox="1"/>
          <p:nvPr/>
        </p:nvSpPr>
        <p:spPr>
          <a:xfrm>
            <a:off x="1776249" y="2827288"/>
            <a:ext cx="3615555" cy="224677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1200" cap="none" spc="0" baseline="0">
                <a:solidFill>
                  <a:srgbClr val="000000"/>
                </a:solidFill>
                <a:uFillTx/>
                <a:latin typeface="Amasis MT Pro" pitchFamily="18"/>
              </a:rPr>
              <a:t>Increase flexibility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000" b="0" i="0" u="none" strike="noStrike" kern="1200" cap="none" spc="0" baseline="0">
              <a:solidFill>
                <a:srgbClr val="000000"/>
              </a:solidFill>
              <a:uFillTx/>
              <a:latin typeface="Amasis MT Pro" pitchFamily="18"/>
            </a:endParaRP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1200" cap="none" spc="0" baseline="0">
                <a:solidFill>
                  <a:srgbClr val="000000"/>
                </a:solidFill>
                <a:uFillTx/>
                <a:latin typeface="Amasis MT Pro" pitchFamily="18"/>
              </a:rPr>
              <a:t>Increase security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000" b="0" i="0" u="none" strike="noStrike" kern="1200" cap="none" spc="0" baseline="0">
              <a:solidFill>
                <a:srgbClr val="000000"/>
              </a:solidFill>
              <a:uFillTx/>
              <a:latin typeface="Amasis MT Pro" pitchFamily="18"/>
            </a:endParaRP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1200" cap="none" spc="0" baseline="0">
                <a:solidFill>
                  <a:srgbClr val="000000"/>
                </a:solidFill>
                <a:uFillTx/>
                <a:latin typeface="Amasis MT Pro" pitchFamily="18"/>
              </a:rPr>
              <a:t>Reduce downtime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000" b="0" i="0" u="none" strike="noStrike" kern="1200" cap="none" spc="0" baseline="0">
              <a:solidFill>
                <a:srgbClr val="000000"/>
              </a:solidFill>
              <a:uFillTx/>
              <a:latin typeface="Amasis MT Pro" pitchFamily="18"/>
            </a:endParaRP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1200" cap="none" spc="0" baseline="0">
                <a:solidFill>
                  <a:srgbClr val="000000"/>
                </a:solidFill>
                <a:uFillTx/>
                <a:latin typeface="Amasis MT Pro" pitchFamily="18"/>
              </a:rPr>
              <a:t>Easy to use</a:t>
            </a:r>
          </a:p>
        </p:txBody>
      </p:sp>
      <p:pic>
        <p:nvPicPr>
          <p:cNvPr id="5" name="Picture 20">
            <a:extLst>
              <a:ext uri="{FF2B5EF4-FFF2-40B4-BE49-F238E27FC236}">
                <a16:creationId xmlns:a16="http://schemas.microsoft.com/office/drawing/2014/main" id="{3914F316-10AC-4C24-9B58-137624E3060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10685" y="1982510"/>
            <a:ext cx="636010" cy="676601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6" name="TextBox 21">
            <a:extLst>
              <a:ext uri="{FF2B5EF4-FFF2-40B4-BE49-F238E27FC236}">
                <a16:creationId xmlns:a16="http://schemas.microsoft.com/office/drawing/2014/main" id="{B9AA1BA4-A6CF-4FD7-9C8B-D4F3F12E5F70}"/>
              </a:ext>
            </a:extLst>
          </p:cNvPr>
          <p:cNvSpPr txBox="1"/>
          <p:nvPr/>
        </p:nvSpPr>
        <p:spPr>
          <a:xfrm>
            <a:off x="1671148" y="2112584"/>
            <a:ext cx="1391789" cy="461662"/>
          </a:xfrm>
          <a:prstGeom prst="rect">
            <a:avLst/>
          </a:prstGeom>
          <a:noFill/>
          <a:ln cap="flat"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1" i="0" u="none" strike="noStrike" kern="1200" cap="none" spc="0" baseline="0">
                <a:solidFill>
                  <a:srgbClr val="4472C4"/>
                </a:solidFill>
                <a:uFillTx/>
                <a:latin typeface="Amasis MT Pro" pitchFamily="18"/>
              </a:rPr>
              <a:t>Benefits</a:t>
            </a:r>
            <a:endParaRPr lang="en-GB" sz="24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7" name="Slide Number Placeholder 22">
            <a:extLst>
              <a:ext uri="{FF2B5EF4-FFF2-40B4-BE49-F238E27FC236}">
                <a16:creationId xmlns:a16="http://schemas.microsoft.com/office/drawing/2014/main" id="{6AD0D8F9-6AF2-428C-847B-2ADD3784AFAE}"/>
              </a:ext>
            </a:extLst>
          </p:cNvPr>
          <p:cNvSpPr txBox="1"/>
          <p:nvPr/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B47C7EAF-F5B3-4F14-B466-1A97C07F3229}" type="slidenum">
              <a:t>7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8" name="TextBox 23">
            <a:extLst>
              <a:ext uri="{FF2B5EF4-FFF2-40B4-BE49-F238E27FC236}">
                <a16:creationId xmlns:a16="http://schemas.microsoft.com/office/drawing/2014/main" id="{D7E2CE6B-290D-44F6-B545-E6BB124CAFAB}"/>
              </a:ext>
            </a:extLst>
          </p:cNvPr>
          <p:cNvSpPr txBox="1"/>
          <p:nvPr/>
        </p:nvSpPr>
        <p:spPr>
          <a:xfrm>
            <a:off x="2932837" y="2163680"/>
            <a:ext cx="703987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masis MT Pro" pitchFamily="18"/>
              </a:rPr>
              <a:t>[4]</a:t>
            </a: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pic>
        <p:nvPicPr>
          <p:cNvPr id="9" name="Picture 18">
            <a:extLst>
              <a:ext uri="{FF2B5EF4-FFF2-40B4-BE49-F238E27FC236}">
                <a16:creationId xmlns:a16="http://schemas.microsoft.com/office/drawing/2014/main" id="{FF07090E-14A4-48C7-9707-95820D6C6AA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44917" y="1902564"/>
            <a:ext cx="7142716" cy="4011847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0" name="Slide Number Placeholder 19">
            <a:extLst>
              <a:ext uri="{FF2B5EF4-FFF2-40B4-BE49-F238E27FC236}">
                <a16:creationId xmlns:a16="http://schemas.microsoft.com/office/drawing/2014/main" id="{35695DD3-7227-4F5E-AD81-BDDF1306E32A}"/>
              </a:ext>
            </a:extLst>
          </p:cNvPr>
          <p:cNvSpPr txBox="1"/>
          <p:nvPr/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8EC25144-738B-4404-B5B0-7FF1C46D416B}" type="slidenum">
              <a:t>7</a:t>
            </a:fld>
            <a:endParaRPr lang="en-GB" sz="1200" b="0" i="0" u="none" strike="noStrike" kern="1200" cap="none" spc="0" baseline="0">
              <a:solidFill>
                <a:srgbClr val="898989"/>
              </a:solidFill>
              <a:uFillTx/>
              <a:latin typeface="Calibri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BA3733-1624-4E62-816F-CF0CCEB0B1B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45729" y="848014"/>
            <a:ext cx="10515600" cy="415713"/>
          </a:xfrm>
        </p:spPr>
        <p:txBody>
          <a:bodyPr>
            <a:normAutofit fontScale="90000"/>
          </a:bodyPr>
          <a:lstStyle/>
          <a:p>
            <a:pPr lvl="0"/>
            <a:r>
              <a:rPr lang="en-GB" sz="2600">
                <a:latin typeface="Amasis MT Pro" pitchFamily="18"/>
              </a:rPr>
              <a:t>  </a:t>
            </a:r>
            <a:r>
              <a:rPr lang="en-GB" sz="2900">
                <a:latin typeface="Amasis MT Pro" pitchFamily="18"/>
              </a:rPr>
              <a:t>VMware – vSphere 7.0</a:t>
            </a:r>
          </a:p>
        </p:txBody>
      </p:sp>
      <p:sp>
        <p:nvSpPr>
          <p:cNvPr id="3" name="Rectangle 3">
            <a:extLst>
              <a:ext uri="{FF2B5EF4-FFF2-40B4-BE49-F238E27FC236}">
                <a16:creationId xmlns:a16="http://schemas.microsoft.com/office/drawing/2014/main" id="{CC5A7DAA-8BFE-4F65-A305-9EEDB9861732}"/>
              </a:ext>
            </a:extLst>
          </p:cNvPr>
          <p:cNvSpPr/>
          <p:nvPr/>
        </p:nvSpPr>
        <p:spPr>
          <a:xfrm>
            <a:off x="1058235" y="1294543"/>
            <a:ext cx="1453731" cy="45720"/>
          </a:xfrm>
          <a:prstGeom prst="rect">
            <a:avLst/>
          </a:prstGeom>
          <a:blipFill>
            <a:blip r:embed="rId2">
              <a:alphaModFix/>
            </a:blip>
            <a:tile/>
          </a:blip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4" name="Slide Number Placeholder 7">
            <a:extLst>
              <a:ext uri="{FF2B5EF4-FFF2-40B4-BE49-F238E27FC236}">
                <a16:creationId xmlns:a16="http://schemas.microsoft.com/office/drawing/2014/main" id="{7FCC145F-E593-4877-96AD-464D950AF98E}"/>
              </a:ext>
            </a:extLst>
          </p:cNvPr>
          <p:cNvSpPr txBox="1"/>
          <p:nvPr/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132FF4DE-9916-426F-9EC8-6936F5D676D0}" type="slidenum">
              <a:t>8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pic>
        <p:nvPicPr>
          <p:cNvPr id="5" name="Picture 5">
            <a:extLst>
              <a:ext uri="{FF2B5EF4-FFF2-40B4-BE49-F238E27FC236}">
                <a16:creationId xmlns:a16="http://schemas.microsoft.com/office/drawing/2014/main" id="{94A2B1FB-5487-4768-9D08-8D772AC6D5D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28821" y="938924"/>
            <a:ext cx="4405615" cy="3266931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6" name="TextBox 6">
            <a:extLst>
              <a:ext uri="{FF2B5EF4-FFF2-40B4-BE49-F238E27FC236}">
                <a16:creationId xmlns:a16="http://schemas.microsoft.com/office/drawing/2014/main" id="{1DB3371F-306C-4F08-9411-F29EDC6B34F9}"/>
              </a:ext>
            </a:extLst>
          </p:cNvPr>
          <p:cNvSpPr txBox="1"/>
          <p:nvPr/>
        </p:nvSpPr>
        <p:spPr>
          <a:xfrm>
            <a:off x="1099227" y="1663430"/>
            <a:ext cx="2321533" cy="1642116"/>
          </a:xfrm>
          <a:prstGeom prst="rect">
            <a:avLst/>
          </a:prstGeom>
          <a:noFill/>
          <a:ln cap="flat"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Components:</a:t>
            </a:r>
          </a:p>
          <a:p>
            <a:pPr marL="742950" marR="0" lvl="1" indent="-285750" algn="l" defTabSz="914400" rtl="0" fontAlgn="auto" hangingPunct="1">
              <a:lnSpc>
                <a:spcPct val="2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ESXi</a:t>
            </a:r>
          </a:p>
          <a:p>
            <a:pPr marL="742950" marR="0" lvl="1" indent="-285750" algn="l" defTabSz="914400" rtl="0" fontAlgn="auto" hangingPunct="1">
              <a:lnSpc>
                <a:spcPct val="2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vCenter Server</a:t>
            </a:r>
          </a:p>
        </p:txBody>
      </p:sp>
      <p:pic>
        <p:nvPicPr>
          <p:cNvPr id="7" name="Picture 8">
            <a:extLst>
              <a:ext uri="{FF2B5EF4-FFF2-40B4-BE49-F238E27FC236}">
                <a16:creationId xmlns:a16="http://schemas.microsoft.com/office/drawing/2014/main" id="{0B59C878-4CD4-4265-866A-69F6DCE5618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6008" y="3605771"/>
            <a:ext cx="6741212" cy="2444831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8" name="Slide Number Placeholder 9">
            <a:extLst>
              <a:ext uri="{FF2B5EF4-FFF2-40B4-BE49-F238E27FC236}">
                <a16:creationId xmlns:a16="http://schemas.microsoft.com/office/drawing/2014/main" id="{FB19BE82-7550-409C-9761-1D2A159D59BC}"/>
              </a:ext>
            </a:extLst>
          </p:cNvPr>
          <p:cNvSpPr txBox="1"/>
          <p:nvPr/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F64EFAED-B959-458F-9A9D-0E146993AF03}" type="slidenum">
              <a:t>8</a:t>
            </a:fld>
            <a:endParaRPr lang="en-GB" sz="1200" b="0" i="0" u="none" strike="noStrike" kern="1200" cap="none" spc="0" baseline="0">
              <a:solidFill>
                <a:srgbClr val="898989"/>
              </a:solidFill>
              <a:uFillTx/>
              <a:latin typeface="Calibri"/>
            </a:endParaRPr>
          </a:p>
        </p:txBody>
      </p:sp>
      <p:sp>
        <p:nvSpPr>
          <p:cNvPr id="9" name="TextBox 22">
            <a:extLst>
              <a:ext uri="{FF2B5EF4-FFF2-40B4-BE49-F238E27FC236}">
                <a16:creationId xmlns:a16="http://schemas.microsoft.com/office/drawing/2014/main" id="{C79446D6-C52F-426D-93F6-E2681F76C233}"/>
              </a:ext>
            </a:extLst>
          </p:cNvPr>
          <p:cNvSpPr txBox="1"/>
          <p:nvPr/>
        </p:nvSpPr>
        <p:spPr>
          <a:xfrm>
            <a:off x="7268501" y="5602409"/>
            <a:ext cx="631246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masis MT Pro" pitchFamily="18"/>
              </a:rPr>
              <a:t>[7]</a:t>
            </a: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767F66-ACB1-4466-B407-795FDC78775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45729" y="848014"/>
            <a:ext cx="10515600" cy="415713"/>
          </a:xfrm>
        </p:spPr>
        <p:txBody>
          <a:bodyPr>
            <a:normAutofit fontScale="90000"/>
          </a:bodyPr>
          <a:lstStyle/>
          <a:p>
            <a:pPr lvl="0"/>
            <a:r>
              <a:rPr lang="en-GB" sz="2600">
                <a:latin typeface="Amasis MT Pro" pitchFamily="18"/>
              </a:rPr>
              <a:t>  </a:t>
            </a:r>
            <a:r>
              <a:rPr lang="en-GB" sz="2900">
                <a:latin typeface="Amasis MT Pro" pitchFamily="18"/>
              </a:rPr>
              <a:t>Windows VMs – Microsoft Hyper-V</a:t>
            </a:r>
          </a:p>
        </p:txBody>
      </p:sp>
      <p:sp>
        <p:nvSpPr>
          <p:cNvPr id="3" name="Rectangle 3">
            <a:extLst>
              <a:ext uri="{FF2B5EF4-FFF2-40B4-BE49-F238E27FC236}">
                <a16:creationId xmlns:a16="http://schemas.microsoft.com/office/drawing/2014/main" id="{F8125190-9F8E-4033-B01E-E6D0F6CB288C}"/>
              </a:ext>
            </a:extLst>
          </p:cNvPr>
          <p:cNvSpPr/>
          <p:nvPr/>
        </p:nvSpPr>
        <p:spPr>
          <a:xfrm flipV="1">
            <a:off x="1058235" y="1310115"/>
            <a:ext cx="2494254" cy="45720"/>
          </a:xfrm>
          <a:prstGeom prst="rect">
            <a:avLst/>
          </a:prstGeom>
          <a:blipFill>
            <a:blip r:embed="rId2">
              <a:alphaModFix/>
            </a:blip>
            <a:tile/>
          </a:blip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4" name="TextBox 4">
            <a:extLst>
              <a:ext uri="{FF2B5EF4-FFF2-40B4-BE49-F238E27FC236}">
                <a16:creationId xmlns:a16="http://schemas.microsoft.com/office/drawing/2014/main" id="{C775E640-AEC1-4B22-83CD-D2D83CEB6DD9}"/>
              </a:ext>
            </a:extLst>
          </p:cNvPr>
          <p:cNvSpPr txBox="1"/>
          <p:nvPr/>
        </p:nvSpPr>
        <p:spPr>
          <a:xfrm>
            <a:off x="1807777" y="2112584"/>
            <a:ext cx="1607615" cy="461662"/>
          </a:xfrm>
          <a:prstGeom prst="rect">
            <a:avLst/>
          </a:prstGeom>
          <a:noFill/>
          <a:ln cap="flat"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1" i="0" u="none" strike="noStrike" kern="1200" cap="none" spc="0" baseline="0">
                <a:solidFill>
                  <a:srgbClr val="4472C4"/>
                </a:solidFill>
                <a:uFillTx/>
                <a:latin typeface="Amasis MT Pro" pitchFamily="18"/>
              </a:rPr>
              <a:t>Overview</a:t>
            </a:r>
            <a:endParaRPr lang="en-GB" sz="24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pic>
        <p:nvPicPr>
          <p:cNvPr id="5" name="Graphic 5" descr="Clipboard Badge outline">
            <a:extLst>
              <a:ext uri="{FF2B5EF4-FFF2-40B4-BE49-F238E27FC236}">
                <a16:creationId xmlns:a16="http://schemas.microsoft.com/office/drawing/2014/main" id="{A3D5CFA2-7809-49CD-8D2A-6E368F5EE7C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56287" y="1933901"/>
            <a:ext cx="754114" cy="754114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6" name="TextBox 6">
            <a:extLst>
              <a:ext uri="{FF2B5EF4-FFF2-40B4-BE49-F238E27FC236}">
                <a16:creationId xmlns:a16="http://schemas.microsoft.com/office/drawing/2014/main" id="{3EF86B3B-4EBD-4AA1-9EF9-549B5C95556A}"/>
              </a:ext>
            </a:extLst>
          </p:cNvPr>
          <p:cNvSpPr txBox="1"/>
          <p:nvPr/>
        </p:nvSpPr>
        <p:spPr>
          <a:xfrm>
            <a:off x="1027218" y="2964695"/>
            <a:ext cx="3172666" cy="646334"/>
          </a:xfrm>
          <a:prstGeom prst="rect">
            <a:avLst/>
          </a:prstGeom>
          <a:noFill/>
          <a:ln cap="flat"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171717"/>
                </a:solidFill>
                <a:uFillTx/>
                <a:latin typeface="Amasis MT Pro" pitchFamily="18"/>
                <a:ea typeface="Calibri" pitchFamily="34"/>
              </a:rPr>
              <a:t>Hyper-V is a hypervisor-based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171717"/>
                </a:solidFill>
                <a:uFillTx/>
                <a:latin typeface="Amasis MT Pro" pitchFamily="18"/>
                <a:ea typeface="Calibri" pitchFamily="34"/>
              </a:rPr>
              <a:t> virtualization technology</a:t>
            </a: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masis MT Pro" pitchFamily="18"/>
            </a:endParaRPr>
          </a:p>
        </p:txBody>
      </p:sp>
      <p:sp>
        <p:nvSpPr>
          <p:cNvPr id="7" name="TextBox 7">
            <a:extLst>
              <a:ext uri="{FF2B5EF4-FFF2-40B4-BE49-F238E27FC236}">
                <a16:creationId xmlns:a16="http://schemas.microsoft.com/office/drawing/2014/main" id="{EBE5A53E-7B38-447B-8392-A61DC0F054A3}"/>
              </a:ext>
            </a:extLst>
          </p:cNvPr>
          <p:cNvSpPr txBox="1"/>
          <p:nvPr/>
        </p:nvSpPr>
        <p:spPr>
          <a:xfrm>
            <a:off x="1006196" y="3742465"/>
            <a:ext cx="3187095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masis MT Pro" pitchFamily="18"/>
              </a:rPr>
              <a:t>Hyper-V is a type 1 hypervisor</a:t>
            </a:r>
          </a:p>
        </p:txBody>
      </p:sp>
      <p:sp>
        <p:nvSpPr>
          <p:cNvPr id="8" name="TextBox 9">
            <a:extLst>
              <a:ext uri="{FF2B5EF4-FFF2-40B4-BE49-F238E27FC236}">
                <a16:creationId xmlns:a16="http://schemas.microsoft.com/office/drawing/2014/main" id="{5234FE9F-038C-4AE5-91E8-E0AAF0CBF955}"/>
              </a:ext>
            </a:extLst>
          </p:cNvPr>
          <p:cNvSpPr txBox="1"/>
          <p:nvPr/>
        </p:nvSpPr>
        <p:spPr>
          <a:xfrm>
            <a:off x="1006196" y="4425641"/>
            <a:ext cx="3233574" cy="646334"/>
          </a:xfrm>
          <a:prstGeom prst="rect">
            <a:avLst/>
          </a:prstGeom>
          <a:noFill/>
          <a:ln cap="flat"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masis MT Pro" pitchFamily="18"/>
                <a:ea typeface="ＭＳ Ｐゴシック"/>
                <a:cs typeface="CiscoSans"/>
              </a:rPr>
              <a:t>Hypervisor is installed directly 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masis MT Pro" pitchFamily="18"/>
                <a:ea typeface="ＭＳ Ｐゴシック"/>
                <a:cs typeface="CiscoSans"/>
              </a:rPr>
              <a:t>on the hardware</a:t>
            </a: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masis MT Pro" pitchFamily="18"/>
            </a:endParaRPr>
          </a:p>
        </p:txBody>
      </p:sp>
      <p:sp>
        <p:nvSpPr>
          <p:cNvPr id="9" name="Slide Number Placeholder 10">
            <a:extLst>
              <a:ext uri="{FF2B5EF4-FFF2-40B4-BE49-F238E27FC236}">
                <a16:creationId xmlns:a16="http://schemas.microsoft.com/office/drawing/2014/main" id="{4E4F4D4C-635D-4C46-AD0C-5846E3573981}"/>
              </a:ext>
            </a:extLst>
          </p:cNvPr>
          <p:cNvSpPr txBox="1"/>
          <p:nvPr/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8F72C19A-F3CA-457E-A7D0-2789B128DF32}" type="slidenum">
              <a:t>9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pic>
        <p:nvPicPr>
          <p:cNvPr id="10" name="Picture 11">
            <a:extLst>
              <a:ext uri="{FF2B5EF4-FFF2-40B4-BE49-F238E27FC236}">
                <a16:creationId xmlns:a16="http://schemas.microsoft.com/office/drawing/2014/main" id="{9B48AE1F-59E0-4700-9563-876F253CF75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13633" y="1877436"/>
            <a:ext cx="7215694" cy="440770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1" name="Slide Number Placeholder 12">
            <a:extLst>
              <a:ext uri="{FF2B5EF4-FFF2-40B4-BE49-F238E27FC236}">
                <a16:creationId xmlns:a16="http://schemas.microsoft.com/office/drawing/2014/main" id="{C8FD0EBA-EAB8-4FD5-AAD5-24657412BE12}"/>
              </a:ext>
            </a:extLst>
          </p:cNvPr>
          <p:cNvSpPr txBox="1"/>
          <p:nvPr/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6DE51AC1-4055-474B-A74A-FB4E1427185A}" type="slidenum">
              <a:t>9</a:t>
            </a:fld>
            <a:endParaRPr lang="en-GB" sz="1200" b="0" i="0" u="none" strike="noStrike" kern="1200" cap="none" spc="0" baseline="0">
              <a:solidFill>
                <a:srgbClr val="898989"/>
              </a:solidFill>
              <a:uFillTx/>
              <a:latin typeface="Calibri"/>
            </a:endParaRPr>
          </a:p>
        </p:txBody>
      </p:sp>
      <p:sp>
        <p:nvSpPr>
          <p:cNvPr id="12" name="TextBox 22">
            <a:extLst>
              <a:ext uri="{FF2B5EF4-FFF2-40B4-BE49-F238E27FC236}">
                <a16:creationId xmlns:a16="http://schemas.microsoft.com/office/drawing/2014/main" id="{70794FD4-0AAE-4848-8E6A-22BF903C5A54}"/>
              </a:ext>
            </a:extLst>
          </p:cNvPr>
          <p:cNvSpPr txBox="1"/>
          <p:nvPr/>
        </p:nvSpPr>
        <p:spPr>
          <a:xfrm>
            <a:off x="3581713" y="5281391"/>
            <a:ext cx="631246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masis MT Pro" pitchFamily="18"/>
              </a:rPr>
              <a:t>[8]</a:t>
            </a: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4FDE40-CB49-4DD9-8D14-2891AE9DFF1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45729" y="848014"/>
            <a:ext cx="10515600" cy="415713"/>
          </a:xfrm>
        </p:spPr>
        <p:txBody>
          <a:bodyPr>
            <a:normAutofit fontScale="90000"/>
          </a:bodyPr>
          <a:lstStyle/>
          <a:p>
            <a:pPr lvl="0"/>
            <a:r>
              <a:rPr lang="en-GB" sz="2600">
                <a:latin typeface="Amasis MT Pro" pitchFamily="18"/>
              </a:rPr>
              <a:t>  </a:t>
            </a:r>
            <a:r>
              <a:rPr lang="en-GB" sz="2900">
                <a:latin typeface="Amasis MT Pro" pitchFamily="18"/>
              </a:rPr>
              <a:t>Windows VMs - Microsoft Hyper-V</a:t>
            </a:r>
          </a:p>
        </p:txBody>
      </p:sp>
      <p:sp>
        <p:nvSpPr>
          <p:cNvPr id="3" name="Rectangle 3">
            <a:extLst>
              <a:ext uri="{FF2B5EF4-FFF2-40B4-BE49-F238E27FC236}">
                <a16:creationId xmlns:a16="http://schemas.microsoft.com/office/drawing/2014/main" id="{3BCEA096-1214-42CE-B43C-F552E36852E2}"/>
              </a:ext>
            </a:extLst>
          </p:cNvPr>
          <p:cNvSpPr/>
          <p:nvPr/>
        </p:nvSpPr>
        <p:spPr>
          <a:xfrm flipV="1">
            <a:off x="1058235" y="1310115"/>
            <a:ext cx="2494254" cy="45720"/>
          </a:xfrm>
          <a:prstGeom prst="rect">
            <a:avLst/>
          </a:prstGeom>
          <a:blipFill>
            <a:blip r:embed="rId2">
              <a:alphaModFix/>
            </a:blip>
            <a:tile/>
          </a:blip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7F9F7665-4F7D-4993-81DD-F2A0E6D7E14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53846" y="1987603"/>
            <a:ext cx="714402" cy="650495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5" name="TextBox 5">
            <a:extLst>
              <a:ext uri="{FF2B5EF4-FFF2-40B4-BE49-F238E27FC236}">
                <a16:creationId xmlns:a16="http://schemas.microsoft.com/office/drawing/2014/main" id="{095BC31A-BFDB-4E95-83C8-E3BBFB65E703}"/>
              </a:ext>
            </a:extLst>
          </p:cNvPr>
          <p:cNvSpPr txBox="1"/>
          <p:nvPr/>
        </p:nvSpPr>
        <p:spPr>
          <a:xfrm>
            <a:off x="1734205" y="2102068"/>
            <a:ext cx="1427506" cy="461662"/>
          </a:xfrm>
          <a:prstGeom prst="rect">
            <a:avLst/>
          </a:prstGeom>
          <a:noFill/>
          <a:ln cap="flat"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1" i="0" u="none" strike="noStrike" kern="1200" cap="none" spc="0" baseline="0">
                <a:solidFill>
                  <a:srgbClr val="4472C4"/>
                </a:solidFill>
                <a:uFillTx/>
                <a:latin typeface="Amasis MT Pro" pitchFamily="18"/>
              </a:rPr>
              <a:t>Features</a:t>
            </a:r>
            <a:endParaRPr lang="en-GB" sz="2400" b="1" i="0" u="none" strike="noStrike" kern="1200" cap="none" spc="0" baseline="0">
              <a:solidFill>
                <a:srgbClr val="4472C4"/>
              </a:solidFill>
              <a:uFillTx/>
              <a:latin typeface="Calibri"/>
            </a:endParaRPr>
          </a:p>
        </p:txBody>
      </p:sp>
      <p:sp>
        <p:nvSpPr>
          <p:cNvPr id="6" name="TextBox 6">
            <a:extLst>
              <a:ext uri="{FF2B5EF4-FFF2-40B4-BE49-F238E27FC236}">
                <a16:creationId xmlns:a16="http://schemas.microsoft.com/office/drawing/2014/main" id="{EBF88891-ED7B-4837-A322-8985E0DE0D84}"/>
              </a:ext>
            </a:extLst>
          </p:cNvPr>
          <p:cNvSpPr txBox="1"/>
          <p:nvPr/>
        </p:nvSpPr>
        <p:spPr>
          <a:xfrm>
            <a:off x="1057183" y="3060414"/>
            <a:ext cx="3615555" cy="224677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1200" cap="none" spc="0" baseline="0">
                <a:solidFill>
                  <a:srgbClr val="000000"/>
                </a:solidFill>
                <a:uFillTx/>
                <a:latin typeface="Amasis MT Pro" pitchFamily="18"/>
              </a:rPr>
              <a:t>Hyper-V Replica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000" b="0" i="0" u="none" strike="noStrike" kern="1200" cap="none" spc="0" baseline="0">
              <a:solidFill>
                <a:srgbClr val="000000"/>
              </a:solidFill>
              <a:uFillTx/>
              <a:latin typeface="Amasis MT Pro" pitchFamily="18"/>
            </a:endParaRP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1200" cap="none" spc="0" baseline="0">
                <a:solidFill>
                  <a:srgbClr val="000000"/>
                </a:solidFill>
                <a:uFillTx/>
                <a:latin typeface="Amasis MT Pro" pitchFamily="18"/>
              </a:rPr>
              <a:t>Integration services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000" b="0" i="0" u="none" strike="noStrike" kern="1200" cap="none" spc="0" baseline="0">
              <a:solidFill>
                <a:srgbClr val="000000"/>
              </a:solidFill>
              <a:uFillTx/>
              <a:latin typeface="Amasis MT Pro" pitchFamily="18"/>
            </a:endParaRP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1200" cap="none" spc="0" baseline="0">
                <a:solidFill>
                  <a:srgbClr val="000000"/>
                </a:solidFill>
                <a:uFillTx/>
                <a:latin typeface="Amasis MT Pro" pitchFamily="18"/>
              </a:rPr>
              <a:t>Import/Export 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000" b="0" i="0" u="none" strike="noStrike" kern="1200" cap="none" spc="0" baseline="0">
              <a:solidFill>
                <a:srgbClr val="000000"/>
              </a:solidFill>
              <a:uFillTx/>
              <a:latin typeface="Amasis MT Pro" pitchFamily="18"/>
            </a:endParaRP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1200" cap="none" spc="0" baseline="0">
                <a:solidFill>
                  <a:srgbClr val="171717"/>
                </a:solidFill>
                <a:uFillTx/>
                <a:latin typeface="Segoe UI" pitchFamily="34"/>
              </a:rPr>
              <a:t>Virtual Machine Connection</a:t>
            </a:r>
            <a:endParaRPr lang="en-GB" sz="2000" b="0" i="0" u="none" strike="noStrike" kern="1200" cap="none" spc="0" baseline="0">
              <a:solidFill>
                <a:srgbClr val="000000"/>
              </a:solidFill>
              <a:uFillTx/>
              <a:latin typeface="Amasis MT Pro" pitchFamily="18"/>
            </a:endParaRPr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FF5AD76D-FE15-4080-BF72-17C51A22147B}"/>
              </a:ext>
            </a:extLst>
          </p:cNvPr>
          <p:cNvSpPr txBox="1"/>
          <p:nvPr/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8BA11165-ED5F-4808-8380-C33E28262856}" type="slidenum">
              <a:t>10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pic>
        <p:nvPicPr>
          <p:cNvPr id="8" name="Picture 9">
            <a:extLst>
              <a:ext uri="{FF2B5EF4-FFF2-40B4-BE49-F238E27FC236}">
                <a16:creationId xmlns:a16="http://schemas.microsoft.com/office/drawing/2014/main" id="{A4F14BBB-4008-4E08-8DCF-A8B32A50F53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76658" y="2009448"/>
            <a:ext cx="6670474" cy="3525588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9" name="Slide Number Placeholder 10">
            <a:extLst>
              <a:ext uri="{FF2B5EF4-FFF2-40B4-BE49-F238E27FC236}">
                <a16:creationId xmlns:a16="http://schemas.microsoft.com/office/drawing/2014/main" id="{255854B9-97C5-436B-8CF9-1E007535130A}"/>
              </a:ext>
            </a:extLst>
          </p:cNvPr>
          <p:cNvSpPr txBox="1"/>
          <p:nvPr/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B95EFED9-3E5A-4730-88AF-8DECFF13BEA2}" type="slidenum">
              <a:t>10</a:t>
            </a:fld>
            <a:endParaRPr lang="en-GB" sz="1200" b="0" i="0" u="none" strike="noStrike" kern="1200" cap="none" spc="0" baseline="0">
              <a:solidFill>
                <a:srgbClr val="898989"/>
              </a:solidFill>
              <a:uFillTx/>
              <a:latin typeface="Calibri"/>
            </a:endParaRPr>
          </a:p>
        </p:txBody>
      </p:sp>
      <p:sp>
        <p:nvSpPr>
          <p:cNvPr id="10" name="TextBox 22">
            <a:extLst>
              <a:ext uri="{FF2B5EF4-FFF2-40B4-BE49-F238E27FC236}">
                <a16:creationId xmlns:a16="http://schemas.microsoft.com/office/drawing/2014/main" id="{7ED44ECF-BA00-41FB-8AB6-945E5622BFCE}"/>
              </a:ext>
            </a:extLst>
          </p:cNvPr>
          <p:cNvSpPr txBox="1"/>
          <p:nvPr/>
        </p:nvSpPr>
        <p:spPr>
          <a:xfrm>
            <a:off x="4301566" y="5223025"/>
            <a:ext cx="631246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masis MT Pro" pitchFamily="18"/>
              </a:rPr>
              <a:t>[8]</a:t>
            </a: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11" name="TextBox 22">
            <a:extLst>
              <a:ext uri="{FF2B5EF4-FFF2-40B4-BE49-F238E27FC236}">
                <a16:creationId xmlns:a16="http://schemas.microsoft.com/office/drawing/2014/main" id="{D660E6B7-DF10-4787-BEA4-FA67D36915ED}"/>
              </a:ext>
            </a:extLst>
          </p:cNvPr>
          <p:cNvSpPr txBox="1"/>
          <p:nvPr/>
        </p:nvSpPr>
        <p:spPr>
          <a:xfrm>
            <a:off x="11266569" y="5524585"/>
            <a:ext cx="631246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masis MT Pro" pitchFamily="18"/>
              </a:rPr>
              <a:t>[9]</a:t>
            </a: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ight Triangle 4">
            <a:extLst>
              <a:ext uri="{FF2B5EF4-FFF2-40B4-BE49-F238E27FC236}">
                <a16:creationId xmlns:a16="http://schemas.microsoft.com/office/drawing/2014/main" id="{B84CA081-529C-4D92-9395-531BC1AA919B}"/>
              </a:ext>
            </a:extLst>
          </p:cNvPr>
          <p:cNvSpPr/>
          <p:nvPr/>
        </p:nvSpPr>
        <p:spPr>
          <a:xfrm rot="16200004">
            <a:off x="4984535" y="-349469"/>
            <a:ext cx="6858000" cy="7556939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ss"/>
              <a:gd name="f6" fmla="val 0"/>
              <a:gd name="f7" fmla="+- 0 0 -360"/>
              <a:gd name="f8" fmla="+- 0 0 -180"/>
              <a:gd name="f9" fmla="+- 0 0 -90"/>
              <a:gd name="f10" fmla="abs f3"/>
              <a:gd name="f11" fmla="abs f4"/>
              <a:gd name="f12" fmla="abs f5"/>
              <a:gd name="f13" fmla="*/ f7 f0 1"/>
              <a:gd name="f14" fmla="*/ f8 f0 1"/>
              <a:gd name="f15" fmla="*/ f9 f0 1"/>
              <a:gd name="f16" fmla="?: f10 f3 1"/>
              <a:gd name="f17" fmla="?: f11 f4 1"/>
              <a:gd name="f18" fmla="?: f12 f5 1"/>
              <a:gd name="f19" fmla="*/ f13 1 f2"/>
              <a:gd name="f20" fmla="*/ f14 1 f2"/>
              <a:gd name="f21" fmla="*/ f15 1 f2"/>
              <a:gd name="f22" fmla="*/ f16 1 21600"/>
              <a:gd name="f23" fmla="*/ f17 1 21600"/>
              <a:gd name="f24" fmla="*/ 21600 f16 1"/>
              <a:gd name="f25" fmla="*/ 21600 f17 1"/>
              <a:gd name="f26" fmla="+- f19 0 f1"/>
              <a:gd name="f27" fmla="+- f20 0 f1"/>
              <a:gd name="f28" fmla="+- f21 0 f1"/>
              <a:gd name="f29" fmla="min f23 f22"/>
              <a:gd name="f30" fmla="*/ f24 1 f18"/>
              <a:gd name="f31" fmla="*/ f25 1 f18"/>
              <a:gd name="f32" fmla="val f30"/>
              <a:gd name="f33" fmla="val f31"/>
              <a:gd name="f34" fmla="*/ f6 f29 1"/>
              <a:gd name="f35" fmla="+- f33 0 f6"/>
              <a:gd name="f36" fmla="+- f32 0 f6"/>
              <a:gd name="f37" fmla="*/ f33 f29 1"/>
              <a:gd name="f38" fmla="*/ f32 f29 1"/>
              <a:gd name="f39" fmla="*/ f35 1 2"/>
              <a:gd name="f40" fmla="*/ f36 1 2"/>
              <a:gd name="f41" fmla="*/ f36 1 12"/>
              <a:gd name="f42" fmla="*/ f35 7 1"/>
              <a:gd name="f43" fmla="*/ f36 7 1"/>
              <a:gd name="f44" fmla="*/ f35 11 1"/>
              <a:gd name="f45" fmla="+- f6 f39 0"/>
              <a:gd name="f46" fmla="+- f6 f40 0"/>
              <a:gd name="f47" fmla="*/ f42 1 12"/>
              <a:gd name="f48" fmla="*/ f43 1 12"/>
              <a:gd name="f49" fmla="*/ f44 1 12"/>
              <a:gd name="f50" fmla="*/ f41 f29 1"/>
              <a:gd name="f51" fmla="*/ f47 f29 1"/>
              <a:gd name="f52" fmla="*/ f48 f29 1"/>
              <a:gd name="f53" fmla="*/ f49 f29 1"/>
              <a:gd name="f54" fmla="*/ f46 f29 1"/>
              <a:gd name="f55" fmla="*/ f45 f29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6">
                <a:pos x="f34" y="f34"/>
              </a:cxn>
              <a:cxn ang="f27">
                <a:pos x="f34" y="f37"/>
              </a:cxn>
              <a:cxn ang="f27">
                <a:pos x="f38" y="f37"/>
              </a:cxn>
              <a:cxn ang="f28">
                <a:pos x="f54" y="f55"/>
              </a:cxn>
            </a:cxnLst>
            <a:rect l="f50" t="f51" r="f52" b="f53"/>
            <a:pathLst>
              <a:path>
                <a:moveTo>
                  <a:pt x="f34" y="f37"/>
                </a:moveTo>
                <a:lnTo>
                  <a:pt x="f34" y="f34"/>
                </a:lnTo>
                <a:lnTo>
                  <a:pt x="f38" y="f37"/>
                </a:lnTo>
                <a:close/>
              </a:path>
            </a:pathLst>
          </a:custGeom>
          <a:gradFill>
            <a:gsLst>
              <a:gs pos="0">
                <a:srgbClr val="E692D4"/>
              </a:gs>
              <a:gs pos="100000">
                <a:srgbClr val="4D79C7"/>
              </a:gs>
            </a:gsLst>
            <a:lin ang="2700000"/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641D0CC2-968B-436F-88BC-E8F1FA9E9D3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45729" y="848014"/>
            <a:ext cx="10515600" cy="415713"/>
          </a:xfrm>
        </p:spPr>
        <p:txBody>
          <a:bodyPr>
            <a:normAutofit fontScale="90000"/>
          </a:bodyPr>
          <a:lstStyle/>
          <a:p>
            <a:pPr lvl="0"/>
            <a:r>
              <a:rPr lang="en-GB" sz="2600">
                <a:latin typeface="Amasis MT Pro" pitchFamily="18"/>
              </a:rPr>
              <a:t>  </a:t>
            </a:r>
            <a:r>
              <a:rPr lang="en-GB" sz="2900">
                <a:latin typeface="Amasis MT Pro" pitchFamily="18"/>
              </a:rPr>
              <a:t>Windows VMs - Microsoft Hyper-V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E872C1F-43F5-4690-9E04-D3833F572B9D}"/>
              </a:ext>
            </a:extLst>
          </p:cNvPr>
          <p:cNvSpPr/>
          <p:nvPr/>
        </p:nvSpPr>
        <p:spPr>
          <a:xfrm flipV="1">
            <a:off x="1058235" y="1310115"/>
            <a:ext cx="2494254" cy="45720"/>
          </a:xfrm>
          <a:prstGeom prst="rect">
            <a:avLst/>
          </a:prstGeom>
          <a:blipFill>
            <a:blip r:embed="rId2">
              <a:alphaModFix/>
            </a:blip>
            <a:tile/>
          </a:blip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pic>
        <p:nvPicPr>
          <p:cNvPr id="5" name="Picture 5">
            <a:extLst>
              <a:ext uri="{FF2B5EF4-FFF2-40B4-BE49-F238E27FC236}">
                <a16:creationId xmlns:a16="http://schemas.microsoft.com/office/drawing/2014/main" id="{93E6C01F-2793-417A-B5F1-9ED905679DE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10685" y="1982510"/>
            <a:ext cx="636010" cy="676601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6" name="TextBox 6">
            <a:extLst>
              <a:ext uri="{FF2B5EF4-FFF2-40B4-BE49-F238E27FC236}">
                <a16:creationId xmlns:a16="http://schemas.microsoft.com/office/drawing/2014/main" id="{25A89933-DFD5-4842-9619-712634D2C56A}"/>
              </a:ext>
            </a:extLst>
          </p:cNvPr>
          <p:cNvSpPr txBox="1"/>
          <p:nvPr/>
        </p:nvSpPr>
        <p:spPr>
          <a:xfrm>
            <a:off x="1671148" y="2112584"/>
            <a:ext cx="1391789" cy="461662"/>
          </a:xfrm>
          <a:prstGeom prst="rect">
            <a:avLst/>
          </a:prstGeom>
          <a:noFill/>
          <a:ln cap="flat"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1" i="0" u="none" strike="noStrike" kern="1200" cap="none" spc="0" baseline="0">
                <a:solidFill>
                  <a:srgbClr val="4472C4"/>
                </a:solidFill>
                <a:uFillTx/>
                <a:latin typeface="Amasis MT Pro" pitchFamily="18"/>
              </a:rPr>
              <a:t>Benefits</a:t>
            </a:r>
            <a:endParaRPr lang="en-GB" sz="24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7" name="TextBox 7">
            <a:extLst>
              <a:ext uri="{FF2B5EF4-FFF2-40B4-BE49-F238E27FC236}">
                <a16:creationId xmlns:a16="http://schemas.microsoft.com/office/drawing/2014/main" id="{D493040F-2695-4489-94DB-0171BCE947C5}"/>
              </a:ext>
            </a:extLst>
          </p:cNvPr>
          <p:cNvSpPr txBox="1"/>
          <p:nvPr/>
        </p:nvSpPr>
        <p:spPr>
          <a:xfrm>
            <a:off x="1734205" y="2890345"/>
            <a:ext cx="4417210" cy="2554540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1200" cap="none" spc="0" baseline="0">
                <a:solidFill>
                  <a:srgbClr val="000000"/>
                </a:solidFill>
                <a:uFillTx/>
                <a:latin typeface="Amasis MT Pro" pitchFamily="18"/>
              </a:rPr>
              <a:t>Flexibility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000" b="0" i="0" u="none" strike="noStrike" kern="1200" cap="none" spc="0" baseline="0">
              <a:solidFill>
                <a:srgbClr val="000000"/>
              </a:solidFill>
              <a:uFillTx/>
              <a:latin typeface="Amasis MT Pro" pitchFamily="18"/>
            </a:endParaRP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1200" cap="none" spc="0" baseline="0">
                <a:solidFill>
                  <a:srgbClr val="000000"/>
                </a:solidFill>
                <a:uFillTx/>
                <a:latin typeface="Amasis MT Pro" pitchFamily="18"/>
              </a:rPr>
              <a:t>Increase hardware usage efficiency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000" b="0" i="0" u="none" strike="noStrike" kern="1200" cap="none" spc="0" baseline="0">
              <a:solidFill>
                <a:srgbClr val="000000"/>
              </a:solidFill>
              <a:uFillTx/>
              <a:latin typeface="Amasis MT Pro" pitchFamily="18"/>
            </a:endParaRP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1200" cap="none" spc="0" baseline="0">
                <a:solidFill>
                  <a:srgbClr val="000000"/>
                </a:solidFill>
                <a:uFillTx/>
                <a:latin typeface="Amasis MT Pro" pitchFamily="18"/>
              </a:rPr>
              <a:t>Increase development and testing efficiency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000" b="0" i="0" u="none" strike="noStrike" kern="1200" cap="none" spc="0" baseline="0">
              <a:solidFill>
                <a:srgbClr val="000000"/>
              </a:solidFill>
              <a:uFillTx/>
              <a:latin typeface="Amasis MT Pro" pitchFamily="18"/>
            </a:endParaRP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1200" cap="none" spc="0" baseline="0">
                <a:solidFill>
                  <a:srgbClr val="000000"/>
                </a:solidFill>
                <a:uFillTx/>
                <a:latin typeface="Amasis MT Pro" pitchFamily="18"/>
              </a:rPr>
              <a:t>Improve business continuity</a:t>
            </a:r>
          </a:p>
        </p:txBody>
      </p:sp>
      <p:sp>
        <p:nvSpPr>
          <p:cNvPr id="8" name="Slide Number Placeholder 8">
            <a:extLst>
              <a:ext uri="{FF2B5EF4-FFF2-40B4-BE49-F238E27FC236}">
                <a16:creationId xmlns:a16="http://schemas.microsoft.com/office/drawing/2014/main" id="{C571F7E0-BFDF-47A3-A014-C6530A901367}"/>
              </a:ext>
            </a:extLst>
          </p:cNvPr>
          <p:cNvSpPr txBox="1"/>
          <p:nvPr/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B7196163-1FA4-49C9-9A8E-2A44D84491B7}" type="slidenum">
              <a:t>11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9" name="Slide Number Placeholder 9">
            <a:extLst>
              <a:ext uri="{FF2B5EF4-FFF2-40B4-BE49-F238E27FC236}">
                <a16:creationId xmlns:a16="http://schemas.microsoft.com/office/drawing/2014/main" id="{850D83C2-46F9-4FA9-A740-70D9A5BEF837}"/>
              </a:ext>
            </a:extLst>
          </p:cNvPr>
          <p:cNvSpPr txBox="1"/>
          <p:nvPr/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BEF6FC13-D8D0-4216-A411-47625507E45C}" type="slidenum">
              <a:t>11</a:t>
            </a:fld>
            <a:endParaRPr lang="en-GB" sz="1200" b="0" i="0" u="none" strike="noStrike" kern="1200" cap="none" spc="0" baseline="0">
              <a:solidFill>
                <a:srgbClr val="898989"/>
              </a:solidFill>
              <a:uFillTx/>
              <a:latin typeface="Calibri"/>
            </a:endParaRPr>
          </a:p>
        </p:txBody>
      </p:sp>
      <p:sp>
        <p:nvSpPr>
          <p:cNvPr id="10" name="TextBox 22">
            <a:extLst>
              <a:ext uri="{FF2B5EF4-FFF2-40B4-BE49-F238E27FC236}">
                <a16:creationId xmlns:a16="http://schemas.microsoft.com/office/drawing/2014/main" id="{423EABA6-228E-4E47-B6D1-0D9EAD882EBA}"/>
              </a:ext>
            </a:extLst>
          </p:cNvPr>
          <p:cNvSpPr txBox="1"/>
          <p:nvPr/>
        </p:nvSpPr>
        <p:spPr>
          <a:xfrm>
            <a:off x="2920236" y="2139357"/>
            <a:ext cx="631246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masis MT Pro" pitchFamily="18"/>
              </a:rPr>
              <a:t>[8]</a:t>
            </a: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4">
            <a:extLst>
              <a:ext uri="{FF2B5EF4-FFF2-40B4-BE49-F238E27FC236}">
                <a16:creationId xmlns:a16="http://schemas.microsoft.com/office/drawing/2014/main" id="{890BE09E-A79F-4377-8AAB-94CF0E04570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7748" y="1634243"/>
            <a:ext cx="6914820" cy="2986393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E140CF5A-C290-491F-BCD0-D3AAD1978D1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45729" y="848014"/>
            <a:ext cx="10515600" cy="415713"/>
          </a:xfrm>
        </p:spPr>
        <p:txBody>
          <a:bodyPr>
            <a:normAutofit fontScale="90000"/>
          </a:bodyPr>
          <a:lstStyle/>
          <a:p>
            <a:pPr lvl="0"/>
            <a:r>
              <a:rPr lang="en-GB" sz="2600">
                <a:latin typeface="Amasis MT Pro" pitchFamily="18"/>
              </a:rPr>
              <a:t>  Microsoft </a:t>
            </a:r>
            <a:r>
              <a:rPr lang="en-GB" sz="2900">
                <a:latin typeface="Amasis MT Pro" pitchFamily="18"/>
              </a:rPr>
              <a:t>Azure - Overview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E308C2E-09AE-42B4-AA9E-C9F0EB0ABA92}"/>
              </a:ext>
            </a:extLst>
          </p:cNvPr>
          <p:cNvSpPr/>
          <p:nvPr/>
        </p:nvSpPr>
        <p:spPr>
          <a:xfrm flipV="1">
            <a:off x="1058235" y="1280352"/>
            <a:ext cx="1001789" cy="45720"/>
          </a:xfrm>
          <a:prstGeom prst="rect">
            <a:avLst/>
          </a:prstGeom>
          <a:blipFill>
            <a:blip r:embed="rId3">
              <a:alphaModFix/>
            </a:blip>
            <a:tile/>
          </a:blip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E30F033-07CE-4B27-8C7B-493B876E444D}"/>
              </a:ext>
            </a:extLst>
          </p:cNvPr>
          <p:cNvSpPr txBox="1"/>
          <p:nvPr/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A1951EDD-5318-49EB-8E8C-7F1C6D375AD6}" type="slidenum">
              <a:t>12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6" name="TextBox 10">
            <a:extLst>
              <a:ext uri="{FF2B5EF4-FFF2-40B4-BE49-F238E27FC236}">
                <a16:creationId xmlns:a16="http://schemas.microsoft.com/office/drawing/2014/main" id="{A209B29B-3A01-40D9-A410-519CA037F0DE}"/>
              </a:ext>
            </a:extLst>
          </p:cNvPr>
          <p:cNvSpPr txBox="1"/>
          <p:nvPr/>
        </p:nvSpPr>
        <p:spPr>
          <a:xfrm>
            <a:off x="904670" y="1848258"/>
            <a:ext cx="3528532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masis MT Pro" pitchFamily="18"/>
              </a:rPr>
              <a:t>Microsoft Azure is a </a:t>
            </a:r>
            <a:r>
              <a:rPr lang="en-GB" sz="1800" b="0" i="1" u="sng" strike="noStrike" kern="1200" cap="none" spc="0" baseline="0">
                <a:solidFill>
                  <a:srgbClr val="000000"/>
                </a:solidFill>
                <a:uFillTx/>
                <a:latin typeface="Amasis MT Pro" pitchFamily="18"/>
              </a:rPr>
              <a:t>cloud provider</a:t>
            </a: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masis MT Pro" pitchFamily="18"/>
            </a:endParaRPr>
          </a:p>
        </p:txBody>
      </p:sp>
      <p:sp>
        <p:nvSpPr>
          <p:cNvPr id="7" name="TextBox 11">
            <a:extLst>
              <a:ext uri="{FF2B5EF4-FFF2-40B4-BE49-F238E27FC236}">
                <a16:creationId xmlns:a16="http://schemas.microsoft.com/office/drawing/2014/main" id="{81AC0A6B-EA00-4E5F-A027-9808A27641D1}"/>
              </a:ext>
            </a:extLst>
          </p:cNvPr>
          <p:cNvSpPr txBox="1"/>
          <p:nvPr/>
        </p:nvSpPr>
        <p:spPr>
          <a:xfrm>
            <a:off x="894941" y="2363815"/>
            <a:ext cx="4599404" cy="2308320"/>
          </a:xfrm>
          <a:prstGeom prst="rect">
            <a:avLst/>
          </a:prstGeom>
          <a:noFill/>
          <a:ln cap="flat"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masis MT Pro" pitchFamily="18"/>
              </a:rPr>
              <a:t>Microsoft Azure </a:t>
            </a:r>
            <a:r>
              <a:rPr lang="en-GB" sz="1800" b="0" i="1" u="sng" strike="noStrike" kern="1200" cap="none" spc="0" baseline="0">
                <a:solidFill>
                  <a:srgbClr val="000000"/>
                </a:solidFill>
                <a:uFillTx/>
                <a:latin typeface="Amasis MT Pro" pitchFamily="18"/>
              </a:rPr>
              <a:t>is a platform </a:t>
            </a: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masis MT Pro" pitchFamily="18"/>
              </a:rPr>
              <a:t>that offers more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masis MT Pro" pitchFamily="18"/>
              </a:rPr>
              <a:t> than 200 </a:t>
            </a:r>
            <a:r>
              <a:rPr lang="en-GB" sz="1800" b="0" i="1" u="sng" strike="noStrike" kern="1200" cap="none" spc="0" baseline="0">
                <a:solidFill>
                  <a:srgbClr val="000000"/>
                </a:solidFill>
                <a:uFillTx/>
                <a:latin typeface="Amasis MT Pro" pitchFamily="18"/>
              </a:rPr>
              <a:t>services</a:t>
            </a: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masis MT Pro" pitchFamily="18"/>
              </a:rPr>
              <a:t>:</a:t>
            </a:r>
          </a:p>
          <a:p>
            <a:pPr marL="742950" marR="0" lvl="1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ü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masis MT Pro" pitchFamily="18"/>
              </a:rPr>
              <a:t>Azure Compute</a:t>
            </a:r>
          </a:p>
          <a:p>
            <a:pPr marL="742950" marR="0" lvl="1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ü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masis MT Pro" pitchFamily="18"/>
              </a:rPr>
              <a:t>Azure Networking</a:t>
            </a:r>
          </a:p>
          <a:p>
            <a:pPr marL="742950" marR="0" lvl="1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ü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masis MT Pro" pitchFamily="18"/>
              </a:rPr>
              <a:t>Azure Storage</a:t>
            </a:r>
          </a:p>
          <a:p>
            <a:pPr marL="742950" marR="0" lvl="1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ü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masis MT Pro" pitchFamily="18"/>
              </a:rPr>
              <a:t>Azure Analytics</a:t>
            </a:r>
          </a:p>
          <a:p>
            <a:pPr marL="742950" marR="0" lvl="1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ü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masis MT Pro" pitchFamily="18"/>
              </a:rPr>
              <a:t>Azure Backup</a:t>
            </a:r>
          </a:p>
          <a:p>
            <a:pPr marL="742950" marR="0" lvl="1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ü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masis MT Pro" pitchFamily="18"/>
              </a:rPr>
              <a:t>Azure Disaster Recovery</a:t>
            </a:r>
          </a:p>
        </p:txBody>
      </p:sp>
      <p:sp>
        <p:nvSpPr>
          <p:cNvPr id="8" name="TextBox 12">
            <a:extLst>
              <a:ext uri="{FF2B5EF4-FFF2-40B4-BE49-F238E27FC236}">
                <a16:creationId xmlns:a16="http://schemas.microsoft.com/office/drawing/2014/main" id="{A704744C-7D0C-4298-B569-428F38C51859}"/>
              </a:ext>
            </a:extLst>
          </p:cNvPr>
          <p:cNvSpPr txBox="1"/>
          <p:nvPr/>
        </p:nvSpPr>
        <p:spPr>
          <a:xfrm>
            <a:off x="3920243" y="4873559"/>
            <a:ext cx="4129723" cy="1754322"/>
          </a:xfrm>
          <a:prstGeom prst="rect">
            <a:avLst/>
          </a:prstGeom>
          <a:noFill/>
          <a:ln cap="flat"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masis MT Pro" pitchFamily="18"/>
              </a:rPr>
              <a:t>organized as: </a:t>
            </a:r>
          </a:p>
          <a:p>
            <a:pPr marL="742950" marR="0" lvl="1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masis MT Pro" pitchFamily="18"/>
              </a:rPr>
              <a:t>IaaS (Infrastructure as a Service)</a:t>
            </a:r>
          </a:p>
          <a:p>
            <a:pPr marL="742950" marR="0" lvl="1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masis MT Pro" pitchFamily="18"/>
              </a:rPr>
              <a:t>PaaS (Platform as a Service)</a:t>
            </a:r>
          </a:p>
          <a:p>
            <a:pPr marL="742950" marR="0" lvl="1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masis MT Pro" pitchFamily="18"/>
              </a:rPr>
              <a:t>SaaS (Software as a Service)</a:t>
            </a:r>
          </a:p>
          <a:p>
            <a:pPr marL="742950" marR="0" lvl="1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masis MT Pro" pitchFamily="18"/>
              </a:rPr>
              <a:t>On-premises (Private Cloud)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9" name="Slide Number Placeholder 15">
            <a:extLst>
              <a:ext uri="{FF2B5EF4-FFF2-40B4-BE49-F238E27FC236}">
                <a16:creationId xmlns:a16="http://schemas.microsoft.com/office/drawing/2014/main" id="{30B0E7E7-6AFD-491C-B05E-F8742D5A263B}"/>
              </a:ext>
            </a:extLst>
          </p:cNvPr>
          <p:cNvSpPr txBox="1"/>
          <p:nvPr/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BBB2AE37-CC94-4F38-B46A-D2100CA1E877}" type="slidenum">
              <a:t>12</a:t>
            </a:fld>
            <a:endParaRPr lang="en-GB" sz="1200" b="0" i="0" u="none" strike="noStrike" kern="1200" cap="none" spc="0" baseline="0">
              <a:solidFill>
                <a:srgbClr val="898989"/>
              </a:solidFill>
              <a:uFillTx/>
              <a:latin typeface="Calibri"/>
            </a:endParaRPr>
          </a:p>
        </p:txBody>
      </p:sp>
      <p:sp>
        <p:nvSpPr>
          <p:cNvPr id="10" name="TextBox 22">
            <a:extLst>
              <a:ext uri="{FF2B5EF4-FFF2-40B4-BE49-F238E27FC236}">
                <a16:creationId xmlns:a16="http://schemas.microsoft.com/office/drawing/2014/main" id="{867195FF-F7D6-4D05-87D8-39C772E097CC}"/>
              </a:ext>
            </a:extLst>
          </p:cNvPr>
          <p:cNvSpPr txBox="1"/>
          <p:nvPr/>
        </p:nvSpPr>
        <p:spPr>
          <a:xfrm>
            <a:off x="8182901" y="5174388"/>
            <a:ext cx="631246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masis MT Pro" pitchFamily="18"/>
              </a:rPr>
              <a:t>[10]</a:t>
            </a: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4454B5-C5F6-4836-8091-0B33872F9C80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2900">
                <a:latin typeface="Amasis MT Pro" pitchFamily="18"/>
              </a:rPr>
              <a:t>Microsoft Azure – Services Types</a:t>
            </a:r>
          </a:p>
        </p:txBody>
      </p:sp>
      <p:sp>
        <p:nvSpPr>
          <p:cNvPr id="3" name="Rectangle 4">
            <a:extLst>
              <a:ext uri="{FF2B5EF4-FFF2-40B4-BE49-F238E27FC236}">
                <a16:creationId xmlns:a16="http://schemas.microsoft.com/office/drawing/2014/main" id="{7B3E84C2-97C1-4054-AA14-8088D221757E}"/>
              </a:ext>
            </a:extLst>
          </p:cNvPr>
          <p:cNvSpPr/>
          <p:nvPr/>
        </p:nvSpPr>
        <p:spPr>
          <a:xfrm flipV="1">
            <a:off x="1058235" y="1280352"/>
            <a:ext cx="1001789" cy="45720"/>
          </a:xfrm>
          <a:prstGeom prst="rect">
            <a:avLst/>
          </a:prstGeom>
          <a:blipFill>
            <a:blip r:embed="rId2">
              <a:alphaModFix/>
            </a:blip>
            <a:tile/>
          </a:blip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pic>
        <p:nvPicPr>
          <p:cNvPr id="4" name="Picture 6">
            <a:extLst>
              <a:ext uri="{FF2B5EF4-FFF2-40B4-BE49-F238E27FC236}">
                <a16:creationId xmlns:a16="http://schemas.microsoft.com/office/drawing/2014/main" id="{AA910514-8E88-45EE-A1AC-9CEEA18EDE3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71265" y="1459455"/>
            <a:ext cx="8546540" cy="4921895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5" name="Slide Number Placeholder 7">
            <a:extLst>
              <a:ext uri="{FF2B5EF4-FFF2-40B4-BE49-F238E27FC236}">
                <a16:creationId xmlns:a16="http://schemas.microsoft.com/office/drawing/2014/main" id="{5754BF7B-11F5-41C2-9B05-DDC3AF8FC9B4}"/>
              </a:ext>
            </a:extLst>
          </p:cNvPr>
          <p:cNvSpPr txBox="1"/>
          <p:nvPr/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A1590FF7-2016-4CA0-84C4-708A5B8D6BCA}" type="slidenum">
              <a:t>13</a:t>
            </a:fld>
            <a:endParaRPr lang="en-GB" sz="1200" b="0" i="0" u="none" strike="noStrike" kern="1200" cap="none" spc="0" baseline="0">
              <a:solidFill>
                <a:srgbClr val="898989"/>
              </a:solidFill>
              <a:uFillTx/>
              <a:latin typeface="Calibri"/>
            </a:endParaRPr>
          </a:p>
        </p:txBody>
      </p:sp>
      <p:sp>
        <p:nvSpPr>
          <p:cNvPr id="6" name="TextBox 22">
            <a:extLst>
              <a:ext uri="{FF2B5EF4-FFF2-40B4-BE49-F238E27FC236}">
                <a16:creationId xmlns:a16="http://schemas.microsoft.com/office/drawing/2014/main" id="{3EC82785-586F-4E13-BE89-12064DA0F1BE}"/>
              </a:ext>
            </a:extLst>
          </p:cNvPr>
          <p:cNvSpPr txBox="1"/>
          <p:nvPr/>
        </p:nvSpPr>
        <p:spPr>
          <a:xfrm>
            <a:off x="9204304" y="6147154"/>
            <a:ext cx="631246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masis MT Pro" pitchFamily="18"/>
              </a:rPr>
              <a:t>[11]</a:t>
            </a: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7">
            <a:extLst>
              <a:ext uri="{FF2B5EF4-FFF2-40B4-BE49-F238E27FC236}">
                <a16:creationId xmlns:a16="http://schemas.microsoft.com/office/drawing/2014/main" id="{0C8E4AFF-F360-4C61-A2B7-DB463A6D69D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84913" y="1671029"/>
            <a:ext cx="6888166" cy="3591635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5DA503A8-DAFD-4D4F-8132-8D76098D214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45729" y="848014"/>
            <a:ext cx="10515600" cy="415713"/>
          </a:xfrm>
        </p:spPr>
        <p:txBody>
          <a:bodyPr>
            <a:normAutofit fontScale="90000"/>
          </a:bodyPr>
          <a:lstStyle/>
          <a:p>
            <a:pPr lvl="0"/>
            <a:r>
              <a:rPr lang="en-GB" sz="2600">
                <a:latin typeface="Amasis MT Pro" pitchFamily="18"/>
              </a:rPr>
              <a:t>  Microsoft </a:t>
            </a:r>
            <a:r>
              <a:rPr lang="en-GB" sz="2900">
                <a:latin typeface="Amasis MT Pro" pitchFamily="18"/>
              </a:rPr>
              <a:t>Azure - Features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70189A4E-1FC9-4AB6-A2FD-3D92F76510E1}"/>
              </a:ext>
            </a:extLst>
          </p:cNvPr>
          <p:cNvSpPr/>
          <p:nvPr/>
        </p:nvSpPr>
        <p:spPr>
          <a:xfrm flipV="1">
            <a:off x="1058235" y="1280352"/>
            <a:ext cx="991273" cy="45720"/>
          </a:xfrm>
          <a:prstGeom prst="rect">
            <a:avLst/>
          </a:prstGeom>
          <a:blipFill>
            <a:blip r:embed="rId3">
              <a:alphaModFix/>
            </a:blip>
            <a:tile/>
          </a:blip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7D643B6-2E80-4041-8CFE-B9C2342A9E90}"/>
              </a:ext>
            </a:extLst>
          </p:cNvPr>
          <p:cNvSpPr txBox="1"/>
          <p:nvPr/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F2B9C6AE-AF13-464C-99D4-7FE2A39D357F}" type="slidenum">
              <a:t>14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6" name="TextBox 6">
            <a:extLst>
              <a:ext uri="{FF2B5EF4-FFF2-40B4-BE49-F238E27FC236}">
                <a16:creationId xmlns:a16="http://schemas.microsoft.com/office/drawing/2014/main" id="{A9B2545F-32DF-4BA2-89C4-865B5B786D21}"/>
              </a:ext>
            </a:extLst>
          </p:cNvPr>
          <p:cNvSpPr txBox="1"/>
          <p:nvPr/>
        </p:nvSpPr>
        <p:spPr>
          <a:xfrm>
            <a:off x="1349005" y="1620719"/>
            <a:ext cx="5042065" cy="4193200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285750" marR="0" lvl="0" indent="-28575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1200" cap="none" spc="0" baseline="0">
                <a:solidFill>
                  <a:srgbClr val="000000"/>
                </a:solidFill>
                <a:uFillTx/>
                <a:latin typeface="Amasis MT Pro" pitchFamily="18"/>
              </a:rPr>
              <a:t>Virtual Machines</a:t>
            </a:r>
          </a:p>
          <a:p>
            <a:pPr marL="285750" marR="0" lvl="0" indent="-28575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0" cap="none" spc="0" baseline="0">
                <a:solidFill>
                  <a:srgbClr val="000000"/>
                </a:solidFill>
                <a:uFillTx/>
                <a:latin typeface="Amasis MT Pro" pitchFamily="18"/>
              </a:rPr>
              <a:t>App Services</a:t>
            </a:r>
          </a:p>
          <a:p>
            <a:pPr marL="285750" marR="0" lvl="0" indent="-28575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0" cap="none" spc="0" baseline="0">
                <a:solidFill>
                  <a:srgbClr val="000000"/>
                </a:solidFill>
                <a:uFillTx/>
                <a:latin typeface="Amasis MT Pro" pitchFamily="18"/>
              </a:rPr>
              <a:t>Azure Application Insights</a:t>
            </a:r>
          </a:p>
          <a:p>
            <a:pPr marL="285750" marR="0" lvl="0" indent="-28575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1200" cap="none" spc="0" baseline="0">
                <a:solidFill>
                  <a:srgbClr val="000000"/>
                </a:solidFill>
                <a:uFillTx/>
                <a:latin typeface="Amasis MT Pro" pitchFamily="18"/>
              </a:rPr>
              <a:t>Azure MySQL</a:t>
            </a:r>
          </a:p>
          <a:p>
            <a:pPr marL="285750" marR="0" lvl="0" indent="-28575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0" cap="none" spc="0" baseline="0">
                <a:solidFill>
                  <a:srgbClr val="000000"/>
                </a:solidFill>
                <a:uFillTx/>
                <a:latin typeface="Amasis MT Pro" pitchFamily="18"/>
              </a:rPr>
              <a:t>Azure Cache for Redis</a:t>
            </a:r>
          </a:p>
          <a:p>
            <a:pPr marL="285750" marR="0" lvl="0" indent="-28575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1200" cap="none" spc="0" baseline="0">
                <a:solidFill>
                  <a:srgbClr val="000000"/>
                </a:solidFill>
                <a:uFillTx/>
                <a:latin typeface="Amasis MT Pro" pitchFamily="18"/>
              </a:rPr>
              <a:t>Azure DevOps</a:t>
            </a:r>
          </a:p>
          <a:p>
            <a:pPr marL="285750" marR="0" lvl="0" indent="-28575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0" cap="none" spc="0" baseline="0">
                <a:solidFill>
                  <a:srgbClr val="000000"/>
                </a:solidFill>
                <a:uFillTx/>
                <a:latin typeface="Amasis MT Pro" pitchFamily="18"/>
              </a:rPr>
              <a:t>Azure Active Directory</a:t>
            </a:r>
          </a:p>
          <a:p>
            <a:pPr marL="285750" marR="0" lvl="0" indent="-28575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1200" cap="none" spc="0" baseline="0">
                <a:solidFill>
                  <a:srgbClr val="000000"/>
                </a:solidFill>
                <a:uFillTx/>
                <a:latin typeface="Amasis MT Pro" pitchFamily="18"/>
              </a:rPr>
              <a:t>Azure Key Vault</a:t>
            </a:r>
            <a:endParaRPr lang="en-GB" sz="2000" b="0" i="0" u="none" strike="noStrike" kern="0" cap="none" spc="0" baseline="0">
              <a:solidFill>
                <a:srgbClr val="000000"/>
              </a:solidFill>
              <a:uFillTx/>
              <a:latin typeface="Amasis MT Pro" pitchFamily="18"/>
            </a:endParaRPr>
          </a:p>
          <a:p>
            <a:pPr marL="285750" marR="0" lvl="0" indent="-28575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1200" cap="none" spc="0" baseline="0">
                <a:solidFill>
                  <a:srgbClr val="000000"/>
                </a:solidFill>
                <a:uFillTx/>
                <a:latin typeface="Amasis MT Pro" pitchFamily="18"/>
              </a:rPr>
              <a:t>Azure Storage</a:t>
            </a:r>
          </a:p>
        </p:txBody>
      </p:sp>
      <p:sp>
        <p:nvSpPr>
          <p:cNvPr id="7" name="Slide Number Placeholder 8">
            <a:extLst>
              <a:ext uri="{FF2B5EF4-FFF2-40B4-BE49-F238E27FC236}">
                <a16:creationId xmlns:a16="http://schemas.microsoft.com/office/drawing/2014/main" id="{1BB6F0D6-31D8-4E18-B3E7-B6E8AF931C17}"/>
              </a:ext>
            </a:extLst>
          </p:cNvPr>
          <p:cNvSpPr txBox="1"/>
          <p:nvPr/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1B8EE9A3-EEE3-45E7-A967-433E2320C813}" type="slidenum">
              <a:t>14</a:t>
            </a:fld>
            <a:endParaRPr lang="en-GB" sz="1200" b="0" i="0" u="none" strike="noStrike" kern="1200" cap="none" spc="0" baseline="0">
              <a:solidFill>
                <a:srgbClr val="898989"/>
              </a:solidFill>
              <a:uFillTx/>
              <a:latin typeface="Calibri"/>
            </a:endParaRPr>
          </a:p>
        </p:txBody>
      </p:sp>
      <p:sp>
        <p:nvSpPr>
          <p:cNvPr id="8" name="TextBox 22">
            <a:extLst>
              <a:ext uri="{FF2B5EF4-FFF2-40B4-BE49-F238E27FC236}">
                <a16:creationId xmlns:a16="http://schemas.microsoft.com/office/drawing/2014/main" id="{DD9527BF-30E8-4101-B854-17372CD03583}"/>
              </a:ext>
            </a:extLst>
          </p:cNvPr>
          <p:cNvSpPr txBox="1"/>
          <p:nvPr/>
        </p:nvSpPr>
        <p:spPr>
          <a:xfrm>
            <a:off x="4982501" y="884489"/>
            <a:ext cx="631246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masis MT Pro" pitchFamily="18"/>
              </a:rPr>
              <a:t>[10]</a:t>
            </a: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525A83-4013-4BCF-A407-C1FFF6BEB3F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45729" y="848014"/>
            <a:ext cx="10515600" cy="415713"/>
          </a:xfrm>
        </p:spPr>
        <p:txBody>
          <a:bodyPr>
            <a:normAutofit fontScale="90000"/>
          </a:bodyPr>
          <a:lstStyle/>
          <a:p>
            <a:pPr lvl="0"/>
            <a:r>
              <a:rPr lang="en-GB" sz="2600">
                <a:latin typeface="Amasis MT Pro" pitchFamily="18"/>
              </a:rPr>
              <a:t>  Microsoft </a:t>
            </a:r>
            <a:r>
              <a:rPr lang="en-GB" sz="2900">
                <a:latin typeface="Amasis MT Pro" pitchFamily="18"/>
              </a:rPr>
              <a:t>Azure - Benefits</a:t>
            </a:r>
          </a:p>
        </p:txBody>
      </p:sp>
      <p:sp>
        <p:nvSpPr>
          <p:cNvPr id="3" name="Rectangle 3">
            <a:extLst>
              <a:ext uri="{FF2B5EF4-FFF2-40B4-BE49-F238E27FC236}">
                <a16:creationId xmlns:a16="http://schemas.microsoft.com/office/drawing/2014/main" id="{5DE6E240-0565-4832-983F-97D4D183EFB0}"/>
              </a:ext>
            </a:extLst>
          </p:cNvPr>
          <p:cNvSpPr/>
          <p:nvPr/>
        </p:nvSpPr>
        <p:spPr>
          <a:xfrm flipV="1">
            <a:off x="1058235" y="1280352"/>
            <a:ext cx="959745" cy="45720"/>
          </a:xfrm>
          <a:prstGeom prst="rect">
            <a:avLst/>
          </a:prstGeom>
          <a:blipFill>
            <a:blip r:embed="rId2">
              <a:alphaModFix/>
            </a:blip>
            <a:tile/>
          </a:blip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7E9FD7F5-B8C0-42C8-801F-532970AA4E76}"/>
              </a:ext>
            </a:extLst>
          </p:cNvPr>
          <p:cNvSpPr txBox="1"/>
          <p:nvPr/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8B90714B-C976-4A29-881D-532850AD9A44}" type="slidenum">
              <a:t>15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pic>
        <p:nvPicPr>
          <p:cNvPr id="5" name="Picture 5" descr="Diagram&#10;&#10;Description automatically generated">
            <a:extLst>
              <a:ext uri="{FF2B5EF4-FFF2-40B4-BE49-F238E27FC236}">
                <a16:creationId xmlns:a16="http://schemas.microsoft.com/office/drawing/2014/main" id="{80FF185F-803C-460F-A859-B4E411A90B2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69153" y="1717435"/>
            <a:ext cx="8678350" cy="4554187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6" name="Slide Number Placeholder 6">
            <a:extLst>
              <a:ext uri="{FF2B5EF4-FFF2-40B4-BE49-F238E27FC236}">
                <a16:creationId xmlns:a16="http://schemas.microsoft.com/office/drawing/2014/main" id="{A7FB814A-CA59-4C63-973B-3C11A9792014}"/>
              </a:ext>
            </a:extLst>
          </p:cNvPr>
          <p:cNvSpPr txBox="1"/>
          <p:nvPr/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D93B47F2-085E-49BB-B119-450F7471B2A7}" type="slidenum">
              <a:t>15</a:t>
            </a:fld>
            <a:endParaRPr lang="en-GB" sz="1200" b="0" i="0" u="none" strike="noStrike" kern="1200" cap="none" spc="0" baseline="0">
              <a:solidFill>
                <a:srgbClr val="898989"/>
              </a:solidFill>
              <a:uFillTx/>
              <a:latin typeface="Calibri"/>
            </a:endParaRPr>
          </a:p>
        </p:txBody>
      </p:sp>
      <p:sp>
        <p:nvSpPr>
          <p:cNvPr id="7" name="TextBox 22">
            <a:extLst>
              <a:ext uri="{FF2B5EF4-FFF2-40B4-BE49-F238E27FC236}">
                <a16:creationId xmlns:a16="http://schemas.microsoft.com/office/drawing/2014/main" id="{C947F8B3-1F65-4FAD-A515-636C889C3764}"/>
              </a:ext>
            </a:extLst>
          </p:cNvPr>
          <p:cNvSpPr txBox="1"/>
          <p:nvPr/>
        </p:nvSpPr>
        <p:spPr>
          <a:xfrm>
            <a:off x="4933855" y="884489"/>
            <a:ext cx="631246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masis MT Pro" pitchFamily="18"/>
              </a:rPr>
              <a:t>[10]</a:t>
            </a: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9" descr="Diagram&#10;&#10;Description automatically generated">
            <a:extLst>
              <a:ext uri="{FF2B5EF4-FFF2-40B4-BE49-F238E27FC236}">
                <a16:creationId xmlns:a16="http://schemas.microsoft.com/office/drawing/2014/main" id="{68C1B1CC-1A31-4C67-9F95-3E1787755FE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1137" y="804434"/>
            <a:ext cx="6551776" cy="5299094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167907EC-DBBC-4992-A10B-2F7A42092CC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45729" y="848014"/>
            <a:ext cx="10515600" cy="415713"/>
          </a:xfrm>
        </p:spPr>
        <p:txBody>
          <a:bodyPr>
            <a:normAutofit fontScale="90000"/>
          </a:bodyPr>
          <a:lstStyle/>
          <a:p>
            <a:pPr lvl="0"/>
            <a:r>
              <a:rPr lang="en-GB" sz="2600">
                <a:latin typeface="Amasis MT Pro" pitchFamily="18"/>
              </a:rPr>
              <a:t>  </a:t>
            </a:r>
            <a:r>
              <a:rPr lang="en-GB" sz="2900">
                <a:latin typeface="Amasis MT Pro" pitchFamily="18"/>
              </a:rPr>
              <a:t>Citrix – Overview &amp; Features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5F127E3A-EEE2-4CAF-BEC4-2CE16498ADDF}"/>
              </a:ext>
            </a:extLst>
          </p:cNvPr>
          <p:cNvSpPr/>
          <p:nvPr/>
        </p:nvSpPr>
        <p:spPr>
          <a:xfrm>
            <a:off x="1058235" y="1294543"/>
            <a:ext cx="1001789" cy="45720"/>
          </a:xfrm>
          <a:prstGeom prst="rect">
            <a:avLst/>
          </a:prstGeom>
          <a:blipFill>
            <a:blip r:embed="rId3">
              <a:alphaModFix/>
            </a:blip>
            <a:tile/>
          </a:blip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1C980F3-EA0E-4BD3-A22E-4D56A32DF1A6}"/>
              </a:ext>
            </a:extLst>
          </p:cNvPr>
          <p:cNvSpPr txBox="1"/>
          <p:nvPr/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8F5A448E-ED39-4725-8AA5-B17D404C9FF4}" type="slidenum">
              <a:t>16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2048BCE-C710-4FCB-ADC9-26769CB7DD10}"/>
              </a:ext>
            </a:extLst>
          </p:cNvPr>
          <p:cNvSpPr txBox="1"/>
          <p:nvPr/>
        </p:nvSpPr>
        <p:spPr>
          <a:xfrm>
            <a:off x="836575" y="1945532"/>
            <a:ext cx="4927948" cy="2605838"/>
          </a:xfrm>
          <a:prstGeom prst="rect">
            <a:avLst/>
          </a:prstGeom>
          <a:noFill/>
          <a:ln cap="flat"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masis MT Pro" pitchFamily="18"/>
              </a:rPr>
              <a:t>Citrix provides technologies for virtualization as: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masis MT Pro" pitchFamily="18"/>
            </a:endParaRPr>
          </a:p>
          <a:p>
            <a:pPr marL="742950" marR="0" lvl="1" indent="-285750" algn="l" defTabSz="914400" rtl="0" fontAlgn="auto" hangingPunct="1">
              <a:lnSpc>
                <a:spcPct val="2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masis MT Pro" pitchFamily="18"/>
              </a:rPr>
              <a:t>Citrix Cloud</a:t>
            </a:r>
          </a:p>
          <a:p>
            <a:pPr marL="742950" marR="0" lvl="1" indent="-285750" algn="l" defTabSz="914400" rtl="0" fontAlgn="auto" hangingPunct="1">
              <a:lnSpc>
                <a:spcPct val="2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masis MT Pro" pitchFamily="18"/>
              </a:rPr>
              <a:t>Citrix Virtual Apps &amp; Desktops</a:t>
            </a:r>
          </a:p>
          <a:p>
            <a:pPr marL="742950" marR="0" lvl="1" indent="-285750" algn="l" defTabSz="914400" rtl="0" fontAlgn="auto" hangingPunct="1">
              <a:lnSpc>
                <a:spcPct val="2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masis MT Pro" pitchFamily="18"/>
              </a:rPr>
              <a:t>Citrix Analytics</a:t>
            </a:r>
          </a:p>
        </p:txBody>
      </p:sp>
      <p:sp>
        <p:nvSpPr>
          <p:cNvPr id="7" name="Slide Number Placeholder 10">
            <a:extLst>
              <a:ext uri="{FF2B5EF4-FFF2-40B4-BE49-F238E27FC236}">
                <a16:creationId xmlns:a16="http://schemas.microsoft.com/office/drawing/2014/main" id="{875D0F96-9AD9-405D-90A1-9D1D5F188EE6}"/>
              </a:ext>
            </a:extLst>
          </p:cNvPr>
          <p:cNvSpPr txBox="1"/>
          <p:nvPr/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B18A659F-1038-4832-B61D-0ED607D80742}" type="slidenum">
              <a:t>16</a:t>
            </a:fld>
            <a:endParaRPr lang="en-GB" sz="1200" b="0" i="0" u="none" strike="noStrike" kern="1200" cap="none" spc="0" baseline="0">
              <a:solidFill>
                <a:srgbClr val="898989"/>
              </a:solidFill>
              <a:uFillTx/>
              <a:latin typeface="Calibri"/>
            </a:endParaRPr>
          </a:p>
        </p:txBody>
      </p:sp>
      <p:sp>
        <p:nvSpPr>
          <p:cNvPr id="8" name="TextBox 22">
            <a:extLst>
              <a:ext uri="{FF2B5EF4-FFF2-40B4-BE49-F238E27FC236}">
                <a16:creationId xmlns:a16="http://schemas.microsoft.com/office/drawing/2014/main" id="{6E6F500B-B429-4DFD-9EC0-A0766732B980}"/>
              </a:ext>
            </a:extLst>
          </p:cNvPr>
          <p:cNvSpPr txBox="1"/>
          <p:nvPr/>
        </p:nvSpPr>
        <p:spPr>
          <a:xfrm>
            <a:off x="5556433" y="874760"/>
            <a:ext cx="631246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masis MT Pro" pitchFamily="18"/>
              </a:rPr>
              <a:t>[12]</a:t>
            </a: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9" name="TextBox 22">
            <a:extLst>
              <a:ext uri="{FF2B5EF4-FFF2-40B4-BE49-F238E27FC236}">
                <a16:creationId xmlns:a16="http://schemas.microsoft.com/office/drawing/2014/main" id="{64F3222A-CC0E-4812-BE4B-2CAA40235F11}"/>
              </a:ext>
            </a:extLst>
          </p:cNvPr>
          <p:cNvSpPr txBox="1"/>
          <p:nvPr/>
        </p:nvSpPr>
        <p:spPr>
          <a:xfrm>
            <a:off x="10368381" y="5929902"/>
            <a:ext cx="631246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masis MT Pro" pitchFamily="18"/>
              </a:rPr>
              <a:t>[13]</a:t>
            </a: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7">
            <a:extLst>
              <a:ext uri="{FF2B5EF4-FFF2-40B4-BE49-F238E27FC236}">
                <a16:creationId xmlns:a16="http://schemas.microsoft.com/office/drawing/2014/main" id="{44A23ECD-323E-427F-9488-B1B343E1C01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39255" y="1212412"/>
            <a:ext cx="6791321" cy="3324228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72279260-8E7B-408B-9139-DD5FDE7D154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45729" y="848014"/>
            <a:ext cx="10515600" cy="415713"/>
          </a:xfrm>
        </p:spPr>
        <p:txBody>
          <a:bodyPr>
            <a:normAutofit fontScale="90000"/>
          </a:bodyPr>
          <a:lstStyle/>
          <a:p>
            <a:pPr lvl="0"/>
            <a:r>
              <a:rPr lang="en-GB" sz="2600">
                <a:latin typeface="Amasis MT Pro" pitchFamily="18"/>
              </a:rPr>
              <a:t>  </a:t>
            </a:r>
            <a:r>
              <a:rPr lang="en-GB" sz="2900">
                <a:latin typeface="Amasis MT Pro" pitchFamily="18"/>
              </a:rPr>
              <a:t>Citrix - Benefits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8D3626A-F8F2-4BD8-B236-9008A5AA6263}"/>
              </a:ext>
            </a:extLst>
          </p:cNvPr>
          <p:cNvSpPr/>
          <p:nvPr/>
        </p:nvSpPr>
        <p:spPr>
          <a:xfrm>
            <a:off x="1058235" y="1294543"/>
            <a:ext cx="959745" cy="45720"/>
          </a:xfrm>
          <a:prstGeom prst="rect">
            <a:avLst/>
          </a:prstGeom>
          <a:blipFill>
            <a:blip r:embed="rId3">
              <a:alphaModFix/>
            </a:blip>
            <a:tile/>
          </a:blip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A6F43CF-4103-423C-AC0C-CA4EDE79454C}"/>
              </a:ext>
            </a:extLst>
          </p:cNvPr>
          <p:cNvSpPr txBox="1"/>
          <p:nvPr/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B83584DB-22D7-41F6-B780-1D43EB618300}" type="slidenum">
              <a:t>17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6" name="TextBox 7">
            <a:extLst>
              <a:ext uri="{FF2B5EF4-FFF2-40B4-BE49-F238E27FC236}">
                <a16:creationId xmlns:a16="http://schemas.microsoft.com/office/drawing/2014/main" id="{2C4DDBBE-5C14-4BC7-A64B-28E403538BA9}"/>
              </a:ext>
            </a:extLst>
          </p:cNvPr>
          <p:cNvSpPr txBox="1"/>
          <p:nvPr/>
        </p:nvSpPr>
        <p:spPr>
          <a:xfrm>
            <a:off x="1062999" y="1878671"/>
            <a:ext cx="6826133" cy="307750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285750" marR="0" lvl="0" indent="-285750" algn="l" defTabSz="914400" rtl="0" fontAlgn="auto" hangingPunct="1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0" cap="none" spc="0" baseline="0">
                <a:solidFill>
                  <a:srgbClr val="000000"/>
                </a:solidFill>
                <a:uFillTx/>
                <a:latin typeface="Amasis MT Pro" pitchFamily="18"/>
              </a:rPr>
              <a:t>High-performance experience to any device</a:t>
            </a:r>
          </a:p>
          <a:p>
            <a:pPr marL="285750" marR="0" lvl="0" indent="-285750" algn="l" defTabSz="914400" rtl="0" fontAlgn="auto" hangingPunct="1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0" cap="none" spc="0" baseline="0">
                <a:solidFill>
                  <a:srgbClr val="000000"/>
                </a:solidFill>
                <a:uFillTx/>
                <a:latin typeface="Amasis MT Pro" pitchFamily="18"/>
              </a:rPr>
              <a:t>Access from central location</a:t>
            </a:r>
          </a:p>
          <a:p>
            <a:pPr marL="285750" marR="0" lvl="0" indent="-285750" algn="l" defTabSz="914400" rtl="0" fontAlgn="auto" hangingPunct="1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1200" cap="none" spc="0" baseline="0">
                <a:solidFill>
                  <a:srgbClr val="000000"/>
                </a:solidFill>
                <a:uFillTx/>
                <a:latin typeface="Amasis MT Pro" pitchFamily="18"/>
              </a:rPr>
              <a:t>Flexibility </a:t>
            </a:r>
          </a:p>
          <a:p>
            <a:pPr marL="285750" marR="0" lvl="0" indent="-285750" algn="l" defTabSz="914400" rtl="0" fontAlgn="auto" hangingPunct="1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0" cap="none" spc="0" baseline="0">
                <a:solidFill>
                  <a:srgbClr val="000000"/>
                </a:solidFill>
                <a:uFillTx/>
                <a:latin typeface="Amasis MT Pro" pitchFamily="18"/>
              </a:rPr>
              <a:t>Complete control over applications, policies and users </a:t>
            </a:r>
          </a:p>
          <a:p>
            <a:pPr marL="285750" marR="0" lvl="0" indent="-285750" algn="l" defTabSz="914400" rtl="0" fontAlgn="auto" hangingPunct="1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1200" cap="none" spc="0" baseline="0">
                <a:solidFill>
                  <a:srgbClr val="000000"/>
                </a:solidFill>
                <a:uFillTx/>
                <a:latin typeface="Amasis MT Pro" pitchFamily="18"/>
              </a:rPr>
              <a:t>All-in-one monitoring</a:t>
            </a:r>
          </a:p>
        </p:txBody>
      </p:sp>
      <p:sp>
        <p:nvSpPr>
          <p:cNvPr id="7" name="Slide Number Placeholder 8">
            <a:extLst>
              <a:ext uri="{FF2B5EF4-FFF2-40B4-BE49-F238E27FC236}">
                <a16:creationId xmlns:a16="http://schemas.microsoft.com/office/drawing/2014/main" id="{9FD297E9-A6EA-421F-A4E6-83BEB1098823}"/>
              </a:ext>
            </a:extLst>
          </p:cNvPr>
          <p:cNvSpPr txBox="1"/>
          <p:nvPr/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B2C2E340-1693-4C16-8C84-7F6B5D4146E7}" type="slidenum">
              <a:t>17</a:t>
            </a:fld>
            <a:endParaRPr lang="en-GB" sz="1200" b="0" i="0" u="none" strike="noStrike" kern="1200" cap="none" spc="0" baseline="0">
              <a:solidFill>
                <a:srgbClr val="898989"/>
              </a:solidFill>
              <a:uFillTx/>
              <a:latin typeface="Calibri"/>
            </a:endParaRPr>
          </a:p>
        </p:txBody>
      </p:sp>
      <p:sp>
        <p:nvSpPr>
          <p:cNvPr id="8" name="TextBox 22">
            <a:extLst>
              <a:ext uri="{FF2B5EF4-FFF2-40B4-BE49-F238E27FC236}">
                <a16:creationId xmlns:a16="http://schemas.microsoft.com/office/drawing/2014/main" id="{6AB6482F-471A-4404-99A3-A227AC610D6E}"/>
              </a:ext>
            </a:extLst>
          </p:cNvPr>
          <p:cNvSpPr txBox="1"/>
          <p:nvPr/>
        </p:nvSpPr>
        <p:spPr>
          <a:xfrm>
            <a:off x="10371618" y="4094619"/>
            <a:ext cx="631246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masis MT Pro" pitchFamily="18"/>
              </a:rPr>
              <a:t>[12]</a:t>
            </a: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8">
            <a:extLst>
              <a:ext uri="{FF2B5EF4-FFF2-40B4-BE49-F238E27FC236}">
                <a16:creationId xmlns:a16="http://schemas.microsoft.com/office/drawing/2014/main" id="{BFB56BE4-7F3D-4545-AE89-451C078B1FBC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</a:blip>
          <a:stretch>
            <a:fillRect/>
          </a:stretch>
        </p:blipFill>
        <p:spPr>
          <a:xfrm>
            <a:off x="6794366" y="1296518"/>
            <a:ext cx="5295903" cy="4829175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CC517E94-9AD8-45FF-AE6C-9B4EE0F43363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2900">
                <a:latin typeface="Amasis MT Pro" pitchFamily="18"/>
              </a:rPr>
              <a:t>How to choose the right virtualisation solution?</a:t>
            </a:r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20B02C40-B54C-4E2E-9820-54E35598D0F1}"/>
              </a:ext>
            </a:extLst>
          </p:cNvPr>
          <p:cNvSpPr/>
          <p:nvPr/>
        </p:nvSpPr>
        <p:spPr>
          <a:xfrm>
            <a:off x="1058235" y="1294543"/>
            <a:ext cx="4379527" cy="45720"/>
          </a:xfrm>
          <a:prstGeom prst="rect">
            <a:avLst/>
          </a:prstGeom>
          <a:blipFill>
            <a:blip r:embed="rId3">
              <a:alphaModFix/>
            </a:blip>
            <a:tile/>
          </a:blip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5" name="TextBox 5">
            <a:extLst>
              <a:ext uri="{FF2B5EF4-FFF2-40B4-BE49-F238E27FC236}">
                <a16:creationId xmlns:a16="http://schemas.microsoft.com/office/drawing/2014/main" id="{E11484FC-3CB9-43A7-A63A-511A29C90D19}"/>
              </a:ext>
            </a:extLst>
          </p:cNvPr>
          <p:cNvSpPr txBox="1"/>
          <p:nvPr/>
        </p:nvSpPr>
        <p:spPr>
          <a:xfrm>
            <a:off x="1050590" y="1877436"/>
            <a:ext cx="7023844" cy="3139318"/>
          </a:xfrm>
          <a:prstGeom prst="rect">
            <a:avLst/>
          </a:prstGeom>
          <a:noFill/>
          <a:ln cap="flat"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285750" marR="0" lvl="0" indent="-285750" algn="l" defTabSz="914400" rtl="0" fontAlgn="auto" hangingPunct="1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ü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masis MT Pro" pitchFamily="18"/>
              </a:rPr>
              <a:t>Identify business requirements in order to decide hypervisor’s type</a:t>
            </a:r>
          </a:p>
          <a:p>
            <a:pPr marL="285750" marR="0" lvl="0" indent="-285750" algn="l" defTabSz="914400" rtl="0" fontAlgn="auto" hangingPunct="1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ü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masis MT Pro" pitchFamily="18"/>
              </a:rPr>
              <a:t>Compare hypervisors cost</a:t>
            </a:r>
          </a:p>
          <a:p>
            <a:pPr marL="285750" marR="0" lvl="0" indent="-285750" algn="l" defTabSz="914400" rtl="0" fontAlgn="auto" hangingPunct="1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ü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masis MT Pro" pitchFamily="18"/>
              </a:rPr>
              <a:t>Analyse the hypervisor’s compatibility with the existing hardware</a:t>
            </a:r>
          </a:p>
          <a:p>
            <a:pPr marL="285750" marR="0" lvl="0" indent="-285750" algn="l" defTabSz="914400" rtl="0" fontAlgn="auto" hangingPunct="1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ü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masis MT Pro" pitchFamily="18"/>
              </a:rPr>
              <a:t>Investigate and plan for high-availability </a:t>
            </a:r>
          </a:p>
          <a:p>
            <a:pPr marL="285750" marR="0" lvl="0" indent="-285750" algn="l" defTabSz="914400" rtl="0" fontAlgn="auto" hangingPunct="1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ü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masis MT Pro" pitchFamily="18"/>
              </a:rPr>
              <a:t>Investigate the scalability capabilities 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ü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6" name="Slide Number Placeholder 6">
            <a:extLst>
              <a:ext uri="{FF2B5EF4-FFF2-40B4-BE49-F238E27FC236}">
                <a16:creationId xmlns:a16="http://schemas.microsoft.com/office/drawing/2014/main" id="{205DFB4E-C468-449C-A539-D1CCF318E32F}"/>
              </a:ext>
            </a:extLst>
          </p:cNvPr>
          <p:cNvSpPr txBox="1"/>
          <p:nvPr/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53E1882D-284B-44D8-88C1-C8D8BE61104D}" type="slidenum">
              <a:t>18</a:t>
            </a:fld>
            <a:endParaRPr lang="en-GB" sz="1200" b="0" i="0" u="none" strike="noStrike" kern="1200" cap="none" spc="0" baseline="0">
              <a:solidFill>
                <a:srgbClr val="898989"/>
              </a:solidFill>
              <a:uFillTx/>
              <a:latin typeface="Calibri"/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8C226B-DAB7-408D-9BD5-DFCA346D1E2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45729" y="848014"/>
            <a:ext cx="10515600" cy="415713"/>
          </a:xfrm>
        </p:spPr>
        <p:txBody>
          <a:bodyPr>
            <a:normAutofit fontScale="90000"/>
          </a:bodyPr>
          <a:lstStyle/>
          <a:p>
            <a:pPr lvl="0"/>
            <a:r>
              <a:rPr lang="en-GB" sz="2600">
                <a:latin typeface="Amasis MT Pro" pitchFamily="18"/>
              </a:rPr>
              <a:t>  </a:t>
            </a:r>
            <a:r>
              <a:rPr lang="en-GB" sz="2900">
                <a:latin typeface="Amasis MT Pro" pitchFamily="18"/>
              </a:rPr>
              <a:t>Conclusion</a:t>
            </a:r>
          </a:p>
        </p:txBody>
      </p:sp>
      <p:sp>
        <p:nvSpPr>
          <p:cNvPr id="3" name="Rectangle 3">
            <a:extLst>
              <a:ext uri="{FF2B5EF4-FFF2-40B4-BE49-F238E27FC236}">
                <a16:creationId xmlns:a16="http://schemas.microsoft.com/office/drawing/2014/main" id="{BA4CC163-BA9C-4307-8D52-EA65133B03CD}"/>
              </a:ext>
            </a:extLst>
          </p:cNvPr>
          <p:cNvSpPr/>
          <p:nvPr/>
        </p:nvSpPr>
        <p:spPr>
          <a:xfrm>
            <a:off x="1058235" y="1294543"/>
            <a:ext cx="708916" cy="51370"/>
          </a:xfrm>
          <a:prstGeom prst="rect">
            <a:avLst/>
          </a:prstGeom>
          <a:blipFill>
            <a:blip r:embed="rId2">
              <a:alphaModFix/>
            </a:blip>
            <a:tile/>
          </a:blip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4" name="Slide Number Placeholder 4">
            <a:extLst>
              <a:ext uri="{FF2B5EF4-FFF2-40B4-BE49-F238E27FC236}">
                <a16:creationId xmlns:a16="http://schemas.microsoft.com/office/drawing/2014/main" id="{FAB0D821-9AEA-4E53-ADC5-BCF403939F58}"/>
              </a:ext>
            </a:extLst>
          </p:cNvPr>
          <p:cNvSpPr txBox="1"/>
          <p:nvPr/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F30E8250-02C8-432B-AFB3-728E1C3F99BB}" type="slidenum">
              <a:t>19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5" name="TextBox 5">
            <a:extLst>
              <a:ext uri="{FF2B5EF4-FFF2-40B4-BE49-F238E27FC236}">
                <a16:creationId xmlns:a16="http://schemas.microsoft.com/office/drawing/2014/main" id="{0E72CA36-7698-4EEA-8F99-2A5EA2F1687E}"/>
              </a:ext>
            </a:extLst>
          </p:cNvPr>
          <p:cNvSpPr txBox="1"/>
          <p:nvPr/>
        </p:nvSpPr>
        <p:spPr>
          <a:xfrm>
            <a:off x="982696" y="2096975"/>
            <a:ext cx="2355128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2F5597"/>
                </a:solidFill>
                <a:uFillTx/>
                <a:latin typeface="Amasis MT Pro" pitchFamily="18"/>
              </a:rPr>
              <a:t>Key areas covered:</a:t>
            </a:r>
          </a:p>
        </p:txBody>
      </p:sp>
      <p:sp>
        <p:nvSpPr>
          <p:cNvPr id="6" name="TextBox 6">
            <a:extLst>
              <a:ext uri="{FF2B5EF4-FFF2-40B4-BE49-F238E27FC236}">
                <a16:creationId xmlns:a16="http://schemas.microsoft.com/office/drawing/2014/main" id="{49BB66E0-683A-41C0-AB5E-4795D581CA5E}"/>
              </a:ext>
            </a:extLst>
          </p:cNvPr>
          <p:cNvSpPr txBox="1"/>
          <p:nvPr/>
        </p:nvSpPr>
        <p:spPr>
          <a:xfrm>
            <a:off x="1806607" y="2678039"/>
            <a:ext cx="6466325" cy="3139318"/>
          </a:xfrm>
          <a:prstGeom prst="rect">
            <a:avLst/>
          </a:prstGeom>
          <a:noFill/>
          <a:ln cap="flat"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285750" marR="0" lvl="0" indent="-285750" algn="l" defTabSz="914400" rtl="0" fontAlgn="auto" hangingPunct="1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ü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masis MT Pro" pitchFamily="18"/>
              </a:rPr>
              <a:t>Overview of virtualisation and hypervisor’s types</a:t>
            </a:r>
          </a:p>
          <a:p>
            <a:pPr marL="285750" marR="0" lvl="0" indent="-285750" algn="l" defTabSz="914400" rtl="0" fontAlgn="auto" hangingPunct="1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ü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masis MT Pro" pitchFamily="18"/>
              </a:rPr>
              <a:t>VMware – features, benefits and vSphere’s architecture</a:t>
            </a:r>
          </a:p>
          <a:p>
            <a:pPr marL="285750" marR="0" lvl="0" indent="-285750" algn="l" defTabSz="914400" rtl="0" fontAlgn="auto" hangingPunct="1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ü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masis MT Pro" pitchFamily="18"/>
              </a:rPr>
              <a:t>Microsoft VMs – features, benefits and Hype-V’s architecture</a:t>
            </a:r>
          </a:p>
          <a:p>
            <a:pPr marL="285750" marR="0" lvl="0" indent="-285750" algn="l" defTabSz="914400" rtl="0" fontAlgn="auto" hangingPunct="1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ü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masis MT Pro" pitchFamily="18"/>
              </a:rPr>
              <a:t>Microsoft Azure – features and benefits</a:t>
            </a:r>
          </a:p>
          <a:p>
            <a:pPr marL="285750" marR="0" lvl="0" indent="-285750" algn="l" defTabSz="914400" rtl="0" fontAlgn="auto" hangingPunct="1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ü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masis MT Pro" pitchFamily="18"/>
              </a:rPr>
              <a:t>Citrix – features and benefits 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E67F02C9-7B0A-4896-AF91-E093BD370ECE}"/>
              </a:ext>
            </a:extLst>
          </p:cNvPr>
          <p:cNvSpPr txBox="1"/>
          <p:nvPr/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E06B1A6B-2733-4D05-B242-FC583D85C9C7}" type="slidenum">
              <a:t>19</a:t>
            </a:fld>
            <a:endParaRPr lang="en-GB" sz="1200" b="0" i="0" u="none" strike="noStrike" kern="1200" cap="none" spc="0" baseline="0">
              <a:solidFill>
                <a:srgbClr val="898989"/>
              </a:solidFill>
              <a:uFillTx/>
              <a:latin typeface="Calibri"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393981-61D4-4F9D-A413-EEB4ADDEBB3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45729" y="848014"/>
            <a:ext cx="10515600" cy="415713"/>
          </a:xfrm>
        </p:spPr>
        <p:txBody>
          <a:bodyPr>
            <a:normAutofit fontScale="90000"/>
          </a:bodyPr>
          <a:lstStyle/>
          <a:p>
            <a:pPr lvl="0"/>
            <a:r>
              <a:rPr lang="en-GB" sz="2600">
                <a:latin typeface="Amasis MT Pro" pitchFamily="18"/>
              </a:rPr>
              <a:t>  </a:t>
            </a:r>
            <a:r>
              <a:rPr lang="en-GB" sz="2900">
                <a:latin typeface="Amasis MT Pro" pitchFamily="18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17A186-177F-4F17-B3CE-EE444139DE4A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38203" y="1417063"/>
            <a:ext cx="10515600" cy="4351336"/>
          </a:xfrm>
        </p:spPr>
        <p:txBody>
          <a:bodyPr>
            <a:normAutofit fontScale="85000" lnSpcReduction="10000"/>
          </a:bodyPr>
          <a:lstStyle/>
          <a:p>
            <a:pPr marL="0" lvl="0" indent="0" algn="ctr">
              <a:lnSpc>
                <a:spcPct val="70000"/>
              </a:lnSpc>
              <a:buNone/>
            </a:pPr>
            <a:endParaRPr lang="en-GB" sz="700" dirty="0">
              <a:solidFill>
                <a:srgbClr val="53565A"/>
              </a:solidFill>
              <a:latin typeface="Roboto" pitchFamily="2"/>
            </a:endParaRPr>
          </a:p>
          <a:p>
            <a:pPr marL="0" indent="0">
              <a:lnSpc>
                <a:spcPct val="110000"/>
              </a:lnSpc>
              <a:buNone/>
            </a:pPr>
            <a:r>
              <a:rPr lang="en-GB" sz="1300" dirty="0">
                <a:effectLst/>
                <a:latin typeface="Amasis MT Pro" panose="020405040500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[1] CoreIT, “The benefits of VMware for your business,” 2017. https://www.coreitsolutions.net.au/14683-2/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300" dirty="0">
                <a:effectLst/>
                <a:latin typeface="Amasis MT Pro" panose="020405040500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[2] danscourses, “What is Virtualization?,” 2018. https://www.youtube.com/watch?v=iBI31dmqSX0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300" dirty="0">
                <a:effectLst/>
                <a:latin typeface="Amasis MT Pro" panose="020405040500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[3] NetworkLessons, “Compute Virtualization (Containers and Virtual machines),” 2018. https://networklessons.com/cisco/evolving-technologies/compute-virtualization-containers-and-virtual-machines</a:t>
            </a:r>
          </a:p>
          <a:p>
            <a:pPr marL="0" lvl="0" indent="0">
              <a:lnSpc>
                <a:spcPct val="110000"/>
              </a:lnSpc>
              <a:buNone/>
            </a:pPr>
            <a:r>
              <a:rPr lang="en-GB" sz="1300" dirty="0">
                <a:effectLst/>
                <a:latin typeface="Amasis MT Pro" panose="020405040500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[4] W. T. Coupons, “Advantages and Disadvantages of VMware | Pros &amp; Cons Of VMware,” 2020. https://www.webtechcoupons.com/advantages-and-disadvantages-of-vmware/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300" dirty="0">
                <a:effectLst/>
                <a:latin typeface="Amasis MT Pro" panose="020405040500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[5] VMware Inc, “Introduction to Virtualization and VMware Hypervisor Architecture (vSOM),” 2013. https://www.youtube.com/watch?v=EvXn2QiL3gs</a:t>
            </a:r>
          </a:p>
          <a:p>
            <a:pPr marL="0" lvl="0" indent="0">
              <a:lnSpc>
                <a:spcPct val="110000"/>
              </a:lnSpc>
              <a:buNone/>
            </a:pPr>
            <a:r>
              <a:rPr lang="en-GB" sz="1300" dirty="0">
                <a:effectLst/>
                <a:latin typeface="Amasis MT Pro" panose="020405040500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[6] VMware Inc, “VMware UK - Delivering a Digital Foundation For Businesses | UK.” https://www.vmware.com/uk.html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300" dirty="0">
                <a:effectLst/>
                <a:latin typeface="Amasis MT Pro" panose="020405040500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[7] I. VMware, The Architecture of VMware ESXi. 3401 Hillview Ave. Palo Alto CA 94304 USA, 2007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300" dirty="0">
                <a:effectLst/>
                <a:latin typeface="Amasis MT Pro" panose="020405040500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[8] Microsoft, “Hyper-V Architecture,” 2018. https://docs.microsoft.com/en-us/virtualization/hyper-v-on-windows/reference/hyper-v-architecture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300" dirty="0">
                <a:effectLst/>
                <a:latin typeface="Amasis MT Pro" panose="020405040500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[9] Microsoft, “Architecture - Hyper-V replication to a secondary site,” 2021. https://docs.microsoft.com/en-us/azure/site-recovery/hyper-v-vmm-architecture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300" dirty="0">
                <a:effectLst/>
                <a:latin typeface="Amasis MT Pro" panose="020405040500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[10] Microsoft, “What is IaaS? Infrastructure as a service.” https://azure.microsoft.com/en-us/overview/what-is-iaas/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300" dirty="0">
                <a:effectLst/>
                <a:latin typeface="Amasis MT Pro" panose="020405040500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[11] J. Chen, “Azure Fundamental: IaaS, PaaS, SaaS,” 2020. https://medium.com/chenjd-xyz/azure-fundamental-iaas-paas-saas-973e0c406de7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300" dirty="0">
                <a:effectLst/>
                <a:latin typeface="Amasis MT Pro" panose="020405040500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[12] Citrix, “Product documentation,” 2021. https://docs.citrix.com/en-us/citrix-virtual-apps-desktops-service/overview.html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300" dirty="0">
                <a:effectLst/>
                <a:latin typeface="Amasis MT Pro" panose="020405040500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[13] Citrix and A. Ruiz, “Tech Brief: Citrix Virtual Apps and Desktops service,” 2021. https://docs.citrix.com/en-us/tech-zone/learn/tech-briefs/cvads.html</a:t>
            </a:r>
          </a:p>
          <a:p>
            <a:pPr marL="0" lvl="0" indent="0">
              <a:lnSpc>
                <a:spcPct val="70000"/>
              </a:lnSpc>
              <a:buNone/>
            </a:pPr>
            <a:endParaRPr lang="en-GB" sz="700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E2A1DD80-A395-42CB-8B6B-E889728B032C}"/>
              </a:ext>
            </a:extLst>
          </p:cNvPr>
          <p:cNvSpPr/>
          <p:nvPr/>
        </p:nvSpPr>
        <p:spPr>
          <a:xfrm>
            <a:off x="1058235" y="1294543"/>
            <a:ext cx="708916" cy="51370"/>
          </a:xfrm>
          <a:prstGeom prst="rect">
            <a:avLst/>
          </a:prstGeom>
          <a:blipFill>
            <a:blip r:embed="rId2">
              <a:alphaModFix/>
            </a:blip>
            <a:tile/>
          </a:blip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D028221-DD21-4E8C-B175-C81A9F28354A}"/>
              </a:ext>
            </a:extLst>
          </p:cNvPr>
          <p:cNvSpPr txBox="1"/>
          <p:nvPr/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233AFE9A-F246-40AD-B26A-A763524A004D}" type="slidenum">
              <a:t>20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13B583-F11B-49D1-BD1B-7507758DA509}"/>
              </a:ext>
            </a:extLst>
          </p:cNvPr>
          <p:cNvSpPr txBox="1"/>
          <p:nvPr/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72C5CD50-6AD7-4BA6-B573-248DFF25EBB3}" type="slidenum">
              <a:t>20</a:t>
            </a:fld>
            <a:endParaRPr lang="en-GB" sz="1200" b="0" i="0" u="none" strike="noStrike" kern="1200" cap="none" spc="0" baseline="0">
              <a:solidFill>
                <a:srgbClr val="898989"/>
              </a:solidFill>
              <a:uFillTx/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18892911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786</TotalTime>
  <Words>920</Words>
  <Application>Microsoft Office PowerPoint</Application>
  <PresentationFormat>Widescreen</PresentationFormat>
  <Paragraphs>190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8" baseType="lpstr">
      <vt:lpstr>Amasis MT Pro</vt:lpstr>
      <vt:lpstr>Arial</vt:lpstr>
      <vt:lpstr>Calibri</vt:lpstr>
      <vt:lpstr>Calibri Light</vt:lpstr>
      <vt:lpstr>Roboto</vt:lpstr>
      <vt:lpstr>Segoe UI</vt:lpstr>
      <vt:lpstr>Wingdings</vt:lpstr>
      <vt:lpstr>Office Theme</vt:lpstr>
      <vt:lpstr>Data Centre Virtualisation service providers</vt:lpstr>
      <vt:lpstr>  Table of content</vt:lpstr>
      <vt:lpstr>  Introduction</vt:lpstr>
      <vt:lpstr>Hypervisor types</vt:lpstr>
      <vt:lpstr>  VMware </vt:lpstr>
      <vt:lpstr>  VMware</vt:lpstr>
      <vt:lpstr>  VMware</vt:lpstr>
      <vt:lpstr>  VMware – vSphere 7.0</vt:lpstr>
      <vt:lpstr>  Windows VMs – Microsoft Hyper-V</vt:lpstr>
      <vt:lpstr>  Windows VMs - Microsoft Hyper-V</vt:lpstr>
      <vt:lpstr>  Windows VMs - Microsoft Hyper-V</vt:lpstr>
      <vt:lpstr>  Microsoft Azure - Overview</vt:lpstr>
      <vt:lpstr>Microsoft Azure – Services Types</vt:lpstr>
      <vt:lpstr>  Microsoft Azure - Features</vt:lpstr>
      <vt:lpstr>  Microsoft Azure - Benefits</vt:lpstr>
      <vt:lpstr>  Citrix – Overview &amp; Features</vt:lpstr>
      <vt:lpstr>  Citrix - Benefits</vt:lpstr>
      <vt:lpstr>How to choose the right virtualisation solution?</vt:lpstr>
      <vt:lpstr>  Conclusion</vt:lpstr>
      <vt:lpstr>  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 Centre Virtualisation service providers</dc:title>
  <dc:creator>Sandra Stefania Anghel (1815743)</dc:creator>
  <cp:lastModifiedBy>Sandra Stefania Anghel (1815743)</cp:lastModifiedBy>
  <cp:revision>30</cp:revision>
  <dcterms:created xsi:type="dcterms:W3CDTF">2021-11-02T16:17:31Z</dcterms:created>
  <dcterms:modified xsi:type="dcterms:W3CDTF">2021-11-09T14:50:36Z</dcterms:modified>
</cp:coreProperties>
</file>