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399C7E9-4B45-40F9-A035-923B8FC6C4C6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F2F1557-FD68-4423-9D0C-E31FA5C46C11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Celebrity endorsement is a marketing practice in which brands team up with a famous person to persuade consumers to buy their products.</a:t>
          </a:r>
        </a:p>
      </dgm:t>
    </dgm:pt>
    <dgm:pt modelId="{EC064378-BDA1-4002-B864-2309C0DBAE6F}" type="parTrans" cxnId="{B96C91B1-FA43-4106-8333-D31252900236}">
      <dgm:prSet/>
      <dgm:spPr/>
      <dgm:t>
        <a:bodyPr/>
        <a:lstStyle/>
        <a:p>
          <a:endParaRPr lang="en-US"/>
        </a:p>
      </dgm:t>
    </dgm:pt>
    <dgm:pt modelId="{18F5A1C3-911A-4B46-AB9B-33C167B75E4E}" type="sibTrans" cxnId="{B96C91B1-FA43-4106-8333-D31252900236}">
      <dgm:prSet/>
      <dgm:spPr/>
      <dgm:t>
        <a:bodyPr/>
        <a:lstStyle/>
        <a:p>
          <a:endParaRPr lang="en-US"/>
        </a:p>
      </dgm:t>
    </dgm:pt>
    <dgm:pt modelId="{81BE8D47-082E-4AF4-8D8E-FCCD49985E4A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Today it matters because celebrities are often the people who create trends, to build trust, and most importantly, brands need to differentiate themselves in a crowded marketplace (Wang &amp; Liu, 2023).</a:t>
          </a:r>
        </a:p>
      </dgm:t>
    </dgm:pt>
    <dgm:pt modelId="{AE5FDE9D-ADC7-4A17-8204-7E32BF734A21}" type="parTrans" cxnId="{5E6E8A98-8039-4378-8F75-EA474CD1C72C}">
      <dgm:prSet/>
      <dgm:spPr/>
      <dgm:t>
        <a:bodyPr/>
        <a:lstStyle/>
        <a:p>
          <a:endParaRPr lang="en-US"/>
        </a:p>
      </dgm:t>
    </dgm:pt>
    <dgm:pt modelId="{8ACA5309-5E2D-462B-B4D8-C5704A68EA8B}" type="sibTrans" cxnId="{5E6E8A98-8039-4378-8F75-EA474CD1C72C}">
      <dgm:prSet/>
      <dgm:spPr/>
      <dgm:t>
        <a:bodyPr/>
        <a:lstStyle/>
        <a:p>
          <a:endParaRPr lang="en-US"/>
        </a:p>
      </dgm:t>
    </dgm:pt>
    <dgm:pt modelId="{114B165E-FF11-439F-93CD-8F9698A30076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Today's marketing practices place value on authentic marketing and emotional engagement and celebrities can help elevate both practices as well (Rocha et al. 2020).</a:t>
          </a:r>
        </a:p>
      </dgm:t>
    </dgm:pt>
    <dgm:pt modelId="{887AB735-E35B-49E3-BEA7-484E6CC1D7FD}" type="parTrans" cxnId="{47FCF235-7251-4F05-91C7-7FAEFCEA5F11}">
      <dgm:prSet/>
      <dgm:spPr/>
      <dgm:t>
        <a:bodyPr/>
        <a:lstStyle/>
        <a:p>
          <a:endParaRPr lang="en-US"/>
        </a:p>
      </dgm:t>
    </dgm:pt>
    <dgm:pt modelId="{63331B09-BCBF-4DD3-8495-F1B52178978D}" type="sibTrans" cxnId="{47FCF235-7251-4F05-91C7-7FAEFCEA5F11}">
      <dgm:prSet/>
      <dgm:spPr/>
      <dgm:t>
        <a:bodyPr/>
        <a:lstStyle/>
        <a:p>
          <a:endParaRPr lang="en-US"/>
        </a:p>
      </dgm:t>
    </dgm:pt>
    <dgm:pt modelId="{F3603BEE-E0BE-4BB3-8250-A6DDC335AE94}" type="pres">
      <dgm:prSet presAssocID="{4399C7E9-4B45-40F9-A035-923B8FC6C4C6}" presName="vert0" presStyleCnt="0">
        <dgm:presLayoutVars>
          <dgm:dir/>
          <dgm:animOne val="branch"/>
          <dgm:animLvl val="lvl"/>
        </dgm:presLayoutVars>
      </dgm:prSet>
      <dgm:spPr/>
    </dgm:pt>
    <dgm:pt modelId="{7D501DA2-3F63-477A-B665-E3EB2CE9A6D4}" type="pres">
      <dgm:prSet presAssocID="{3F2F1557-FD68-4423-9D0C-E31FA5C46C11}" presName="thickLine" presStyleLbl="alignNode1" presStyleIdx="0" presStyleCnt="3"/>
      <dgm:spPr/>
    </dgm:pt>
    <dgm:pt modelId="{25D97C97-BD1F-485E-B05F-DAAEB5D59170}" type="pres">
      <dgm:prSet presAssocID="{3F2F1557-FD68-4423-9D0C-E31FA5C46C11}" presName="horz1" presStyleCnt="0"/>
      <dgm:spPr/>
    </dgm:pt>
    <dgm:pt modelId="{67CD5A34-224D-49B2-9C90-C38B7498671D}" type="pres">
      <dgm:prSet presAssocID="{3F2F1557-FD68-4423-9D0C-E31FA5C46C11}" presName="tx1" presStyleLbl="revTx" presStyleIdx="0" presStyleCnt="3"/>
      <dgm:spPr/>
    </dgm:pt>
    <dgm:pt modelId="{BDFD8186-A6D6-4657-A3D1-8C9DFB88C9B4}" type="pres">
      <dgm:prSet presAssocID="{3F2F1557-FD68-4423-9D0C-E31FA5C46C11}" presName="vert1" presStyleCnt="0"/>
      <dgm:spPr/>
    </dgm:pt>
    <dgm:pt modelId="{6DE22379-6A8E-4CA9-B026-F6E59377610A}" type="pres">
      <dgm:prSet presAssocID="{81BE8D47-082E-4AF4-8D8E-FCCD49985E4A}" presName="thickLine" presStyleLbl="alignNode1" presStyleIdx="1" presStyleCnt="3"/>
      <dgm:spPr/>
    </dgm:pt>
    <dgm:pt modelId="{B8E63114-1880-4500-87EA-CF03711621A2}" type="pres">
      <dgm:prSet presAssocID="{81BE8D47-082E-4AF4-8D8E-FCCD49985E4A}" presName="horz1" presStyleCnt="0"/>
      <dgm:spPr/>
    </dgm:pt>
    <dgm:pt modelId="{2F6F85EF-6F51-4244-894C-F9FFD7A18D41}" type="pres">
      <dgm:prSet presAssocID="{81BE8D47-082E-4AF4-8D8E-FCCD49985E4A}" presName="tx1" presStyleLbl="revTx" presStyleIdx="1" presStyleCnt="3"/>
      <dgm:spPr/>
    </dgm:pt>
    <dgm:pt modelId="{2BF6B5D8-8F2A-47EA-BFE6-913DFF884A37}" type="pres">
      <dgm:prSet presAssocID="{81BE8D47-082E-4AF4-8D8E-FCCD49985E4A}" presName="vert1" presStyleCnt="0"/>
      <dgm:spPr/>
    </dgm:pt>
    <dgm:pt modelId="{7C482CB1-97EB-4198-9624-94E21589FD66}" type="pres">
      <dgm:prSet presAssocID="{114B165E-FF11-439F-93CD-8F9698A30076}" presName="thickLine" presStyleLbl="alignNode1" presStyleIdx="2" presStyleCnt="3"/>
      <dgm:spPr/>
    </dgm:pt>
    <dgm:pt modelId="{AFFD574F-31CD-4A21-AEAC-32935ACEE075}" type="pres">
      <dgm:prSet presAssocID="{114B165E-FF11-439F-93CD-8F9698A30076}" presName="horz1" presStyleCnt="0"/>
      <dgm:spPr/>
    </dgm:pt>
    <dgm:pt modelId="{8519F766-08BC-48AD-951F-5FDC0F34CC6B}" type="pres">
      <dgm:prSet presAssocID="{114B165E-FF11-439F-93CD-8F9698A30076}" presName="tx1" presStyleLbl="revTx" presStyleIdx="2" presStyleCnt="3"/>
      <dgm:spPr/>
    </dgm:pt>
    <dgm:pt modelId="{42BC047F-FB76-4D53-AE68-E732D6ADE036}" type="pres">
      <dgm:prSet presAssocID="{114B165E-FF11-439F-93CD-8F9698A30076}" presName="vert1" presStyleCnt="0"/>
      <dgm:spPr/>
    </dgm:pt>
  </dgm:ptLst>
  <dgm:cxnLst>
    <dgm:cxn modelId="{FDB35915-6EF7-4AF5-8393-8E30BE0B3EBD}" type="presOf" srcId="{4399C7E9-4B45-40F9-A035-923B8FC6C4C6}" destId="{F3603BEE-E0BE-4BB3-8250-A6DDC335AE94}" srcOrd="0" destOrd="0" presId="urn:microsoft.com/office/officeart/2008/layout/LinedList"/>
    <dgm:cxn modelId="{47FCF235-7251-4F05-91C7-7FAEFCEA5F11}" srcId="{4399C7E9-4B45-40F9-A035-923B8FC6C4C6}" destId="{114B165E-FF11-439F-93CD-8F9698A30076}" srcOrd="2" destOrd="0" parTransId="{887AB735-E35B-49E3-BEA7-484E6CC1D7FD}" sibTransId="{63331B09-BCBF-4DD3-8495-F1B52178978D}"/>
    <dgm:cxn modelId="{323FF03A-B6AC-4C04-94DF-09A0278E21A3}" type="presOf" srcId="{114B165E-FF11-439F-93CD-8F9698A30076}" destId="{8519F766-08BC-48AD-951F-5FDC0F34CC6B}" srcOrd="0" destOrd="0" presId="urn:microsoft.com/office/officeart/2008/layout/LinedList"/>
    <dgm:cxn modelId="{65972C41-C7A1-45E8-8925-244DA9FE6BB3}" type="presOf" srcId="{3F2F1557-FD68-4423-9D0C-E31FA5C46C11}" destId="{67CD5A34-224D-49B2-9C90-C38B7498671D}" srcOrd="0" destOrd="0" presId="urn:microsoft.com/office/officeart/2008/layout/LinedList"/>
    <dgm:cxn modelId="{5E6E8A98-8039-4378-8F75-EA474CD1C72C}" srcId="{4399C7E9-4B45-40F9-A035-923B8FC6C4C6}" destId="{81BE8D47-082E-4AF4-8D8E-FCCD49985E4A}" srcOrd="1" destOrd="0" parTransId="{AE5FDE9D-ADC7-4A17-8204-7E32BF734A21}" sibTransId="{8ACA5309-5E2D-462B-B4D8-C5704A68EA8B}"/>
    <dgm:cxn modelId="{048499A5-4968-4B05-84D4-712732AA4C5A}" type="presOf" srcId="{81BE8D47-082E-4AF4-8D8E-FCCD49985E4A}" destId="{2F6F85EF-6F51-4244-894C-F9FFD7A18D41}" srcOrd="0" destOrd="0" presId="urn:microsoft.com/office/officeart/2008/layout/LinedList"/>
    <dgm:cxn modelId="{B96C91B1-FA43-4106-8333-D31252900236}" srcId="{4399C7E9-4B45-40F9-A035-923B8FC6C4C6}" destId="{3F2F1557-FD68-4423-9D0C-E31FA5C46C11}" srcOrd="0" destOrd="0" parTransId="{EC064378-BDA1-4002-B864-2309C0DBAE6F}" sibTransId="{18F5A1C3-911A-4B46-AB9B-33C167B75E4E}"/>
    <dgm:cxn modelId="{2B906E38-38CF-4277-B1F7-01CC62D5C35F}" type="presParOf" srcId="{F3603BEE-E0BE-4BB3-8250-A6DDC335AE94}" destId="{7D501DA2-3F63-477A-B665-E3EB2CE9A6D4}" srcOrd="0" destOrd="0" presId="urn:microsoft.com/office/officeart/2008/layout/LinedList"/>
    <dgm:cxn modelId="{85EFF12D-3C40-45D0-9DF5-A7037B92658F}" type="presParOf" srcId="{F3603BEE-E0BE-4BB3-8250-A6DDC335AE94}" destId="{25D97C97-BD1F-485E-B05F-DAAEB5D59170}" srcOrd="1" destOrd="0" presId="urn:microsoft.com/office/officeart/2008/layout/LinedList"/>
    <dgm:cxn modelId="{7EF103B7-8601-4BC6-B127-FF790E3A8D96}" type="presParOf" srcId="{25D97C97-BD1F-485E-B05F-DAAEB5D59170}" destId="{67CD5A34-224D-49B2-9C90-C38B7498671D}" srcOrd="0" destOrd="0" presId="urn:microsoft.com/office/officeart/2008/layout/LinedList"/>
    <dgm:cxn modelId="{21DC7D75-CDE6-47AD-9A0C-7E2A07D3D5CD}" type="presParOf" srcId="{25D97C97-BD1F-485E-B05F-DAAEB5D59170}" destId="{BDFD8186-A6D6-4657-A3D1-8C9DFB88C9B4}" srcOrd="1" destOrd="0" presId="urn:microsoft.com/office/officeart/2008/layout/LinedList"/>
    <dgm:cxn modelId="{F08ADAA9-312E-466D-B180-38465E37679F}" type="presParOf" srcId="{F3603BEE-E0BE-4BB3-8250-A6DDC335AE94}" destId="{6DE22379-6A8E-4CA9-B026-F6E59377610A}" srcOrd="2" destOrd="0" presId="urn:microsoft.com/office/officeart/2008/layout/LinedList"/>
    <dgm:cxn modelId="{8029E923-4A02-4874-AC6D-BF0525D56EBA}" type="presParOf" srcId="{F3603BEE-E0BE-4BB3-8250-A6DDC335AE94}" destId="{B8E63114-1880-4500-87EA-CF03711621A2}" srcOrd="3" destOrd="0" presId="urn:microsoft.com/office/officeart/2008/layout/LinedList"/>
    <dgm:cxn modelId="{E3FCC1BC-F223-4739-8F26-CCEC9902658C}" type="presParOf" srcId="{B8E63114-1880-4500-87EA-CF03711621A2}" destId="{2F6F85EF-6F51-4244-894C-F9FFD7A18D41}" srcOrd="0" destOrd="0" presId="urn:microsoft.com/office/officeart/2008/layout/LinedList"/>
    <dgm:cxn modelId="{84D52443-D7D2-4488-9441-7605287FF53D}" type="presParOf" srcId="{B8E63114-1880-4500-87EA-CF03711621A2}" destId="{2BF6B5D8-8F2A-47EA-BFE6-913DFF884A37}" srcOrd="1" destOrd="0" presId="urn:microsoft.com/office/officeart/2008/layout/LinedList"/>
    <dgm:cxn modelId="{BA61A5F3-EEB3-40A0-A914-72CFE816B8F2}" type="presParOf" srcId="{F3603BEE-E0BE-4BB3-8250-A6DDC335AE94}" destId="{7C482CB1-97EB-4198-9624-94E21589FD66}" srcOrd="4" destOrd="0" presId="urn:microsoft.com/office/officeart/2008/layout/LinedList"/>
    <dgm:cxn modelId="{945F165D-9CF8-43FA-B36A-FFDA92C03C81}" type="presParOf" srcId="{F3603BEE-E0BE-4BB3-8250-A6DDC335AE94}" destId="{AFFD574F-31CD-4A21-AEAC-32935ACEE075}" srcOrd="5" destOrd="0" presId="urn:microsoft.com/office/officeart/2008/layout/LinedList"/>
    <dgm:cxn modelId="{12400BFA-1E1C-4C81-8603-6F1AB60EFB51}" type="presParOf" srcId="{AFFD574F-31CD-4A21-AEAC-32935ACEE075}" destId="{8519F766-08BC-48AD-951F-5FDC0F34CC6B}" srcOrd="0" destOrd="0" presId="urn:microsoft.com/office/officeart/2008/layout/LinedList"/>
    <dgm:cxn modelId="{6D99E5E4-A63B-48A9-938C-27C1A3B0EFC3}" type="presParOf" srcId="{AFFD574F-31CD-4A21-AEAC-32935ACEE075}" destId="{42BC047F-FB76-4D53-AE68-E732D6ADE03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26A7E5A-31F9-4BB4-8B78-FEC5B075CC6F}" type="doc">
      <dgm:prSet loTypeId="urn:microsoft.com/office/officeart/2005/8/layout/process2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6317641B-38ED-488C-B596-00623E2CD41A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Strengths: </a:t>
          </a:r>
        </a:p>
      </dgm:t>
    </dgm:pt>
    <dgm:pt modelId="{7F7F251D-44FD-40AE-80C3-D04D9E6A9285}" type="parTrans" cxnId="{E94F59F7-08B5-4BDB-AF4B-917D45B7FFA7}">
      <dgm:prSet/>
      <dgm:spPr/>
      <dgm:t>
        <a:bodyPr/>
        <a:lstStyle/>
        <a:p>
          <a:endParaRPr lang="en-US"/>
        </a:p>
      </dgm:t>
    </dgm:pt>
    <dgm:pt modelId="{B45CCE7A-6A6C-4382-9E6C-E60C3935E2E5}" type="sibTrans" cxnId="{E94F59F7-08B5-4BDB-AF4B-917D45B7FFA7}">
      <dgm:prSet/>
      <dgm:spPr/>
      <dgm:t>
        <a:bodyPr/>
        <a:lstStyle/>
        <a:p>
          <a:endParaRPr lang="en-US"/>
        </a:p>
      </dgm:t>
    </dgm:pt>
    <dgm:pt modelId="{EC925212-BD40-482B-BB23-1C0FE03A7D69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The alignment of a celebrity with a brand can create credibility, through the emotional appeal of the celebrity, which can enhance credibility. (Wang &amp; Liu, 2023). </a:t>
          </a:r>
        </a:p>
      </dgm:t>
    </dgm:pt>
    <dgm:pt modelId="{0B7C1855-10C4-41AF-8616-E3D8310DD124}" type="parTrans" cxnId="{DEF3EE67-C914-4D60-A8C2-38BEC995595C}">
      <dgm:prSet/>
      <dgm:spPr/>
      <dgm:t>
        <a:bodyPr/>
        <a:lstStyle/>
        <a:p>
          <a:endParaRPr lang="en-US"/>
        </a:p>
      </dgm:t>
    </dgm:pt>
    <dgm:pt modelId="{8F87F53E-EF31-4C79-8813-2F7ED2BEA579}" type="sibTrans" cxnId="{DEF3EE67-C914-4D60-A8C2-38BEC995595C}">
      <dgm:prSet/>
      <dgm:spPr/>
      <dgm:t>
        <a:bodyPr/>
        <a:lstStyle/>
        <a:p>
          <a:endParaRPr lang="en-US"/>
        </a:p>
      </dgm:t>
    </dgm:pt>
    <dgm:pt modelId="{CC1FD51B-4EFF-46A9-AB05-F783E592F4A8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Kim's credibility strengthens consumer trust and increases the likelihood of purchase (Adam &amp; Hussain, 2017). </a:t>
          </a:r>
        </a:p>
      </dgm:t>
    </dgm:pt>
    <dgm:pt modelId="{52FC5B8B-BE11-4A7B-81F7-55A6DCC20846}" type="parTrans" cxnId="{D9818132-60EF-47BD-8ED8-51EFF254F9ED}">
      <dgm:prSet/>
      <dgm:spPr/>
      <dgm:t>
        <a:bodyPr/>
        <a:lstStyle/>
        <a:p>
          <a:endParaRPr lang="en-US"/>
        </a:p>
      </dgm:t>
    </dgm:pt>
    <dgm:pt modelId="{8FB0218D-2DAA-47C1-913C-9020A072E8C9}" type="sibTrans" cxnId="{D9818132-60EF-47BD-8ED8-51EFF254F9ED}">
      <dgm:prSet/>
      <dgm:spPr/>
      <dgm:t>
        <a:bodyPr/>
        <a:lstStyle/>
        <a:p>
          <a:endParaRPr lang="en-US"/>
        </a:p>
      </dgm:t>
    </dgm:pt>
    <dgm:pt modelId="{1F094F9D-8B57-41AA-B477-F3B57A824B17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SKIMS has access to high-level exposure through Kim's continuous presence on social media. </a:t>
          </a:r>
        </a:p>
      </dgm:t>
    </dgm:pt>
    <dgm:pt modelId="{C65F8EDB-9AAE-41EB-90A3-27975A854DA9}" type="parTrans" cxnId="{F4A2269B-B1C1-47B1-A8DF-1C1E30991B9E}">
      <dgm:prSet/>
      <dgm:spPr/>
      <dgm:t>
        <a:bodyPr/>
        <a:lstStyle/>
        <a:p>
          <a:endParaRPr lang="en-US"/>
        </a:p>
      </dgm:t>
    </dgm:pt>
    <dgm:pt modelId="{02467E01-1E50-405F-B901-6C9F15D851E8}" type="sibTrans" cxnId="{F4A2269B-B1C1-47B1-A8DF-1C1E30991B9E}">
      <dgm:prSet/>
      <dgm:spPr/>
      <dgm:t>
        <a:bodyPr/>
        <a:lstStyle/>
        <a:p>
          <a:endParaRPr lang="en-US"/>
        </a:p>
      </dgm:t>
    </dgm:pt>
    <dgm:pt modelId="{4B2E000D-495B-4A5D-A404-EFE9B072636D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Potential Problems: </a:t>
          </a:r>
        </a:p>
      </dgm:t>
    </dgm:pt>
    <dgm:pt modelId="{F77C0DBB-99AF-4E2E-99C5-0DEF5C2589C9}" type="parTrans" cxnId="{99C1226F-68A6-4C67-BCBF-6FDA83A42C04}">
      <dgm:prSet/>
      <dgm:spPr/>
      <dgm:t>
        <a:bodyPr/>
        <a:lstStyle/>
        <a:p>
          <a:endParaRPr lang="en-US"/>
        </a:p>
      </dgm:t>
    </dgm:pt>
    <dgm:pt modelId="{F8127D66-D3B9-46E9-9046-002D3D0BCD27}" type="sibTrans" cxnId="{99C1226F-68A6-4C67-BCBF-6FDA83A42C04}">
      <dgm:prSet/>
      <dgm:spPr/>
      <dgm:t>
        <a:bodyPr/>
        <a:lstStyle/>
        <a:p>
          <a:endParaRPr lang="en-US"/>
        </a:p>
      </dgm:t>
    </dgm:pt>
    <dgm:pt modelId="{B605D858-4A5C-4CD8-A98C-719E019F9950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SKIMS is heavily reliant on a celebrity; thus, brand integrity becomes dependent on the celebrity's integrity. </a:t>
          </a:r>
        </a:p>
      </dgm:t>
    </dgm:pt>
    <dgm:pt modelId="{AE1A0EF7-B655-4D76-8CC6-1FE09B3786A1}" type="parTrans" cxnId="{87891C40-82CB-47B9-8D05-4A06ADD5AC86}">
      <dgm:prSet/>
      <dgm:spPr/>
      <dgm:t>
        <a:bodyPr/>
        <a:lstStyle/>
        <a:p>
          <a:endParaRPr lang="en-US"/>
        </a:p>
      </dgm:t>
    </dgm:pt>
    <dgm:pt modelId="{7189D6F6-56B4-4BA0-9550-B800A98FC830}" type="sibTrans" cxnId="{87891C40-82CB-47B9-8D05-4A06ADD5AC86}">
      <dgm:prSet/>
      <dgm:spPr/>
      <dgm:t>
        <a:bodyPr/>
        <a:lstStyle/>
        <a:p>
          <a:endParaRPr lang="en-US"/>
        </a:p>
      </dgm:t>
    </dgm:pt>
    <dgm:pt modelId="{B9E5E7C5-1ABC-43ED-B8A0-9063809BE720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SKIMS risks lessening authenticity if Kim's image changes.</a:t>
          </a:r>
        </a:p>
      </dgm:t>
    </dgm:pt>
    <dgm:pt modelId="{2D2A7075-6841-42E0-9F9B-822B8045207D}" type="parTrans" cxnId="{D9011327-8CDC-4AA4-AED6-149DC4931105}">
      <dgm:prSet/>
      <dgm:spPr/>
      <dgm:t>
        <a:bodyPr/>
        <a:lstStyle/>
        <a:p>
          <a:endParaRPr lang="en-US"/>
        </a:p>
      </dgm:t>
    </dgm:pt>
    <dgm:pt modelId="{C9670360-2853-42E8-8C43-79FCF4D1DDD8}" type="sibTrans" cxnId="{D9011327-8CDC-4AA4-AED6-149DC4931105}">
      <dgm:prSet/>
      <dgm:spPr/>
      <dgm:t>
        <a:bodyPr/>
        <a:lstStyle/>
        <a:p>
          <a:endParaRPr lang="en-US"/>
        </a:p>
      </dgm:t>
    </dgm:pt>
    <dgm:pt modelId="{4BD4BEA9-5B44-46FE-9900-B9C75A9FFA8B}" type="pres">
      <dgm:prSet presAssocID="{726A7E5A-31F9-4BB4-8B78-FEC5B075CC6F}" presName="linearFlow" presStyleCnt="0">
        <dgm:presLayoutVars>
          <dgm:resizeHandles val="exact"/>
        </dgm:presLayoutVars>
      </dgm:prSet>
      <dgm:spPr/>
    </dgm:pt>
    <dgm:pt modelId="{664B816D-616A-4EA5-B285-06FA6724F1F8}" type="pres">
      <dgm:prSet presAssocID="{6317641B-38ED-488C-B596-00623E2CD41A}" presName="node" presStyleLbl="node1" presStyleIdx="0" presStyleCnt="2" custScaleY="122090">
        <dgm:presLayoutVars>
          <dgm:bulletEnabled val="1"/>
        </dgm:presLayoutVars>
      </dgm:prSet>
      <dgm:spPr/>
    </dgm:pt>
    <dgm:pt modelId="{4014A09C-0769-4A2C-A530-09E922280FD7}" type="pres">
      <dgm:prSet presAssocID="{B45CCE7A-6A6C-4382-9E6C-E60C3935E2E5}" presName="sibTrans" presStyleLbl="sibTrans2D1" presStyleIdx="0" presStyleCnt="1"/>
      <dgm:spPr/>
    </dgm:pt>
    <dgm:pt modelId="{0DD5C332-96A2-4E35-80BE-54931CA23ECB}" type="pres">
      <dgm:prSet presAssocID="{B45CCE7A-6A6C-4382-9E6C-E60C3935E2E5}" presName="connectorText" presStyleLbl="sibTrans2D1" presStyleIdx="0" presStyleCnt="1"/>
      <dgm:spPr/>
    </dgm:pt>
    <dgm:pt modelId="{40E1A38B-FE32-4D69-B58D-3995376255F9}" type="pres">
      <dgm:prSet presAssocID="{4B2E000D-495B-4A5D-A404-EFE9B072636D}" presName="node" presStyleLbl="node1" presStyleIdx="1" presStyleCnt="2">
        <dgm:presLayoutVars>
          <dgm:bulletEnabled val="1"/>
        </dgm:presLayoutVars>
      </dgm:prSet>
      <dgm:spPr/>
    </dgm:pt>
  </dgm:ptLst>
  <dgm:cxnLst>
    <dgm:cxn modelId="{54067007-ED6B-4653-8F00-36FA34562E22}" type="presOf" srcId="{6317641B-38ED-488C-B596-00623E2CD41A}" destId="{664B816D-616A-4EA5-B285-06FA6724F1F8}" srcOrd="0" destOrd="0" presId="urn:microsoft.com/office/officeart/2005/8/layout/process2"/>
    <dgm:cxn modelId="{F47CA816-836C-44A5-BD4C-AEE6A71EC0D0}" type="presOf" srcId="{B45CCE7A-6A6C-4382-9E6C-E60C3935E2E5}" destId="{4014A09C-0769-4A2C-A530-09E922280FD7}" srcOrd="0" destOrd="0" presId="urn:microsoft.com/office/officeart/2005/8/layout/process2"/>
    <dgm:cxn modelId="{D9011327-8CDC-4AA4-AED6-149DC4931105}" srcId="{4B2E000D-495B-4A5D-A404-EFE9B072636D}" destId="{B9E5E7C5-1ABC-43ED-B8A0-9063809BE720}" srcOrd="1" destOrd="0" parTransId="{2D2A7075-6841-42E0-9F9B-822B8045207D}" sibTransId="{C9670360-2853-42E8-8C43-79FCF4D1DDD8}"/>
    <dgm:cxn modelId="{78111F2F-BFEB-47E5-947B-B1E39685013A}" type="presOf" srcId="{CC1FD51B-4EFF-46A9-AB05-F783E592F4A8}" destId="{664B816D-616A-4EA5-B285-06FA6724F1F8}" srcOrd="0" destOrd="2" presId="urn:microsoft.com/office/officeart/2005/8/layout/process2"/>
    <dgm:cxn modelId="{61B3FE30-6DC0-40A3-8EFA-C85A5AACFDB2}" type="presOf" srcId="{726A7E5A-31F9-4BB4-8B78-FEC5B075CC6F}" destId="{4BD4BEA9-5B44-46FE-9900-B9C75A9FFA8B}" srcOrd="0" destOrd="0" presId="urn:microsoft.com/office/officeart/2005/8/layout/process2"/>
    <dgm:cxn modelId="{D9818132-60EF-47BD-8ED8-51EFF254F9ED}" srcId="{6317641B-38ED-488C-B596-00623E2CD41A}" destId="{CC1FD51B-4EFF-46A9-AB05-F783E592F4A8}" srcOrd="1" destOrd="0" parTransId="{52FC5B8B-BE11-4A7B-81F7-55A6DCC20846}" sibTransId="{8FB0218D-2DAA-47C1-913C-9020A072E8C9}"/>
    <dgm:cxn modelId="{87891C40-82CB-47B9-8D05-4A06ADD5AC86}" srcId="{4B2E000D-495B-4A5D-A404-EFE9B072636D}" destId="{B605D858-4A5C-4CD8-A98C-719E019F9950}" srcOrd="0" destOrd="0" parTransId="{AE1A0EF7-B655-4D76-8CC6-1FE09B3786A1}" sibTransId="{7189D6F6-56B4-4BA0-9550-B800A98FC830}"/>
    <dgm:cxn modelId="{DEF3EE67-C914-4D60-A8C2-38BEC995595C}" srcId="{6317641B-38ED-488C-B596-00623E2CD41A}" destId="{EC925212-BD40-482B-BB23-1C0FE03A7D69}" srcOrd="0" destOrd="0" parTransId="{0B7C1855-10C4-41AF-8616-E3D8310DD124}" sibTransId="{8F87F53E-EF31-4C79-8813-2F7ED2BEA579}"/>
    <dgm:cxn modelId="{7AC7F249-5AF4-45EC-BF36-C0E0AD69E22A}" type="presOf" srcId="{4B2E000D-495B-4A5D-A404-EFE9B072636D}" destId="{40E1A38B-FE32-4D69-B58D-3995376255F9}" srcOrd="0" destOrd="0" presId="urn:microsoft.com/office/officeart/2005/8/layout/process2"/>
    <dgm:cxn modelId="{5257474E-A298-413A-A316-3937EAB94323}" type="presOf" srcId="{1F094F9D-8B57-41AA-B477-F3B57A824B17}" destId="{664B816D-616A-4EA5-B285-06FA6724F1F8}" srcOrd="0" destOrd="3" presId="urn:microsoft.com/office/officeart/2005/8/layout/process2"/>
    <dgm:cxn modelId="{99C1226F-68A6-4C67-BCBF-6FDA83A42C04}" srcId="{726A7E5A-31F9-4BB4-8B78-FEC5B075CC6F}" destId="{4B2E000D-495B-4A5D-A404-EFE9B072636D}" srcOrd="1" destOrd="0" parTransId="{F77C0DBB-99AF-4E2E-99C5-0DEF5C2589C9}" sibTransId="{F8127D66-D3B9-46E9-9046-002D3D0BCD27}"/>
    <dgm:cxn modelId="{C7859198-3216-45D2-9DF6-5126E3E19FDE}" type="presOf" srcId="{EC925212-BD40-482B-BB23-1C0FE03A7D69}" destId="{664B816D-616A-4EA5-B285-06FA6724F1F8}" srcOrd="0" destOrd="1" presId="urn:microsoft.com/office/officeart/2005/8/layout/process2"/>
    <dgm:cxn modelId="{F4A2269B-B1C1-47B1-A8DF-1C1E30991B9E}" srcId="{6317641B-38ED-488C-B596-00623E2CD41A}" destId="{1F094F9D-8B57-41AA-B477-F3B57A824B17}" srcOrd="2" destOrd="0" parTransId="{C65F8EDB-9AAE-41EB-90A3-27975A854DA9}" sibTransId="{02467E01-1E50-405F-B901-6C9F15D851E8}"/>
    <dgm:cxn modelId="{D31DFEBE-35D8-4A09-951E-193C449C5F90}" type="presOf" srcId="{B9E5E7C5-1ABC-43ED-B8A0-9063809BE720}" destId="{40E1A38B-FE32-4D69-B58D-3995376255F9}" srcOrd="0" destOrd="2" presId="urn:microsoft.com/office/officeart/2005/8/layout/process2"/>
    <dgm:cxn modelId="{E73778DE-1289-4933-9C0D-E3DFDC9034CE}" type="presOf" srcId="{B45CCE7A-6A6C-4382-9E6C-E60C3935E2E5}" destId="{0DD5C332-96A2-4E35-80BE-54931CA23ECB}" srcOrd="1" destOrd="0" presId="urn:microsoft.com/office/officeart/2005/8/layout/process2"/>
    <dgm:cxn modelId="{97A488F4-AA4B-4382-B0B4-BE04969154F9}" type="presOf" srcId="{B605D858-4A5C-4CD8-A98C-719E019F9950}" destId="{40E1A38B-FE32-4D69-B58D-3995376255F9}" srcOrd="0" destOrd="1" presId="urn:microsoft.com/office/officeart/2005/8/layout/process2"/>
    <dgm:cxn modelId="{E94F59F7-08B5-4BDB-AF4B-917D45B7FFA7}" srcId="{726A7E5A-31F9-4BB4-8B78-FEC5B075CC6F}" destId="{6317641B-38ED-488C-B596-00623E2CD41A}" srcOrd="0" destOrd="0" parTransId="{7F7F251D-44FD-40AE-80C3-D04D9E6A9285}" sibTransId="{B45CCE7A-6A6C-4382-9E6C-E60C3935E2E5}"/>
    <dgm:cxn modelId="{45276219-0491-4384-8FFC-D8769A949C26}" type="presParOf" srcId="{4BD4BEA9-5B44-46FE-9900-B9C75A9FFA8B}" destId="{664B816D-616A-4EA5-B285-06FA6724F1F8}" srcOrd="0" destOrd="0" presId="urn:microsoft.com/office/officeart/2005/8/layout/process2"/>
    <dgm:cxn modelId="{D425C148-5FFA-412E-9799-42288A7B65B8}" type="presParOf" srcId="{4BD4BEA9-5B44-46FE-9900-B9C75A9FFA8B}" destId="{4014A09C-0769-4A2C-A530-09E922280FD7}" srcOrd="1" destOrd="0" presId="urn:microsoft.com/office/officeart/2005/8/layout/process2"/>
    <dgm:cxn modelId="{88B9230E-4B34-47E6-BF16-A9092DD4D5D3}" type="presParOf" srcId="{4014A09C-0769-4A2C-A530-09E922280FD7}" destId="{0DD5C332-96A2-4E35-80BE-54931CA23ECB}" srcOrd="0" destOrd="0" presId="urn:microsoft.com/office/officeart/2005/8/layout/process2"/>
    <dgm:cxn modelId="{A7627630-101F-4BA8-A627-F3D6E8C91ABD}" type="presParOf" srcId="{4BD4BEA9-5B44-46FE-9900-B9C75A9FFA8B}" destId="{40E1A38B-FE32-4D69-B58D-3995376255F9}" srcOrd="2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501DA2-3F63-477A-B665-E3EB2CE9A6D4}">
      <dsp:nvSpPr>
        <dsp:cNvPr id="0" name=""/>
        <dsp:cNvSpPr/>
      </dsp:nvSpPr>
      <dsp:spPr>
        <a:xfrm>
          <a:off x="0" y="1989"/>
          <a:ext cx="535252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CD5A34-224D-49B2-9C90-C38B7498671D}">
      <dsp:nvSpPr>
        <dsp:cNvPr id="0" name=""/>
        <dsp:cNvSpPr/>
      </dsp:nvSpPr>
      <dsp:spPr>
        <a:xfrm>
          <a:off x="0" y="1989"/>
          <a:ext cx="5352523" cy="1356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Celebrity endorsement is a marketing practice in which brands team up with a famous person to persuade consumers to buy their products.</a:t>
          </a:r>
        </a:p>
      </dsp:txBody>
      <dsp:txXfrm>
        <a:off x="0" y="1989"/>
        <a:ext cx="5352523" cy="1356610"/>
      </dsp:txXfrm>
    </dsp:sp>
    <dsp:sp modelId="{6DE22379-6A8E-4CA9-B026-F6E59377610A}">
      <dsp:nvSpPr>
        <dsp:cNvPr id="0" name=""/>
        <dsp:cNvSpPr/>
      </dsp:nvSpPr>
      <dsp:spPr>
        <a:xfrm>
          <a:off x="0" y="1358600"/>
          <a:ext cx="535252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6F85EF-6F51-4244-894C-F9FFD7A18D41}">
      <dsp:nvSpPr>
        <dsp:cNvPr id="0" name=""/>
        <dsp:cNvSpPr/>
      </dsp:nvSpPr>
      <dsp:spPr>
        <a:xfrm>
          <a:off x="0" y="1358600"/>
          <a:ext cx="5352523" cy="1356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Today it matters because celebrities are often the people who create trends, to build trust, and most importantly, brands need to differentiate themselves in a crowded marketplace (Wang &amp; Liu, 2023).</a:t>
          </a:r>
        </a:p>
      </dsp:txBody>
      <dsp:txXfrm>
        <a:off x="0" y="1358600"/>
        <a:ext cx="5352523" cy="1356610"/>
      </dsp:txXfrm>
    </dsp:sp>
    <dsp:sp modelId="{7C482CB1-97EB-4198-9624-94E21589FD66}">
      <dsp:nvSpPr>
        <dsp:cNvPr id="0" name=""/>
        <dsp:cNvSpPr/>
      </dsp:nvSpPr>
      <dsp:spPr>
        <a:xfrm>
          <a:off x="0" y="2715210"/>
          <a:ext cx="535252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19F766-08BC-48AD-951F-5FDC0F34CC6B}">
      <dsp:nvSpPr>
        <dsp:cNvPr id="0" name=""/>
        <dsp:cNvSpPr/>
      </dsp:nvSpPr>
      <dsp:spPr>
        <a:xfrm>
          <a:off x="0" y="2715210"/>
          <a:ext cx="5352523" cy="1356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Today's marketing practices place value on authentic marketing and emotional engagement and celebrities can help elevate both practices as well (Rocha et al. 2020).</a:t>
          </a:r>
        </a:p>
      </dsp:txBody>
      <dsp:txXfrm>
        <a:off x="0" y="2715210"/>
        <a:ext cx="5352523" cy="13566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4B816D-616A-4EA5-B285-06FA6724F1F8}">
      <dsp:nvSpPr>
        <dsp:cNvPr id="0" name=""/>
        <dsp:cNvSpPr/>
      </dsp:nvSpPr>
      <dsp:spPr>
        <a:xfrm>
          <a:off x="0" y="5532"/>
          <a:ext cx="4771607" cy="261459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Strengths: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The alignment of a celebrity with a brand can create credibility, through the emotional appeal of the celebrity, which can enhance credibility. (Wang &amp; Liu, 2023).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Kim's credibility strengthens consumer trust and increases the likelihood of purchase (Adam &amp; Hussain, 2017).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SKIMS has access to high-level exposure through Kim's continuous presence on social media. </a:t>
          </a:r>
        </a:p>
      </dsp:txBody>
      <dsp:txXfrm>
        <a:off x="76579" y="82111"/>
        <a:ext cx="4618449" cy="2461434"/>
      </dsp:txXfrm>
    </dsp:sp>
    <dsp:sp modelId="{4014A09C-0769-4A2C-A530-09E922280FD7}">
      <dsp:nvSpPr>
        <dsp:cNvPr id="0" name=""/>
        <dsp:cNvSpPr/>
      </dsp:nvSpPr>
      <dsp:spPr>
        <a:xfrm rot="5400000">
          <a:off x="1984266" y="2673662"/>
          <a:ext cx="803073" cy="963687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4000" kern="1200"/>
        </a:p>
      </dsp:txBody>
      <dsp:txXfrm rot="-5400000">
        <a:off x="2096696" y="2753969"/>
        <a:ext cx="578213" cy="562151"/>
      </dsp:txXfrm>
    </dsp:sp>
    <dsp:sp modelId="{40E1A38B-FE32-4D69-B58D-3995376255F9}">
      <dsp:nvSpPr>
        <dsp:cNvPr id="0" name=""/>
        <dsp:cNvSpPr/>
      </dsp:nvSpPr>
      <dsp:spPr>
        <a:xfrm>
          <a:off x="0" y="3690888"/>
          <a:ext cx="4771607" cy="2141528"/>
        </a:xfrm>
        <a:prstGeom prst="roundRect">
          <a:avLst>
            <a:gd name="adj" fmla="val 10000"/>
          </a:avLst>
        </a:prstGeom>
        <a:solidFill>
          <a:schemeClr val="accent4">
            <a:hueOff val="6599937"/>
            <a:satOff val="-29202"/>
            <a:lumOff val="-490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Potential Problems: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SKIMS is heavily reliant on a celebrity; thus, brand integrity becomes dependent on the celebrity's integrity.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SKIMS risks lessening authenticity if Kim's image changes.</a:t>
          </a:r>
        </a:p>
      </dsp:txBody>
      <dsp:txXfrm>
        <a:off x="62723" y="3753611"/>
        <a:ext cx="4646161" cy="20160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913782-BA5C-7524-DC4A-E1AA44DC34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91F7C2-6DBB-04E2-A29F-FB725E13E9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8D992E-DB06-1782-F533-4D1A9112C3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6CFD2-1F76-4F2A-830F-CDB6B90FEED2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0F2BD8-0CCA-B3B7-05B6-EF4F5CD1D4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F36BD7-3BA0-3CD0-C50F-3C47D41EF8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AAAA75-2E1D-4A20-A828-0BE421B54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58664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CC6A0-2C59-C208-2065-AB98BC6852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CC60BF-1902-3C52-9E9D-ECF1F1C3C1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CAECC0-909C-D10D-AA7C-37C10A086C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6CFD2-1F76-4F2A-830F-CDB6B90FEED2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E517D-D9F6-DF24-9180-AAC356DA28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DD8CFF-70CA-57D9-4CD2-10DBCBA151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AAAA75-2E1D-4A20-A828-0BE421B54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771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27A51-46DD-EA40-1320-26380847AA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94D7BE-700B-90B8-1EA0-ADC3C10C5C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FB8B32-7077-6A10-31C6-CCB4AF644A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6CFD2-1F76-4F2A-830F-CDB6B90FEED2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8E8022-8090-8861-1650-CD023A8BF2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CC3F08-B75D-314C-FADC-DAA8EA6455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AAAA75-2E1D-4A20-A828-0BE421B54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01727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4D5C2F-BF02-0E6E-74AE-47A83865F8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C39035-F7CB-92C1-5672-A903958EF9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4C5B61-8087-7FDA-BF2C-E60FF168A5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C15C4F-92A9-AEBF-5A16-818009DAC4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6CFD2-1F76-4F2A-830F-CDB6B90FEED2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78E56D-18F6-A2A4-AAEF-A82E936564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FE5163-BFE8-92FD-261E-F86C9EDAEF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AAAA75-2E1D-4A20-A828-0BE421B54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564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7BAAC8-919D-12E4-7693-C0C415BA0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B10F02-90EC-BFD3-EBBD-91C43FB2E5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9C386C-7207-3D22-FF9D-88584B50E0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A5C746-FF96-D874-E591-415474A828C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F2C1F4-FD18-FA56-9951-3C2005260A8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569EAEB-55D9-3B11-F589-9E8D931D80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6CFD2-1F76-4F2A-830F-CDB6B90FEED2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0ADDB0-ACFA-197D-B548-DDBAA335DE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4455DE-E99E-4AF0-DF17-72FDA0C6DC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AAAA75-2E1D-4A20-A828-0BE421B54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384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82781-084B-A111-F3B9-8935F145C8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CB24373-070B-22AA-C642-7F53EE3772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6CFD2-1F76-4F2A-830F-CDB6B90FEED2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8737C2A-7CEB-3A72-B109-102A406C77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AF0080-768F-E792-740A-CD3B39F6AF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AAAA75-2E1D-4A20-A828-0BE421B54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0616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B73796-9732-CA05-ACC4-38021D4759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6CFD2-1F76-4F2A-830F-CDB6B90FEED2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6392EB-BE18-A944-B73A-9CE8AF7E69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727B01-0659-4F07-1B19-5C18CB94D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AAAA75-2E1D-4A20-A828-0BE421B54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5344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81DB5-7256-EF9B-A1B5-8CB8B4EF29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F07C7B-070C-8988-F15B-02B42F9C0A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2A2330-C6D1-BC31-C40C-A0F130F9EC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9A994B-A37A-31B8-B692-0954A816D0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6CFD2-1F76-4F2A-830F-CDB6B90FEED2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4A7E1C-71E8-1EA8-D6BA-FE77D41363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A9EC0B-8894-6B5C-0E6B-E4C849EC5A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AAAA75-2E1D-4A20-A828-0BE421B54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9164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7B3869-7140-B35A-9A64-C974C10F1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6F1A48C-86F0-B80F-282C-BC3CB3B9642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EF1DA5-0441-712D-F3E1-F9D09FC42E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F9E4FD-45F9-D7B5-6F21-989F9CB981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6CFD2-1F76-4F2A-830F-CDB6B90FEED2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8E7C6D-ABA0-4EB6-EE07-01C070D598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BFAA55-1802-F20F-4C2B-700CF1CBFE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AAAA75-2E1D-4A20-A828-0BE421B54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5338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4BCD34-625F-F6A8-C673-E3ECB71901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CF6F3D-D7B8-1F35-D98D-09F3B1B540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80FA59-617C-60C0-1A8A-A00E44C2DB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6CFD2-1F76-4F2A-830F-CDB6B90FEED2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C1AD05-51C1-66B5-7FF2-E7307DCE90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CD1B92-9C5B-1121-1C73-18B09F8012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AAAA75-2E1D-4A20-A828-0BE421B54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36302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2CC3278-51FC-1ED6-38BB-6AB1ECD8ADD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C7015C-E2F6-00C3-0106-C02529DDF52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90C649-A239-A01A-C829-FBF86ED7C2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6CFD2-1F76-4F2A-830F-CDB6B90FEED2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1D38C4-545A-27D1-3C8E-85022851D2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3B1B4A-A0FA-ACFF-FB6F-00E4202E5A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AAAA75-2E1D-4A20-A828-0BE421B54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9789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5F7917B-D366-807F-54CE-FB54439D01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AE16D1-0BBC-644E-AA37-33CEA80EA1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62AC1C-2D1A-97AD-B911-3C7F48A46ED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F86CFD2-1F76-4F2A-830F-CDB6B90FEED2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EB2FD6-215F-BA48-C0F8-613455483F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FA564E-9596-67EA-6241-21610FA930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3AAAA75-2E1D-4A20-A828-0BE421B54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23124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ribd.com/document/43431637/Connecting-With-Celebrities-Celebrity-Endorsement-Brand-Meaning-And-Self-Brand-Connections-Escalas-Bettman" TargetMode="External"/><Relationship Id="rId2" Type="http://schemas.openxmlformats.org/officeDocument/2006/relationships/hyperlink" Target="https://www.semanticscholar.org/paper/Celebrity-endorsement-in-business-markets-Canning/5bae0b125e6f64ecbf27c3f31df008557cee5ee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BF4DF2C-F028-4921-9C23-41303F650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C27AE6-010C-E2C9-B076-73F86D68CE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2181948"/>
            <a:ext cx="4412419" cy="3042515"/>
          </a:xfrm>
        </p:spPr>
        <p:txBody>
          <a:bodyPr anchor="t">
            <a:normAutofit/>
          </a:bodyPr>
          <a:lstStyle/>
          <a:p>
            <a:r>
              <a:rPr lang="en-US" sz="40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latin typeface="Arial Black" panose="020B0A04020102020204" pitchFamily="34" charset="0"/>
              </a:rPr>
              <a:t>Celebrity Endorsements in Business Marketing</a:t>
            </a:r>
            <a:endParaRPr lang="en-GB" sz="4000" b="1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DDE604-0215-2EBD-8DED-DC58363D21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5350213"/>
            <a:ext cx="4412417" cy="1031537"/>
          </a:xfrm>
        </p:spPr>
        <p:txBody>
          <a:bodyPr>
            <a:normAutofit/>
          </a:bodyPr>
          <a:lstStyle/>
          <a:p>
            <a:pPr algn="r"/>
            <a:r>
              <a:rPr lang="en-GB" sz="3200" dirty="0">
                <a:solidFill>
                  <a:schemeClr val="tx2">
                    <a:lumMod val="75000"/>
                    <a:lumOff val="25000"/>
                  </a:schemeClr>
                </a:solidFill>
                <a:latin typeface="Arial Black" panose="020B0A04020102020204" pitchFamily="34" charset="0"/>
              </a:rPr>
              <a:t>By Madalina Denisa Dumitru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288239F6-DD04-E83A-A2D7-2A5924B3AF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9965" y="1659316"/>
            <a:ext cx="6175068" cy="4420123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892B7B61-D701-474B-AE8F-EA238B550A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512034" y="1267063"/>
            <a:ext cx="368480" cy="519967"/>
            <a:chOff x="11512034" y="1267063"/>
            <a:chExt cx="368480" cy="519967"/>
          </a:xfrm>
          <a:solidFill>
            <a:srgbClr val="FFFFFF"/>
          </a:solidFill>
        </p:grpSpPr>
        <p:sp>
          <p:nvSpPr>
            <p:cNvPr id="16" name="Graphic 17">
              <a:extLst>
                <a:ext uri="{FF2B5EF4-FFF2-40B4-BE49-F238E27FC236}">
                  <a16:creationId xmlns:a16="http://schemas.microsoft.com/office/drawing/2014/main" id="{B71758F4-3F46-45DA-8AC5-4E508DA080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12034" y="1267063"/>
              <a:ext cx="139037" cy="139039"/>
            </a:xfrm>
            <a:custGeom>
              <a:avLst/>
              <a:gdLst>
                <a:gd name="connsiteX0" fmla="*/ 129600 w 139037"/>
                <a:gd name="connsiteY0" fmla="*/ 60082 h 139039"/>
                <a:gd name="connsiteX1" fmla="*/ 78955 w 139037"/>
                <a:gd name="connsiteY1" fmla="*/ 60082 h 139039"/>
                <a:gd name="connsiteX2" fmla="*/ 78955 w 139037"/>
                <a:gd name="connsiteY2" fmla="*/ 9437 h 139039"/>
                <a:gd name="connsiteX3" fmla="*/ 69519 w 139037"/>
                <a:gd name="connsiteY3" fmla="*/ 0 h 139039"/>
                <a:gd name="connsiteX4" fmla="*/ 60082 w 139037"/>
                <a:gd name="connsiteY4" fmla="*/ 9437 h 139039"/>
                <a:gd name="connsiteX5" fmla="*/ 60082 w 139037"/>
                <a:gd name="connsiteY5" fmla="*/ 60082 h 139039"/>
                <a:gd name="connsiteX6" fmla="*/ 9437 w 139037"/>
                <a:gd name="connsiteY6" fmla="*/ 60082 h 139039"/>
                <a:gd name="connsiteX7" fmla="*/ 0 w 139037"/>
                <a:gd name="connsiteY7" fmla="*/ 69520 h 139039"/>
                <a:gd name="connsiteX8" fmla="*/ 9437 w 139037"/>
                <a:gd name="connsiteY8" fmla="*/ 78957 h 139039"/>
                <a:gd name="connsiteX9" fmla="*/ 60082 w 139037"/>
                <a:gd name="connsiteY9" fmla="*/ 78957 h 139039"/>
                <a:gd name="connsiteX10" fmla="*/ 60082 w 139037"/>
                <a:gd name="connsiteY10" fmla="*/ 129602 h 139039"/>
                <a:gd name="connsiteX11" fmla="*/ 69519 w 139037"/>
                <a:gd name="connsiteY11" fmla="*/ 139039 h 139039"/>
                <a:gd name="connsiteX12" fmla="*/ 78955 w 139037"/>
                <a:gd name="connsiteY12" fmla="*/ 129602 h 139039"/>
                <a:gd name="connsiteX13" fmla="*/ 78955 w 139037"/>
                <a:gd name="connsiteY13" fmla="*/ 78957 h 139039"/>
                <a:gd name="connsiteX14" fmla="*/ 129600 w 139037"/>
                <a:gd name="connsiteY14" fmla="*/ 78957 h 139039"/>
                <a:gd name="connsiteX15" fmla="*/ 139037 w 139037"/>
                <a:gd name="connsiteY15" fmla="*/ 69520 h 139039"/>
                <a:gd name="connsiteX16" fmla="*/ 129600 w 139037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7" h="139039">
                  <a:moveTo>
                    <a:pt x="129600" y="60082"/>
                  </a:moveTo>
                  <a:lnTo>
                    <a:pt x="78955" y="60082"/>
                  </a:lnTo>
                  <a:lnTo>
                    <a:pt x="78955" y="9437"/>
                  </a:lnTo>
                  <a:cubicBezTo>
                    <a:pt x="78955" y="4225"/>
                    <a:pt x="74730" y="0"/>
                    <a:pt x="69519" y="0"/>
                  </a:cubicBezTo>
                  <a:cubicBezTo>
                    <a:pt x="64307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7" y="139039"/>
                    <a:pt x="69519" y="139039"/>
                  </a:cubicBezTo>
                  <a:cubicBezTo>
                    <a:pt x="74730" y="139039"/>
                    <a:pt x="78955" y="134814"/>
                    <a:pt x="78955" y="129602"/>
                  </a:cubicBezTo>
                  <a:lnTo>
                    <a:pt x="78955" y="78957"/>
                  </a:lnTo>
                  <a:lnTo>
                    <a:pt x="129600" y="78957"/>
                  </a:lnTo>
                  <a:cubicBezTo>
                    <a:pt x="134812" y="78957"/>
                    <a:pt x="139037" y="74731"/>
                    <a:pt x="139037" y="69520"/>
                  </a:cubicBezTo>
                  <a:cubicBezTo>
                    <a:pt x="139037" y="64308"/>
                    <a:pt x="134812" y="60082"/>
                    <a:pt x="129600" y="60082"/>
                  </a:cubicBezTo>
                  <a:close/>
                </a:path>
              </a:pathLst>
            </a:custGeom>
            <a:grpFill/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7" name="Graphic 21">
              <a:extLst>
                <a:ext uri="{FF2B5EF4-FFF2-40B4-BE49-F238E27FC236}">
                  <a16:creationId xmlns:a16="http://schemas.microsoft.com/office/drawing/2014/main" id="{8D61482F-F3C5-4D66-8C5D-C6BBE3E12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2801" y="1659316"/>
              <a:ext cx="127713" cy="127714"/>
            </a:xfrm>
            <a:custGeom>
              <a:avLst/>
              <a:gdLst>
                <a:gd name="connsiteX0" fmla="*/ 63857 w 127713"/>
                <a:gd name="connsiteY0" fmla="*/ 18874 h 127714"/>
                <a:gd name="connsiteX1" fmla="*/ 108839 w 127713"/>
                <a:gd name="connsiteY1" fmla="*/ 63857 h 127714"/>
                <a:gd name="connsiteX2" fmla="*/ 63857 w 127713"/>
                <a:gd name="connsiteY2" fmla="*/ 108840 h 127714"/>
                <a:gd name="connsiteX3" fmla="*/ 18874 w 127713"/>
                <a:gd name="connsiteY3" fmla="*/ 63857 h 127714"/>
                <a:gd name="connsiteX4" fmla="*/ 63857 w 127713"/>
                <a:gd name="connsiteY4" fmla="*/ 18874 h 127714"/>
                <a:gd name="connsiteX5" fmla="*/ 63857 w 127713"/>
                <a:gd name="connsiteY5" fmla="*/ 0 h 127714"/>
                <a:gd name="connsiteX6" fmla="*/ 0 w 127713"/>
                <a:gd name="connsiteY6" fmla="*/ 63857 h 127714"/>
                <a:gd name="connsiteX7" fmla="*/ 63857 w 127713"/>
                <a:gd name="connsiteY7" fmla="*/ 127714 h 127714"/>
                <a:gd name="connsiteX8" fmla="*/ 127713 w 127713"/>
                <a:gd name="connsiteY8" fmla="*/ 63857 h 127714"/>
                <a:gd name="connsiteX9" fmla="*/ 63857 w 127713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4">
                  <a:moveTo>
                    <a:pt x="63857" y="18874"/>
                  </a:moveTo>
                  <a:cubicBezTo>
                    <a:pt x="88700" y="18874"/>
                    <a:pt x="108839" y="39014"/>
                    <a:pt x="108839" y="63857"/>
                  </a:cubicBezTo>
                  <a:cubicBezTo>
                    <a:pt x="108839" y="88700"/>
                    <a:pt x="88700" y="108840"/>
                    <a:pt x="63857" y="108840"/>
                  </a:cubicBezTo>
                  <a:cubicBezTo>
                    <a:pt x="39013" y="108840"/>
                    <a:pt x="18874" y="88700"/>
                    <a:pt x="18874" y="63857"/>
                  </a:cubicBezTo>
                  <a:cubicBezTo>
                    <a:pt x="18898" y="39024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grpFill/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19007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90F0732-1310-424D-AA1D-6CB7D4862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04D273-1A6D-02BF-BB3B-1B02699354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873377"/>
            <a:ext cx="3684814" cy="5010352"/>
          </a:xfrm>
        </p:spPr>
        <p:txBody>
          <a:bodyPr>
            <a:normAutofit/>
          </a:bodyPr>
          <a:lstStyle/>
          <a:p>
            <a:r>
              <a:rPr lang="en-US" sz="3600" dirty="0">
                <a:latin typeface="Arial Black" panose="020B0A04020102020204" pitchFamily="34" charset="0"/>
              </a:rPr>
              <a:t>Introduction: Celebrity Endorsement in Modern Business</a:t>
            </a:r>
            <a:endParaRPr lang="en-GB" sz="3600" dirty="0">
              <a:latin typeface="Arial Black" panose="020B0A04020102020204" pitchFamily="34" charset="0"/>
            </a:endParaRP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6C735625-AF2A-411F-ACEB-29A708A94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90479" y="582920"/>
            <a:ext cx="5950269" cy="5621386"/>
          </a:xfrm>
          <a:prstGeom prst="roundRect">
            <a:avLst>
              <a:gd name="adj" fmla="val 2211"/>
            </a:avLst>
          </a:prstGeom>
          <a:solidFill>
            <a:schemeClr val="accent2"/>
          </a:solidFill>
          <a:ln w="127000" cap="rnd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1D4F7CA-4EE7-173D-319C-947EEA7D23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92688695"/>
              </p:ext>
            </p:extLst>
          </p:nvPr>
        </p:nvGraphicFramePr>
        <p:xfrm>
          <a:off x="5904055" y="1469345"/>
          <a:ext cx="5352523" cy="40738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011671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CDBE71-F8C2-901C-745D-4FA85D7412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2584" y="501651"/>
            <a:ext cx="4434720" cy="1716255"/>
          </a:xfrm>
        </p:spPr>
        <p:txBody>
          <a:bodyPr anchor="b">
            <a:norm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Kim Kardashian &amp; SKIMS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5ABDEAA-B248-4182-B67C-A925338E77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008" y="252743"/>
            <a:ext cx="4739619" cy="304261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073AD6E-9A10-D4B0-ED27-683E3ED60A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4405" y="539762"/>
            <a:ext cx="1976825" cy="246857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5449" y="3548095"/>
            <a:ext cx="4739619" cy="304261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B4C53C-006F-8CD5-87C9-3905DF70F5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8076" y="2645922"/>
            <a:ext cx="4980435" cy="3710427"/>
          </a:xfrm>
        </p:spPr>
        <p:txBody>
          <a:bodyPr anchor="t"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Kim Kardashian is the co-founder of SKIMS and the brand ambassador.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Due to her large number of followers worldwide and her influence on the world of fashion, the company developed market awareness and drove initial sales.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Kim makes statements about SKIMS on social media posts and advertising, but she also talks about the brand in person at events; this helps to build trust and engagement with consumers.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body positivity and inclusivity messaging since launch by Kim speaks directly to the store's brand relevant values and builds the brands’ authenticity.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77BB6A2-1C0E-4061-9790-A828C00DB6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3483" y="3835114"/>
            <a:ext cx="3743550" cy="2468573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70195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BC604E-EBF9-3E47-09E3-1E9E0CF2A9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74" y="1289765"/>
            <a:ext cx="3906099" cy="4270963"/>
          </a:xfrm>
        </p:spPr>
        <p:txBody>
          <a:bodyPr anchor="ctr">
            <a:normAutofit/>
          </a:bodyPr>
          <a:lstStyle/>
          <a:p>
            <a:pPr algn="ctr"/>
            <a:r>
              <a:rPr lang="en-US" sz="3600" dirty="0">
                <a:latin typeface="Arial Black" panose="020B0A04020102020204" pitchFamily="34" charset="0"/>
              </a:rPr>
              <a:t>Evaluation of the Marketing Approach</a:t>
            </a:r>
            <a:endParaRPr lang="en-GB" sz="3600" dirty="0">
              <a:latin typeface="Arial Black" panose="020B0A04020102020204" pitchFamily="34" charset="0"/>
            </a:endParaRP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15A9816B-5329-CA96-1B80-53DE886BEF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5787900"/>
              </p:ext>
            </p:extLst>
          </p:nvPr>
        </p:nvGraphicFramePr>
        <p:xfrm>
          <a:off x="6297233" y="518400"/>
          <a:ext cx="4771607" cy="58379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85611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A56A9B-84DD-7253-9CFE-D3352D95DC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GB" sz="3600" dirty="0">
                <a:latin typeface="Arial Black" panose="020B0A04020102020204" pitchFamily="34" charset="0"/>
              </a:rPr>
              <a:t>References list 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829DAA-8D92-88EC-2702-6705F49B3E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9699" y="614160"/>
            <a:ext cx="5742189" cy="5742189"/>
          </a:xfrm>
        </p:spPr>
        <p:txBody>
          <a:bodyPr anchor="ctr">
            <a:normAutofit/>
          </a:bodyPr>
          <a:lstStyle/>
          <a:p>
            <a:r>
              <a:rPr lang="en-GB" sz="16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Adam, M. and Hussain, N., 2017. Impact of celebrity endorsement on consumers’ buying behaviour. </a:t>
            </a:r>
            <a:r>
              <a:rPr lang="en-GB" sz="1600" i="1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British Journal of Marketing Studies</a:t>
            </a:r>
            <a:r>
              <a:rPr lang="en-GB" sz="16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5(3), pp.79–121.</a:t>
            </a:r>
          </a:p>
          <a:p>
            <a:r>
              <a:rPr lang="en-GB" sz="16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Osei-Frimpong, K., Donkor, G. and Owusu-Frimpong, N., 2019. The impact of celebrity endorsement on consumer purchase intention: An emerging market perspective. </a:t>
            </a:r>
            <a:r>
              <a:rPr lang="en-GB" sz="1600" i="1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Marketing Theory and Practice</a:t>
            </a:r>
            <a:r>
              <a:rPr lang="en-GB" sz="16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27(1), pp.103–121.</a:t>
            </a:r>
          </a:p>
          <a:p>
            <a:r>
              <a:rPr lang="en-GB" sz="16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Rocha, P.I., Caldeira de Oliveira, J.H. and Giraldi, J.D.M.E., 2020. Marketing communications via celebrity endorsement: An integrative review. </a:t>
            </a:r>
            <a:r>
              <a:rPr lang="en-GB" sz="1600" i="1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Benchmarking: An International Journal,</a:t>
            </a:r>
            <a:r>
              <a:rPr lang="en-GB" sz="16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27(7), pp.2233–2259.</a:t>
            </a:r>
          </a:p>
          <a:p>
            <a:r>
              <a:rPr lang="en-GB" sz="16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Wang, S. and Liu, M.T., 2023. Celebrity endorsement in marketing from 1960 to 2021: A bibliometric review and future agenda. </a:t>
            </a:r>
            <a:r>
              <a:rPr lang="en-GB" sz="1600" i="1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Asia Pacific Journal of Marketing and Logistics,</a:t>
            </a:r>
            <a:r>
              <a:rPr lang="en-GB" sz="16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35(4), pp.849–873.</a:t>
            </a:r>
          </a:p>
          <a:p>
            <a:r>
              <a:rPr lang="en-GB" sz="16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https://www.semanticscholar.org/paper/Celebrity-endorsement-in-business-markets-Canning/5bae0b125e6f64ecbf27c3f31df008557cee5ee0</a:t>
            </a:r>
            <a:r>
              <a:rPr lang="en-GB" sz="16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6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https://www.scribd.com/document/43431637/Connecting-With-Celebrities-Celebrity-Endorsement-Brand-Meaning-And-Self-Brand-Connections-Escalas-Bettman</a:t>
            </a:r>
            <a:r>
              <a:rPr lang="en-GB" sz="16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92553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503</Words>
  <PresentationFormat>Widescreen</PresentationFormat>
  <Paragraphs>26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Aptos</vt:lpstr>
      <vt:lpstr>Aptos Display</vt:lpstr>
      <vt:lpstr>Arial</vt:lpstr>
      <vt:lpstr>Arial Black</vt:lpstr>
      <vt:lpstr>Office Theme</vt:lpstr>
      <vt:lpstr>Celebrity Endorsements in Business Marketing</vt:lpstr>
      <vt:lpstr>Introduction: Celebrity Endorsement in Modern Business</vt:lpstr>
      <vt:lpstr>Kim Kardashian &amp; SKIMS</vt:lpstr>
      <vt:lpstr>Evaluation of the Marketing Approach</vt:lpstr>
      <vt:lpstr>References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2025-11-20T22:06:50Z</dcterms:created>
  <dcterms:modified xsi:type="dcterms:W3CDTF">2025-11-23T15:30:45Z</dcterms:modified>
</cp:coreProperties>
</file>