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2" r:id="rId2"/>
    <p:sldMasterId id="2147483651" r:id="rId3"/>
    <p:sldMasterId id="2147484195" r:id="rId4"/>
  </p:sldMasterIdLst>
  <p:notesMasterIdLst>
    <p:notesMasterId r:id="rId27"/>
  </p:notesMasterIdLst>
  <p:sldIdLst>
    <p:sldId id="359" r:id="rId5"/>
    <p:sldId id="370" r:id="rId6"/>
    <p:sldId id="363" r:id="rId7"/>
    <p:sldId id="367" r:id="rId8"/>
    <p:sldId id="329" r:id="rId9"/>
    <p:sldId id="351" r:id="rId10"/>
    <p:sldId id="352" r:id="rId11"/>
    <p:sldId id="353" r:id="rId12"/>
    <p:sldId id="332" r:id="rId13"/>
    <p:sldId id="354" r:id="rId14"/>
    <p:sldId id="369" r:id="rId15"/>
    <p:sldId id="358" r:id="rId16"/>
    <p:sldId id="373" r:id="rId17"/>
    <p:sldId id="374" r:id="rId18"/>
    <p:sldId id="375" r:id="rId19"/>
    <p:sldId id="376" r:id="rId20"/>
    <p:sldId id="377" r:id="rId21"/>
    <p:sldId id="378" r:id="rId22"/>
    <p:sldId id="379" r:id="rId23"/>
    <p:sldId id="380" r:id="rId24"/>
    <p:sldId id="372" r:id="rId25"/>
    <p:sldId id="357" r:id="rId26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5pPr>
    <a:lvl6pPr marL="2286000" algn="l" defTabSz="457200" rtl="0" eaLnBrk="1" latinLnBrk="0" hangingPunct="1"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6pPr>
    <a:lvl7pPr marL="2743200" algn="l" defTabSz="457200" rtl="0" eaLnBrk="1" latinLnBrk="0" hangingPunct="1"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7pPr>
    <a:lvl8pPr marL="3200400" algn="l" defTabSz="457200" rtl="0" eaLnBrk="1" latinLnBrk="0" hangingPunct="1"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8pPr>
    <a:lvl9pPr marL="3657600" algn="l" defTabSz="457200" rtl="0" eaLnBrk="1" latinLnBrk="0" hangingPunct="1">
      <a:defRPr b="1" i="1" kern="1200">
        <a:solidFill>
          <a:schemeClr val="tx1"/>
        </a:solidFill>
        <a:latin typeface="Arial" charset="0"/>
        <a:ea typeface="华文细黑" charset="0"/>
        <a:cs typeface="华文细黑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838">
          <p15:clr>
            <a:srgbClr val="A4A3A4"/>
          </p15:clr>
        </p15:guide>
        <p15:guide id="2" orient="horz" pos="210">
          <p15:clr>
            <a:srgbClr val="A4A3A4"/>
          </p15:clr>
        </p15:guide>
        <p15:guide id="3" orient="horz" pos="4110">
          <p15:clr>
            <a:srgbClr val="A4A3A4"/>
          </p15:clr>
        </p15:guide>
        <p15:guide id="4" orient="horz" pos="119">
          <p15:clr>
            <a:srgbClr val="A4A3A4"/>
          </p15:clr>
        </p15:guide>
        <p15:guide id="5" pos="5465">
          <p15:clr>
            <a:srgbClr val="A4A3A4"/>
          </p15:clr>
        </p15:guide>
        <p15:guide id="6" pos="2880">
          <p15:clr>
            <a:srgbClr val="A4A3A4"/>
          </p15:clr>
        </p15:guide>
        <p15:guide id="7" pos="2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850D"/>
    <a:srgbClr val="000099"/>
    <a:srgbClr val="1C1C1C"/>
    <a:srgbClr val="080808"/>
    <a:srgbClr val="C02500"/>
    <a:srgbClr val="FF6743"/>
    <a:srgbClr val="C0C0C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312" y="-112"/>
      </p:cViewPr>
      <p:guideLst>
        <p:guide orient="horz" pos="3838"/>
        <p:guide orient="horz" pos="210"/>
        <p:guide orient="horz" pos="4110"/>
        <p:guide orient="horz" pos="119"/>
        <p:guide pos="5465"/>
        <p:guide pos="2880"/>
        <p:guide pos="2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 i="0">
                <a:latin typeface="Arial" panose="020B0604020202020204" pitchFamily="34" charset="0"/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latin typeface="Arial" panose="020B0604020202020204" pitchFamily="34" charset="0"/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i="0">
                <a:latin typeface="Arial" panose="020B0604020202020204" pitchFamily="34" charset="0"/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/>
            </a:lvl1pPr>
          </a:lstStyle>
          <a:p>
            <a:pPr>
              <a:defRPr/>
            </a:pPr>
            <a:fld id="{C65EBD10-A205-654B-9300-CA593FAEBE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359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SimSun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SimSun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SimSun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SimSun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SimSun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>
              <a:latin typeface="Arial" charset="0"/>
              <a:ea typeface="SimSun" charset="0"/>
            </a:endParaRPr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9pPr>
          </a:lstStyle>
          <a:p>
            <a:fld id="{CDE3F941-FCED-1042-93AA-E01C9C0474A7}" type="slidenum">
              <a:rPr lang="en-GB" sz="1200" b="0" i="0"/>
              <a:pPr/>
              <a:t>1</a:t>
            </a:fld>
            <a:endParaRPr lang="en-GB" sz="1200" b="0" i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GB">
              <a:latin typeface="Arial" charset="0"/>
              <a:ea typeface="SimSun" charset="0"/>
            </a:endParaRPr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9pPr>
          </a:lstStyle>
          <a:p>
            <a:fld id="{6E8C15CC-D5E4-1442-971A-C027C2122466}" type="slidenum">
              <a:rPr lang="en-US" sz="1200" b="0" i="0"/>
              <a:pPr/>
              <a:t>5</a:t>
            </a:fld>
            <a:endParaRPr lang="en-US" sz="1200" b="0" i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GB">
              <a:latin typeface="Arial" charset="0"/>
              <a:ea typeface="SimSun" charset="0"/>
            </a:endParaRPr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charset="0"/>
                <a:ea typeface="华文细黑" charset="0"/>
                <a:cs typeface="华文细黑" charset="0"/>
              </a:defRPr>
            </a:lvl9pPr>
          </a:lstStyle>
          <a:p>
            <a:fld id="{ECD15D1E-4E91-CD4A-BE0C-6FED708FBC71}" type="slidenum">
              <a:rPr lang="en-US" sz="1200" b="0" i="0"/>
              <a:pPr/>
              <a:t>9</a:t>
            </a:fld>
            <a:endParaRPr lang="en-US" sz="1200" b="0" i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0538"/>
            <a:ext cx="9144000" cy="382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468313" y="4365625"/>
            <a:ext cx="8207375" cy="960438"/>
          </a:xfrm>
        </p:spPr>
        <p:txBody>
          <a:bodyPr/>
          <a:lstStyle>
            <a:lvl1pPr>
              <a:defRPr sz="34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3" name="Rectangle 31"/>
          <p:cNvSpPr>
            <a:spLocks noGrp="1" noChangeArrowheads="1"/>
          </p:cNvSpPr>
          <p:nvPr>
            <p:ph type="subTitle" idx="1"/>
          </p:nvPr>
        </p:nvSpPr>
        <p:spPr>
          <a:xfrm>
            <a:off x="468313" y="5326063"/>
            <a:ext cx="8207375" cy="407987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zh-CN"/>
              <a:t>单击添加署名或公司信息</a:t>
            </a:r>
          </a:p>
        </p:txBody>
      </p:sp>
    </p:spTree>
    <p:extLst>
      <p:ext uri="{BB962C8B-B14F-4D97-AF65-F5344CB8AC3E}">
        <p14:creationId xmlns:p14="http://schemas.microsoft.com/office/powerpoint/2010/main" val="2763168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50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08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7487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27488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31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157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153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25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8827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0479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436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4488" y="44450"/>
            <a:ext cx="2074862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44450"/>
            <a:ext cx="6073775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07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D61C3-8FFC-7D49-A4D3-4C2716391D82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0AA63-8E5A-064F-868C-002142562DE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868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66705-A5A8-314B-94F2-7E986F8ABE1D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01583-3870-6947-8262-FF7CE7BC93C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211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A2B03-3885-3047-83F7-10F2A0F03E98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E1CC2-7BC6-2548-B7BC-9A6323963AB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496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E9568-9ED1-4942-920B-75CEBAA5BFD6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037B-40A4-6945-B73C-1050E6DC750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5106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CC3F0-1BE2-E34F-8C93-E65E25FFA6AA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56FD1-D57F-BC4E-B314-26E4FBE6D2C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832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B3BA3-5A5C-7C4C-A7F3-E32E29D18346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1F0A6-BBDC-B041-B4BB-5D61744934B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485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8DA1C-FE8E-F14E-AE62-DA1A14CCFFDE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3A109-A5C7-094B-BCD1-DDFAA9C59B3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8551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75A35-D8DC-3F43-9879-73B3A68756AF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EE7D7-AED8-0543-8D8A-A04FA3B10D1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2681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A4B0A-6EAA-044B-9E93-A923D8EF8B67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C9D6F-B6EE-BA4A-8BCE-89A002475F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9502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41F63-4BAD-A24F-BD18-2D5FD68179B1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9055B-D298-264B-BBD8-CAFAB44404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9104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45AB7-CF29-9545-842A-5DDB51E4BB99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B45F4-44A4-D646-B4EA-C93B84ACC2B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7812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4698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1271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299397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8787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7989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1586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6515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34959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95905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7190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955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75706-E0EC-B344-85D5-14B00F88B1CB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059E-2ABE-674E-BC99-8ACFB6EF1DF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249723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96C8B-F9CA-C64E-97E2-15DF9885C0A8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F0F8E-CE71-EE43-BDD1-AB07B74B4A1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77812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C6361-3F6A-3D47-87A1-28CE5321CDB0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81172-9E9E-FA4A-9510-EC24D287E34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523837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8E0BD-82AB-BA45-B34C-10563303335F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8237A-ED65-0242-8F7C-24A74E9686B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465198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2ED12-C379-C641-8942-637C2BCECC8D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8B3E8-482F-9343-B490-F13D91646D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37188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1390B-FF76-9642-A9C8-A04029692907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92B3C-BFC0-7A4B-803C-8E01A529BA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9366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1EFCA-9135-784B-B478-FED53BD16699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BC002-8D67-9242-8C34-48C9C067557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84206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77D95-FAD0-BA49-93B5-8AFFD0992879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8ED50-3977-4E41-8D33-F3D5A8461AD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19926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80633-0848-4945-B7D0-B1E9C48C9E7D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A158C-82B6-FD4B-8D6D-6B9275F8D46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591424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71C57-FF06-094F-BC99-EFBB3A6592FB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5544-CA56-C440-8DD2-5669851B799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01138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58215-2C82-874D-AEAF-64D34C626C02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F89DF-EC4B-5944-A2B1-41F283BDE76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796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4" Type="http://schemas.openxmlformats.org/officeDocument/2006/relationships/image" Target="../media/image2.png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4.jpeg"/><Relationship Id="rId14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3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6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nordri_02"/>
          <p:cNvPicPr>
            <a:picLocks noChangeAspect="1" noChangeArrowheads="1"/>
          </p:cNvPicPr>
          <p:nvPr/>
        </p:nvPicPr>
        <p:blipFill>
          <a:blip r:embed="rId15">
            <a:lum bright="-5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268413"/>
            <a:ext cx="8207375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3851275" y="6524625"/>
            <a:ext cx="1439863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de-DE" sz="1000"/>
              <a:t>Page </a:t>
            </a:r>
            <a:r>
              <a:rPr lang="de-DE" sz="1000">
                <a:sym typeface="MS UI Gothic" charset="0"/>
              </a:rPr>
              <a:t></a:t>
            </a:r>
            <a:r>
              <a:rPr lang="de-DE" sz="1000"/>
              <a:t> </a:t>
            </a:r>
            <a:fld id="{BA6C09B2-F53E-4A41-B2CE-470CE4B6E6DC}" type="slidenum">
              <a:rPr lang="zh-CN" altLang="en-US" sz="1000"/>
              <a:pPr algn="ctr"/>
              <a:t>‹#›</a:t>
            </a:fld>
            <a:endParaRPr lang="en-US" sz="10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68313" y="333375"/>
            <a:ext cx="82073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sz="2600" i="0" smtClean="0">
              <a:solidFill>
                <a:schemeClr val="bg1"/>
              </a:solidFill>
              <a:ea typeface="SimHei" pitchFamily="49" charset="-122"/>
              <a:cs typeface="+mn-cs"/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444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7" r:id="rId1"/>
    <p:sldLayoutId id="2147484275" r:id="rId2"/>
    <p:sldLayoutId id="2147484276" r:id="rId3"/>
    <p:sldLayoutId id="2147484277" r:id="rId4"/>
    <p:sldLayoutId id="2147484278" r:id="rId5"/>
    <p:sldLayoutId id="2147484279" r:id="rId6"/>
    <p:sldLayoutId id="2147484280" r:id="rId7"/>
    <p:sldLayoutId id="2147484281" r:id="rId8"/>
    <p:sldLayoutId id="2147484282" r:id="rId9"/>
    <p:sldLayoutId id="2147484283" r:id="rId10"/>
    <p:sldLayoutId id="21474842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+mj-ea"/>
          <a:cs typeface="SimHei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n"/>
        <a:defRPr sz="2000" b="1">
          <a:solidFill>
            <a:schemeClr val="tx1"/>
          </a:solidFill>
          <a:latin typeface="+mn-lt"/>
          <a:ea typeface="+mn-ea"/>
          <a:cs typeface="华文细黑" charset="0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n"/>
        <a:defRPr b="1">
          <a:solidFill>
            <a:schemeClr val="tx1"/>
          </a:solidFill>
          <a:latin typeface="+mn-lt"/>
          <a:ea typeface="+mn-ea"/>
          <a:cs typeface="华文细黑" charset="0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n"/>
        <a:defRPr sz="1600" b="1">
          <a:solidFill>
            <a:schemeClr val="tx1"/>
          </a:solidFill>
          <a:latin typeface="+mn-lt"/>
          <a:ea typeface="+mn-ea"/>
          <a:cs typeface="华文细黑" charset="0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n"/>
        <a:defRPr sz="1400" b="1">
          <a:solidFill>
            <a:schemeClr val="tx1"/>
          </a:solidFill>
          <a:latin typeface="+mn-lt"/>
          <a:ea typeface="+mn-ea"/>
          <a:cs typeface="华文细黑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华文细黑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2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0538"/>
            <a:ext cx="9144000" cy="382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fld id="{8A8C3C70-3A7D-D147-BF25-A59BB0B84778}" type="datetime1">
              <a:rPr lang="zh-CN" altLang="en-US"/>
              <a:pPr>
                <a:defRPr/>
              </a:pPr>
              <a:t>26/11/17</a:t>
            </a:fld>
            <a:endParaRPr lang="zh-CN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099916D5-11BE-C148-8368-12F49B1CCB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latin typeface="Arial" panose="020B0604020202020204" pitchFamily="34" charset="0"/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+mj-ea"/>
          <a:cs typeface="SimHei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n"/>
        <a:defRPr sz="2000" b="1">
          <a:solidFill>
            <a:schemeClr val="tx1"/>
          </a:solidFill>
          <a:latin typeface="+mn-lt"/>
          <a:ea typeface="+mn-ea"/>
          <a:cs typeface="华文细黑" charset="0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n"/>
        <a:defRPr b="1">
          <a:solidFill>
            <a:schemeClr val="tx1"/>
          </a:solidFill>
          <a:latin typeface="+mn-lt"/>
          <a:ea typeface="+mn-ea"/>
          <a:cs typeface="华文细黑" charset="0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n"/>
        <a:defRPr sz="1600" b="1">
          <a:solidFill>
            <a:schemeClr val="tx1"/>
          </a:solidFill>
          <a:latin typeface="+mn-lt"/>
          <a:ea typeface="+mn-ea"/>
          <a:cs typeface="华文细黑" charset="0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n"/>
        <a:defRPr sz="1400" b="1">
          <a:solidFill>
            <a:schemeClr val="tx1"/>
          </a:solidFill>
          <a:latin typeface="+mn-lt"/>
          <a:ea typeface="+mn-ea"/>
          <a:cs typeface="华文细黑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华文细黑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296" r:id="rId1"/>
    <p:sldLayoutId id="2147484297" r:id="rId2"/>
    <p:sldLayoutId id="2147484298" r:id="rId3"/>
    <p:sldLayoutId id="2147484299" r:id="rId4"/>
    <p:sldLayoutId id="2147484300" r:id="rId5"/>
    <p:sldLayoutId id="2147484301" r:id="rId6"/>
    <p:sldLayoutId id="2147484302" r:id="rId7"/>
    <p:sldLayoutId id="2147484303" r:id="rId8"/>
    <p:sldLayoutId id="2147484304" r:id="rId9"/>
    <p:sldLayoutId id="2147484305" r:id="rId10"/>
    <p:sldLayoutId id="214748430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+mj-ea"/>
          <a:cs typeface="SimHei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  <a:cs typeface="SimHei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n"/>
        <a:defRPr sz="2000" b="1">
          <a:solidFill>
            <a:schemeClr val="tx1"/>
          </a:solidFill>
          <a:latin typeface="+mn-lt"/>
          <a:ea typeface="+mn-ea"/>
          <a:cs typeface="华文细黑" charset="0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n"/>
        <a:defRPr b="1">
          <a:solidFill>
            <a:schemeClr val="tx1"/>
          </a:solidFill>
          <a:latin typeface="+mn-lt"/>
          <a:ea typeface="+mn-ea"/>
          <a:cs typeface="华文细黑" charset="0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n"/>
        <a:defRPr sz="1600" b="1">
          <a:solidFill>
            <a:schemeClr val="tx1"/>
          </a:solidFill>
          <a:latin typeface="+mn-lt"/>
          <a:ea typeface="+mn-ea"/>
          <a:cs typeface="华文细黑" charset="0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n"/>
        <a:defRPr sz="1400" b="1">
          <a:solidFill>
            <a:schemeClr val="tx1"/>
          </a:solidFill>
          <a:latin typeface="+mn-lt"/>
          <a:ea typeface="+mn-ea"/>
          <a:cs typeface="华文细黑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华文细黑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638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4B4B47-0492-2440-B44C-BFA0DB2BA530}" type="datetimeFigureOut">
              <a:rPr lang="en-US"/>
              <a:pPr>
                <a:defRPr/>
              </a:pPr>
              <a:t>26/11/17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4054A79-A0B9-A24B-BBB3-7EF245F545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8" r:id="rId1"/>
    <p:sldLayoutId id="2147484309" r:id="rId2"/>
    <p:sldLayoutId id="2147484310" r:id="rId3"/>
    <p:sldLayoutId id="2147484311" r:id="rId4"/>
    <p:sldLayoutId id="2147484312" r:id="rId5"/>
    <p:sldLayoutId id="2147484313" r:id="rId6"/>
    <p:sldLayoutId id="2147484314" r:id="rId7"/>
    <p:sldLayoutId id="2147484315" r:id="rId8"/>
    <p:sldLayoutId id="2147484316" r:id="rId9"/>
    <p:sldLayoutId id="2147484317" r:id="rId10"/>
    <p:sldLayoutId id="2147484318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宋体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宋体" charset="0"/>
          <a:cs typeface="宋体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宋体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宋体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宋体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宋体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宋体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study.sagepub.com/morgan/student-resources/chapter-4/further-readings-templates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265113" y="1773238"/>
            <a:ext cx="8496300" cy="45354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4000" i="1" dirty="0">
                <a:cs typeface="+mj-cs"/>
              </a:rPr>
              <a:t>Welcome to your learning journey</a:t>
            </a:r>
            <a:r>
              <a:rPr lang="en-GB" altLang="en-US" sz="4000" b="1" i="1" dirty="0">
                <a:cs typeface="+mj-cs"/>
              </a:rPr>
              <a:t/>
            </a:r>
            <a:br>
              <a:rPr lang="en-GB" altLang="en-US" sz="4000" b="1" i="1" dirty="0">
                <a:cs typeface="+mj-cs"/>
              </a:rPr>
            </a:br>
            <a:r>
              <a:rPr lang="en-GB" altLang="en-US" sz="4000" i="1" dirty="0">
                <a:cs typeface="+mj-cs"/>
              </a:rPr>
              <a:t/>
            </a:r>
            <a:br>
              <a:rPr lang="en-GB" altLang="en-US" sz="4000" i="1" dirty="0">
                <a:cs typeface="+mj-cs"/>
              </a:rPr>
            </a:br>
            <a:r>
              <a:rPr lang="en-GB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CertHE Skills for the Workplace</a:t>
            </a:r>
            <a:r>
              <a:rPr lang="en-GB" altLang="en-US" sz="4000" dirty="0">
                <a:cs typeface="+mj-cs"/>
              </a:rPr>
              <a:t/>
            </a:r>
            <a:br>
              <a:rPr lang="en-GB" altLang="en-US" sz="4000" dirty="0">
                <a:cs typeface="+mj-cs"/>
              </a:rPr>
            </a:br>
            <a:r>
              <a:rPr lang="en-GB" altLang="en-US" sz="4000" dirty="0">
                <a:cs typeface="+mj-cs"/>
              </a:rPr>
              <a:t/>
            </a:r>
            <a:br>
              <a:rPr lang="en-GB" altLang="en-US" sz="4000" dirty="0">
                <a:cs typeface="+mj-cs"/>
              </a:rPr>
            </a:br>
            <a:r>
              <a:rPr lang="en-GB" altLang="en-US" sz="4000" dirty="0">
                <a:cs typeface="+mj-cs"/>
              </a:rPr>
              <a:t>Module: EMPL4008 </a:t>
            </a:r>
            <a:br>
              <a:rPr lang="en-GB" altLang="en-US" sz="4000" dirty="0">
                <a:cs typeface="+mj-cs"/>
              </a:rPr>
            </a:br>
            <a:r>
              <a:rPr lang="en-GB" sz="4000" b="1" dirty="0">
                <a:cs typeface="+mj-cs"/>
              </a:rPr>
              <a:t>Problem Solving</a:t>
            </a:r>
            <a:br>
              <a:rPr lang="en-GB" sz="4000" b="1" dirty="0">
                <a:cs typeface="+mj-cs"/>
              </a:rPr>
            </a:br>
            <a:r>
              <a:rPr lang="en-GB" altLang="en-US" sz="2000" dirty="0">
                <a:cs typeface="+mj-cs"/>
              </a:rPr>
              <a:t/>
            </a:r>
            <a:br>
              <a:rPr lang="en-GB" altLang="en-US" sz="2000" dirty="0">
                <a:cs typeface="+mj-cs"/>
              </a:rPr>
            </a:br>
            <a:r>
              <a:rPr lang="en-GB" altLang="en-US" sz="2800" dirty="0" smtClean="0">
                <a:cs typeface="+mj-cs"/>
              </a:rPr>
              <a:t>Session </a:t>
            </a:r>
            <a:r>
              <a:rPr lang="en-GB" altLang="en-US" sz="2800" dirty="0" smtClean="0">
                <a:cs typeface="+mj-cs"/>
              </a:rPr>
              <a:t>7 </a:t>
            </a:r>
            <a:r>
              <a:rPr lang="en-GB" altLang="en-US" sz="2800" dirty="0" smtClean="0">
                <a:cs typeface="+mj-cs"/>
              </a:rPr>
              <a:t>Week </a:t>
            </a:r>
            <a:r>
              <a:rPr lang="en-GB" altLang="en-US" sz="2800" dirty="0" smtClean="0">
                <a:cs typeface="+mj-cs"/>
              </a:rPr>
              <a:t>7</a:t>
            </a:r>
            <a:endParaRPr lang="en-GB" altLang="en-US" sz="2800" dirty="0">
              <a:cs typeface="+mj-cs"/>
            </a:endParaRPr>
          </a:p>
        </p:txBody>
      </p:sp>
      <p:pic>
        <p:nvPicPr>
          <p:cNvPr id="29698" name="Picture 1" descr="TSD_logo201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60350"/>
            <a:ext cx="28860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  <a:latin typeface="Arial" charset="0"/>
                <a:ea typeface="SimHei" charset="0"/>
              </a:rPr>
              <a:t>PSV </a:t>
            </a:r>
            <a:r>
              <a:rPr lang="en-US" dirty="0" smtClean="0">
                <a:solidFill>
                  <a:srgbClr val="FFFF00"/>
                </a:solidFill>
                <a:latin typeface="Arial" charset="0"/>
                <a:ea typeface="SimHei" charset="0"/>
              </a:rPr>
              <a:t>Critical Thinking </a:t>
            </a:r>
            <a:r>
              <a:rPr lang="en-US" dirty="0" smtClean="0">
                <a:solidFill>
                  <a:srgbClr val="FFFF00"/>
                </a:solidFill>
                <a:latin typeface="Arial" charset="0"/>
                <a:ea typeface="SimHei" charset="0"/>
              </a:rPr>
              <a:t>7</a:t>
            </a:r>
            <a:endParaRPr lang="en-US" dirty="0">
              <a:latin typeface="Arial" charset="0"/>
              <a:ea typeface="SimHe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Last two weeks: </a:t>
            </a:r>
            <a:br>
              <a:rPr lang="en-US" dirty="0" smtClean="0"/>
            </a:br>
            <a:r>
              <a:rPr lang="en-US" b="0" dirty="0" smtClean="0"/>
              <a:t>“</a:t>
            </a:r>
            <a:r>
              <a:rPr lang="en-US" b="0" dirty="0" smtClean="0"/>
              <a:t>Start a Group Business” (</a:t>
            </a:r>
            <a:r>
              <a:rPr lang="en-US" b="0" dirty="0" smtClean="0"/>
              <a:t>review form 6.1)</a:t>
            </a:r>
            <a:endParaRPr lang="en-US" b="0" dirty="0"/>
          </a:p>
          <a:p>
            <a:pPr>
              <a:defRPr/>
            </a:pPr>
            <a:r>
              <a:rPr lang="en-US" dirty="0"/>
              <a:t>Numerical </a:t>
            </a:r>
            <a:r>
              <a:rPr lang="en-US" dirty="0" smtClean="0"/>
              <a:t>Analysis </a:t>
            </a:r>
            <a:r>
              <a:rPr lang="en-US" b="0" dirty="0" smtClean="0"/>
              <a:t>(mean median mode range)</a:t>
            </a:r>
          </a:p>
          <a:p>
            <a:pPr marL="0" indent="0">
              <a:buNone/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Workplace </a:t>
            </a:r>
            <a:r>
              <a:rPr lang="en-US" dirty="0"/>
              <a:t>Analysis (30 minutes, </a:t>
            </a:r>
            <a:r>
              <a:rPr lang="en-US" dirty="0" smtClean="0"/>
              <a:t>form 6.2)</a:t>
            </a:r>
            <a:endParaRPr lang="en-US" dirty="0"/>
          </a:p>
          <a:p>
            <a:pPr marL="0" indent="0">
              <a:buNone/>
              <a:defRPr/>
            </a:pPr>
            <a:r>
              <a:rPr lang="en-US" b="0" dirty="0" smtClean="0"/>
              <a:t>The workplace problem to which you apply critical thinking?</a:t>
            </a:r>
            <a:br>
              <a:rPr lang="en-US" b="0" dirty="0" smtClean="0"/>
            </a:br>
            <a:r>
              <a:rPr lang="en-US" b="0" dirty="0" smtClean="0"/>
              <a:t>(for your assessment) </a:t>
            </a:r>
          </a:p>
          <a:p>
            <a:pPr marL="0" indent="0">
              <a:buNone/>
              <a:defRPr/>
            </a:pPr>
            <a:r>
              <a:rPr lang="en-US" b="0" dirty="0" smtClean="0"/>
              <a:t>What is the business to which you apply critical thinking?</a:t>
            </a:r>
            <a:endParaRPr lang="en-US" b="0" dirty="0" smtClean="0"/>
          </a:p>
          <a:p>
            <a:pPr marL="0" indent="0">
              <a:buNone/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Writing the Assessment Report  - Process and Product </a:t>
            </a:r>
            <a:br>
              <a:rPr lang="en-US" dirty="0" smtClean="0"/>
            </a:br>
            <a:r>
              <a:rPr lang="en-US" b="0" dirty="0" smtClean="0">
                <a:solidFill>
                  <a:srgbClr val="FF0000"/>
                </a:solidFill>
              </a:rPr>
              <a:t>6 stage process guide </a:t>
            </a:r>
            <a:r>
              <a:rPr lang="en-US" dirty="0" smtClean="0">
                <a:solidFill>
                  <a:srgbClr val="FF0000"/>
                </a:solidFill>
              </a:rPr>
              <a:t>– slides 13 – 20, form 7.1</a:t>
            </a:r>
            <a:endParaRPr lang="en-US" b="0" dirty="0" smtClean="0">
              <a:solidFill>
                <a:srgbClr val="FF0000"/>
              </a:solidFill>
            </a:endParaRPr>
          </a:p>
          <a:p>
            <a:pPr>
              <a:defRPr/>
            </a:pPr>
            <a:r>
              <a:rPr lang="en-US" b="0" dirty="0" smtClean="0"/>
              <a:t>Read the module documents on Moodle </a:t>
            </a:r>
          </a:p>
          <a:p>
            <a:pPr marL="0" indent="0">
              <a:buNone/>
              <a:defRPr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20959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  <a:latin typeface="Arial" charset="0"/>
                <a:ea typeface="SimHei" charset="0"/>
              </a:rPr>
              <a:t>PSD Critical </a:t>
            </a:r>
            <a:r>
              <a:rPr lang="en-US" dirty="0">
                <a:solidFill>
                  <a:srgbClr val="FFFF00"/>
                </a:solidFill>
                <a:latin typeface="Arial" charset="0"/>
                <a:ea typeface="SimHei" charset="0"/>
              </a:rPr>
              <a:t>Thinking</a:t>
            </a:r>
            <a:endParaRPr lang="en-US" dirty="0">
              <a:latin typeface="Arial" charset="0"/>
              <a:ea typeface="SimHe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Numerical analysis</a:t>
            </a:r>
            <a:br>
              <a:rPr lang="en-US" dirty="0" smtClean="0"/>
            </a:br>
            <a:endParaRPr lang="en-US" dirty="0" smtClean="0"/>
          </a:p>
          <a:p>
            <a:pPr>
              <a:defRPr/>
            </a:pPr>
            <a:r>
              <a:rPr lang="en-US" dirty="0" smtClean="0"/>
              <a:t>Mean </a:t>
            </a:r>
            <a:r>
              <a:rPr lang="en-US" dirty="0" smtClean="0"/>
              <a:t>Average – set of ideas / concepts / numbers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Median </a:t>
            </a:r>
            <a:r>
              <a:rPr lang="en-US" dirty="0"/>
              <a:t>Average – set of ideas / concepts / numbers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Mode </a:t>
            </a:r>
            <a:r>
              <a:rPr lang="en-US" dirty="0"/>
              <a:t>Average – set of ideas / concepts / numbers</a:t>
            </a: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How do you apply this to your assessment task – </a:t>
            </a:r>
            <a:br>
              <a:rPr lang="en-US" dirty="0" smtClean="0"/>
            </a:br>
            <a:r>
              <a:rPr lang="en-US" dirty="0" smtClean="0"/>
              <a:t>“</a:t>
            </a:r>
            <a:r>
              <a:rPr lang="en-US" dirty="0" smtClean="0">
                <a:solidFill>
                  <a:schemeClr val="accent2"/>
                </a:solidFill>
              </a:rPr>
              <a:t>define a workplace problem</a:t>
            </a:r>
            <a:r>
              <a:rPr lang="en-US" dirty="0" smtClean="0"/>
              <a:t>”?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2B4A76"/>
            </a:solidFill>
          </a:ln>
        </p:spPr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there are many definitions but according to Barry K. Beyer (1995), critical thinking means </a:t>
            </a:r>
            <a:r>
              <a:rPr lang="en-GB" sz="2800" dirty="0" smtClean="0">
                <a:solidFill>
                  <a:schemeClr val="accent4">
                    <a:lumMod val="75000"/>
                  </a:schemeClr>
                </a:solidFill>
                <a:latin typeface="Arial" charset="0"/>
                <a:ea typeface="华文细黑" charset="0"/>
              </a:rPr>
              <a:t>‘making clear, reasoned judgments’</a:t>
            </a:r>
            <a:r>
              <a:rPr lang="en-GB" sz="2800" dirty="0" smtClean="0">
                <a:latin typeface="Arial" charset="0"/>
                <a:ea typeface="华文细黑" charset="0"/>
              </a:rPr>
              <a:t>.</a:t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What does this mean to you?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How would you express this in your own words?</a:t>
            </a:r>
            <a:br>
              <a:rPr lang="en-US" sz="2800" dirty="0" smtClean="0"/>
            </a:br>
            <a:r>
              <a:rPr lang="en-US" sz="2800" dirty="0" smtClean="0"/>
              <a:t>(</a:t>
            </a:r>
            <a:r>
              <a:rPr lang="en-US" sz="2800" i="1" dirty="0" smtClean="0"/>
              <a:t>note it down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96048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FF00"/>
                </a:solidFill>
                <a:latin typeface="Arial" charset="0"/>
                <a:ea typeface="SimHei" charset="0"/>
              </a:rPr>
              <a:t>Critical Thinking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endParaRPr lang="en-US" altLang="en-US" dirty="0" smtClean="0">
              <a:cs typeface="+mn-cs"/>
            </a:endParaRPr>
          </a:p>
          <a:p>
            <a:pPr>
              <a:buFont typeface="Wingdings" panose="05000000000000000000" pitchFamily="2" charset="2"/>
              <a:buChar char="n"/>
              <a:defRPr/>
            </a:pPr>
            <a:r>
              <a:rPr lang="en-GB" sz="2400" dirty="0" smtClean="0">
                <a:cs typeface="+mn-cs"/>
              </a:rPr>
              <a:t>An effective critical thinker: </a:t>
            </a:r>
            <a:br>
              <a:rPr lang="en-GB" sz="2400" dirty="0" smtClean="0">
                <a:cs typeface="+mn-cs"/>
              </a:rPr>
            </a:br>
            <a:endParaRPr lang="en-GB" sz="2400" dirty="0" smtClean="0">
              <a:cs typeface="+mn-cs"/>
            </a:endParaRPr>
          </a:p>
          <a:p>
            <a:pPr>
              <a:buFont typeface="Wingdings" panose="05000000000000000000" pitchFamily="2" charset="2"/>
              <a:buChar char="n"/>
              <a:defRPr/>
            </a:pPr>
            <a:r>
              <a:rPr lang="en-GB" sz="2400" dirty="0" smtClean="0">
                <a:cs typeface="+mn-cs"/>
              </a:rPr>
              <a:t>questions </a:t>
            </a:r>
            <a:r>
              <a:rPr lang="en-GB" sz="2400" dirty="0">
                <a:cs typeface="+mn-cs"/>
              </a:rPr>
              <a:t>perceived knowledge, </a:t>
            </a:r>
            <a:r>
              <a:rPr lang="en-GB" sz="2400" dirty="0" smtClean="0">
                <a:cs typeface="+mn-cs"/>
              </a:rPr>
              <a:t/>
            </a:r>
            <a:br>
              <a:rPr lang="en-GB" sz="2400" dirty="0" smtClean="0">
                <a:cs typeface="+mn-cs"/>
              </a:rPr>
            </a:br>
            <a:endParaRPr lang="en-GB" sz="2400" dirty="0" smtClean="0">
              <a:cs typeface="+mn-cs"/>
            </a:endParaRPr>
          </a:p>
          <a:p>
            <a:pPr>
              <a:buFont typeface="Wingdings" panose="05000000000000000000" pitchFamily="2" charset="2"/>
              <a:buChar char="n"/>
              <a:defRPr/>
            </a:pPr>
            <a:r>
              <a:rPr lang="en-GB" sz="2400" dirty="0" smtClean="0">
                <a:cs typeface="+mn-cs"/>
              </a:rPr>
              <a:t>rejects </a:t>
            </a:r>
            <a:r>
              <a:rPr lang="en-GB" sz="2400" dirty="0">
                <a:cs typeface="+mn-cs"/>
              </a:rPr>
              <a:t>anecdotal or non-scientific evidence </a:t>
            </a:r>
            <a:r>
              <a:rPr lang="en-GB" sz="2400" dirty="0" smtClean="0">
                <a:cs typeface="+mn-cs"/>
              </a:rPr>
              <a:t>and</a:t>
            </a:r>
            <a:br>
              <a:rPr lang="en-GB" sz="2400" dirty="0" smtClean="0">
                <a:cs typeface="+mn-cs"/>
              </a:rPr>
            </a:br>
            <a:endParaRPr lang="en-GB" sz="2400" dirty="0" smtClean="0">
              <a:cs typeface="+mn-cs"/>
            </a:endParaRPr>
          </a:p>
          <a:p>
            <a:pPr>
              <a:buFont typeface="Wingdings" panose="05000000000000000000" pitchFamily="2" charset="2"/>
              <a:buChar char="n"/>
              <a:defRPr/>
            </a:pPr>
            <a:r>
              <a:rPr lang="en-GB" sz="2400" dirty="0" smtClean="0">
                <a:cs typeface="+mn-cs"/>
              </a:rPr>
              <a:t>examines </a:t>
            </a:r>
            <a:r>
              <a:rPr lang="en-GB" sz="2400" dirty="0">
                <a:cs typeface="+mn-cs"/>
              </a:rPr>
              <a:t>the source of all information. </a:t>
            </a:r>
            <a:r>
              <a:rPr lang="en-GB" sz="2400" dirty="0" smtClean="0">
                <a:cs typeface="+mn-cs"/>
              </a:rPr>
              <a:t/>
            </a:r>
            <a:br>
              <a:rPr lang="en-GB" sz="2400" dirty="0" smtClean="0">
                <a:cs typeface="+mn-cs"/>
              </a:rPr>
            </a:br>
            <a:endParaRPr lang="en-GB" sz="2400" dirty="0" smtClean="0">
              <a:cs typeface="+mn-cs"/>
            </a:endParaRPr>
          </a:p>
          <a:p>
            <a:pPr>
              <a:buFont typeface="Wingdings" panose="05000000000000000000" pitchFamily="2" charset="2"/>
              <a:buChar char="n"/>
              <a:defRPr/>
            </a:pPr>
            <a:r>
              <a:rPr lang="en-GB" sz="2400" dirty="0" smtClean="0">
                <a:cs typeface="+mn-cs"/>
              </a:rPr>
              <a:t>(is this true?)</a:t>
            </a:r>
            <a:endParaRPr lang="en-GB" sz="2400" dirty="0">
              <a:cs typeface="+mn-cs"/>
            </a:endParaRP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endParaRPr lang="en-US" altLang="en-US" dirty="0" smtClean="0">
              <a:cs typeface="+mn-cs"/>
            </a:endParaRPr>
          </a:p>
          <a:p>
            <a:pPr marL="514350" indent="-514350">
              <a:buFont typeface="Arial" panose="020B0604020202020204" pitchFamily="34" charset="0"/>
              <a:buAutoNum type="arabicPeriod"/>
              <a:defRPr/>
            </a:pPr>
            <a:endParaRPr lang="en-US" altLang="en-US" dirty="0" smtClean="0">
              <a:cs typeface="+mn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Critical Thinking</a:t>
            </a: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0" y="1268413"/>
            <a:ext cx="8675688" cy="5184775"/>
          </a:xfrm>
        </p:spPr>
        <p:txBody>
          <a:bodyPr/>
          <a:lstStyle/>
          <a:p>
            <a:endParaRPr lang="en-GB">
              <a:latin typeface="Arial" charset="0"/>
              <a:ea typeface="华文细黑" charset="0"/>
            </a:endParaRPr>
          </a:p>
          <a:p>
            <a:endParaRPr lang="en-GB">
              <a:latin typeface="Arial" charset="0"/>
              <a:ea typeface="华文细黑" charset="0"/>
            </a:endParaRPr>
          </a:p>
          <a:p>
            <a:r>
              <a:rPr lang="en-GB" sz="2800">
                <a:latin typeface="Arial" charset="0"/>
                <a:ea typeface="华文细黑" charset="0"/>
              </a:rPr>
              <a:t>It’s important for academic students because it enables them to produce essays and papers that are free from personal or societal bias. </a:t>
            </a:r>
          </a:p>
          <a:p>
            <a:endParaRPr lang="en-GB" sz="2800">
              <a:latin typeface="Arial" charset="0"/>
              <a:ea typeface="华文细黑" charset="0"/>
            </a:endParaRPr>
          </a:p>
          <a:p>
            <a:r>
              <a:rPr lang="en-GB" sz="2800">
                <a:latin typeface="Arial" charset="0"/>
                <a:ea typeface="华文细黑" charset="0"/>
              </a:rPr>
              <a:t>Critical thinking is the ability to think clearly and rationally about what to do or what to believe. It includes the ability to engage in reflective and </a:t>
            </a:r>
            <a:r>
              <a:rPr lang="en-GB" sz="2800" u="sng">
                <a:latin typeface="Arial" charset="0"/>
                <a:ea typeface="华文细黑" charset="0"/>
              </a:rPr>
              <a:t>independent</a:t>
            </a:r>
            <a:r>
              <a:rPr lang="en-GB" sz="2800">
                <a:latin typeface="Arial" charset="0"/>
                <a:ea typeface="华文细黑" charset="0"/>
              </a:rPr>
              <a:t> thinking. </a:t>
            </a:r>
          </a:p>
          <a:p>
            <a:endParaRPr lang="en-GB">
              <a:latin typeface="Arial" charset="0"/>
              <a:ea typeface="华文细黑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latin typeface="Arial" charset="0"/>
                <a:ea typeface="SimHei" charset="0"/>
              </a:rPr>
              <a:t>Different aspects of critical thinking</a:t>
            </a:r>
            <a:r>
              <a:rPr lang="en-GB">
                <a:latin typeface="Arial" charset="0"/>
                <a:ea typeface="SimHei" charset="0"/>
              </a:rPr>
              <a:t/>
            </a:r>
            <a:br>
              <a:rPr lang="en-GB">
                <a:latin typeface="Arial" charset="0"/>
                <a:ea typeface="SimHei" charset="0"/>
              </a:rPr>
            </a:br>
            <a:endParaRPr lang="en-GB">
              <a:latin typeface="Arial" charset="0"/>
              <a:ea typeface="SimHei" charset="0"/>
            </a:endParaRPr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>
          <a:xfrm>
            <a:off x="468313" y="1268413"/>
            <a:ext cx="8675687" cy="5040312"/>
          </a:xfrm>
        </p:spPr>
        <p:txBody>
          <a:bodyPr/>
          <a:lstStyle/>
          <a:p>
            <a:endParaRPr lang="en-GB">
              <a:latin typeface="Arial" charset="0"/>
              <a:ea typeface="华文细黑" charset="0"/>
            </a:endParaRPr>
          </a:p>
          <a:p>
            <a:r>
              <a:rPr lang="en-GB" sz="2800">
                <a:latin typeface="Arial" charset="0"/>
                <a:ea typeface="华文细黑" charset="0"/>
              </a:rPr>
              <a:t>Understand the links between ideas.</a:t>
            </a:r>
          </a:p>
          <a:p>
            <a:r>
              <a:rPr lang="en-GB" sz="2800">
                <a:latin typeface="Arial" charset="0"/>
                <a:ea typeface="华文细黑" charset="0"/>
              </a:rPr>
              <a:t>Determine the importance and relevance of arguments and ideas.</a:t>
            </a:r>
          </a:p>
          <a:p>
            <a:r>
              <a:rPr lang="en-GB" sz="2800">
                <a:latin typeface="Arial" charset="0"/>
                <a:ea typeface="华文细黑" charset="0"/>
              </a:rPr>
              <a:t>Recognise, build and appraise arguments.</a:t>
            </a:r>
          </a:p>
          <a:p>
            <a:r>
              <a:rPr lang="en-GB" sz="2800">
                <a:latin typeface="Arial" charset="0"/>
                <a:ea typeface="华文细黑" charset="0"/>
              </a:rPr>
              <a:t>Identify inconsistencies and errors in reasoning.</a:t>
            </a:r>
          </a:p>
          <a:p>
            <a:r>
              <a:rPr lang="en-GB" sz="2800">
                <a:latin typeface="Arial" charset="0"/>
                <a:ea typeface="华文细黑" charset="0"/>
              </a:rPr>
              <a:t>Approach problems in a consistent and systematic way.</a:t>
            </a:r>
          </a:p>
          <a:p>
            <a:endParaRPr lang="en-GB">
              <a:latin typeface="Arial" charset="0"/>
              <a:ea typeface="华文细黑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Critical Thinking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2"/>
            </a:solidFill>
          </a:ln>
          <a:extLst/>
        </p:spPr>
        <p:txBody>
          <a:bodyPr/>
          <a:lstStyle/>
          <a:p>
            <a:pPr>
              <a:defRPr/>
            </a:pPr>
            <a:r>
              <a:rPr lang="en-GB" sz="4000" dirty="0">
                <a:latin typeface="Arial" charset="0"/>
                <a:ea typeface="华文细黑" charset="0"/>
              </a:rPr>
              <a:t>Critical thinking is developed naturally over the course of study as students learn to scrutinise evidence and </a:t>
            </a:r>
            <a:r>
              <a:rPr lang="en-GB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ea typeface="华文细黑" charset="0"/>
              </a:rPr>
              <a:t>dissect </a:t>
            </a:r>
            <a:r>
              <a:rPr lang="en-GB" sz="4000" dirty="0">
                <a:latin typeface="Arial" charset="0"/>
                <a:ea typeface="华文细黑" charset="0"/>
              </a:rPr>
              <a:t>opposing arguments.</a:t>
            </a:r>
          </a:p>
          <a:p>
            <a:pPr>
              <a:defRPr/>
            </a:pPr>
            <a:endParaRPr lang="en-GB" dirty="0">
              <a:latin typeface="Arial" charset="0"/>
              <a:ea typeface="华文细黑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  <a:latin typeface="Arial" charset="0"/>
                <a:ea typeface="SimHei" charset="0"/>
              </a:rPr>
              <a:t>Brainstorming possible solutions to a problem</a:t>
            </a:r>
            <a:endParaRPr lang="en-US" dirty="0">
              <a:solidFill>
                <a:srgbClr val="FFFF00"/>
              </a:solidFill>
              <a:latin typeface="Arial" charset="0"/>
              <a:ea typeface="SimHe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latin typeface="Arial" charset="0"/>
              <a:ea typeface="华文细黑" charset="0"/>
            </a:endParaRPr>
          </a:p>
          <a:p>
            <a:pPr>
              <a:defRPr/>
            </a:pPr>
            <a:r>
              <a:rPr lang="en-US" sz="2400" dirty="0">
                <a:latin typeface="Arial" charset="0"/>
                <a:ea typeface="华文细黑" charset="0"/>
              </a:rPr>
              <a:t>Generate as many ideas as possible </a:t>
            </a:r>
            <a:endParaRPr lang="en-US" sz="2400" dirty="0" smtClean="0">
              <a:latin typeface="Arial" charset="0"/>
              <a:ea typeface="华文细黑" charset="0"/>
            </a:endParaRPr>
          </a:p>
          <a:p>
            <a:pPr>
              <a:defRPr/>
            </a:pPr>
            <a:r>
              <a:rPr lang="en-US" sz="2400" dirty="0" smtClean="0">
                <a:latin typeface="Arial" charset="0"/>
                <a:ea typeface="华文细黑" charset="0"/>
              </a:rPr>
              <a:t>make </a:t>
            </a:r>
            <a:r>
              <a:rPr lang="en-US" sz="2400" dirty="0">
                <a:latin typeface="Arial" charset="0"/>
                <a:ea typeface="华文细黑" charset="0"/>
              </a:rPr>
              <a:t>a list</a:t>
            </a:r>
          </a:p>
          <a:p>
            <a:pPr>
              <a:defRPr/>
            </a:pPr>
            <a:r>
              <a:rPr lang="en-US" sz="2400" dirty="0" smtClean="0">
                <a:latin typeface="Arial" charset="0"/>
                <a:ea typeface="华文细黑" charset="0"/>
              </a:rPr>
              <a:t>ask </a:t>
            </a:r>
            <a:r>
              <a:rPr lang="en-US" sz="2400" dirty="0">
                <a:latin typeface="Arial" charset="0"/>
                <a:ea typeface="华文细黑" charset="0"/>
              </a:rPr>
              <a:t>others for their ideas too</a:t>
            </a:r>
          </a:p>
          <a:p>
            <a:pPr marL="0" indent="0">
              <a:buFont typeface="Wingdings" charset="0"/>
              <a:buNone/>
              <a:defRPr/>
            </a:pPr>
            <a:r>
              <a:rPr lang="en-US" sz="2400" dirty="0" smtClean="0">
                <a:latin typeface="Arial" charset="0"/>
                <a:ea typeface="华文细黑" charset="0"/>
              </a:rPr>
              <a:t/>
            </a:r>
            <a:br>
              <a:rPr lang="en-US" sz="2400" dirty="0" smtClean="0">
                <a:latin typeface="Arial" charset="0"/>
                <a:ea typeface="华文细黑" charset="0"/>
              </a:rPr>
            </a:br>
            <a:endParaRPr lang="en-US" sz="2400" dirty="0" smtClean="0">
              <a:latin typeface="Arial" charset="0"/>
              <a:ea typeface="华文细黑" charset="0"/>
            </a:endParaRPr>
          </a:p>
          <a:p>
            <a:pPr>
              <a:defRPr/>
            </a:pPr>
            <a:r>
              <a:rPr lang="en-US" sz="2400" dirty="0" smtClean="0">
                <a:latin typeface="Arial" charset="0"/>
                <a:ea typeface="华文细黑" charset="0"/>
              </a:rPr>
              <a:t>Do </a:t>
            </a:r>
            <a:r>
              <a:rPr lang="en-US" sz="2400" dirty="0">
                <a:latin typeface="Arial" charset="0"/>
                <a:ea typeface="华文细黑" charset="0"/>
              </a:rPr>
              <a:t>not evaluate possible solutions at this stage</a:t>
            </a:r>
          </a:p>
          <a:p>
            <a:pPr>
              <a:defRPr/>
            </a:pPr>
            <a:r>
              <a:rPr lang="en-US" sz="2400" dirty="0">
                <a:latin typeface="Arial" charset="0"/>
                <a:ea typeface="华文细黑" charset="0"/>
              </a:rPr>
              <a:t>Include all possible solutions in your list – even the ones that sound crazy</a:t>
            </a:r>
          </a:p>
          <a:p>
            <a:pPr>
              <a:defRPr/>
            </a:pPr>
            <a:endParaRPr lang="en-US" dirty="0">
              <a:latin typeface="Arial" charset="0"/>
              <a:ea typeface="华文细黑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How does it apply to the workplace?</a:t>
            </a:r>
            <a:br>
              <a:rPr lang="en-GB">
                <a:latin typeface="Arial" charset="0"/>
                <a:ea typeface="SimHei" charset="0"/>
              </a:rPr>
            </a:br>
            <a:endParaRPr lang="en-GB">
              <a:latin typeface="Arial" charset="0"/>
              <a:ea typeface="SimHe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charset="0"/>
              <a:buNone/>
              <a:defRPr/>
            </a:pPr>
            <a:r>
              <a:rPr lang="en-GB" sz="2400" dirty="0" smtClean="0">
                <a:cs typeface="+mn-cs"/>
              </a:rPr>
              <a:t>Many </a:t>
            </a:r>
            <a:r>
              <a:rPr lang="en-GB" sz="2400" dirty="0">
                <a:cs typeface="+mn-cs"/>
              </a:rPr>
              <a:t>people considering undergraduate or postgraduate study focus their attention only on the subject-specific skills that they will develop, e.g. they assume that a law degree will only help them to progress in a legal-related role</a:t>
            </a:r>
            <a:r>
              <a:rPr lang="en-GB" sz="2400" dirty="0" smtClean="0">
                <a:cs typeface="+mn-cs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analysis of </a:t>
            </a:r>
            <a:r>
              <a:rPr lang="en-US" dirty="0" smtClean="0"/>
              <a:t>workplace skills</a:t>
            </a:r>
          </a:p>
          <a:p>
            <a:endParaRPr lang="en-US" dirty="0"/>
          </a:p>
          <a:p>
            <a:r>
              <a:rPr lang="en-GB" dirty="0"/>
              <a:t>These skills can be used in the workplace in many ways, depending on the industry. For example, a manager could use </a:t>
            </a:r>
            <a:r>
              <a:rPr lang="en-GB" dirty="0" smtClean="0"/>
              <a:t>critical </a:t>
            </a:r>
            <a:r>
              <a:rPr lang="en-GB" dirty="0"/>
              <a:t>thinking skills to evaluate sales and financial data, or to review a project proposal.</a:t>
            </a:r>
          </a:p>
          <a:p>
            <a:endParaRPr lang="en-US" dirty="0" smtClean="0"/>
          </a:p>
          <a:p>
            <a:r>
              <a:rPr lang="en-US" dirty="0" smtClean="0"/>
              <a:t>Question: How are critical thinking and numerical analysis used in your experience in a workplace* ?</a:t>
            </a:r>
          </a:p>
          <a:p>
            <a:endParaRPr lang="en-US" dirty="0"/>
          </a:p>
          <a:p>
            <a:r>
              <a:rPr lang="en-US" dirty="0" smtClean="0"/>
              <a:t>(*past, present or desired future workplace)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602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Task </a:t>
            </a:r>
            <a:r>
              <a:rPr lang="en-GB" sz="2800" dirty="0" smtClean="0">
                <a:latin typeface="Arial" charset="0"/>
                <a:ea typeface="华文细黑" charset="0"/>
              </a:rPr>
              <a:t>for </a:t>
            </a:r>
            <a:r>
              <a:rPr lang="en-GB" sz="2800" dirty="0" smtClean="0">
                <a:latin typeface="Arial" charset="0"/>
                <a:ea typeface="华文细黑" charset="0"/>
              </a:rPr>
              <a:t>today</a:t>
            </a:r>
            <a:r>
              <a:rPr lang="en-GB" sz="2800" dirty="0" smtClean="0"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endParaRPr lang="en-GB" sz="2800" dirty="0">
              <a:latin typeface="Arial" charset="0"/>
              <a:ea typeface="华文细黑" charset="0"/>
            </a:endParaRP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Complete forms 6.1 and 6.2</a:t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(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35 – 65 minutes including break)</a:t>
            </a:r>
            <a:endParaRPr lang="en-GB" sz="2800" dirty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Read your notes for the assignment</a:t>
            </a:r>
            <a:r>
              <a:rPr lang="en-GB" sz="2800" dirty="0" smtClean="0"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(5 minutes)</a:t>
            </a:r>
            <a:endParaRPr lang="en-GB" sz="2800" dirty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Complete form 7.1 </a:t>
            </a:r>
            <a:r>
              <a:rPr lang="en-GB" sz="2800" dirty="0" smtClean="0"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(20 minutes)</a:t>
            </a:r>
            <a:endParaRPr lang="en-GB" sz="2800" dirty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endParaRPr lang="en-GB" dirty="0">
              <a:latin typeface="Arial" charset="0"/>
              <a:ea typeface="华文细黑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to fit a brief</a:t>
            </a:r>
            <a:endParaRPr lang="en-GB" sz="2800" dirty="0">
              <a:latin typeface="Arial" charset="0"/>
              <a:ea typeface="华文细黑" charset="0"/>
            </a:endParaRP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Product: Introduction, Assessment Analysis Conclusion, Recommendations, References</a:t>
            </a:r>
            <a:endParaRPr lang="en-GB" sz="2800" dirty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Process (6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steps):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Reading (references) Assessment (referenced notes, workplace examples) Analysis (referenced notes, workplace examples) Conclusions and Recommendations, Introduction and Title</a:t>
            </a:r>
            <a:endParaRPr lang="en-GB" sz="2800" dirty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endParaRPr lang="en-GB" dirty="0"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730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in 6 steps</a:t>
            </a:r>
            <a:endParaRPr lang="en-GB" sz="2800" dirty="0">
              <a:latin typeface="Arial" charset="0"/>
              <a:ea typeface="华文细黑" charset="0"/>
            </a:endParaRP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Product: Title (keywords, </a:t>
            </a:r>
            <a:r>
              <a:rPr lang="en-GB" sz="2800" b="0" dirty="0" smtClean="0">
                <a:latin typeface="Arial" charset="0"/>
                <a:ea typeface="华文细黑" charset="0"/>
              </a:rPr>
              <a:t>also read the brief</a:t>
            </a:r>
            <a:r>
              <a:rPr lang="en-GB" sz="2800" dirty="0" smtClean="0">
                <a:latin typeface="Arial" charset="0"/>
                <a:ea typeface="华文细黑" charset="0"/>
              </a:rPr>
              <a:t>)</a:t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dirty="0" smtClean="0">
                <a:latin typeface="Arial" charset="0"/>
                <a:ea typeface="华文细黑" charset="0"/>
              </a:rPr>
              <a:t>Introduction, </a:t>
            </a:r>
            <a:r>
              <a:rPr lang="en-GB" sz="2800" b="0" dirty="0" smtClean="0">
                <a:latin typeface="Arial" charset="0"/>
                <a:ea typeface="华文细黑" charset="0"/>
              </a:rPr>
              <a:t>450-500 words, 2-3 </a:t>
            </a:r>
            <a:r>
              <a:rPr lang="en-GB" sz="2800" b="0" dirty="0" err="1" smtClean="0">
                <a:latin typeface="Arial" charset="0"/>
                <a:ea typeface="华文细黑" charset="0"/>
              </a:rPr>
              <a:t>paras</a:t>
            </a:r>
            <a:r>
              <a:rPr lang="en-GB" sz="2800" dirty="0" smtClean="0"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dirty="0" smtClean="0">
                <a:latin typeface="Arial" charset="0"/>
                <a:ea typeface="华文细黑" charset="0"/>
              </a:rPr>
              <a:t>Assessment, Analysis </a:t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b="0" dirty="0" smtClean="0">
                <a:latin typeface="Arial" charset="0"/>
                <a:ea typeface="华文细黑" charset="0"/>
              </a:rPr>
              <a:t>800-900 </a:t>
            </a:r>
            <a:r>
              <a:rPr lang="en-GB" sz="2800" b="0" dirty="0">
                <a:latin typeface="Arial" charset="0"/>
                <a:ea typeface="华文细黑" charset="0"/>
              </a:rPr>
              <a:t>words, </a:t>
            </a:r>
            <a:r>
              <a:rPr lang="en-GB" sz="2800" b="0" dirty="0" smtClean="0">
                <a:latin typeface="Arial" charset="0"/>
                <a:ea typeface="华文细黑" charset="0"/>
              </a:rPr>
              <a:t>5-6 </a:t>
            </a:r>
            <a:r>
              <a:rPr lang="en-GB" sz="2800" b="0" dirty="0" err="1">
                <a:latin typeface="Arial" charset="0"/>
                <a:ea typeface="华文细黑" charset="0"/>
              </a:rPr>
              <a:t>paras</a:t>
            </a:r>
            <a:r>
              <a:rPr lang="en-GB" sz="2800" dirty="0" smtClean="0"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dirty="0" smtClean="0">
                <a:latin typeface="Arial" charset="0"/>
                <a:ea typeface="华文细黑" charset="0"/>
              </a:rPr>
              <a:t>Conclusion, Recommendations, </a:t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b="0" dirty="0">
                <a:latin typeface="Arial" charset="0"/>
                <a:ea typeface="华文细黑" charset="0"/>
              </a:rPr>
              <a:t>450</a:t>
            </a:r>
            <a:r>
              <a:rPr lang="en-GB" sz="2800" b="0" dirty="0" smtClean="0">
                <a:latin typeface="Arial" charset="0"/>
                <a:ea typeface="华文细黑" charset="0"/>
              </a:rPr>
              <a:t>-600 </a:t>
            </a:r>
            <a:r>
              <a:rPr lang="en-GB" sz="2800" b="0" dirty="0">
                <a:latin typeface="Arial" charset="0"/>
                <a:ea typeface="华文细黑" charset="0"/>
              </a:rPr>
              <a:t>words, 2-3 </a:t>
            </a:r>
            <a:r>
              <a:rPr lang="en-GB" sz="2800" b="0" dirty="0" err="1">
                <a:latin typeface="Arial" charset="0"/>
                <a:ea typeface="华文细黑" charset="0"/>
              </a:rPr>
              <a:t>paras</a:t>
            </a:r>
            <a:r>
              <a:rPr lang="en-GB" sz="2800" dirty="0" smtClean="0"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dirty="0" smtClean="0">
                <a:latin typeface="Arial" charset="0"/>
                <a:ea typeface="华文细黑" charset="0"/>
              </a:rPr>
              <a:t>References</a:t>
            </a:r>
            <a:br>
              <a:rPr lang="en-GB" sz="2800" dirty="0" smtClean="0">
                <a:latin typeface="Arial" charset="0"/>
                <a:ea typeface="华文细黑" charset="0"/>
              </a:rPr>
            </a:br>
            <a:r>
              <a:rPr lang="en-GB" sz="2800" b="0" dirty="0" smtClean="0">
                <a:latin typeface="Arial" charset="0"/>
                <a:ea typeface="华文细黑" charset="0"/>
              </a:rPr>
              <a:t>3- 5 items book, journal article, website</a:t>
            </a:r>
            <a:endParaRPr lang="en-GB" sz="2800" b="0" dirty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endParaRPr lang="en-GB" dirty="0"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293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(1) </a:t>
            </a:r>
            <a:r>
              <a:rPr lang="en-GB" sz="2800" b="0" u="sng" dirty="0" smtClean="0">
                <a:latin typeface="Arial" charset="0"/>
                <a:ea typeface="华文细黑" charset="0"/>
              </a:rPr>
              <a:t>read the brief</a:t>
            </a:r>
            <a:endParaRPr lang="en-GB" sz="2800" b="0" u="sng" dirty="0">
              <a:latin typeface="Arial" charset="0"/>
              <a:ea typeface="华文细黑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Process: Reading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1-20K words (list references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Assessment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draft 500 words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(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referenced notes,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workplace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examples)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Analysis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draft 500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words</a:t>
            </a:r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(</a:t>
            </a:r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referenced notes, workplace examples)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Conclusions </a:t>
            </a:r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and Recommendations,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draft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300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words</a:t>
            </a:r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Introduction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(450-500w) and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Title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 (5 – 15w)</a:t>
            </a:r>
            <a:endParaRPr lang="en-GB" sz="2800" b="0" dirty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endParaRPr lang="en-GB" dirty="0"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229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(2) </a:t>
            </a:r>
            <a:r>
              <a:rPr lang="en-GB" sz="2800" b="0" dirty="0" smtClean="0">
                <a:latin typeface="Arial" charset="0"/>
                <a:ea typeface="华文细黑" charset="0"/>
              </a:rPr>
              <a:t>apply the brief - think</a:t>
            </a:r>
            <a:endParaRPr lang="en-GB" sz="2800" b="0" dirty="0">
              <a:latin typeface="Arial" charset="0"/>
              <a:ea typeface="华文细黑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Process: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Reading notes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1-20K words (list references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Essential and Additional Readings (references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)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Workplace Note making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(references) </a:t>
            </a:r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Keywords</a:t>
            </a:r>
          </a:p>
          <a:p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Essential and Additional Readings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notes and findings (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references) </a:t>
            </a:r>
            <a:b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Workplace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Note making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(references) </a:t>
            </a:r>
          </a:p>
          <a:p>
            <a:endParaRPr lang="en-GB" sz="2800" b="0" dirty="0">
              <a:solidFill>
                <a:srgbClr val="FF0000"/>
              </a:solidFill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841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(3) </a:t>
            </a:r>
            <a:r>
              <a:rPr lang="en-GB" sz="2800" b="0" dirty="0" smtClean="0">
                <a:latin typeface="Arial" charset="0"/>
                <a:ea typeface="华文细黑" charset="0"/>
              </a:rPr>
              <a:t>– apply the brief again</a:t>
            </a:r>
            <a:endParaRPr lang="en-GB" sz="2800" b="0" dirty="0">
              <a:latin typeface="Arial" charset="0"/>
              <a:ea typeface="华文细黑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Process: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drafting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10 words per 1000 words (list references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Arrange / prioritise keywords / references </a:t>
            </a:r>
            <a:b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PS Theory Notes, Workplace Notes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(references) </a:t>
            </a:r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Keywords</a:t>
            </a:r>
          </a:p>
          <a:p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Drafting findings notes and conclusions (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references) </a:t>
            </a:r>
          </a:p>
        </p:txBody>
      </p:sp>
    </p:spTree>
    <p:extLst>
      <p:ext uri="{BB962C8B-B14F-4D97-AF65-F5344CB8AC3E}">
        <p14:creationId xmlns:p14="http://schemas.microsoft.com/office/powerpoint/2010/main" val="674884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(4)</a:t>
            </a:r>
            <a:endParaRPr lang="en-GB" sz="2800" dirty="0">
              <a:latin typeface="Arial" charset="0"/>
              <a:ea typeface="华文细黑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Process: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outlining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500 - 1000 words (list references and keywords throughout)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Arrange / prioritise keywords / references </a:t>
            </a:r>
            <a:b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PS Theory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(references)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, Workplace Notes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(references) </a:t>
            </a:r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Outline conclusions and title</a:t>
            </a:r>
          </a:p>
          <a:p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Outline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introduction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and title</a:t>
            </a:r>
          </a:p>
          <a:p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32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(5) </a:t>
            </a:r>
            <a:r>
              <a:rPr lang="en-GB" sz="2800" b="0" dirty="0" smtClean="0">
                <a:latin typeface="Arial" charset="0"/>
                <a:ea typeface="华文细黑" charset="0"/>
              </a:rPr>
              <a:t>– check the brief</a:t>
            </a:r>
            <a:endParaRPr lang="en-GB" sz="2800" b="0" dirty="0">
              <a:latin typeface="Arial" charset="0"/>
              <a:ea typeface="华文细黑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Process: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drafting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1500 - 2000 words (list references and keywords throughout)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Arrange / prioritise keywords / paragraph headings references </a:t>
            </a:r>
            <a:b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PS Theory and Workplace examples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(references) </a:t>
            </a:r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Draft conclusions and title (400 – 500 words)</a:t>
            </a:r>
          </a:p>
          <a:p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Draft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introduction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(400 – 500 words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) and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title</a:t>
            </a:r>
          </a:p>
          <a:p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3261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Group Exercise</a:t>
            </a: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Writing a Report (6) </a:t>
            </a:r>
            <a:r>
              <a:rPr lang="en-GB" sz="2800" b="0" dirty="0" smtClean="0">
                <a:latin typeface="Arial" charset="0"/>
                <a:ea typeface="华文细黑" charset="0"/>
              </a:rPr>
              <a:t>– check the brief again</a:t>
            </a:r>
            <a:endParaRPr lang="en-GB" sz="2800" b="0" dirty="0">
              <a:latin typeface="Arial" charset="0"/>
              <a:ea typeface="华文细黑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  <a:ea typeface="华文细黑" charset="0"/>
              </a:rPr>
              <a:t>Process: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checking 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1500 - 2000 words (list references and keywords throughout)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/>
            </a:r>
            <a:br>
              <a:rPr lang="en-GB" sz="280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Proof read, arrange / prioritise keywords / paragraph headings references </a:t>
            </a:r>
            <a:b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</a:b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PS Theory and Workplace examples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(references) </a:t>
            </a:r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  <a:p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Proof conclusions and title (400 – 500 words)</a:t>
            </a:r>
          </a:p>
          <a:p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Proof introduction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(400 – 500 words</a:t>
            </a:r>
            <a:r>
              <a:rPr lang="en-GB" sz="2800" b="0" dirty="0" smtClean="0">
                <a:solidFill>
                  <a:srgbClr val="FF0000"/>
                </a:solidFill>
                <a:latin typeface="Arial" charset="0"/>
                <a:ea typeface="华文细黑" charset="0"/>
              </a:rPr>
              <a:t>) and </a:t>
            </a:r>
            <a:r>
              <a:rPr lang="en-GB" sz="2800" b="0" dirty="0">
                <a:solidFill>
                  <a:srgbClr val="FF0000"/>
                </a:solidFill>
                <a:latin typeface="Arial" charset="0"/>
                <a:ea typeface="华文细黑" charset="0"/>
              </a:rPr>
              <a:t>title</a:t>
            </a:r>
          </a:p>
          <a:p>
            <a:endParaRPr lang="en-GB" sz="2800" b="0" dirty="0" smtClean="0">
              <a:solidFill>
                <a:srgbClr val="FF0000"/>
              </a:solidFill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571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Arial" charset="0"/>
              <a:ea typeface="SimHei" charset="0"/>
            </a:endParaRPr>
          </a:p>
        </p:txBody>
      </p:sp>
      <p:sp>
        <p:nvSpPr>
          <p:cNvPr id="542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  <a:ea typeface="华文细黑" charset="0"/>
              </a:rPr>
              <a:t>Week </a:t>
            </a:r>
            <a:r>
              <a:rPr lang="en-US" dirty="0" smtClean="0">
                <a:latin typeface="Arial" charset="0"/>
                <a:ea typeface="华文细黑" charset="0"/>
              </a:rPr>
              <a:t>7</a:t>
            </a:r>
            <a:endParaRPr lang="en-US" dirty="0">
              <a:latin typeface="Arial" charset="0"/>
              <a:ea typeface="华文细黑" charset="0"/>
            </a:endParaRPr>
          </a:p>
          <a:p>
            <a:r>
              <a:rPr lang="en-US" dirty="0" smtClean="0">
                <a:latin typeface="Arial" charset="0"/>
                <a:ea typeface="华文细黑" charset="0"/>
              </a:rPr>
              <a:t>Further reading on process</a:t>
            </a:r>
          </a:p>
          <a:p>
            <a:r>
              <a:rPr lang="en-US" dirty="0" smtClean="0">
                <a:latin typeface="Arial" charset="0"/>
                <a:ea typeface="华文细黑" charset="0"/>
              </a:rPr>
              <a:t>Assignment Writing Skills – the essential guide</a:t>
            </a:r>
            <a:endParaRPr lang="en-US" dirty="0">
              <a:latin typeface="Arial" charset="0"/>
              <a:ea typeface="华文细黑" charset="0"/>
            </a:endParaRPr>
          </a:p>
          <a:p>
            <a:r>
              <a:rPr lang="en-US" dirty="0" smtClean="0">
                <a:latin typeface="Arial" charset="0"/>
                <a:ea typeface="华文细黑" charset="0"/>
              </a:rPr>
              <a:t>Moodle</a:t>
            </a:r>
          </a:p>
          <a:p>
            <a:endParaRPr lang="en-US" dirty="0" smtClean="0">
              <a:latin typeface="Arial" charset="0"/>
              <a:ea typeface="华文细黑" charset="0"/>
            </a:endParaRPr>
          </a:p>
          <a:p>
            <a:endParaRPr lang="en-US" dirty="0">
              <a:latin typeface="Arial" charset="0"/>
              <a:ea typeface="华文细黑" charset="0"/>
            </a:endParaRPr>
          </a:p>
          <a:p>
            <a:endParaRPr lang="en-US" dirty="0" smtClean="0">
              <a:latin typeface="Arial" charset="0"/>
              <a:ea typeface="华文细黑" charset="0"/>
            </a:endParaRPr>
          </a:p>
          <a:p>
            <a:r>
              <a:rPr lang="en-US" dirty="0" smtClean="0">
                <a:latin typeface="Arial" charset="0"/>
                <a:ea typeface="华文细黑" charset="0"/>
              </a:rPr>
              <a:t>Also available</a:t>
            </a:r>
            <a:endParaRPr lang="en-US" dirty="0">
              <a:latin typeface="Arial" charset="0"/>
              <a:ea typeface="华文细黑" charset="0"/>
            </a:endParaRPr>
          </a:p>
          <a:p>
            <a:r>
              <a:rPr lang="en-US" dirty="0" smtClean="0">
                <a:latin typeface="Arial" charset="0"/>
                <a:ea typeface="华文细黑" charset="0"/>
              </a:rPr>
              <a:t>Morgan</a:t>
            </a:r>
            <a:r>
              <a:rPr lang="en-US" dirty="0" smtClean="0">
                <a:latin typeface="Arial" charset="0"/>
                <a:ea typeface="华文细黑" charset="0"/>
              </a:rPr>
              <a:t>, 2016: Business Student’s Guide Companion Website, online:</a:t>
            </a:r>
            <a:endParaRPr lang="en-US" dirty="0">
              <a:latin typeface="Arial" charset="0"/>
              <a:ea typeface="华文细黑" charset="0"/>
            </a:endParaRPr>
          </a:p>
          <a:p>
            <a:r>
              <a:rPr lang="en-US" dirty="0">
                <a:latin typeface="Arial" charset="0"/>
                <a:ea typeface="华文细黑" charset="0"/>
                <a:hlinkClick r:id="rId2"/>
              </a:rPr>
              <a:t>https://study.sagepub.com/morgan/student-resources/chapter-4/further-readings-</a:t>
            </a:r>
            <a:r>
              <a:rPr lang="en-US" dirty="0" smtClean="0">
                <a:latin typeface="Arial" charset="0"/>
                <a:ea typeface="华文细黑" charset="0"/>
                <a:hlinkClick r:id="rId2"/>
              </a:rPr>
              <a:t>templates</a:t>
            </a:r>
            <a:endParaRPr lang="en-US" dirty="0" smtClean="0">
              <a:latin typeface="Arial" charset="0"/>
              <a:ea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3529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SimHei" charset="0"/>
              </a:rPr>
              <a:t>Critical Thinking</a:t>
            </a:r>
          </a:p>
        </p:txBody>
      </p:sp>
      <p:sp>
        <p:nvSpPr>
          <p:cNvPr id="522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charset="0"/>
                <a:ea typeface="华文细黑" charset="0"/>
              </a:rPr>
              <a:t>Summary</a:t>
            </a: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critical </a:t>
            </a:r>
            <a:r>
              <a:rPr lang="en-GB" sz="2800" dirty="0">
                <a:latin typeface="Arial" charset="0"/>
                <a:ea typeface="华文细黑" charset="0"/>
              </a:rPr>
              <a:t>thinking </a:t>
            </a:r>
            <a:r>
              <a:rPr lang="en-GB" sz="2800" dirty="0" smtClean="0">
                <a:latin typeface="Arial" charset="0"/>
                <a:ea typeface="华文细黑" charset="0"/>
              </a:rPr>
              <a:t>and numerical analysis are </a:t>
            </a:r>
            <a:r>
              <a:rPr lang="en-GB" sz="2800" dirty="0">
                <a:latin typeface="Arial" charset="0"/>
                <a:ea typeface="华文细黑" charset="0"/>
              </a:rPr>
              <a:t>vital </a:t>
            </a:r>
            <a:r>
              <a:rPr lang="en-GB" sz="2800" dirty="0" smtClean="0">
                <a:latin typeface="Arial" charset="0"/>
                <a:ea typeface="华文细黑" charset="0"/>
              </a:rPr>
              <a:t>skills </a:t>
            </a:r>
            <a:r>
              <a:rPr lang="en-GB" sz="2800" dirty="0">
                <a:latin typeface="Arial" charset="0"/>
                <a:ea typeface="华文细黑" charset="0"/>
              </a:rPr>
              <a:t>in </a:t>
            </a:r>
            <a:r>
              <a:rPr lang="en-GB" sz="2800" dirty="0" smtClean="0">
                <a:latin typeface="Arial" charset="0"/>
                <a:ea typeface="华文细黑" charset="0"/>
              </a:rPr>
              <a:t>academia </a:t>
            </a:r>
            <a:r>
              <a:rPr lang="en-GB" sz="2800" dirty="0">
                <a:latin typeface="Arial" charset="0"/>
                <a:ea typeface="华文细黑" charset="0"/>
              </a:rPr>
              <a:t>and </a:t>
            </a:r>
            <a:r>
              <a:rPr lang="en-GB" sz="2800" dirty="0" smtClean="0">
                <a:latin typeface="Arial" charset="0"/>
                <a:ea typeface="华文细黑" charset="0"/>
              </a:rPr>
              <a:t>in workplaces. </a:t>
            </a:r>
            <a:endParaRPr lang="en-GB" sz="2800" dirty="0">
              <a:latin typeface="Arial" charset="0"/>
              <a:ea typeface="华文细黑" charset="0"/>
            </a:endParaRP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These skills develop during </a:t>
            </a:r>
            <a:r>
              <a:rPr lang="en-GB" sz="2800" dirty="0">
                <a:latin typeface="Arial" charset="0"/>
                <a:ea typeface="华文细黑" charset="0"/>
              </a:rPr>
              <a:t>undergraduate </a:t>
            </a:r>
            <a:r>
              <a:rPr lang="en-GB" sz="2800" dirty="0" smtClean="0">
                <a:latin typeface="Arial" charset="0"/>
                <a:ea typeface="华文细黑" charset="0"/>
              </a:rPr>
              <a:t>(and postgraduate) study</a:t>
            </a: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Reports</a:t>
            </a:r>
            <a:r>
              <a:rPr lang="en-GB" sz="2800" dirty="0" smtClean="0">
                <a:latin typeface="Arial" charset="0"/>
                <a:ea typeface="华文细黑" charset="0"/>
              </a:rPr>
              <a:t> </a:t>
            </a:r>
            <a:r>
              <a:rPr lang="en-GB" sz="2800" dirty="0" smtClean="0">
                <a:latin typeface="Arial" charset="0"/>
                <a:ea typeface="华文细黑" charset="0"/>
              </a:rPr>
              <a:t>have </a:t>
            </a:r>
            <a:r>
              <a:rPr lang="en-GB" sz="2800" dirty="0">
                <a:latin typeface="Arial" charset="0"/>
                <a:ea typeface="华文细黑" charset="0"/>
              </a:rPr>
              <a:t>applications in almost every industry and role</a:t>
            </a:r>
            <a:r>
              <a:rPr lang="en-GB" sz="2800" dirty="0" smtClean="0">
                <a:latin typeface="Arial" charset="0"/>
                <a:ea typeface="华文细黑" charset="0"/>
              </a:rPr>
              <a:t>.</a:t>
            </a:r>
          </a:p>
          <a:p>
            <a:r>
              <a:rPr lang="en-GB" sz="2800" dirty="0" smtClean="0">
                <a:latin typeface="Arial" charset="0"/>
                <a:ea typeface="华文细黑" charset="0"/>
              </a:rPr>
              <a:t>Prepare a report to demonstrate </a:t>
            </a:r>
            <a:r>
              <a:rPr lang="en-GB" sz="2800" dirty="0" smtClean="0">
                <a:latin typeface="Arial" charset="0"/>
                <a:ea typeface="华文细黑" charset="0"/>
              </a:rPr>
              <a:t>how </a:t>
            </a:r>
            <a:r>
              <a:rPr lang="en-GB" sz="2800" dirty="0" smtClean="0">
                <a:latin typeface="Arial" charset="0"/>
                <a:ea typeface="华文细黑" charset="0"/>
              </a:rPr>
              <a:t>PS applies </a:t>
            </a:r>
            <a:r>
              <a:rPr lang="en-GB" sz="2800" dirty="0" smtClean="0">
                <a:latin typeface="Arial" charset="0"/>
                <a:ea typeface="华文细黑" charset="0"/>
              </a:rPr>
              <a:t>to your </a:t>
            </a:r>
            <a:r>
              <a:rPr lang="en-GB" sz="2800" dirty="0" smtClean="0">
                <a:latin typeface="Arial" charset="0"/>
                <a:ea typeface="华文细黑" charset="0"/>
              </a:rPr>
              <a:t>workplace (form 6.2, 7.1)</a:t>
            </a:r>
            <a:endParaRPr lang="en-GB" sz="2800" dirty="0">
              <a:latin typeface="Arial" charset="0"/>
              <a:ea typeface="华文细黑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演示设计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演示设计">
      <a:majorFont>
        <a:latin typeface="Arial"/>
        <a:ea typeface="SimHei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EAEBB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7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D99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7D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C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ADE97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nordridesign.com">
  <a:themeElements>
    <a:clrScheme name="3_nordridesign.com 7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66B2FE"/>
      </a:folHlink>
    </a:clrScheme>
    <a:fontScheme name="3_nordridesign.com">
      <a:majorFont>
        <a:latin typeface="Arial"/>
        <a:ea typeface="SimHei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3_nordridesign.com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EAEBB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7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D99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7D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C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8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ADE97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nordridesign.com">
  <a:themeElements>
    <a:clrScheme name="2_nordridesign.com 1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2A94FE"/>
      </a:folHlink>
    </a:clrScheme>
    <a:fontScheme name="2_nordridesign.com">
      <a:majorFont>
        <a:latin typeface="Arial"/>
        <a:ea typeface="SimHei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2_nordridesign.com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2A94F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10856</TotalTime>
  <Pages>0</Pages>
  <Words>649</Words>
  <Characters>0</Characters>
  <Application>Microsoft Macintosh PowerPoint</Application>
  <DocSecurity>0</DocSecurity>
  <PresentationFormat>On-screen Show (4:3)</PresentationFormat>
  <Lines>0</Lines>
  <Paragraphs>120</Paragraphs>
  <Slides>22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演示设计</vt:lpstr>
      <vt:lpstr>3_nordridesign.com</vt:lpstr>
      <vt:lpstr>2_nordridesign.com</vt:lpstr>
      <vt:lpstr>Office Theme</vt:lpstr>
      <vt:lpstr>Welcome to your learning journey  CertHE Skills for the Workplace  Module: EMPL4008  Problem Solving  Session 7 Week 7</vt:lpstr>
      <vt:lpstr>PSV Critical Thinking 7</vt:lpstr>
      <vt:lpstr>PSD Critical Thinking</vt:lpstr>
      <vt:lpstr>PowerPoint Presentation</vt:lpstr>
      <vt:lpstr>Critical Thinking</vt:lpstr>
      <vt:lpstr>Critical Thinking</vt:lpstr>
      <vt:lpstr>Different aspects of critical thinking </vt:lpstr>
      <vt:lpstr>Critical Thinking</vt:lpstr>
      <vt:lpstr>Brainstorming possible solutions to a problem</vt:lpstr>
      <vt:lpstr>How does it apply to the workplace? </vt:lpstr>
      <vt:lpstr>PowerPoint Presentation</vt:lpstr>
      <vt:lpstr>Group Exercise</vt:lpstr>
      <vt:lpstr>Group Exercise</vt:lpstr>
      <vt:lpstr>Group Exercise</vt:lpstr>
      <vt:lpstr>Group Exercise</vt:lpstr>
      <vt:lpstr>Group Exercise</vt:lpstr>
      <vt:lpstr>Group Exercise</vt:lpstr>
      <vt:lpstr>Group Exercise</vt:lpstr>
      <vt:lpstr>Group Exercise</vt:lpstr>
      <vt:lpstr>Group Exercise</vt:lpstr>
      <vt:lpstr>PowerPoint Presentation</vt:lpstr>
      <vt:lpstr>Critical Thinking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LibLoan13</dc:creator>
  <cp:lastModifiedBy>Gregory</cp:lastModifiedBy>
  <cp:revision>485</cp:revision>
  <cp:lastPrinted>1899-12-30T00:00:00Z</cp:lastPrinted>
  <dcterms:created xsi:type="dcterms:W3CDTF">2008-05-06T01:42:58Z</dcterms:created>
  <dcterms:modified xsi:type="dcterms:W3CDTF">2017-11-26T15:00:48Z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1033-8.1.0.3018</vt:lpwstr>
  </property>
</Properties>
</file>