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0" r:id="rId21"/>
    <p:sldId id="281" r:id="rId22"/>
    <p:sldId id="275" r:id="rId23"/>
    <p:sldId id="276" r:id="rId24"/>
    <p:sldId id="277" r:id="rId25"/>
    <p:sldId id="282" r:id="rId26"/>
    <p:sldId id="283" r:id="rId27"/>
    <p:sldId id="278" r:id="rId28"/>
    <p:sldId id="279" r:id="rId29"/>
    <p:sldId id="285" r:id="rId30"/>
    <p:sldId id="286" r:id="rId31"/>
    <p:sldId id="287" r:id="rId32"/>
    <p:sldId id="284" r:id="rId33"/>
    <p:sldId id="288" r:id="rId3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098B9D19-8EB5-4617-85C3-4458F4D6D4E1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6631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E65942-9F43-4408-8574-9E4EC554642A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224309-D972-497F-8FAF-C94CA030C19B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B0FC49-B8A3-4630-9B78-F3BC1C53CD0F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88BABD-CB2C-4C38-8B0B-9F64788292D1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BF809E-DFF6-494F-9AC6-CBCE01D4EF12}" type="slidenum">
              <a:rPr lang="en-GB"/>
              <a:pPr/>
              <a:t>5</a:t>
            </a:fld>
            <a:endParaRPr lang="en-GB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493F66-C92A-4F76-B38B-86B492EF102A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F41C7B3-2344-4119-9D99-520BCDA7B94C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3F323F-ECFC-4EA6-8810-AB509CCFC66F}" type="slidenum">
              <a:rPr lang="en-GB"/>
              <a:pPr/>
              <a:t>8</a:t>
            </a:fld>
            <a:endParaRPr lang="en-GB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DCB4370-F64B-4A08-822F-841F57379A5E}" type="slidenum">
              <a:rPr lang="en-GB"/>
              <a:pPr/>
              <a:t>9</a:t>
            </a:fld>
            <a:endParaRPr lang="en-GB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5D8041-0E0B-4BF5-80BD-2CFC69E24F71}" type="slidenum">
              <a:rPr lang="en-GB"/>
              <a:pPr/>
              <a:t>10</a:t>
            </a:fld>
            <a:endParaRPr lang="en-GB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922332E-3295-4D7C-A243-97418C4AF5D8}" type="slidenum">
              <a:rPr lang="en-GB"/>
              <a:pPr/>
              <a:t>11</a:t>
            </a:fld>
            <a:endParaRPr lang="en-GB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021F43A-8CC9-4B05-B839-99AF19E7A805}" type="slidenum">
              <a:rPr lang="en-GB"/>
              <a:pPr/>
              <a:t>12</a:t>
            </a:fld>
            <a:endParaRPr lang="en-GB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AF485A-C2B1-447B-AC4E-1109E0277542}" type="slidenum">
              <a:rPr lang="en-GB"/>
              <a:pPr/>
              <a:t>13</a:t>
            </a:fld>
            <a:endParaRPr lang="en-GB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E3F0EE-751A-4D3C-8E52-D147F714F487}" type="slidenum">
              <a:rPr lang="en-GB"/>
              <a:pPr/>
              <a:t>14</a:t>
            </a:fld>
            <a:endParaRPr lang="en-GB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5F2A203-14AD-4667-B0ED-D604A02BEF98}" type="slidenum">
              <a:rPr lang="en-GB"/>
              <a:pPr/>
              <a:t>15</a:t>
            </a:fld>
            <a:endParaRPr lang="en-GB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09C717-B2AB-46AD-9FBE-69789C92EC16}" type="slidenum">
              <a:rPr lang="en-GB"/>
              <a:pPr/>
              <a:t>16</a:t>
            </a:fld>
            <a:endParaRPr lang="en-GB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0559A3-B411-4849-B114-D61EEE1653CF}" type="slidenum">
              <a:rPr lang="en-GB"/>
              <a:pPr/>
              <a:t>17</a:t>
            </a:fld>
            <a:endParaRPr lang="en-GB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03CE52E-6423-4A30-A38E-6F13BDEA761B}" type="slidenum">
              <a:rPr lang="en-GB"/>
              <a:pPr/>
              <a:t>18</a:t>
            </a:fld>
            <a:endParaRPr lang="en-GB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EFE46B-CF33-4D3E-B4A9-81639480C40E}" type="slidenum">
              <a:rPr lang="en-GB"/>
              <a:pPr/>
              <a:t>19</a:t>
            </a:fld>
            <a:endParaRPr lang="en-GB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C48189-4CA0-46A9-B687-1B9B9A44D0E8}" type="slidenum">
              <a:rPr lang="en-GB"/>
              <a:pPr/>
              <a:t>20</a:t>
            </a:fld>
            <a:endParaRPr lang="en-GB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05BEEF-1E88-4457-96F0-113A2F7DD49A}" type="slidenum">
              <a:rPr lang="en-GB"/>
              <a:pPr/>
              <a:t>21</a:t>
            </a:fld>
            <a:endParaRPr lang="en-GB" dirty="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70CD71-E608-44EC-8DB3-7799AA1ADBE8}" type="slidenum">
              <a:rPr lang="en-GB"/>
              <a:pPr/>
              <a:t>22</a:t>
            </a:fld>
            <a:endParaRPr lang="en-GB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1B7D5A-1C0D-4782-B6D1-FD447A1B69B3}" type="slidenum">
              <a:rPr lang="en-GB"/>
              <a:pPr/>
              <a:t>23</a:t>
            </a:fld>
            <a:endParaRPr lang="en-GB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935D27-82F5-4492-9B7E-0BCCCFA98A45}" type="slidenum">
              <a:rPr lang="en-GB"/>
              <a:pPr/>
              <a:t>24</a:t>
            </a:fld>
            <a:endParaRPr lang="en-GB" dirty="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CB3934-A8DC-43F6-940F-F5ADAE41B450}" type="slidenum">
              <a:rPr lang="en-GB"/>
              <a:pPr/>
              <a:t>25</a:t>
            </a:fld>
            <a:endParaRPr lang="en-GB" dirty="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C25A51-190A-4F97-A61A-5D629579B0E8}" type="slidenum">
              <a:rPr lang="en-GB"/>
              <a:pPr/>
              <a:t>26</a:t>
            </a:fld>
            <a:endParaRPr lang="en-GB" dirty="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A65D51-3EEA-4514-8989-75C96FC0FC83}" type="slidenum">
              <a:rPr lang="en-GB"/>
              <a:pPr/>
              <a:t>27</a:t>
            </a:fld>
            <a:endParaRPr lang="en-GB" dirty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2606C4-1F76-4DB9-BB09-2F723A31965D}" type="slidenum">
              <a:rPr lang="en-GB"/>
              <a:pPr/>
              <a:t>28</a:t>
            </a:fld>
            <a:endParaRPr lang="en-GB" dirty="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5CA7E5-B6A5-4455-8FAF-0FB07A924299}" type="slidenum">
              <a:rPr lang="en-GB"/>
              <a:pPr/>
              <a:t>29</a:t>
            </a:fld>
            <a:endParaRPr lang="en-GB" dirty="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AD9014-9066-4625-9418-860069C6E93B}" type="slidenum">
              <a:rPr lang="en-GB"/>
              <a:pPr/>
              <a:t>30</a:t>
            </a:fld>
            <a:endParaRPr lang="en-GB" dirty="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57E06D-BDA6-45A4-B455-4284820D1BA4}" type="slidenum">
              <a:rPr lang="en-GB"/>
              <a:pPr/>
              <a:t>31</a:t>
            </a:fld>
            <a:endParaRPr lang="en-GB" dirty="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D9DBB3-2424-4162-9224-5F2C9B797229}" type="slidenum">
              <a:rPr lang="en-GB"/>
              <a:pPr/>
              <a:t>32</a:t>
            </a:fld>
            <a:endParaRPr lang="en-GB" dirty="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3BBCB6-BD63-4448-B776-07F211F3D0B4}" type="slidenum">
              <a:rPr lang="en-GB"/>
              <a:pPr/>
              <a:t>33</a:t>
            </a:fld>
            <a:endParaRPr lang="en-GB" dirty="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7155F-0681-45FC-8521-A6D9F672024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45A9-9323-422B-AFAC-1D288A00E4DD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C373F-8F68-4B55-8F45-965D1B507FD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606E-47E2-4ED7-9C60-C1D6B4B94F6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FDEBB-159F-4866-8AB1-6801EE0DC45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9D6AC-F7B8-448E-903C-7DD9E825427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BF86F-B46A-4A9C-BC5C-D74B81474F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E72A-FE33-480C-887E-C4CD875D48C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203B7-094A-4681-B33F-3DC74CD203C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2F1C9-DF96-45B9-AF83-486BEDBD101F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AD728-C0D0-4392-A693-8AC1955CC0F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92304-1C73-449C-B48E-3FCA57620F7D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D9DC373F-8F68-4B55-8F45-965D1B507FD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hyperlink" Target="http://www.screening.nhs.uk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Disease Process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What is the definition of disease?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It is a term that is probably used very loosely by doctors.</a:t>
            </a:r>
          </a:p>
          <a:p>
            <a:pPr>
              <a:lnSpc>
                <a:spcPct val="90000"/>
              </a:lnSpc>
            </a:pPr>
            <a:r>
              <a:rPr lang="en-GB" dirty="0"/>
              <a:t>It could be described literally as the body not at ease or in harmony with itself.</a:t>
            </a:r>
          </a:p>
          <a:p>
            <a:pPr>
              <a:lnSpc>
                <a:spcPct val="90000"/>
              </a:lnSpc>
            </a:pPr>
            <a:r>
              <a:rPr lang="en-GB" dirty="0"/>
              <a:t>Another definition is an abnormality of the structure, organ or system.</a:t>
            </a:r>
          </a:p>
          <a:p>
            <a:pPr>
              <a:lnSpc>
                <a:spcPct val="90000"/>
              </a:lnSpc>
            </a:pPr>
            <a:r>
              <a:rPr lang="en-GB" dirty="0"/>
              <a:t>So the body has the potential to go wrong anywhere.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Categories of disease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some of the reasons why things go wrong.</a:t>
            </a:r>
          </a:p>
          <a:p>
            <a:endParaRPr lang="en-GB" dirty="0"/>
          </a:p>
          <a:p>
            <a:r>
              <a:rPr lang="en-GB" dirty="0"/>
              <a:t>“ a list”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are many and varied</a:t>
            </a:r>
          </a:p>
          <a:p>
            <a:r>
              <a:rPr lang="en-GB" dirty="0"/>
              <a:t>Infections, degenerative disease, metabolic disorders, immune disorders, neoplasm's, nutritional disorders, psychiatric disorders, </a:t>
            </a:r>
          </a:p>
          <a:p>
            <a:r>
              <a:rPr lang="en-GB" dirty="0"/>
              <a:t>The list is endless.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factors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There may also be predisposing factors that cause a disease to develop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Age, gender, hereditary, living conditions and habits, emotional disturbances, physical and chemical damage, pre existing disease.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Lifestyle may play a big part in the development of some of the diseases we see in the 21</a:t>
            </a:r>
            <a:r>
              <a:rPr lang="en-GB" sz="2800" baseline="30000" dirty="0"/>
              <a:t>st</a:t>
            </a:r>
            <a:r>
              <a:rPr lang="en-GB" sz="2800" dirty="0"/>
              <a:t> century but this may have been a factor in other times – lack of hygiene leading to diseases like cholera.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diagnose disease?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understanding of disease relies on the study of anatomy and e mainly observation of symptoms , looking for symptoms but now use many diagnostic tests involving blood, tissue sampling </a:t>
            </a:r>
            <a:r>
              <a:rPr lang="en-GB" dirty="0" smtClean="0"/>
              <a:t>etc.</a:t>
            </a:r>
            <a:endParaRPr lang="en-GB" dirty="0"/>
          </a:p>
          <a:p>
            <a:r>
              <a:rPr lang="en-GB" dirty="0"/>
              <a:t>It is probably true to say that greater emphasis is now placed on prevention.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disease may have a single cause like a bacteria but can result in multiple symptoms – which can make diagnosis more difficult.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definitions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Disorder – is often used as a term  for a malfunction of a particular system – like a cardiovascular disorder, endocrine disorder </a:t>
            </a:r>
            <a:r>
              <a:rPr lang="en-GB" dirty="0" smtClean="0"/>
              <a:t>etc.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Condition – the state of the body or an organ – this could be used to describe being </a:t>
            </a:r>
            <a:r>
              <a:rPr lang="en-GB" dirty="0"/>
              <a:t>overwt</a:t>
            </a:r>
            <a:r>
              <a:rPr lang="en-GB" dirty="0"/>
              <a:t> or obese.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Trait – indicates a predisposition to a disease ranging from a genetic trait to a personality or psychological trait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Syndrome – a collection of symptoms and signs together – chronic fatigue syndrome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Disability – a malfunction of a particular part of a body.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Illness – subjective term used by an individual to describe a condition.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of disease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Epidemiologists </a:t>
            </a:r>
            <a:r>
              <a:rPr lang="en-GB" dirty="0"/>
              <a:t>measure the levels of disease in a population.</a:t>
            </a:r>
          </a:p>
          <a:p>
            <a:r>
              <a:rPr lang="en-GB" dirty="0"/>
              <a:t>They measure the prevalence or number of cases diagnosed.</a:t>
            </a:r>
          </a:p>
          <a:p>
            <a:r>
              <a:rPr lang="en-GB" dirty="0"/>
              <a:t>They will look at the incidence, new episodes and outcome.</a:t>
            </a:r>
          </a:p>
          <a:p>
            <a:r>
              <a:rPr lang="en-GB" dirty="0"/>
              <a:t>We will look at this in a later lecture.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Screening for disease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Screening is seen as a modern day tool to diagnose and treat disease.</a:t>
            </a:r>
          </a:p>
          <a:p>
            <a:r>
              <a:rPr lang="en-GB" sz="2800" dirty="0"/>
              <a:t>It can often pick up borderline cases – a classic example is that of type 2 diabetes .</a:t>
            </a:r>
          </a:p>
          <a:p>
            <a:r>
              <a:rPr lang="en-GB" sz="2800" dirty="0"/>
              <a:t>Patients may have routine blood tests – even if they are asymptomatic.</a:t>
            </a:r>
          </a:p>
          <a:p>
            <a:r>
              <a:rPr lang="en-GB" sz="2800" dirty="0"/>
              <a:t>Many may be screened if they are considered to be at risk – overweight, a certain age !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Screening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Mandatory – usually undertaken for health and safety reasons – employment, blood donation</a:t>
            </a:r>
          </a:p>
          <a:p>
            <a:pPr>
              <a:lnSpc>
                <a:spcPct val="90000"/>
              </a:lnSpc>
            </a:pPr>
            <a:r>
              <a:rPr lang="en-GB" dirty="0"/>
              <a:t>Prescriptive – implies potential benefit for the individual – cardiovascular screening, diabetes , antenatal.</a:t>
            </a:r>
          </a:p>
          <a:p>
            <a:pPr>
              <a:lnSpc>
                <a:spcPct val="90000"/>
              </a:lnSpc>
            </a:pPr>
            <a:r>
              <a:rPr lang="en-GB" dirty="0"/>
              <a:t>Opportunistic – may be done by GP, pharmacist etc.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MANDATORY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Cardiovascular, optical examinations for HGV drivers</a:t>
            </a:r>
          </a:p>
          <a:p>
            <a:endParaRPr lang="en-GB" dirty="0"/>
          </a:p>
          <a:p>
            <a:r>
              <a:rPr lang="en-GB" dirty="0"/>
              <a:t>Donor testing – hep B, HIV</a:t>
            </a:r>
          </a:p>
          <a:p>
            <a:endParaRPr lang="en-GB" dirty="0"/>
          </a:p>
          <a:p>
            <a:r>
              <a:rPr lang="en-GB" dirty="0"/>
              <a:t>Occupational health  - asbestosis screening done by x-rays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Prescriptive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Antenatal care – urine for glucose and protein.</a:t>
            </a:r>
          </a:p>
          <a:p>
            <a:r>
              <a:rPr lang="en-GB" sz="2800" dirty="0"/>
              <a:t>Blood analysis – glucose levels</a:t>
            </a:r>
          </a:p>
          <a:p>
            <a:r>
              <a:rPr lang="en-GB" sz="2800" dirty="0"/>
              <a:t>infectious disease – HIV , </a:t>
            </a:r>
            <a:r>
              <a:rPr lang="en-GB" sz="2800" dirty="0" smtClean="0"/>
              <a:t>hepatitis b</a:t>
            </a:r>
            <a:endParaRPr lang="en-GB" sz="2800" dirty="0"/>
          </a:p>
          <a:p>
            <a:r>
              <a:rPr lang="en-GB" sz="2800" dirty="0"/>
              <a:t>Blood pressure</a:t>
            </a:r>
          </a:p>
          <a:p>
            <a:r>
              <a:rPr lang="en-GB" sz="2800" dirty="0"/>
              <a:t>Foetal ultrasound</a:t>
            </a:r>
          </a:p>
          <a:p>
            <a:r>
              <a:rPr lang="en-GB" sz="2800" dirty="0"/>
              <a:t>Post natal care – </a:t>
            </a:r>
            <a:r>
              <a:rPr lang="en-GB" sz="2800" dirty="0"/>
              <a:t>pku</a:t>
            </a:r>
            <a:r>
              <a:rPr lang="en-GB" sz="2800" dirty="0"/>
              <a:t> , cystic fibrosis</a:t>
            </a:r>
          </a:p>
          <a:p>
            <a:r>
              <a:rPr lang="en-GB" sz="2800" dirty="0"/>
              <a:t>Glaucoma screening</a:t>
            </a:r>
          </a:p>
          <a:p>
            <a:r>
              <a:rPr lang="en-GB" sz="2800" dirty="0"/>
              <a:t>Mammography, smears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Opportunistic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Blood pressure</a:t>
            </a:r>
          </a:p>
          <a:p>
            <a:r>
              <a:rPr lang="en-GB" dirty="0"/>
              <a:t>Cholesterol</a:t>
            </a:r>
          </a:p>
          <a:p>
            <a:r>
              <a:rPr lang="en-GB" dirty="0"/>
              <a:t>Glucose</a:t>
            </a:r>
          </a:p>
          <a:p>
            <a:r>
              <a:rPr lang="en-GB" dirty="0"/>
              <a:t>Weight , BMI</a:t>
            </a:r>
          </a:p>
          <a:p>
            <a:endParaRPr lang="en-GB" dirty="0"/>
          </a:p>
          <a:p>
            <a:r>
              <a:rPr lang="en-GB" dirty="0"/>
              <a:t>These can be done at road shows, chemists </a:t>
            </a:r>
            <a:r>
              <a:rPr lang="en-GB" dirty="0" smtClean="0"/>
              <a:t>etc. </a:t>
            </a:r>
            <a:r>
              <a:rPr lang="en-GB" dirty="0"/>
              <a:t>– a role of health promotion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of screening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any time during the disease process</a:t>
            </a:r>
          </a:p>
          <a:p>
            <a:r>
              <a:rPr lang="en-GB" dirty="0"/>
              <a:t>But early screening has been shown to prevent the onset of disease or the progression or aggression of disease.</a:t>
            </a:r>
          </a:p>
          <a:p>
            <a:r>
              <a:rPr lang="en-GB" dirty="0"/>
              <a:t>Studies have shown for instance that the early screening for diabetes may delay the onset of complications.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Prevention of disease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An important part of medicine that can often be overlooked when providing expensive new treatments.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 population approach is required to carry out this function. Studies of epidemiology will enable services to be targeted correctly.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It allows decisions to be made in order to prevent the onset of a disease – this is particularly true of diabetes and high blood pressure.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prevention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This denotes the prevention of a disease before symptoms appear – this is particularly true of infectious diseases. Public health measures such as isolating cases, removing the source of the infection, disinfection and quarantine.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We have seen this is in out breaks of mad cow disease, Tb and right now the outbreak of Swine Flu that has broken out in Mexico.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World travel has made containment much more difficult.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prevention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Nutritional disease can be prevented by adding a nutrient to food or water – iodine and fluoride – it is however a controversial idea.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Other screening procedures such as screening for PKU 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Smoking cessation – if people stopped smoking we would probably reduce lung cancer by 90%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Obesity – probably our biggest disease threat at the moment. Increase the risk of heart disease, diabetes, gallstones, arthritis, cancers </a:t>
            </a:r>
            <a:r>
              <a:rPr lang="en-GB" sz="2400" dirty="0" smtClean="0"/>
              <a:t>etc.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In chronic diseases it may necessary to target multiple causes – in </a:t>
            </a:r>
            <a:r>
              <a:rPr lang="en-GB" sz="2400" dirty="0"/>
              <a:t>Cv</a:t>
            </a:r>
            <a:r>
              <a:rPr lang="en-GB" sz="2400" dirty="0"/>
              <a:t> disease for instance you may screen for high BP and cholesterol levels.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Before any screening is introduced an evaluation process must be implemented.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An evaluation process was introduced in 1968 by Wilson and </a:t>
            </a:r>
            <a:r>
              <a:rPr lang="en-GB" sz="2800" dirty="0"/>
              <a:t>jugner</a:t>
            </a:r>
            <a:r>
              <a:rPr lang="en-GB" sz="2800" dirty="0"/>
              <a:t> , although it has since been modified.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This now forms the basis of the UK National Screening Committee.</a:t>
            </a:r>
          </a:p>
          <a:p>
            <a:pPr>
              <a:lnSpc>
                <a:spcPct val="80000"/>
              </a:lnSpc>
            </a:pPr>
            <a:r>
              <a:rPr lang="en-GB" sz="2800" dirty="0">
                <a:hlinkClick r:id="rId3"/>
              </a:rPr>
              <a:t>www.screening.nhs.uk</a:t>
            </a:r>
            <a:endParaRPr lang="en-GB" sz="2800" dirty="0"/>
          </a:p>
          <a:p>
            <a:pPr>
              <a:lnSpc>
                <a:spcPct val="80000"/>
              </a:lnSpc>
            </a:pPr>
            <a:r>
              <a:rPr lang="en-GB" sz="2800" dirty="0"/>
              <a:t>LOOK AT THIS WEBSITE AS THERE IS ADDITIONAL INFORMATION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The condition – needs to be an important health problem with recognised pre disease or symptoms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The test – safe, simple, effective, valid and acceptable as a test for the masses.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The treatment – effective and lead to a better outcome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The program – readily available, cost and should bring a benefit.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prevention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Targeting resources is important – use of mortality rates for instance can be used as a tool when looking at CV disease and screening for cholesterol.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prevention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denotes interpretation of the disease after it has developed – examples are cervical screening and mammography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Tertiary prevention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defined as the prevention of major consequences of the natural history of the disease – perhaps long term disability from stroke or CV disease.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case study  - prostrate cancer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Causes 18% of male  cancer deaths in the UK.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Is a disease of older men – 50% are over  70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As the population ages will be more of a  problem.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History – a latent form is found in 40% of men over 60 and probably will not become life threatening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In many cases there is a clinical silence.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There are 2 main methods for screening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Digital rectal examination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Pas blood test – prostrate specific antigen test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- continued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Survival is linked to the stage the disease is detected.</a:t>
            </a:r>
          </a:p>
          <a:p>
            <a:r>
              <a:rPr lang="en-GB" dirty="0"/>
              <a:t>Many patients do not have any treatment as they have no symptoms</a:t>
            </a:r>
          </a:p>
          <a:p>
            <a:r>
              <a:rPr lang="en-GB" dirty="0"/>
              <a:t>So for now screening has not been introduced – only available at a charge.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Once a firm diagnosis is made then a physician can then make a decision on how to treat the patient.</a:t>
            </a:r>
          </a:p>
          <a:p>
            <a:r>
              <a:rPr lang="en-GB" sz="2800" dirty="0"/>
              <a:t>An array of treatments and medication is available .</a:t>
            </a:r>
          </a:p>
          <a:p>
            <a:r>
              <a:rPr lang="en-GB" sz="2800" dirty="0"/>
              <a:t>Some patients may need surgical intervention.</a:t>
            </a:r>
          </a:p>
          <a:p>
            <a:r>
              <a:rPr lang="en-GB" sz="2800" dirty="0"/>
              <a:t>Some decisions are made on cost – this is a difficult one!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Outcomes are all measured and monitored</a:t>
            </a:r>
          </a:p>
          <a:p>
            <a:pPr>
              <a:lnSpc>
                <a:spcPct val="90000"/>
              </a:lnSpc>
            </a:pPr>
            <a:r>
              <a:rPr lang="en-GB" dirty="0"/>
              <a:t>Performance indicators are set for diseases</a:t>
            </a:r>
          </a:p>
          <a:p>
            <a:pPr>
              <a:lnSpc>
                <a:spcPct val="90000"/>
              </a:lnSpc>
            </a:pPr>
            <a:r>
              <a:rPr lang="en-GB" dirty="0"/>
              <a:t>This enables treatments to be measured for success and failure</a:t>
            </a:r>
          </a:p>
          <a:p>
            <a:pPr>
              <a:lnSpc>
                <a:spcPct val="90000"/>
              </a:lnSpc>
            </a:pPr>
            <a:r>
              <a:rPr lang="en-GB" dirty="0"/>
              <a:t>It can also highlight things going wrong – abnormal death rates – Bristol Children’s Hospital, death rates by Dr Shipman.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Evidence based medicine/practice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Practitioners use this as a tool to evaluate current practice.</a:t>
            </a:r>
          </a:p>
          <a:p>
            <a:r>
              <a:rPr lang="en-GB" sz="2800" dirty="0"/>
              <a:t>It is right that patients should expect the right diagnosis and treatment</a:t>
            </a:r>
          </a:p>
          <a:p>
            <a:r>
              <a:rPr lang="en-GB" sz="2800" dirty="0"/>
              <a:t>Evidence based medicine is a fairly new process</a:t>
            </a:r>
          </a:p>
          <a:p>
            <a:r>
              <a:rPr lang="en-GB" sz="2800" dirty="0"/>
              <a:t>Cost of health has made this more important.</a:t>
            </a:r>
          </a:p>
          <a:p>
            <a:r>
              <a:rPr lang="en-GB" sz="2800" dirty="0"/>
              <a:t>Sackett</a:t>
            </a:r>
            <a:r>
              <a:rPr lang="en-GB" sz="2800" dirty="0"/>
              <a:t> et al were first to identify this and set out key steps to review current practice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base - continued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Five steps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Formulate a structured question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Undertake an effective and efficient search for evidence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Appraise the evidence – for relevance, validity and usefulness.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Apply the information in practice.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Evaluate the impact of the information and the process on the patient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In other words does it work?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 med</a:t>
            </a:r>
          </a:p>
          <a:p>
            <a:r>
              <a:rPr lang="en-GB" dirty="0"/>
              <a:t>Cochrane library</a:t>
            </a:r>
          </a:p>
          <a:p>
            <a:r>
              <a:rPr lang="en-GB" dirty="0"/>
              <a:t>BMJ and other journals</a:t>
            </a:r>
          </a:p>
          <a:p>
            <a:r>
              <a:rPr lang="en-GB" dirty="0"/>
              <a:t>National Institute for Clinical Excellence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case study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sz="1600" dirty="0"/>
              <a:t>How has this knowledge been used to develop new screening tools and change treatments.</a:t>
            </a:r>
          </a:p>
          <a:p>
            <a:pPr>
              <a:lnSpc>
                <a:spcPct val="80000"/>
              </a:lnSpc>
            </a:pP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600" dirty="0"/>
              <a:t>Stomach ulcers have always been a difficult condition to treat – medicine, diet, surgery.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Outcomes have been mixed from all treatments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Helicobacter Pylori is present in the gastric mucosa of 50% of humans.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Pioneering work in the 1980s by warren and Marshall identified h pylori as the cause of gastritis.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There is strong evidence that it is cause of gastric ulcers.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The infection has been diagnosed in over 90% of patients with an ulcer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Infected individuals have an estimated lifetime risk of 20% of developing an ulcer.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It is also an important risk factor in the development of gastric </a:t>
            </a:r>
            <a:r>
              <a:rPr lang="en-GB" sz="1600" dirty="0"/>
              <a:t>adenocancer</a:t>
            </a:r>
            <a:r>
              <a:rPr lang="en-GB" sz="1600" dirty="0"/>
              <a:t>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However it does not mean a person will develop either.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This break through has meant the treatment of ulcers is now to screen for H pylori and treat with antibiotics.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satisfaction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Most patients will be happy with treatment and care they receive</a:t>
            </a:r>
          </a:p>
          <a:p>
            <a:pPr>
              <a:lnSpc>
                <a:spcPct val="90000"/>
              </a:lnSpc>
            </a:pPr>
            <a:r>
              <a:rPr lang="en-GB" dirty="0"/>
              <a:t>Complaints are made and need to be dealt with in an open way – does not always happen</a:t>
            </a:r>
          </a:p>
          <a:p>
            <a:pPr>
              <a:lnSpc>
                <a:spcPct val="90000"/>
              </a:lnSpc>
            </a:pPr>
            <a:r>
              <a:rPr lang="en-GB" dirty="0"/>
              <a:t>Today we have another problem – self diagnosis via the internet – what are your comments on this?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432</TotalTime>
  <Words>1711</Words>
  <Application>Microsoft Macintosh PowerPoint</Application>
  <PresentationFormat>On-screen Show (4:3)</PresentationFormat>
  <Paragraphs>197</Paragraphs>
  <Slides>33</Slides>
  <Notes>33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Breeze</vt:lpstr>
      <vt:lpstr>Lecture 2</vt:lpstr>
      <vt:lpstr>What is the definition of disease?</vt:lpstr>
      <vt:lpstr>Categories of disease</vt:lpstr>
      <vt:lpstr>categories</vt:lpstr>
      <vt:lpstr>Other factors</vt:lpstr>
      <vt:lpstr>How do we diagnose disease?</vt:lpstr>
      <vt:lpstr>Cause</vt:lpstr>
      <vt:lpstr>Some other definitions</vt:lpstr>
      <vt:lpstr>Definitions</vt:lpstr>
      <vt:lpstr>Measurement of disease</vt:lpstr>
      <vt:lpstr>Screening for disease</vt:lpstr>
      <vt:lpstr>Screening</vt:lpstr>
      <vt:lpstr>MANDATORY</vt:lpstr>
      <vt:lpstr>Prescriptive</vt:lpstr>
      <vt:lpstr>Opportunistic</vt:lpstr>
      <vt:lpstr>Time of screening</vt:lpstr>
      <vt:lpstr>Prevention of disease</vt:lpstr>
      <vt:lpstr>Primary prevention</vt:lpstr>
      <vt:lpstr>Primary prevention</vt:lpstr>
      <vt:lpstr>Evaluation</vt:lpstr>
      <vt:lpstr>Evaluation</vt:lpstr>
      <vt:lpstr>Primary prevention</vt:lpstr>
      <vt:lpstr>Secondary prevention</vt:lpstr>
      <vt:lpstr>Tertiary prevention</vt:lpstr>
      <vt:lpstr>A case study  - prostrate cancer</vt:lpstr>
      <vt:lpstr>Case study - continued</vt:lpstr>
      <vt:lpstr>Treatment</vt:lpstr>
      <vt:lpstr>Outcomes</vt:lpstr>
      <vt:lpstr>Evidence based medicine/practice</vt:lpstr>
      <vt:lpstr>Evidence base - continued</vt:lpstr>
      <vt:lpstr>Useful resources</vt:lpstr>
      <vt:lpstr>A case study</vt:lpstr>
      <vt:lpstr>Patient satisfaction</vt:lpstr>
    </vt:vector>
  </TitlesOfParts>
  <Company>SPORTS DIETITIAN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2</dc:title>
  <dc:creator>CHRIS CASHIN</dc:creator>
  <cp:lastModifiedBy>Chris Cashin</cp:lastModifiedBy>
  <cp:revision>17</cp:revision>
  <dcterms:created xsi:type="dcterms:W3CDTF">2009-04-26T18:23:23Z</dcterms:created>
  <dcterms:modified xsi:type="dcterms:W3CDTF">2016-11-01T13:13:26Z</dcterms:modified>
</cp:coreProperties>
</file>