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7" r:id="rId2"/>
    <p:sldId id="298" r:id="rId3"/>
    <p:sldId id="299" r:id="rId4"/>
    <p:sldId id="300" r:id="rId5"/>
    <p:sldId id="301" r:id="rId6"/>
    <p:sldId id="302" r:id="rId7"/>
    <p:sldId id="303" r:id="rId8"/>
    <p:sldId id="306" r:id="rId9"/>
    <p:sldId id="307" r:id="rId10"/>
    <p:sldId id="305" r:id="rId11"/>
    <p:sldId id="304" r:id="rId12"/>
    <p:sldId id="308" r:id="rId13"/>
    <p:sldId id="29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353" autoAdjust="0"/>
  </p:normalViewPr>
  <p:slideViewPr>
    <p:cSldViewPr snapToGrid="0">
      <p:cViewPr varScale="1">
        <p:scale>
          <a:sx n="81" d="100"/>
          <a:sy n="81" d="100"/>
        </p:scale>
        <p:origin x="75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860121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05/05/2020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05/05/2020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br>
              <a:rPr lang="en-GB" altLang="en-US" sz="4000" i="1" dirty="0"/>
            </a:br>
            <a:r>
              <a:rPr lang="en-GB" altLang="en-US" sz="4000" b="1" dirty="0">
                <a:effectLst>
                  <a:outerShdw blurRad="38100" dist="38100" dir="2700000" algn="tl">
                    <a:srgbClr val="000000">
                      <a:alpha val="43137"/>
                    </a:srgbClr>
                  </a:outerShdw>
                </a:effectLst>
              </a:rPr>
              <a:t>CertHE Skills for the Workplace</a:t>
            </a:r>
            <a:br>
              <a:rPr lang="en-GB" altLang="en-US" sz="4000" dirty="0"/>
            </a:br>
            <a:br>
              <a:rPr lang="en-GB" altLang="en-US" sz="4000" dirty="0"/>
            </a:br>
            <a:r>
              <a:rPr lang="en-GB" altLang="en-US" sz="4000" dirty="0"/>
              <a:t>Module: BMSK 4004 </a:t>
            </a:r>
            <a:br>
              <a:rPr lang="en-GB" altLang="en-US" sz="4000" dirty="0"/>
            </a:br>
            <a:r>
              <a:rPr lang="en-GB" sz="4000" b="1" dirty="0"/>
              <a:t>Problem Solving and Decision Making</a:t>
            </a:r>
            <a:br>
              <a:rPr lang="en-GB" sz="4000" b="1" dirty="0"/>
            </a:br>
            <a:br>
              <a:rPr lang="en-GB" altLang="en-US" sz="2000" dirty="0"/>
            </a:br>
            <a:r>
              <a:rPr lang="en-GB" altLang="en-US" sz="2800" dirty="0"/>
              <a:t>Online </a:t>
            </a:r>
            <a:r>
              <a:rPr lang="en-GB" altLang="en-US" sz="2800"/>
              <a:t>Session 7</a:t>
            </a:r>
            <a:endParaRPr lang="en-GB" altLang="en-US" sz="2800" dirty="0"/>
          </a:p>
        </p:txBody>
      </p:sp>
    </p:spTree>
    <p:extLst>
      <p:ext uri="{BB962C8B-B14F-4D97-AF65-F5344CB8AC3E}">
        <p14:creationId xmlns:p14="http://schemas.microsoft.com/office/powerpoint/2010/main" val="2518625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7BDC0F4A-4196-43D0-A5BC-631F762EFDE1}"/>
              </a:ext>
            </a:extLst>
          </p:cNvPr>
          <p:cNvSpPr>
            <a:spLocks noGrp="1" noChangeArrowheads="1"/>
          </p:cNvSpPr>
          <p:nvPr>
            <p:ph type="title"/>
          </p:nvPr>
        </p:nvSpPr>
        <p:spPr/>
        <p:txBody>
          <a:bodyPr/>
          <a:lstStyle/>
          <a:p>
            <a:pPr eaLnBrk="1" hangingPunct="1"/>
            <a:r>
              <a:rPr lang="en-GB" altLang="ja-JP" b="1" dirty="0">
                <a:ea typeface="MS PGothic" panose="020B0600070205080204" pitchFamily="34" charset="-128"/>
              </a:rPr>
              <a:t>How to construct a Gantt Chart </a:t>
            </a:r>
            <a:endParaRPr lang="en-GB" altLang="en-US" b="1" dirty="0"/>
          </a:p>
        </p:txBody>
      </p:sp>
      <p:sp>
        <p:nvSpPr>
          <p:cNvPr id="62467" name="Rectangle 3">
            <a:extLst>
              <a:ext uri="{FF2B5EF4-FFF2-40B4-BE49-F238E27FC236}">
                <a16:creationId xmlns:a16="http://schemas.microsoft.com/office/drawing/2014/main" id="{61D2E089-34D9-4FFD-9D51-FAD66600B370}"/>
              </a:ext>
            </a:extLst>
          </p:cNvPr>
          <p:cNvSpPr>
            <a:spLocks noGrp="1" noChangeArrowheads="1"/>
          </p:cNvSpPr>
          <p:nvPr>
            <p:ph type="body" idx="1"/>
          </p:nvPr>
        </p:nvSpPr>
        <p:spPr/>
        <p:txBody>
          <a:bodyPr/>
          <a:lstStyle/>
          <a:p>
            <a:pPr eaLnBrk="1" hangingPunct="1"/>
            <a:r>
              <a:rPr lang="en-GB" altLang="ja-JP" dirty="0">
                <a:ea typeface="MS PGothic" panose="020B0600070205080204" pitchFamily="34" charset="-128"/>
              </a:rPr>
              <a:t>List all activities in the plan </a:t>
            </a:r>
          </a:p>
          <a:p>
            <a:pPr eaLnBrk="1" hangingPunct="1"/>
            <a:r>
              <a:rPr lang="en-GB" altLang="en-US" dirty="0"/>
              <a:t>Head up graph paper with the days or weeks through to task completion</a:t>
            </a:r>
            <a:endParaRPr lang="en-GB" altLang="ja-JP" dirty="0">
              <a:ea typeface="MS PGothic" panose="020B0600070205080204" pitchFamily="34" charset="-128"/>
            </a:endParaRPr>
          </a:p>
          <a:p>
            <a:pPr eaLnBrk="1" hangingPunct="1"/>
            <a:r>
              <a:rPr lang="en-GB" altLang="ja-JP" dirty="0">
                <a:ea typeface="MS PGothic" panose="020B0600070205080204" pitchFamily="34" charset="-128"/>
              </a:rPr>
              <a:t>Plot the tasks onto the graph paper </a:t>
            </a:r>
          </a:p>
          <a:p>
            <a:pPr eaLnBrk="1" hangingPunct="1"/>
            <a:r>
              <a:rPr lang="en-GB" altLang="ja-JP" dirty="0">
                <a:ea typeface="MS PGothic" panose="020B0600070205080204" pitchFamily="34" charset="-128"/>
              </a:rPr>
              <a:t>Schedule Activities </a:t>
            </a:r>
          </a:p>
          <a:p>
            <a:pPr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1300561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3C1C7885-2537-41A9-8B83-36F5A99DB348}"/>
              </a:ext>
            </a:extLst>
          </p:cNvPr>
          <p:cNvSpPr>
            <a:spLocks noGrp="1" noChangeArrowheads="1"/>
          </p:cNvSpPr>
          <p:nvPr>
            <p:ph type="title"/>
          </p:nvPr>
        </p:nvSpPr>
        <p:spPr/>
        <p:txBody>
          <a:bodyPr/>
          <a:lstStyle/>
          <a:p>
            <a:pPr eaLnBrk="1" hangingPunct="1"/>
            <a:r>
              <a:rPr lang="en-GB" altLang="ja-JP" b="1" dirty="0">
                <a:ea typeface="MS PGothic" panose="020B0600070205080204" pitchFamily="34" charset="-128"/>
              </a:rPr>
              <a:t>List all activities in the plan</a:t>
            </a:r>
            <a:endParaRPr lang="en-GB" altLang="en-US" b="1" dirty="0"/>
          </a:p>
        </p:txBody>
      </p:sp>
      <p:sp>
        <p:nvSpPr>
          <p:cNvPr id="63491" name="Rectangle 3">
            <a:extLst>
              <a:ext uri="{FF2B5EF4-FFF2-40B4-BE49-F238E27FC236}">
                <a16:creationId xmlns:a16="http://schemas.microsoft.com/office/drawing/2014/main" id="{501F8CEB-49AC-476C-ABA7-D115D7BB6481}"/>
              </a:ext>
            </a:extLst>
          </p:cNvPr>
          <p:cNvSpPr>
            <a:spLocks noGrp="1" noChangeArrowheads="1"/>
          </p:cNvSpPr>
          <p:nvPr>
            <p:ph type="body" idx="1"/>
          </p:nvPr>
        </p:nvSpPr>
        <p:spPr/>
        <p:txBody>
          <a:bodyPr/>
          <a:lstStyle/>
          <a:p>
            <a:pPr eaLnBrk="1" hangingPunct="1"/>
            <a:r>
              <a:rPr lang="en-GB" altLang="en-US"/>
              <a:t>The first step is to list all of the tasks that need to be completed to deliver the project. For each task, show the earliest start date, estimated length of time it will take, and whether it is parallel or sequential. And if tasks are sequential, show which previous stage or stages they depend on.</a:t>
            </a:r>
          </a:p>
        </p:txBody>
      </p:sp>
    </p:spTree>
    <p:extLst>
      <p:ext uri="{BB962C8B-B14F-4D97-AF65-F5344CB8AC3E}">
        <p14:creationId xmlns:p14="http://schemas.microsoft.com/office/powerpoint/2010/main" val="3805025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7755" name="Group 171">
            <a:extLst>
              <a:ext uri="{FF2B5EF4-FFF2-40B4-BE49-F238E27FC236}">
                <a16:creationId xmlns:a16="http://schemas.microsoft.com/office/drawing/2014/main" id="{83FF613C-CFD0-43AF-8A3C-FD1F54F87D1E}"/>
              </a:ext>
            </a:extLst>
          </p:cNvPr>
          <p:cNvGraphicFramePr>
            <a:graphicFrameLocks noGrp="1"/>
          </p:cNvGraphicFramePr>
          <p:nvPr>
            <p:extLst>
              <p:ext uri="{D42A27DB-BD31-4B8C-83A1-F6EECF244321}">
                <p14:modId xmlns:p14="http://schemas.microsoft.com/office/powerpoint/2010/main" val="420689524"/>
              </p:ext>
            </p:extLst>
          </p:nvPr>
        </p:nvGraphicFramePr>
        <p:xfrm>
          <a:off x="335902" y="909022"/>
          <a:ext cx="10814180" cy="4765532"/>
        </p:xfrm>
        <a:graphic>
          <a:graphicData uri="http://schemas.openxmlformats.org/drawingml/2006/table">
            <a:tbl>
              <a:tblPr/>
              <a:tblGrid>
                <a:gridCol w="4650473">
                  <a:extLst>
                    <a:ext uri="{9D8B030D-6E8A-4147-A177-3AD203B41FA5}">
                      <a16:colId xmlns:a16="http://schemas.microsoft.com/office/drawing/2014/main" val="20000"/>
                    </a:ext>
                  </a:extLst>
                </a:gridCol>
                <a:gridCol w="1297326">
                  <a:extLst>
                    <a:ext uri="{9D8B030D-6E8A-4147-A177-3AD203B41FA5}">
                      <a16:colId xmlns:a16="http://schemas.microsoft.com/office/drawing/2014/main" val="20001"/>
                    </a:ext>
                  </a:extLst>
                </a:gridCol>
                <a:gridCol w="1297327">
                  <a:extLst>
                    <a:ext uri="{9D8B030D-6E8A-4147-A177-3AD203B41FA5}">
                      <a16:colId xmlns:a16="http://schemas.microsoft.com/office/drawing/2014/main" val="20002"/>
                    </a:ext>
                  </a:extLst>
                </a:gridCol>
                <a:gridCol w="1406218">
                  <a:extLst>
                    <a:ext uri="{9D8B030D-6E8A-4147-A177-3AD203B41FA5}">
                      <a16:colId xmlns:a16="http://schemas.microsoft.com/office/drawing/2014/main" val="20003"/>
                    </a:ext>
                  </a:extLst>
                </a:gridCol>
                <a:gridCol w="2162836">
                  <a:extLst>
                    <a:ext uri="{9D8B030D-6E8A-4147-A177-3AD203B41FA5}">
                      <a16:colId xmlns:a16="http://schemas.microsoft.com/office/drawing/2014/main" val="20004"/>
                    </a:ext>
                  </a:extLst>
                </a:gridCol>
              </a:tblGrid>
              <a:tr h="2426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a:ln>
                            <a:noFill/>
                          </a:ln>
                          <a:solidFill>
                            <a:schemeClr val="tx1"/>
                          </a:solidFill>
                          <a:effectLst/>
                          <a:latin typeface="Arial" pitchFamily="34" charset="0"/>
                          <a:ea typeface="MS Mincho" pitchFamily="49" charset="-128"/>
                          <a:cs typeface="Arial" pitchFamily="34" charset="0"/>
                        </a:rPr>
                        <a:t>Task</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cap="fla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a:ln>
                            <a:noFill/>
                          </a:ln>
                          <a:solidFill>
                            <a:schemeClr val="tx1"/>
                          </a:solidFill>
                          <a:effectLst/>
                          <a:latin typeface="Arial" pitchFamily="34" charset="0"/>
                          <a:ea typeface="MS Mincho" pitchFamily="49" charset="-128"/>
                          <a:cs typeface="Arial" pitchFamily="34" charset="0"/>
                        </a:rPr>
                        <a:t>possible start</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cap="fla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a:ln>
                            <a:noFill/>
                          </a:ln>
                          <a:solidFill>
                            <a:schemeClr val="tx1"/>
                          </a:solidFill>
                          <a:effectLst/>
                          <a:latin typeface="Arial" pitchFamily="34" charset="0"/>
                          <a:ea typeface="MS Mincho" pitchFamily="49" charset="-128"/>
                          <a:cs typeface="Arial" pitchFamily="34" charset="0"/>
                        </a:rPr>
                        <a:t>Length</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cap="fla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a:ln>
                            <a:noFill/>
                          </a:ln>
                          <a:solidFill>
                            <a:schemeClr val="tx1"/>
                          </a:solidFill>
                          <a:effectLst/>
                          <a:latin typeface="Arial" pitchFamily="34" charset="0"/>
                          <a:ea typeface="MS Mincho" pitchFamily="49" charset="-128"/>
                          <a:cs typeface="Arial" pitchFamily="34" charset="0"/>
                        </a:rPr>
                        <a:t>Type</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cap="fla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a:ln>
                            <a:noFill/>
                          </a:ln>
                          <a:solidFill>
                            <a:schemeClr val="tx1"/>
                          </a:solidFill>
                          <a:effectLst/>
                          <a:latin typeface="Arial" pitchFamily="34" charset="0"/>
                          <a:ea typeface="MS Mincho" pitchFamily="49" charset="-128"/>
                          <a:cs typeface="Arial" pitchFamily="34" charset="0"/>
                        </a:rPr>
                        <a:t>Dependent on...</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cap="flat">
                      <a:noFill/>
                    </a:lnT>
                    <a:lnB>
                      <a:noFill/>
                    </a:lnB>
                    <a:lnTlToBr>
                      <a:noFill/>
                    </a:lnTlToBr>
                    <a:lnBlToTr>
                      <a:noFill/>
                    </a:lnBlToTr>
                    <a:solidFill>
                      <a:srgbClr val="F0F0F0"/>
                    </a:solidFill>
                  </a:tcPr>
                </a:tc>
                <a:extLst>
                  <a:ext uri="{0D108BD9-81ED-4DB2-BD59-A6C34878D82A}">
                    <a16:rowId xmlns:a16="http://schemas.microsoft.com/office/drawing/2014/main" val="10000"/>
                  </a:ext>
                </a:extLst>
              </a:tr>
              <a:tr h="51782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Arial" pitchFamily="34" charset="0"/>
                          <a:ea typeface="MS Mincho" pitchFamily="49" charset="-128"/>
                          <a:cs typeface="Arial" pitchFamily="34" charset="0"/>
                        </a:rPr>
                        <a:t>1. High level analysis</a:t>
                      </a:r>
                      <a:endParaRPr kumimoji="0" lang="en-GB" sz="1800" b="0" i="0" u="none" strike="noStrike" cap="none" normalizeH="0" baseline="0" dirty="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1</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5 days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endParaRPr kumimoji="0" lang="en-US" sz="2800" b="0" i="0" u="none" strike="noStrike" cap="none" normalizeH="0" baseline="0">
                        <a:ln>
                          <a:noFill/>
                        </a:ln>
                        <a:solidFill>
                          <a:schemeClr val="tx1"/>
                        </a:solidFill>
                        <a:effectLst/>
                        <a:latin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01"/>
                  </a:ext>
                </a:extLst>
              </a:tr>
              <a:tr h="28702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 Selection of hardware platform</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1</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day</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02"/>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Arial" pitchFamily="34" charset="0"/>
                          <a:ea typeface="MS Mincho" pitchFamily="49" charset="-128"/>
                          <a:cs typeface="Arial" pitchFamily="34" charset="0"/>
                        </a:rPr>
                        <a:t>3. Installation and commissioning of hardware</a:t>
                      </a:r>
                      <a:endParaRPr kumimoji="0" lang="en-GB" sz="1800" b="0" i="0" u="none" strike="noStrike" cap="none" normalizeH="0" baseline="0" dirty="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3</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parallel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03"/>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4. Detailed analysis of core modules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1</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04"/>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5. Detailed analysis of supporting utilities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1</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4</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05"/>
                  </a:ext>
                </a:extLst>
              </a:tr>
              <a:tr h="28702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6. Programming of core modules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4</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3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4</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06"/>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7. Programming of supporting modules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4</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3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5</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07"/>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8. Quality assurance of core modules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5</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week</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6</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08"/>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9. Quality assurance of supporting modules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5</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week</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7</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09"/>
                  </a:ext>
                </a:extLst>
              </a:tr>
              <a:tr h="28702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10.Core module training</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7</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day</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parallel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6</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10"/>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11.Development of accounting reporting</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6</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week</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parallel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5</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11"/>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12.Development of management reporting</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6</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week</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parallel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5</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12"/>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13.Development of management analysis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6</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5</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FE5CC"/>
                    </a:solidFill>
                  </a:tcPr>
                </a:tc>
                <a:extLst>
                  <a:ext uri="{0D108BD9-81ED-4DB2-BD59-A6C34878D82A}">
                    <a16:rowId xmlns:a16="http://schemas.microsoft.com/office/drawing/2014/main" val="10013"/>
                  </a:ext>
                </a:extLst>
              </a:tr>
              <a:tr h="28702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14.Detailed training</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7</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 week</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sequential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a:noFill/>
                    </a:lnB>
                    <a:lnTlToBr>
                      <a:noFill/>
                    </a:lnTlToBr>
                    <a:lnBlToTr>
                      <a:noFill/>
                    </a:lnBlToTr>
                    <a:solidFill>
                      <a:srgbClr val="F0F0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1-13</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a:noFill/>
                    </a:lnB>
                    <a:lnTlToBr>
                      <a:noFill/>
                    </a:lnTlToBr>
                    <a:lnBlToTr>
                      <a:noFill/>
                    </a:lnBlToTr>
                    <a:solidFill>
                      <a:srgbClr val="F0F0F0"/>
                    </a:solidFill>
                  </a:tcPr>
                </a:tc>
                <a:extLst>
                  <a:ext uri="{0D108BD9-81ED-4DB2-BD59-A6C34878D82A}">
                    <a16:rowId xmlns:a16="http://schemas.microsoft.com/office/drawing/2014/main" val="10014"/>
                  </a:ext>
                </a:extLst>
              </a:tr>
              <a:tr h="2855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15.Documentation</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cap="flat">
                      <a:noFill/>
                    </a:lnL>
                    <a:lnR>
                      <a:noFill/>
                    </a:lnR>
                    <a:lnT>
                      <a:noFill/>
                    </a:lnT>
                    <a:lnB cap="flat">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week 4</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cap="flat">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2 weeks</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cap="flat">
                      <a:noFill/>
                    </a:lnB>
                    <a:lnTlToBr>
                      <a:noFill/>
                    </a:lnTlToBr>
                    <a:lnBlToTr>
                      <a:noFill/>
                    </a:lnBlToTr>
                    <a:solidFill>
                      <a:srgbClr val="FFE5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a:ln>
                            <a:noFill/>
                          </a:ln>
                          <a:solidFill>
                            <a:schemeClr val="tx1"/>
                          </a:solidFill>
                          <a:effectLst/>
                          <a:latin typeface="Arial" pitchFamily="34" charset="0"/>
                          <a:ea typeface="MS Mincho" pitchFamily="49" charset="-128"/>
                          <a:cs typeface="Arial" pitchFamily="34" charset="0"/>
                        </a:rPr>
                        <a:t>parallel</a:t>
                      </a:r>
                      <a:endParaRPr kumimoji="0" lang="en-GB" sz="1800" b="0" i="0" u="none" strike="noStrike" cap="none" normalizeH="0" baseline="0">
                        <a:ln>
                          <a:noFill/>
                        </a:ln>
                        <a:solidFill>
                          <a:schemeClr val="tx1"/>
                        </a:solidFill>
                        <a:effectLst/>
                        <a:latin typeface="Arial" pitchFamily="34" charset="0"/>
                        <a:ea typeface="MS Mincho" pitchFamily="49" charset="-128"/>
                        <a:cs typeface="Arial" pitchFamily="34" charset="0"/>
                      </a:endParaRPr>
                    </a:p>
                  </a:txBody>
                  <a:tcPr horzOverflow="overflow">
                    <a:lnL>
                      <a:noFill/>
                    </a:lnL>
                    <a:lnR>
                      <a:noFill/>
                    </a:lnR>
                    <a:lnT>
                      <a:noFill/>
                    </a:lnT>
                    <a:lnB cap="flat">
                      <a:noFill/>
                    </a:lnB>
                    <a:lnTlToBr>
                      <a:noFill/>
                    </a:lnTlToBr>
                    <a:lnBlToTr>
                      <a:noFill/>
                    </a:lnBlToTr>
                    <a:solidFill>
                      <a:srgbClr val="FFE5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Arial" pitchFamily="34" charset="0"/>
                          <a:ea typeface="MS Mincho" pitchFamily="49" charset="-128"/>
                          <a:cs typeface="Arial" pitchFamily="34" charset="0"/>
                        </a:rPr>
                        <a:t>13</a:t>
                      </a:r>
                      <a:endParaRPr kumimoji="0" lang="en-GB" sz="1800" b="0" i="0" u="none" strike="noStrike" cap="none" normalizeH="0" baseline="0" dirty="0">
                        <a:ln>
                          <a:noFill/>
                        </a:ln>
                        <a:solidFill>
                          <a:schemeClr val="tx1"/>
                        </a:solidFill>
                        <a:effectLst/>
                        <a:latin typeface="Arial" pitchFamily="34" charset="0"/>
                        <a:ea typeface="MS Mincho" pitchFamily="49" charset="-128"/>
                        <a:cs typeface="Arial" pitchFamily="34" charset="0"/>
                      </a:endParaRPr>
                    </a:p>
                  </a:txBody>
                  <a:tcPr horzOverflow="overflow">
                    <a:lnL>
                      <a:noFill/>
                    </a:lnL>
                    <a:lnR cap="flat">
                      <a:noFill/>
                    </a:lnR>
                    <a:lnT>
                      <a:noFill/>
                    </a:lnT>
                    <a:lnB cap="flat">
                      <a:noFill/>
                    </a:lnB>
                    <a:lnTlToBr>
                      <a:noFill/>
                    </a:lnTlToBr>
                    <a:lnBlToTr>
                      <a:noFill/>
                    </a:lnBlToTr>
                    <a:solidFill>
                      <a:srgbClr val="FFE5CC"/>
                    </a:solidFill>
                  </a:tcPr>
                </a:tc>
                <a:extLst>
                  <a:ext uri="{0D108BD9-81ED-4DB2-BD59-A6C34878D82A}">
                    <a16:rowId xmlns:a16="http://schemas.microsoft.com/office/drawing/2014/main" val="10015"/>
                  </a:ext>
                </a:extLst>
              </a:tr>
            </a:tbl>
          </a:graphicData>
        </a:graphic>
      </p:graphicFrame>
      <p:sp>
        <p:nvSpPr>
          <p:cNvPr id="64595" name="Rectangle 172">
            <a:extLst>
              <a:ext uri="{FF2B5EF4-FFF2-40B4-BE49-F238E27FC236}">
                <a16:creationId xmlns:a16="http://schemas.microsoft.com/office/drawing/2014/main" id="{C22D2A12-4DDD-4925-8742-0FCB1F390608}"/>
              </a:ext>
            </a:extLst>
          </p:cNvPr>
          <p:cNvSpPr>
            <a:spLocks noChangeArrowheads="1"/>
          </p:cNvSpPr>
          <p:nvPr/>
        </p:nvSpPr>
        <p:spPr bwMode="auto">
          <a:xfrm>
            <a:off x="335902" y="349221"/>
            <a:ext cx="989077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a:spcBef>
                <a:spcPct val="20000"/>
              </a:spcBef>
              <a:buClr>
                <a:schemeClr val="accent1"/>
              </a:buClr>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chemeClr val="accent1"/>
              </a:buClr>
              <a:buFont typeface="Wingdings" panose="05000000000000000000" pitchFamily="2" charset="2"/>
              <a:buChar char="¡"/>
              <a:defRPr sz="2700">
                <a:solidFill>
                  <a:schemeClr val="tx1"/>
                </a:solidFill>
                <a:latin typeface="Arial" panose="020B0604020202020204" pitchFamily="34" charset="0"/>
              </a:defRPr>
            </a:lvl2pPr>
            <a:lvl3pPr marL="1143000" indent="-228600">
              <a:spcBef>
                <a:spcPct val="20000"/>
              </a:spcBef>
              <a:buClr>
                <a:schemeClr val="accent1"/>
              </a:buClr>
              <a:buFont typeface="Wingdings" panose="05000000000000000000" pitchFamily="2" charset="2"/>
              <a:buChar char="l"/>
              <a:defRPr sz="2300">
                <a:solidFill>
                  <a:schemeClr val="tx1"/>
                </a:solidFill>
                <a:latin typeface="Arial" panose="020B0604020202020204" pitchFamily="34" charset="0"/>
              </a:defRPr>
            </a:lvl3pPr>
            <a:lvl4pPr marL="1600200" indent="-228600">
              <a:spcBef>
                <a:spcPct val="20000"/>
              </a:spcBef>
              <a:buClr>
                <a:schemeClr val="accent1"/>
              </a:buClr>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FontTx/>
              <a:buNone/>
            </a:pPr>
            <a:r>
              <a:rPr lang="en-GB" altLang="ja-JP" sz="2000" b="1" i="1" dirty="0">
                <a:ea typeface="MS PGothic" panose="020B0600070205080204" pitchFamily="34" charset="-128"/>
              </a:rPr>
              <a:t>Figure 1. Gantt Chart Example: Planning a custom-written computer project</a:t>
            </a:r>
            <a:r>
              <a:rPr lang="en-GB" altLang="ja-JP" sz="2000" b="1" dirty="0">
                <a:ea typeface="MS PGothic" panose="020B0600070205080204" pitchFamily="34" charset="-128"/>
              </a:rPr>
              <a:t> </a:t>
            </a:r>
          </a:p>
        </p:txBody>
      </p:sp>
    </p:spTree>
    <p:extLst>
      <p:ext uri="{BB962C8B-B14F-4D97-AF65-F5344CB8AC3E}">
        <p14:creationId xmlns:p14="http://schemas.microsoft.com/office/powerpoint/2010/main" val="489471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DE3F36CA-1CBF-4680-AE1E-43D6491F4481}"/>
              </a:ext>
            </a:extLst>
          </p:cNvPr>
          <p:cNvSpPr>
            <a:spLocks noGrp="1" noChangeArrowheads="1"/>
          </p:cNvSpPr>
          <p:nvPr>
            <p:ph type="title"/>
          </p:nvPr>
        </p:nvSpPr>
        <p:spPr>
          <a:xfrm>
            <a:off x="447869" y="274638"/>
            <a:ext cx="9762931" cy="850900"/>
          </a:xfrm>
        </p:spPr>
        <p:txBody>
          <a:bodyPr/>
          <a:lstStyle/>
          <a:p>
            <a:pPr eaLnBrk="1" hangingPunct="1"/>
            <a:r>
              <a:rPr lang="en-GB" altLang="ja-JP" b="1" dirty="0">
                <a:ea typeface="MS PGothic" panose="020B0600070205080204" pitchFamily="34" charset="-128"/>
              </a:rPr>
              <a:t>Schedule Activities</a:t>
            </a:r>
            <a:r>
              <a:rPr lang="en-GB" altLang="ja-JP" dirty="0">
                <a:ea typeface="MS PGothic" panose="020B0600070205080204" pitchFamily="34" charset="-128"/>
              </a:rPr>
              <a:t> </a:t>
            </a:r>
            <a:endParaRPr lang="en-GB" altLang="en-US" dirty="0"/>
          </a:p>
        </p:txBody>
      </p:sp>
      <p:sp>
        <p:nvSpPr>
          <p:cNvPr id="65539" name="Rectangle 3">
            <a:extLst>
              <a:ext uri="{FF2B5EF4-FFF2-40B4-BE49-F238E27FC236}">
                <a16:creationId xmlns:a16="http://schemas.microsoft.com/office/drawing/2014/main" id="{819C1D0F-D6E0-4E11-ADAF-CEAE04711FD4}"/>
              </a:ext>
            </a:extLst>
          </p:cNvPr>
          <p:cNvSpPr>
            <a:spLocks noGrp="1" noChangeArrowheads="1"/>
          </p:cNvSpPr>
          <p:nvPr>
            <p:ph type="body" idx="1"/>
          </p:nvPr>
        </p:nvSpPr>
        <p:spPr/>
        <p:txBody>
          <a:bodyPr/>
          <a:lstStyle/>
          <a:p>
            <a:pPr eaLnBrk="1" hangingPunct="1">
              <a:lnSpc>
                <a:spcPct val="90000"/>
              </a:lnSpc>
            </a:pPr>
            <a:r>
              <a:rPr lang="en-GB" altLang="en-US" sz="2800"/>
              <a:t>Now take the list, and use it to schedule actions. Schedule them in such a way that sequential actions are carried out in the required sequence. Ensure that dependent activities do not start until the activities they depend on have been completed.</a:t>
            </a:r>
          </a:p>
          <a:p>
            <a:pPr eaLnBrk="1" hangingPunct="1">
              <a:lnSpc>
                <a:spcPct val="90000"/>
              </a:lnSpc>
            </a:pPr>
            <a:r>
              <a:rPr lang="en-GB" altLang="en-US" sz="2800"/>
              <a:t> While scheduling, ensure that you make best use of the resources you have available, and do not over-commit resource. Also allow some slack time in the schedule for holdups, overruns, quality rejections, failures in delivery, and so on.</a:t>
            </a:r>
          </a:p>
        </p:txBody>
      </p:sp>
    </p:spTree>
    <p:extLst>
      <p:ext uri="{BB962C8B-B14F-4D97-AF65-F5344CB8AC3E}">
        <p14:creationId xmlns:p14="http://schemas.microsoft.com/office/powerpoint/2010/main" val="1360950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4">
            <a:extLst>
              <a:ext uri="{FF2B5EF4-FFF2-40B4-BE49-F238E27FC236}">
                <a16:creationId xmlns:a16="http://schemas.microsoft.com/office/drawing/2014/main" id="{45821B07-C03E-4CFC-903B-A7B9C4FB3659}"/>
              </a:ext>
            </a:extLst>
          </p:cNvPr>
          <p:cNvSpPr>
            <a:spLocks noGrp="1" noChangeArrowheads="1"/>
          </p:cNvSpPr>
          <p:nvPr>
            <p:ph type="title"/>
          </p:nvPr>
        </p:nvSpPr>
        <p:spPr>
          <a:xfrm>
            <a:off x="326571" y="274638"/>
            <a:ext cx="9884229" cy="633412"/>
          </a:xfrm>
        </p:spPr>
        <p:txBody>
          <a:bodyPr>
            <a:noAutofit/>
          </a:bodyPr>
          <a:lstStyle/>
          <a:p>
            <a:pPr eaLnBrk="1" hangingPunct="1"/>
            <a:r>
              <a:rPr lang="en-GB" altLang="ja-JP" b="1" dirty="0">
                <a:ea typeface="MS PGothic" panose="020B0600070205080204" pitchFamily="34" charset="-128"/>
              </a:rPr>
              <a:t>Example - dissertation</a:t>
            </a:r>
            <a:endParaRPr lang="en-GB" altLang="en-US" b="1" dirty="0"/>
          </a:p>
        </p:txBody>
      </p:sp>
      <p:pic>
        <p:nvPicPr>
          <p:cNvPr id="2" name="Picture 1">
            <a:extLst>
              <a:ext uri="{FF2B5EF4-FFF2-40B4-BE49-F238E27FC236}">
                <a16:creationId xmlns:a16="http://schemas.microsoft.com/office/drawing/2014/main" id="{B120A6D0-3884-46F5-B1B5-1DE019727DC9}"/>
              </a:ext>
            </a:extLst>
          </p:cNvPr>
          <p:cNvPicPr>
            <a:picLocks noChangeAspect="1"/>
          </p:cNvPicPr>
          <p:nvPr/>
        </p:nvPicPr>
        <p:blipFill rotWithShape="1">
          <a:blip r:embed="rId2"/>
          <a:srcRect l="967" t="1344" b="1344"/>
          <a:stretch/>
        </p:blipFill>
        <p:spPr>
          <a:xfrm>
            <a:off x="1866122" y="908050"/>
            <a:ext cx="7651102" cy="4774293"/>
          </a:xfrm>
          <a:prstGeom prst="rect">
            <a:avLst/>
          </a:prstGeom>
        </p:spPr>
      </p:pic>
    </p:spTree>
    <p:extLst>
      <p:ext uri="{BB962C8B-B14F-4D97-AF65-F5344CB8AC3E}">
        <p14:creationId xmlns:p14="http://schemas.microsoft.com/office/powerpoint/2010/main" val="2396381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30968108-5BE7-45F8-ADBF-983E2EAD699A}"/>
              </a:ext>
            </a:extLst>
          </p:cNvPr>
          <p:cNvSpPr>
            <a:spLocks noGrp="1" noChangeArrowheads="1"/>
          </p:cNvSpPr>
          <p:nvPr>
            <p:ph type="title"/>
          </p:nvPr>
        </p:nvSpPr>
        <p:spPr>
          <a:xfrm>
            <a:off x="205273" y="274638"/>
            <a:ext cx="11377127" cy="1143000"/>
          </a:xfrm>
        </p:spPr>
        <p:txBody>
          <a:bodyPr/>
          <a:lstStyle/>
          <a:p>
            <a:pPr algn="l" eaLnBrk="1" hangingPunct="1"/>
            <a:r>
              <a:rPr lang="en-GB" altLang="en-US" sz="2800" b="1" dirty="0"/>
              <a:t>In this Gantt Chart, you can see that</a:t>
            </a:r>
          </a:p>
        </p:txBody>
      </p:sp>
      <p:sp>
        <p:nvSpPr>
          <p:cNvPr id="67587" name="Rectangle 4">
            <a:extLst>
              <a:ext uri="{FF2B5EF4-FFF2-40B4-BE49-F238E27FC236}">
                <a16:creationId xmlns:a16="http://schemas.microsoft.com/office/drawing/2014/main" id="{D33FCF0D-84D2-4F98-BF97-7726BBEB78B4}"/>
              </a:ext>
            </a:extLst>
          </p:cNvPr>
          <p:cNvSpPr>
            <a:spLocks noGrp="1" noChangeArrowheads="1"/>
          </p:cNvSpPr>
          <p:nvPr>
            <p:ph type="body" idx="1"/>
          </p:nvPr>
        </p:nvSpPr>
        <p:spPr>
          <a:xfrm>
            <a:off x="205273" y="1412875"/>
            <a:ext cx="11868539" cy="5111750"/>
          </a:xfrm>
        </p:spPr>
        <p:txBody>
          <a:bodyPr/>
          <a:lstStyle/>
          <a:p>
            <a:pPr eaLnBrk="1" hangingPunct="1">
              <a:lnSpc>
                <a:spcPct val="90000"/>
              </a:lnSpc>
            </a:pPr>
            <a:r>
              <a:rPr lang="en-GB" altLang="en-US" sz="2400" dirty="0"/>
              <a:t>This chart is for one person only so it’s quite simple</a:t>
            </a:r>
          </a:p>
          <a:p>
            <a:pPr eaLnBrk="1" hangingPunct="1">
              <a:lnSpc>
                <a:spcPct val="90000"/>
              </a:lnSpc>
            </a:pPr>
            <a:r>
              <a:rPr lang="en-GB" altLang="en-US" sz="2400" dirty="0"/>
              <a:t>If all goes well, the project can be completed in 6 months </a:t>
            </a:r>
          </a:p>
          <a:p>
            <a:pPr eaLnBrk="1" hangingPunct="1">
              <a:lnSpc>
                <a:spcPct val="90000"/>
              </a:lnSpc>
            </a:pPr>
            <a:r>
              <a:rPr lang="en-GB" altLang="en-US" sz="2400" dirty="0"/>
              <a:t>If you want to complete the task as rapidly as possible, you need: </a:t>
            </a:r>
          </a:p>
          <a:p>
            <a:pPr lvl="1" eaLnBrk="1" hangingPunct="1">
              <a:lnSpc>
                <a:spcPct val="90000"/>
              </a:lnSpc>
            </a:pPr>
            <a:r>
              <a:rPr lang="en-GB" altLang="en-US" sz="2000" dirty="0"/>
              <a:t>to identify tasks</a:t>
            </a:r>
          </a:p>
          <a:p>
            <a:pPr lvl="1" eaLnBrk="1" hangingPunct="1">
              <a:lnSpc>
                <a:spcPct val="90000"/>
              </a:lnSpc>
            </a:pPr>
            <a:r>
              <a:rPr lang="en-GB" altLang="en-US" sz="2000" dirty="0"/>
              <a:t>organise them in order</a:t>
            </a:r>
          </a:p>
          <a:p>
            <a:pPr lvl="1" eaLnBrk="1" hangingPunct="1">
              <a:lnSpc>
                <a:spcPct val="90000"/>
              </a:lnSpc>
            </a:pPr>
            <a:r>
              <a:rPr lang="en-GB" altLang="en-US" sz="2000" dirty="0"/>
              <a:t>complete them on time</a:t>
            </a:r>
          </a:p>
          <a:p>
            <a:pPr eaLnBrk="1" hangingPunct="1">
              <a:lnSpc>
                <a:spcPct val="90000"/>
              </a:lnSpc>
            </a:pPr>
            <a:r>
              <a:rPr lang="en-GB" altLang="en-US" sz="2400" dirty="0"/>
              <a:t>However you should always build in time for unexpected – buffer time</a:t>
            </a:r>
          </a:p>
          <a:p>
            <a:pPr lvl="1">
              <a:lnSpc>
                <a:spcPct val="90000"/>
              </a:lnSpc>
            </a:pPr>
            <a:r>
              <a:rPr lang="en-GB" altLang="en-US" sz="2000" dirty="0"/>
              <a:t>What if venue you need is not available</a:t>
            </a:r>
          </a:p>
          <a:p>
            <a:pPr lvl="1">
              <a:lnSpc>
                <a:spcPct val="90000"/>
              </a:lnSpc>
            </a:pPr>
            <a:r>
              <a:rPr lang="en-GB" altLang="en-US" sz="2000" dirty="0"/>
              <a:t>What if the book you need is not available</a:t>
            </a:r>
          </a:p>
          <a:p>
            <a:pPr lvl="1">
              <a:lnSpc>
                <a:spcPct val="90000"/>
              </a:lnSpc>
            </a:pPr>
            <a:r>
              <a:rPr lang="en-GB" altLang="en-US" sz="2000" dirty="0"/>
              <a:t>What if people are not available for interviews…..</a:t>
            </a:r>
            <a:endParaRPr lang="en-GB" altLang="en-US" sz="1600" dirty="0"/>
          </a:p>
          <a:p>
            <a:pPr eaLnBrk="1" hangingPunct="1">
              <a:lnSpc>
                <a:spcPct val="90000"/>
              </a:lnSpc>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3081120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07F8F-6B5B-4FEE-8CC3-5BCBD01A94FC}"/>
              </a:ext>
            </a:extLst>
          </p:cNvPr>
          <p:cNvSpPr>
            <a:spLocks noGrp="1"/>
          </p:cNvSpPr>
          <p:nvPr>
            <p:ph type="title"/>
          </p:nvPr>
        </p:nvSpPr>
        <p:spPr>
          <a:xfrm>
            <a:off x="609600" y="274638"/>
            <a:ext cx="10972800" cy="891689"/>
          </a:xfrm>
        </p:spPr>
        <p:txBody>
          <a:bodyPr/>
          <a:lstStyle/>
          <a:p>
            <a:r>
              <a:rPr lang="en-GB" altLang="ja-JP" b="1" dirty="0">
                <a:ea typeface="MS PGothic" panose="020B0600070205080204" pitchFamily="34" charset="-128"/>
              </a:rPr>
              <a:t>Example – team project</a:t>
            </a:r>
            <a:endParaRPr lang="en-GB" dirty="0"/>
          </a:p>
        </p:txBody>
      </p:sp>
      <p:pic>
        <p:nvPicPr>
          <p:cNvPr id="4" name="Content Placeholder 3">
            <a:extLst>
              <a:ext uri="{FF2B5EF4-FFF2-40B4-BE49-F238E27FC236}">
                <a16:creationId xmlns:a16="http://schemas.microsoft.com/office/drawing/2014/main" id="{05DC39E1-6AC4-4C65-9210-7A0557CDBD16}"/>
              </a:ext>
            </a:extLst>
          </p:cNvPr>
          <p:cNvPicPr>
            <a:picLocks noGrp="1" noChangeAspect="1"/>
          </p:cNvPicPr>
          <p:nvPr>
            <p:ph idx="1"/>
          </p:nvPr>
        </p:nvPicPr>
        <p:blipFill>
          <a:blip r:embed="rId2"/>
          <a:stretch>
            <a:fillRect/>
          </a:stretch>
        </p:blipFill>
        <p:spPr>
          <a:xfrm>
            <a:off x="245994" y="1040363"/>
            <a:ext cx="11585221" cy="4660641"/>
          </a:xfrm>
          <a:prstGeom prst="rect">
            <a:avLst/>
          </a:prstGeom>
        </p:spPr>
      </p:pic>
    </p:spTree>
    <p:extLst>
      <p:ext uri="{BB962C8B-B14F-4D97-AF65-F5344CB8AC3E}">
        <p14:creationId xmlns:p14="http://schemas.microsoft.com/office/powerpoint/2010/main" val="2911654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A6AD32-683C-4850-8CD2-56E34FA0650B}"/>
              </a:ext>
            </a:extLst>
          </p:cNvPr>
          <p:cNvSpPr>
            <a:spLocks noGrp="1"/>
          </p:cNvSpPr>
          <p:nvPr>
            <p:ph idx="1"/>
          </p:nvPr>
        </p:nvSpPr>
        <p:spPr>
          <a:xfrm>
            <a:off x="609600" y="1240971"/>
            <a:ext cx="10972800" cy="4276262"/>
          </a:xfrm>
        </p:spPr>
        <p:txBody>
          <a:bodyPr>
            <a:normAutofit/>
          </a:bodyPr>
          <a:lstStyle/>
          <a:p>
            <a:r>
              <a:rPr lang="en-GB" dirty="0"/>
              <a:t>It’s a team effort – more than one person involved</a:t>
            </a:r>
          </a:p>
          <a:p>
            <a:r>
              <a:rPr lang="en-GB" dirty="0"/>
              <a:t>Everyone has a job to do</a:t>
            </a:r>
          </a:p>
          <a:p>
            <a:r>
              <a:rPr lang="en-GB" dirty="0"/>
              <a:t>Stages of the project are defined with different colours</a:t>
            </a:r>
          </a:p>
          <a:p>
            <a:r>
              <a:rPr lang="en-GB" dirty="0"/>
              <a:t>It shows inter-dependence of tasks</a:t>
            </a:r>
          </a:p>
          <a:p>
            <a:r>
              <a:rPr lang="en-GB" dirty="0"/>
              <a:t>Some tasks can happen at the same time – parallel </a:t>
            </a:r>
          </a:p>
          <a:p>
            <a:r>
              <a:rPr lang="en-GB" dirty="0"/>
              <a:t>Some have to be done in order – sequential </a:t>
            </a:r>
          </a:p>
          <a:p>
            <a:r>
              <a:rPr lang="en-GB" dirty="0"/>
              <a:t>Its shows the duration of tasks</a:t>
            </a:r>
          </a:p>
        </p:txBody>
      </p:sp>
      <p:sp>
        <p:nvSpPr>
          <p:cNvPr id="4" name="Rectangle 2">
            <a:extLst>
              <a:ext uri="{FF2B5EF4-FFF2-40B4-BE49-F238E27FC236}">
                <a16:creationId xmlns:a16="http://schemas.microsoft.com/office/drawing/2014/main" id="{C75D9F1E-D37A-4384-BA7D-C1394A24A072}"/>
              </a:ext>
            </a:extLst>
          </p:cNvPr>
          <p:cNvSpPr>
            <a:spLocks noGrp="1" noChangeArrowheads="1"/>
          </p:cNvSpPr>
          <p:nvPr>
            <p:ph type="title"/>
          </p:nvPr>
        </p:nvSpPr>
        <p:spPr>
          <a:xfrm>
            <a:off x="609600" y="274638"/>
            <a:ext cx="10972800" cy="882358"/>
          </a:xfrm>
        </p:spPr>
        <p:txBody>
          <a:bodyPr/>
          <a:lstStyle/>
          <a:p>
            <a:pPr algn="l" eaLnBrk="1" hangingPunct="1"/>
            <a:r>
              <a:rPr lang="en-GB" altLang="en-US" sz="2800" b="1" dirty="0"/>
              <a:t>In this Gantt Chart, you can see that</a:t>
            </a:r>
          </a:p>
        </p:txBody>
      </p:sp>
    </p:spTree>
    <p:extLst>
      <p:ext uri="{BB962C8B-B14F-4D97-AF65-F5344CB8AC3E}">
        <p14:creationId xmlns:p14="http://schemas.microsoft.com/office/powerpoint/2010/main" val="1473344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E974109-869E-4B95-AED0-FC4773D8E15A}"/>
              </a:ext>
            </a:extLst>
          </p:cNvPr>
          <p:cNvSpPr>
            <a:spLocks noGrp="1" noChangeArrowheads="1"/>
          </p:cNvSpPr>
          <p:nvPr>
            <p:ph type="title"/>
          </p:nvPr>
        </p:nvSpPr>
        <p:spPr>
          <a:xfrm>
            <a:off x="186612" y="335902"/>
            <a:ext cx="11395788" cy="923731"/>
          </a:xfrm>
        </p:spPr>
        <p:txBody>
          <a:bodyPr>
            <a:noAutofit/>
          </a:bodyPr>
          <a:lstStyle/>
          <a:p>
            <a:pPr eaLnBrk="1" hangingPunct="1"/>
            <a:r>
              <a:rPr lang="en-GB" altLang="ja-JP" b="1" dirty="0">
                <a:ea typeface="MS PGothic" panose="020B0600070205080204" pitchFamily="34" charset="-128"/>
              </a:rPr>
              <a:t>Gantt Chart</a:t>
            </a:r>
            <a:r>
              <a:rPr lang="en-GB" altLang="en-US" b="1" dirty="0"/>
              <a:t> - Key points:</a:t>
            </a:r>
          </a:p>
        </p:txBody>
      </p:sp>
      <p:sp>
        <p:nvSpPr>
          <p:cNvPr id="69635" name="Rectangle 3">
            <a:extLst>
              <a:ext uri="{FF2B5EF4-FFF2-40B4-BE49-F238E27FC236}">
                <a16:creationId xmlns:a16="http://schemas.microsoft.com/office/drawing/2014/main" id="{242E9A66-C28F-4CFC-AC2A-5FD50F0E2C70}"/>
              </a:ext>
            </a:extLst>
          </p:cNvPr>
          <p:cNvSpPr>
            <a:spLocks noGrp="1" noChangeArrowheads="1"/>
          </p:cNvSpPr>
          <p:nvPr>
            <p:ph type="body" idx="1"/>
          </p:nvPr>
        </p:nvSpPr>
        <p:spPr>
          <a:xfrm>
            <a:off x="186612" y="1259633"/>
            <a:ext cx="11793894" cy="4338733"/>
          </a:xfrm>
        </p:spPr>
        <p:txBody>
          <a:bodyPr>
            <a:normAutofit/>
          </a:bodyPr>
          <a:lstStyle/>
          <a:p>
            <a:pPr eaLnBrk="1" hangingPunct="1">
              <a:lnSpc>
                <a:spcPct val="90000"/>
              </a:lnSpc>
            </a:pPr>
            <a:r>
              <a:rPr lang="en-GB" altLang="en-US" sz="2400" dirty="0"/>
              <a:t>Gantt charts are useful tools for planning and scheduling projects. </a:t>
            </a:r>
          </a:p>
          <a:p>
            <a:pPr eaLnBrk="1" hangingPunct="1">
              <a:lnSpc>
                <a:spcPct val="90000"/>
              </a:lnSpc>
            </a:pPr>
            <a:r>
              <a:rPr lang="en-GB" altLang="en-US" sz="2400" dirty="0"/>
              <a:t>They help you to assess how long a project will take to complete, determine the resources needed, and lay out the order in which tasks need to be carried out. </a:t>
            </a:r>
          </a:p>
          <a:p>
            <a:pPr eaLnBrk="1" hangingPunct="1">
              <a:lnSpc>
                <a:spcPct val="90000"/>
              </a:lnSpc>
            </a:pPr>
            <a:r>
              <a:rPr lang="en-GB" altLang="en-US" sz="2400" dirty="0"/>
              <a:t>They are useful in managing the dependencies between tasks.</a:t>
            </a:r>
          </a:p>
          <a:p>
            <a:pPr eaLnBrk="1" hangingPunct="1">
              <a:lnSpc>
                <a:spcPct val="90000"/>
              </a:lnSpc>
            </a:pPr>
            <a:r>
              <a:rPr lang="en-GB" altLang="en-US" sz="2400" dirty="0"/>
              <a:t>When a project is under way, Gantt charts are useful for monitoring its progress. </a:t>
            </a:r>
          </a:p>
          <a:p>
            <a:pPr eaLnBrk="1" hangingPunct="1">
              <a:lnSpc>
                <a:spcPct val="90000"/>
              </a:lnSpc>
            </a:pPr>
            <a:r>
              <a:rPr lang="en-GB" altLang="en-US" sz="2400" dirty="0"/>
              <a:t>You can immediately see what should have been achieved at a particular point in time, and can therefore take remedial action to bring the project back on course if needed. </a:t>
            </a:r>
          </a:p>
          <a:p>
            <a:pPr eaLnBrk="1" hangingPunct="1">
              <a:lnSpc>
                <a:spcPct val="90000"/>
              </a:lnSpc>
            </a:pPr>
            <a:r>
              <a:rPr lang="en-GB" altLang="en-US" sz="2400" dirty="0"/>
              <a:t>This can be essential for the successful and profitable implementation of the project.</a:t>
            </a:r>
          </a:p>
        </p:txBody>
      </p:sp>
    </p:spTree>
    <p:extLst>
      <p:ext uri="{BB962C8B-B14F-4D97-AF65-F5344CB8AC3E}">
        <p14:creationId xmlns:p14="http://schemas.microsoft.com/office/powerpoint/2010/main" val="1863005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51FB95A-BF82-4571-ADEB-F4E7F83AA562}"/>
              </a:ext>
            </a:extLst>
          </p:cNvPr>
          <p:cNvSpPr>
            <a:spLocks noGrp="1" noChangeArrowheads="1"/>
          </p:cNvSpPr>
          <p:nvPr>
            <p:ph type="title"/>
          </p:nvPr>
        </p:nvSpPr>
        <p:spPr/>
        <p:txBody>
          <a:bodyPr/>
          <a:lstStyle/>
          <a:p>
            <a:pPr eaLnBrk="1" hangingPunct="1"/>
            <a:r>
              <a:rPr lang="en-GB" altLang="ja-JP" b="1" dirty="0">
                <a:ea typeface="MS PGothic" panose="020B0600070205080204" pitchFamily="34" charset="-128"/>
              </a:rPr>
              <a:t>Gantt Chart</a:t>
            </a:r>
            <a:endParaRPr lang="en-GB" altLang="en-US" b="1" dirty="0"/>
          </a:p>
        </p:txBody>
      </p:sp>
      <p:sp>
        <p:nvSpPr>
          <p:cNvPr id="68611" name="Rectangle 3">
            <a:extLst>
              <a:ext uri="{FF2B5EF4-FFF2-40B4-BE49-F238E27FC236}">
                <a16:creationId xmlns:a16="http://schemas.microsoft.com/office/drawing/2014/main" id="{E526C09E-1ACD-4881-A904-28CC71BF98CD}"/>
              </a:ext>
            </a:extLst>
          </p:cNvPr>
          <p:cNvSpPr>
            <a:spLocks noGrp="1" noChangeArrowheads="1"/>
          </p:cNvSpPr>
          <p:nvPr>
            <p:ph type="body" idx="1"/>
          </p:nvPr>
        </p:nvSpPr>
        <p:spPr/>
        <p:txBody>
          <a:bodyPr/>
          <a:lstStyle/>
          <a:p>
            <a:pPr eaLnBrk="1" hangingPunct="1"/>
            <a:r>
              <a:rPr lang="en-GB" altLang="en-US"/>
              <a:t>While this section describes how to draw a Gantt Chart manually, in practice project managers tend to use software tools like Microsoft Project to create Gantt Charts.</a:t>
            </a:r>
          </a:p>
          <a:p>
            <a:pPr eaLnBrk="1" hangingPunct="1"/>
            <a:r>
              <a:rPr lang="en-GB" altLang="en-US"/>
              <a:t>Not only do these ease the drawing of Gantt Charts, they also make modification of plans easier and provide facilities for monitoring progress against plans.</a:t>
            </a:r>
          </a:p>
        </p:txBody>
      </p:sp>
    </p:spTree>
    <p:extLst>
      <p:ext uri="{BB962C8B-B14F-4D97-AF65-F5344CB8AC3E}">
        <p14:creationId xmlns:p14="http://schemas.microsoft.com/office/powerpoint/2010/main" val="776199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570F70-5535-4AF4-8D5B-B8AA5421AF5E}"/>
              </a:ext>
            </a:extLst>
          </p:cNvPr>
          <p:cNvSpPr>
            <a:spLocks noGrp="1"/>
          </p:cNvSpPr>
          <p:nvPr>
            <p:ph type="title"/>
          </p:nvPr>
        </p:nvSpPr>
        <p:spPr/>
        <p:txBody>
          <a:bodyPr>
            <a:normAutofit/>
          </a:bodyPr>
          <a:lstStyle/>
          <a:p>
            <a:pPr algn="l"/>
            <a:r>
              <a:rPr lang="en-GB" sz="3600" b="1" dirty="0">
                <a:solidFill>
                  <a:srgbClr val="0070C0"/>
                </a:solidFill>
              </a:rPr>
              <a:t>Further research</a:t>
            </a:r>
          </a:p>
        </p:txBody>
      </p:sp>
      <p:sp>
        <p:nvSpPr>
          <p:cNvPr id="5" name="Content Placeholder 4">
            <a:extLst>
              <a:ext uri="{FF2B5EF4-FFF2-40B4-BE49-F238E27FC236}">
                <a16:creationId xmlns:a16="http://schemas.microsoft.com/office/drawing/2014/main" id="{B4B657CF-B7EF-4F41-A536-0CB8780F541A}"/>
              </a:ext>
            </a:extLst>
          </p:cNvPr>
          <p:cNvSpPr>
            <a:spLocks noGrp="1"/>
          </p:cNvSpPr>
          <p:nvPr>
            <p:ph idx="1"/>
          </p:nvPr>
        </p:nvSpPr>
        <p:spPr>
          <a:xfrm>
            <a:off x="263951" y="1600201"/>
            <a:ext cx="11538408" cy="3917032"/>
          </a:xfrm>
        </p:spPr>
        <p:txBody>
          <a:bodyPr>
            <a:normAutofit/>
          </a:bodyPr>
          <a:lstStyle/>
          <a:p>
            <a:pPr marL="0" indent="0">
              <a:buNone/>
            </a:pPr>
            <a:r>
              <a:rPr lang="en-GB" dirty="0"/>
              <a:t>Conduct a Cost / Benefit Analysis on your preferred solution(s) for your problem</a:t>
            </a:r>
          </a:p>
          <a:p>
            <a:pPr marL="0" indent="0">
              <a:buNone/>
            </a:pPr>
            <a:endParaRPr lang="en-GB" dirty="0"/>
          </a:p>
          <a:p>
            <a:pPr marL="0" indent="0">
              <a:buNone/>
            </a:pPr>
            <a:endParaRPr lang="en-GB" dirty="0"/>
          </a:p>
          <a:p>
            <a:pPr marL="0" indent="0">
              <a:buNone/>
            </a:pPr>
            <a:r>
              <a:rPr lang="en-GB" dirty="0"/>
              <a:t>Construct a Gantt chart for implementation of your preferred solution to your problem</a:t>
            </a:r>
          </a:p>
        </p:txBody>
      </p:sp>
    </p:spTree>
    <p:extLst>
      <p:ext uri="{BB962C8B-B14F-4D97-AF65-F5344CB8AC3E}">
        <p14:creationId xmlns:p14="http://schemas.microsoft.com/office/powerpoint/2010/main" val="457425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b="1" dirty="0">
                <a:effectLst>
                  <a:outerShdw blurRad="38100" dist="38100" dir="2700000" algn="tl">
                    <a:srgbClr val="000000">
                      <a:alpha val="43137"/>
                    </a:srgbClr>
                  </a:outerShdw>
                </a:effectLst>
                <a:cs typeface="Arial" panose="020B0604020202020204" pitchFamily="34" charset="0"/>
              </a:rPr>
              <a:t>Bibliography</a:t>
            </a:r>
          </a:p>
        </p:txBody>
      </p:sp>
      <p:sp>
        <p:nvSpPr>
          <p:cNvPr id="46083" name="Content Placeholder 2"/>
          <p:cNvSpPr>
            <a:spLocks noGrp="1"/>
          </p:cNvSpPr>
          <p:nvPr>
            <p:ph idx="1"/>
          </p:nvPr>
        </p:nvSpPr>
        <p:spPr>
          <a:xfrm>
            <a:off x="372534" y="1484313"/>
            <a:ext cx="9838268" cy="4525962"/>
          </a:xfrm>
        </p:spPr>
        <p:txBody>
          <a:bodyPr>
            <a:normAutofit/>
          </a:bodyPr>
          <a:lstStyle/>
          <a:p>
            <a:pPr marL="0" indent="0">
              <a:buNone/>
            </a:pPr>
            <a:r>
              <a:rPr lang="en-GB" altLang="en-US" sz="2800" dirty="0"/>
              <a:t>Clegg, B., Birch, P. (2007). Instant Creativity: Simple Techniques to Ignite Innovation &amp; Problem Solving. London: Kogan Page Ltd.</a:t>
            </a:r>
          </a:p>
          <a:p>
            <a:pPr marL="0" indent="0">
              <a:buNone/>
            </a:pPr>
            <a:endParaRPr lang="en-GB" altLang="en-US" sz="1200" dirty="0"/>
          </a:p>
          <a:p>
            <a:pPr marL="0" indent="0">
              <a:buNone/>
            </a:pPr>
            <a:r>
              <a:rPr lang="en-GB" altLang="en-US" sz="2800" dirty="0"/>
              <a:t>Higgins, J. M. (1994). 101 Creative Problem Solving Techniques: The Handbook of New Ideas for Business. Winter Park, Fla: New Management Pub. Co.</a:t>
            </a:r>
          </a:p>
          <a:p>
            <a:pPr marL="0" indent="0">
              <a:buNone/>
            </a:pPr>
            <a:endParaRPr lang="en-GB" altLang="en-US" sz="1200" dirty="0"/>
          </a:p>
          <a:p>
            <a:pPr marL="0" lvl="0" indent="0">
              <a:buNone/>
            </a:pPr>
            <a:r>
              <a:rPr lang="en-GB" altLang="en-US" sz="2800" dirty="0">
                <a:solidFill>
                  <a:prstClr val="black"/>
                </a:solidFill>
              </a:rPr>
              <a:t>Williams, K. (2006). Introducing Management a Development Guide. 3rd ed. Oxford: Butterworth-Heinemann.</a:t>
            </a:r>
          </a:p>
          <a:p>
            <a:pPr marL="0" indent="0">
              <a:buNone/>
            </a:pPr>
            <a:endParaRPr lang="en-GB" altLang="en-US" sz="1200" dirty="0"/>
          </a:p>
        </p:txBody>
      </p:sp>
      <p:sp>
        <p:nvSpPr>
          <p:cNvPr id="4" name="Slide Number Placeholder 3"/>
          <p:cNvSpPr>
            <a:spLocks noGrp="1"/>
          </p:cNvSpPr>
          <p:nvPr>
            <p:ph type="sldNum" sz="quarter" idx="12"/>
          </p:nvPr>
        </p:nvSpPr>
        <p:spPr/>
        <p:txBody>
          <a:bodyPr/>
          <a:lstStyle/>
          <a:p>
            <a:pPr>
              <a:defRPr/>
            </a:pPr>
            <a:fld id="{410B9FD0-59BC-4EDD-A9FD-B3BA5D175BD6}" type="slidenum">
              <a:rPr lang="en-GB">
                <a:solidFill>
                  <a:prstClr val="black">
                    <a:tint val="75000"/>
                  </a:prstClr>
                </a:solidFill>
              </a:rPr>
              <a:pPr>
                <a:defRPr/>
              </a:pPr>
              <a:t>13</a:t>
            </a:fld>
            <a:endParaRPr lang="en-GB">
              <a:solidFill>
                <a:prstClr val="black">
                  <a:tint val="75000"/>
                </a:prstClr>
              </a:solidFill>
            </a:endParaRPr>
          </a:p>
        </p:txBody>
      </p:sp>
      <p:pic>
        <p:nvPicPr>
          <p:cNvPr id="4608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7101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TotalTime>
  <Words>882</Words>
  <Application>Microsoft Office PowerPoint</Application>
  <PresentationFormat>Widescreen</PresentationFormat>
  <Paragraphs>135</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Wingdings</vt:lpstr>
      <vt:lpstr>20140311PresentationUWTSDTemplate</vt:lpstr>
      <vt:lpstr> CertHE Skills for the Workplace  Module: BMSK 4004  Problem Solving and Decision Making  Online Session 7</vt:lpstr>
      <vt:lpstr>How to construct a Gantt Chart </vt:lpstr>
      <vt:lpstr>List all activities in the plan</vt:lpstr>
      <vt:lpstr>PowerPoint Presentation</vt:lpstr>
      <vt:lpstr>Schedule Activities </vt:lpstr>
      <vt:lpstr>Example - dissertation</vt:lpstr>
      <vt:lpstr>In this Gantt Chart, you can see that</vt:lpstr>
      <vt:lpstr>Example – team project</vt:lpstr>
      <vt:lpstr>In this Gantt Chart, you can see that</vt:lpstr>
      <vt:lpstr>Gantt Chart - Key points:</vt:lpstr>
      <vt:lpstr>Gantt Chart</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Michaela Schriek</cp:lastModifiedBy>
  <cp:revision>23</cp:revision>
  <dcterms:created xsi:type="dcterms:W3CDTF">2017-12-11T18:00:04Z</dcterms:created>
  <dcterms:modified xsi:type="dcterms:W3CDTF">2020-05-05T16:29:53Z</dcterms:modified>
</cp:coreProperties>
</file>