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C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10A48B-E61A-334B-9716-CCEFBB4385E3}" v="10" dt="2025-01-14T19:03:34.4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1"/>
  </p:normalViewPr>
  <p:slideViewPr>
    <p:cSldViewPr snapToGrid="0">
      <p:cViewPr varScale="1">
        <p:scale>
          <a:sx n="101" d="100"/>
          <a:sy n="101" d="100"/>
        </p:scale>
        <p:origin x="100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Wheatland (2218320)" userId="0f93952a-dcf7-4172-9fe4-492370a7f392" providerId="ADAL" clId="{3B10A48B-E61A-334B-9716-CCEFBB4385E3}"/>
    <pc:docChg chg="undo custSel modSld">
      <pc:chgData name="Danielle Wheatland (2218320)" userId="0f93952a-dcf7-4172-9fe4-492370a7f392" providerId="ADAL" clId="{3B10A48B-E61A-334B-9716-CCEFBB4385E3}" dt="2025-01-14T19:11:45.387" v="6634" actId="14100"/>
      <pc:docMkLst>
        <pc:docMk/>
      </pc:docMkLst>
      <pc:sldChg chg="addSp delSp modSp mod">
        <pc:chgData name="Danielle Wheatland (2218320)" userId="0f93952a-dcf7-4172-9fe4-492370a7f392" providerId="ADAL" clId="{3B10A48B-E61A-334B-9716-CCEFBB4385E3}" dt="2025-01-14T19:11:45.387" v="6634" actId="14100"/>
        <pc:sldMkLst>
          <pc:docMk/>
          <pc:sldMk cId="3255093519" sldId="256"/>
        </pc:sldMkLst>
        <pc:spChg chg="add del">
          <ac:chgData name="Danielle Wheatland (2218320)" userId="0f93952a-dcf7-4172-9fe4-492370a7f392" providerId="ADAL" clId="{3B10A48B-E61A-334B-9716-CCEFBB4385E3}" dt="2025-01-14T18:59:23.593" v="6531" actId="11529"/>
          <ac:spMkLst>
            <pc:docMk/>
            <pc:sldMk cId="3255093519" sldId="256"/>
            <ac:spMk id="2" creationId="{087A48C2-C592-012D-170F-9242301CE526}"/>
          </ac:spMkLst>
        </pc:spChg>
        <pc:spChg chg="add mod">
          <ac:chgData name="Danielle Wheatland (2218320)" userId="0f93952a-dcf7-4172-9fe4-492370a7f392" providerId="ADAL" clId="{3B10A48B-E61A-334B-9716-CCEFBB4385E3}" dt="2025-01-14T19:00:17.644" v="6533" actId="767"/>
          <ac:spMkLst>
            <pc:docMk/>
            <pc:sldMk cId="3255093519" sldId="256"/>
            <ac:spMk id="3" creationId="{9C59D644-0ED4-F911-1C65-014F181938F6}"/>
          </ac:spMkLst>
        </pc:spChg>
        <pc:spChg chg="mod">
          <ac:chgData name="Danielle Wheatland (2218320)" userId="0f93952a-dcf7-4172-9fe4-492370a7f392" providerId="ADAL" clId="{3B10A48B-E61A-334B-9716-CCEFBB4385E3}" dt="2025-01-10T22:19:37.478" v="6338" actId="1076"/>
          <ac:spMkLst>
            <pc:docMk/>
            <pc:sldMk cId="3255093519" sldId="256"/>
            <ac:spMk id="4" creationId="{6346B41D-BAA1-31DC-B022-6BF908D94FC3}"/>
          </ac:spMkLst>
        </pc:spChg>
        <pc:spChg chg="mod">
          <ac:chgData name="Danielle Wheatland (2218320)" userId="0f93952a-dcf7-4172-9fe4-492370a7f392" providerId="ADAL" clId="{3B10A48B-E61A-334B-9716-CCEFBB4385E3}" dt="2025-01-10T22:19:02.263" v="6335" actId="255"/>
          <ac:spMkLst>
            <pc:docMk/>
            <pc:sldMk cId="3255093519" sldId="256"/>
            <ac:spMk id="5" creationId="{F050FD3C-CADA-808E-5F5E-805AE902985A}"/>
          </ac:spMkLst>
        </pc:spChg>
        <pc:spChg chg="mod">
          <ac:chgData name="Danielle Wheatland (2218320)" userId="0f93952a-dcf7-4172-9fe4-492370a7f392" providerId="ADAL" clId="{3B10A48B-E61A-334B-9716-CCEFBB4385E3}" dt="2025-01-10T22:19:23.416" v="6337" actId="255"/>
          <ac:spMkLst>
            <pc:docMk/>
            <pc:sldMk cId="3255093519" sldId="256"/>
            <ac:spMk id="6" creationId="{379F4470-EBE2-7CD5-6985-48DA29BA0E37}"/>
          </ac:spMkLst>
        </pc:spChg>
        <pc:spChg chg="add mod">
          <ac:chgData name="Danielle Wheatland (2218320)" userId="0f93952a-dcf7-4172-9fe4-492370a7f392" providerId="ADAL" clId="{3B10A48B-E61A-334B-9716-CCEFBB4385E3}" dt="2025-01-14T19:03:34.486" v="6547" actId="767"/>
          <ac:spMkLst>
            <pc:docMk/>
            <pc:sldMk cId="3255093519" sldId="256"/>
            <ac:spMk id="7" creationId="{6DEC8B17-FFB9-51F5-3AA1-F07CE135F8A0}"/>
          </ac:spMkLst>
        </pc:spChg>
        <pc:spChg chg="add del mod">
          <ac:chgData name="Danielle Wheatland (2218320)" userId="0f93952a-dcf7-4172-9fe4-492370a7f392" providerId="ADAL" clId="{3B10A48B-E61A-334B-9716-CCEFBB4385E3}" dt="2025-01-14T19:01:56.873" v="6542" actId="1076"/>
          <ac:spMkLst>
            <pc:docMk/>
            <pc:sldMk cId="3255093519" sldId="256"/>
            <ac:spMk id="8" creationId="{262E8B0A-7249-A806-230B-5B00DBF56397}"/>
          </ac:spMkLst>
        </pc:spChg>
        <pc:spChg chg="add mod">
          <ac:chgData name="Danielle Wheatland (2218320)" userId="0f93952a-dcf7-4172-9fe4-492370a7f392" providerId="ADAL" clId="{3B10A48B-E61A-334B-9716-CCEFBB4385E3}" dt="2025-01-14T19:11:45.387" v="6634" actId="14100"/>
          <ac:spMkLst>
            <pc:docMk/>
            <pc:sldMk cId="3255093519" sldId="256"/>
            <ac:spMk id="9" creationId="{FF35D664-1A14-D084-1FD8-F0C94B9E76A2}"/>
          </ac:spMkLst>
        </pc:spChg>
        <pc:spChg chg="add mod">
          <ac:chgData name="Danielle Wheatland (2218320)" userId="0f93952a-dcf7-4172-9fe4-492370a7f392" providerId="ADAL" clId="{3B10A48B-E61A-334B-9716-CCEFBB4385E3}" dt="2025-01-14T19:09:32.324" v="6625" actId="14100"/>
          <ac:spMkLst>
            <pc:docMk/>
            <pc:sldMk cId="3255093519" sldId="256"/>
            <ac:spMk id="10" creationId="{80C5603A-6590-CB1F-1AE5-99C5F1564DF4}"/>
          </ac:spMkLst>
        </pc:spChg>
        <pc:spChg chg="add mod">
          <ac:chgData name="Danielle Wheatland (2218320)" userId="0f93952a-dcf7-4172-9fe4-492370a7f392" providerId="ADAL" clId="{3B10A48B-E61A-334B-9716-CCEFBB4385E3}" dt="2025-01-14T19:11:37.356" v="6633" actId="14100"/>
          <ac:spMkLst>
            <pc:docMk/>
            <pc:sldMk cId="3255093519" sldId="256"/>
            <ac:spMk id="11" creationId="{612A7E73-1112-BFF8-B045-DD512E2C12EB}"/>
          </ac:spMkLst>
        </pc:spChg>
        <pc:spChg chg="add mod">
          <ac:chgData name="Danielle Wheatland (2218320)" userId="0f93952a-dcf7-4172-9fe4-492370a7f392" providerId="ADAL" clId="{3B10A48B-E61A-334B-9716-CCEFBB4385E3}" dt="2025-01-14T19:10:57.092" v="6629" actId="207"/>
          <ac:spMkLst>
            <pc:docMk/>
            <pc:sldMk cId="3255093519" sldId="256"/>
            <ac:spMk id="12" creationId="{CDBDAAE5-9D04-B6E1-BD0F-B1680C44B1E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4E7235-CCB1-5045-98DC-33C43241E323}" type="datetimeFigureOut">
              <a:rPr lang="en-US" smtClean="0"/>
              <a:t>1/13/25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5B195A-A23C-934E-B359-301E574E12EF}" type="slidenum">
              <a:rPr lang="en-US" smtClean="0"/>
              <a:t>‹#›</a:t>
            </a:fld>
            <a:endParaRPr lang="en-US"/>
          </a:p>
        </p:txBody>
      </p:sp>
    </p:spTree>
    <p:extLst>
      <p:ext uri="{BB962C8B-B14F-4D97-AF65-F5344CB8AC3E}">
        <p14:creationId xmlns:p14="http://schemas.microsoft.com/office/powerpoint/2010/main" val="1938866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5B195A-A23C-934E-B359-301E574E12EF}" type="slidenum">
              <a:rPr lang="en-US" smtClean="0"/>
              <a:t>1</a:t>
            </a:fld>
            <a:endParaRPr lang="en-US"/>
          </a:p>
        </p:txBody>
      </p:sp>
    </p:spTree>
    <p:extLst>
      <p:ext uri="{BB962C8B-B14F-4D97-AF65-F5344CB8AC3E}">
        <p14:creationId xmlns:p14="http://schemas.microsoft.com/office/powerpoint/2010/main" val="553466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AEED-D62F-1FF4-EEB9-37A83B66A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FE6C0C5-1332-4656-F48B-3BAF3B4F1F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D0F13C5-653D-5551-09C1-32E70DF7935E}"/>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5" name="Footer Placeholder 4">
            <a:extLst>
              <a:ext uri="{FF2B5EF4-FFF2-40B4-BE49-F238E27FC236}">
                <a16:creationId xmlns:a16="http://schemas.microsoft.com/office/drawing/2014/main" id="{7A641EFE-D39D-FC7D-93C0-24C75D3CE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772136-C84A-F728-050F-E3026F777387}"/>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1483191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5392A-6CE6-745F-A064-DD5A503B70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66C244-EC06-BBD0-1EBB-51AFD16B006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F692D8-49D7-C976-E273-60ADF204CF8C}"/>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5" name="Footer Placeholder 4">
            <a:extLst>
              <a:ext uri="{FF2B5EF4-FFF2-40B4-BE49-F238E27FC236}">
                <a16:creationId xmlns:a16="http://schemas.microsoft.com/office/drawing/2014/main" id="{5115CB77-017A-E50D-DCA2-03F502A47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AC4370-8EB7-A366-3717-A3EF5AEFF08D}"/>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819402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11F3E-8E07-79EB-C585-9A5BD72338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AFDDAD-7140-CF9C-2E00-63EA11BA8A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C3BEEB3-5BAF-57CB-3B0A-8B1AC9BBC3F6}"/>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5" name="Footer Placeholder 4">
            <a:extLst>
              <a:ext uri="{FF2B5EF4-FFF2-40B4-BE49-F238E27FC236}">
                <a16:creationId xmlns:a16="http://schemas.microsoft.com/office/drawing/2014/main" id="{E2C92F10-E3B6-C528-4D9B-FFBA27685E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F8BB09-1C26-EC1D-4E77-DCCB549DE054}"/>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3661129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47E7B-58DF-73FE-FF86-7DB318E059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E7697D1-7AA3-3CFE-F2BF-7A074220C43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FDC5886-D54A-042F-DFCB-482589303E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DB7BC16-32D6-7C9E-CA18-691A19BC727A}"/>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6" name="Footer Placeholder 5">
            <a:extLst>
              <a:ext uri="{FF2B5EF4-FFF2-40B4-BE49-F238E27FC236}">
                <a16:creationId xmlns:a16="http://schemas.microsoft.com/office/drawing/2014/main" id="{B9061899-24A1-82B8-CC51-C14B0A82C9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F6E320-7A50-4FCE-F9CD-626C4A069871}"/>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3780510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DA81B-5E29-3C2D-FFB2-52BCE352D54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8295F2-5745-8C04-D0C5-9D327C18EE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725517B-C361-979B-3D96-8695CB3CE8D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A781576-F170-A650-CD46-E4CAB0B406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98D536-D4D9-1DA7-AA53-943475F9319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2DC7262-46AA-BD3F-867B-33BF10F78B6B}"/>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8" name="Footer Placeholder 7">
            <a:extLst>
              <a:ext uri="{FF2B5EF4-FFF2-40B4-BE49-F238E27FC236}">
                <a16:creationId xmlns:a16="http://schemas.microsoft.com/office/drawing/2014/main" id="{41F22D28-D5D5-6102-7455-E53424F44E9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E8D1204-EBA4-9C18-5B4C-EFBC55C9699E}"/>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1940096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5622F-FEC5-730B-647D-5ED75210B0F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696A9A8-5F84-F18F-F335-AFCF068CD3DB}"/>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4" name="Footer Placeholder 3">
            <a:extLst>
              <a:ext uri="{FF2B5EF4-FFF2-40B4-BE49-F238E27FC236}">
                <a16:creationId xmlns:a16="http://schemas.microsoft.com/office/drawing/2014/main" id="{2299E681-7985-AF2E-4866-ED566473C8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85A50A-AD54-8342-049B-24B4993C7E88}"/>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556843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78D05E-0244-7BAB-A314-4B6D063F9595}"/>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3" name="Footer Placeholder 2">
            <a:extLst>
              <a:ext uri="{FF2B5EF4-FFF2-40B4-BE49-F238E27FC236}">
                <a16:creationId xmlns:a16="http://schemas.microsoft.com/office/drawing/2014/main" id="{88EB7BC3-961C-0552-33E6-C3EB9D3B37A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680A292-F4B9-4D9E-1CA8-F71041402535}"/>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3788810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41C16-6B59-2D91-A4BA-0B6500E22E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750C424-9BFF-E9E5-9F6B-A8E42AD4F4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993FD3-F2BE-F606-ACEC-78849CBB75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FA7F69-DAB8-1470-53A7-F6F47BA55760}"/>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6" name="Footer Placeholder 5">
            <a:extLst>
              <a:ext uri="{FF2B5EF4-FFF2-40B4-BE49-F238E27FC236}">
                <a16:creationId xmlns:a16="http://schemas.microsoft.com/office/drawing/2014/main" id="{0A089273-066F-786F-9310-D9B0249DE7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61F72E-0B4B-6670-8E7E-1466775289F9}"/>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3733302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2810E-8794-E082-EE70-1B5D212ED8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D50BB7A-0BA8-FCB1-596F-02E9E08F93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C6CFD7A-F1E1-1CCF-88AD-B518089DEF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74AF47-03F9-0E28-3F8B-CE79433A187D}"/>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6" name="Footer Placeholder 5">
            <a:extLst>
              <a:ext uri="{FF2B5EF4-FFF2-40B4-BE49-F238E27FC236}">
                <a16:creationId xmlns:a16="http://schemas.microsoft.com/office/drawing/2014/main" id="{D66BB19D-F244-7652-1839-EA9801C116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3AEC7B-05E5-25DB-CFD1-76CC9B0EA6ED}"/>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1588621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630B0-3515-1D7C-C84E-21288BA1BE7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B49F45-DC75-BFA5-F846-914024A5F4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B39E33-7C6F-0DD2-3D4E-FE4CA9B9A9D2}"/>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5" name="Footer Placeholder 4">
            <a:extLst>
              <a:ext uri="{FF2B5EF4-FFF2-40B4-BE49-F238E27FC236}">
                <a16:creationId xmlns:a16="http://schemas.microsoft.com/office/drawing/2014/main" id="{C94C0388-FE98-6864-3D40-DD20E00AE2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1DC0DF-0351-0A0A-BF99-9EE9C568191B}"/>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3847094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ACA2B5-43B2-A49F-DAC0-F705A632DF4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D24EC7-576F-D2FB-4E10-59AA4DCA95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32E52B-D42A-9E8D-EB38-A769021A5CCB}"/>
              </a:ext>
            </a:extLst>
          </p:cNvPr>
          <p:cNvSpPr>
            <a:spLocks noGrp="1"/>
          </p:cNvSpPr>
          <p:nvPr>
            <p:ph type="dt" sz="half" idx="10"/>
          </p:nvPr>
        </p:nvSpPr>
        <p:spPr/>
        <p:txBody>
          <a:bodyPr/>
          <a:lstStyle/>
          <a:p>
            <a:fld id="{8FBB26C7-2D7E-1140-8C87-85F60F5B9C19}" type="datetimeFigureOut">
              <a:rPr lang="en-US" smtClean="0"/>
              <a:t>1/13/25</a:t>
            </a:fld>
            <a:endParaRPr lang="en-US"/>
          </a:p>
        </p:txBody>
      </p:sp>
      <p:sp>
        <p:nvSpPr>
          <p:cNvPr id="5" name="Footer Placeholder 4">
            <a:extLst>
              <a:ext uri="{FF2B5EF4-FFF2-40B4-BE49-F238E27FC236}">
                <a16:creationId xmlns:a16="http://schemas.microsoft.com/office/drawing/2014/main" id="{7E52B09A-4C98-662A-846B-B0A08C4396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BF2FCC-6174-FE74-67BB-A012A2F77ECA}"/>
              </a:ext>
            </a:extLst>
          </p:cNvPr>
          <p:cNvSpPr>
            <a:spLocks noGrp="1"/>
          </p:cNvSpPr>
          <p:nvPr>
            <p:ph type="sldNum" sz="quarter" idx="12"/>
          </p:nvPr>
        </p:nvSpPr>
        <p:spPr/>
        <p:txBody>
          <a:bodyPr/>
          <a:lstStyle/>
          <a:p>
            <a:fld id="{B7053C15-914D-7E49-B55C-4146FF8E8E27}" type="slidenum">
              <a:rPr lang="en-US" smtClean="0"/>
              <a:t>‹#›</a:t>
            </a:fld>
            <a:endParaRPr lang="en-US"/>
          </a:p>
        </p:txBody>
      </p:sp>
    </p:spTree>
    <p:extLst>
      <p:ext uri="{BB962C8B-B14F-4D97-AF65-F5344CB8AC3E}">
        <p14:creationId xmlns:p14="http://schemas.microsoft.com/office/powerpoint/2010/main" val="4140200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1F6FAD-4149-767B-CB3D-04281ECFF1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9FF2F24-5E37-C0ED-E068-BFCA19A6FF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0D8D91-A007-2692-52F3-81C75E6B77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BB26C7-2D7E-1140-8C87-85F60F5B9C19}" type="datetimeFigureOut">
              <a:rPr lang="en-US" smtClean="0"/>
              <a:t>1/13/25</a:t>
            </a:fld>
            <a:endParaRPr lang="en-US"/>
          </a:p>
        </p:txBody>
      </p:sp>
      <p:sp>
        <p:nvSpPr>
          <p:cNvPr id="5" name="Footer Placeholder 4">
            <a:extLst>
              <a:ext uri="{FF2B5EF4-FFF2-40B4-BE49-F238E27FC236}">
                <a16:creationId xmlns:a16="http://schemas.microsoft.com/office/drawing/2014/main" id="{9E42B193-5977-944E-FD46-300493CFEA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C3ACE08-625B-D2B5-022A-4CE0FEDBBB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7053C15-914D-7E49-B55C-4146FF8E8E27}" type="slidenum">
              <a:rPr lang="en-US" smtClean="0"/>
              <a:t>‹#›</a:t>
            </a:fld>
            <a:endParaRPr lang="en-US"/>
          </a:p>
        </p:txBody>
      </p:sp>
    </p:spTree>
    <p:extLst>
      <p:ext uri="{BB962C8B-B14F-4D97-AF65-F5344CB8AC3E}">
        <p14:creationId xmlns:p14="http://schemas.microsoft.com/office/powerpoint/2010/main" val="642129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46B41D-BAA1-31DC-B022-6BF908D94FC3}"/>
              </a:ext>
            </a:extLst>
          </p:cNvPr>
          <p:cNvSpPr txBox="1"/>
          <p:nvPr/>
        </p:nvSpPr>
        <p:spPr>
          <a:xfrm>
            <a:off x="2801001" y="-78876"/>
            <a:ext cx="6845300" cy="369332"/>
          </a:xfrm>
          <a:prstGeom prst="rect">
            <a:avLst/>
          </a:prstGeom>
          <a:noFill/>
        </p:spPr>
        <p:txBody>
          <a:bodyPr wrap="square" rtlCol="0">
            <a:spAutoFit/>
          </a:bodyPr>
          <a:lstStyle/>
          <a:p>
            <a:r>
              <a:rPr lang="en-US" b="1" u="sng" dirty="0"/>
              <a:t>Supporting Children with Oppositional Defiant Disorder (ODD) </a:t>
            </a:r>
          </a:p>
        </p:txBody>
      </p:sp>
      <p:sp>
        <p:nvSpPr>
          <p:cNvPr id="5" name="TextBox 4">
            <a:extLst>
              <a:ext uri="{FF2B5EF4-FFF2-40B4-BE49-F238E27FC236}">
                <a16:creationId xmlns:a16="http://schemas.microsoft.com/office/drawing/2014/main" id="{F050FD3C-CADA-808E-5F5E-805AE902985A}"/>
              </a:ext>
            </a:extLst>
          </p:cNvPr>
          <p:cNvSpPr txBox="1"/>
          <p:nvPr/>
        </p:nvSpPr>
        <p:spPr>
          <a:xfrm>
            <a:off x="0" y="18534"/>
            <a:ext cx="779381"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2218320</a:t>
            </a:r>
          </a:p>
        </p:txBody>
      </p:sp>
      <p:sp>
        <p:nvSpPr>
          <p:cNvPr id="6" name="TextBox 5">
            <a:extLst>
              <a:ext uri="{FF2B5EF4-FFF2-40B4-BE49-F238E27FC236}">
                <a16:creationId xmlns:a16="http://schemas.microsoft.com/office/drawing/2014/main" id="{379F4470-EBE2-7CD5-6985-48DA29BA0E37}"/>
              </a:ext>
            </a:extLst>
          </p:cNvPr>
          <p:cNvSpPr txBox="1"/>
          <p:nvPr/>
        </p:nvSpPr>
        <p:spPr>
          <a:xfrm>
            <a:off x="10974615" y="13732"/>
            <a:ext cx="942887"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ECEY6006</a:t>
            </a:r>
          </a:p>
        </p:txBody>
      </p:sp>
      <p:sp>
        <p:nvSpPr>
          <p:cNvPr id="8" name="Rounded Rectangle 7">
            <a:extLst>
              <a:ext uri="{FF2B5EF4-FFF2-40B4-BE49-F238E27FC236}">
                <a16:creationId xmlns:a16="http://schemas.microsoft.com/office/drawing/2014/main" id="{262E8B0A-7249-A806-230B-5B00DBF56397}"/>
              </a:ext>
            </a:extLst>
          </p:cNvPr>
          <p:cNvSpPr/>
          <p:nvPr/>
        </p:nvSpPr>
        <p:spPr>
          <a:xfrm>
            <a:off x="-23135" y="295535"/>
            <a:ext cx="5648272" cy="2363843"/>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b="1" u="sng" dirty="0">
                <a:solidFill>
                  <a:sysClr val="windowText" lastClr="000000"/>
                </a:solidFill>
                <a:latin typeface="Arial" panose="020B0604020202020204" pitchFamily="34" charset="0"/>
                <a:cs typeface="Arial" panose="020B0604020202020204" pitchFamily="34" charset="0"/>
              </a:rPr>
              <a:t>Introduction</a:t>
            </a:r>
          </a:p>
          <a:p>
            <a:r>
              <a:rPr lang="en-US" sz="1100" dirty="0">
                <a:solidFill>
                  <a:sysClr val="windowText" lastClr="000000"/>
                </a:solidFill>
                <a:latin typeface="Arial" panose="020B0604020202020204" pitchFamily="34" charset="0"/>
                <a:cs typeface="Arial" panose="020B0604020202020204" pitchFamily="34" charset="0"/>
              </a:rPr>
              <a:t>The chosen Additional Learning Need (ALN) to be explained is Oppositional Defiant Disorder (ODD). According to the Mayo Clinic (2023), ODD is a type of </a:t>
            </a:r>
            <a:r>
              <a:rPr lang="en-US" sz="1100" dirty="0" err="1">
                <a:solidFill>
                  <a:sysClr val="windowText" lastClr="000000"/>
                </a:solidFill>
                <a:latin typeface="Arial" panose="020B0604020202020204" pitchFamily="34" charset="0"/>
                <a:cs typeface="Arial" panose="020B0604020202020204" pitchFamily="34" charset="0"/>
              </a:rPr>
              <a:t>behavioural</a:t>
            </a:r>
            <a:r>
              <a:rPr lang="en-US" sz="1100" dirty="0">
                <a:solidFill>
                  <a:sysClr val="windowText" lastClr="000000"/>
                </a:solidFill>
                <a:latin typeface="Arial" panose="020B0604020202020204" pitchFamily="34" charset="0"/>
                <a:cs typeface="Arial" panose="020B0604020202020204" pitchFamily="34" charset="0"/>
              </a:rPr>
              <a:t> disorder in young children that includes a pattern of ongoing anger, arguing, and defiance towards parents or other authority figures. The Cleveland Clinic (2022) states that researchers estimate ODD affects 2% to 11% of children, with it being more common in boys than in girls in most cases. Additionally, Essex Partnership University (no date) suggests that ODD is commonly observed in 50% of children who also have ADHD. Essex Partnership University (no date) indicates that it is often difficult to differentiate between a child with ODD and a strong-willed child, as it is normal for children to experience oppositional behaviour during development. However, the signs of ODD generally appear at a young age during preschool years. These behaviours can cause significant impairment in family interactions, social activities, school, and work (Essex Partnership University, no date). </a:t>
            </a:r>
          </a:p>
        </p:txBody>
      </p:sp>
      <p:sp>
        <p:nvSpPr>
          <p:cNvPr id="9" name="Rounded Rectangle 8">
            <a:extLst>
              <a:ext uri="{FF2B5EF4-FFF2-40B4-BE49-F238E27FC236}">
                <a16:creationId xmlns:a16="http://schemas.microsoft.com/office/drawing/2014/main" id="{FF35D664-1A14-D084-1FD8-F0C94B9E76A2}"/>
              </a:ext>
            </a:extLst>
          </p:cNvPr>
          <p:cNvSpPr/>
          <p:nvPr/>
        </p:nvSpPr>
        <p:spPr>
          <a:xfrm>
            <a:off x="5625137" y="250713"/>
            <a:ext cx="6526693" cy="3178287"/>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b="1" u="sng" dirty="0">
                <a:solidFill>
                  <a:sysClr val="windowText" lastClr="000000"/>
                </a:solidFill>
                <a:latin typeface="Arial" panose="020B0604020202020204" pitchFamily="34" charset="0"/>
                <a:cs typeface="Arial" panose="020B0604020202020204" pitchFamily="34" charset="0"/>
              </a:rPr>
              <a:t>Identifying and diagnosing ODD</a:t>
            </a:r>
          </a:p>
          <a:p>
            <a:r>
              <a:rPr lang="en-US" sz="1100" dirty="0">
                <a:solidFill>
                  <a:sysClr val="windowText" lastClr="000000"/>
                </a:solidFill>
                <a:latin typeface="Arial" panose="020B0604020202020204" pitchFamily="34" charset="0"/>
                <a:cs typeface="Arial" panose="020B0604020202020204" pitchFamily="34" charset="0"/>
              </a:rPr>
              <a:t>The Child Mind Institute (2024) states that for a child to be diagnosed with ODD, they must exhibit frequent patterns of disruptive behaviour, including at least four symptoms such as losing their temper, becoming annoyed, not adhering to boundaries or rules, and intentionally annoying or hurting others. For a diagnosis, these behaviours must persist for more than six months and impact others, not just siblings (Child Mind Institute, 2024).             Likewise, Ding et al. (2019) imply that to meet the diagnostic criteria, children’s emotional and behavioural symptoms must negatively affect their social and academic development. Ding further suggests that if early intervention is not implemented for potential symptoms of ODD, this can lead to depression later in life,  research indicates that boys have a higher risk factor for depression compared to girls (Ding et al., 2019).</a:t>
            </a:r>
          </a:p>
          <a:p>
            <a:r>
              <a:rPr lang="en-US" sz="1100" dirty="0">
                <a:solidFill>
                  <a:sysClr val="windowText" lastClr="000000"/>
                </a:solidFill>
                <a:latin typeface="Arial" panose="020B0604020202020204" pitchFamily="34" charset="0"/>
                <a:cs typeface="Arial" panose="020B0604020202020204" pitchFamily="34" charset="0"/>
              </a:rPr>
              <a:t>    However, Fooladvand et al. (2021) point out that symptoms of ODD can often be misinterpreted in younger children and viewed as normal development for those aged between 18 months and 3 years. ODD can be classified as mild, moderate, or severe. Mild symptoms typically manifest in one setting, such as at home, in school, or with friends. Moderate symptoms may occur in at least two settings, while severe symptoms arise in three or more settings (Mayo Clinic, 2023). Thus, for some children, symptoms may initially be observed only at home, but over time, problematic behaviours can also emerge in other environments, such as school, social activities, and with peers (Mayo Clinic, 2023).</a:t>
            </a:r>
          </a:p>
        </p:txBody>
      </p:sp>
      <p:sp>
        <p:nvSpPr>
          <p:cNvPr id="10" name="Rounded Rectangle 9">
            <a:extLst>
              <a:ext uri="{FF2B5EF4-FFF2-40B4-BE49-F238E27FC236}">
                <a16:creationId xmlns:a16="http://schemas.microsoft.com/office/drawing/2014/main" id="{80C5603A-6590-CB1F-1AE5-99C5F1564DF4}"/>
              </a:ext>
            </a:extLst>
          </p:cNvPr>
          <p:cNvSpPr/>
          <p:nvPr/>
        </p:nvSpPr>
        <p:spPr>
          <a:xfrm>
            <a:off x="-23137" y="2677156"/>
            <a:ext cx="5329665" cy="4162310"/>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b="1" u="sng" dirty="0">
              <a:solidFill>
                <a:schemeClr val="tx1"/>
              </a:solidFill>
              <a:latin typeface="Arial" panose="020B0604020202020204" pitchFamily="34" charset="0"/>
              <a:cs typeface="Arial" panose="020B0604020202020204" pitchFamily="34" charset="0"/>
            </a:endParaRPr>
          </a:p>
          <a:p>
            <a:pPr algn="ctr"/>
            <a:endParaRPr lang="en-US" sz="1100" b="1" u="sng" dirty="0">
              <a:solidFill>
                <a:schemeClr val="tx1"/>
              </a:solidFill>
              <a:latin typeface="Arial" panose="020B0604020202020204" pitchFamily="34" charset="0"/>
              <a:cs typeface="Arial" panose="020B0604020202020204" pitchFamily="34" charset="0"/>
            </a:endParaRPr>
          </a:p>
          <a:p>
            <a:pPr algn="ctr"/>
            <a:r>
              <a:rPr lang="en-US" sz="1100" b="1" u="sng" dirty="0">
                <a:solidFill>
                  <a:schemeClr val="tx1"/>
                </a:solidFill>
                <a:latin typeface="Arial" panose="020B0604020202020204" pitchFamily="34" charset="0"/>
                <a:cs typeface="Arial" panose="020B0604020202020204" pitchFamily="34" charset="0"/>
              </a:rPr>
              <a:t>Impact of barriers on children with ODD</a:t>
            </a:r>
          </a:p>
          <a:p>
            <a:r>
              <a:rPr lang="en-US" sz="1100" dirty="0">
                <a:solidFill>
                  <a:schemeClr val="tx1"/>
                </a:solidFill>
                <a:latin typeface="Arial" panose="020B0604020202020204" pitchFamily="34" charset="0"/>
                <a:cs typeface="Arial" panose="020B0604020202020204" pitchFamily="34" charset="0"/>
              </a:rPr>
              <a:t>According to the Mayo Clinic (2023), children with ODD may experience difficulties at home with parents and siblings, as well as in school with teachers and friends. A major barrier for children with ODD in education is their tendency to perform poorly and their reluctance to engage fully in schoolwork, often stemming from their unwillingness to listen to teachers or authority figures (Mayo Clinic, 2023). </a:t>
            </a:r>
          </a:p>
          <a:p>
            <a:r>
              <a:rPr lang="en-US" sz="1100" dirty="0">
                <a:solidFill>
                  <a:schemeClr val="tx1"/>
                </a:solidFill>
                <a:latin typeface="Arial" panose="020B0604020202020204" pitchFamily="34" charset="0"/>
                <a:cs typeface="Arial" panose="020B0604020202020204" pitchFamily="34" charset="0"/>
              </a:rPr>
              <a:t>    Moreover, this can lead to additional issues with children and antisocial behaviours, as those with ODD frequently defy adults, deliberately annoy those around them, and appear angry and resentful (Contact for Families, 2025). Furthermore, children may blame others for actions they have taken and often refuse to take responsibility for their behaviour (Contact for Families, 2025). Guevera (2021) suggests that the medical model of disability views disabilities as ‘a personal tragedy’ that befalls certain individuals, focusing on the individual as having a problem while disregarding societal influences. Petasis (2019) concurs, asserting that the medical model portrays children with disabilities as abnormal, thereby implying that practitioners and professionals must concentrate on ‘repairing’ the issue.</a:t>
            </a:r>
          </a:p>
          <a:p>
            <a:r>
              <a:rPr lang="en-US" sz="1100" dirty="0">
                <a:solidFill>
                  <a:schemeClr val="tx1"/>
                </a:solidFill>
                <a:latin typeface="Arial" panose="020B0604020202020204" pitchFamily="34" charset="0"/>
                <a:cs typeface="Arial" panose="020B0604020202020204" pitchFamily="34" charset="0"/>
              </a:rPr>
              <a:t>    The social model of disability can explain another barrier associated with ODD. Shape Arts (no date) emphasises that the social model is a construct shaped by barriers that can be altered and removed. It offers a dynamic and constructive perspective that identifies the causes of exclusion and inequality while proposing solutions (Shape Arts (no date).  </a:t>
            </a:r>
          </a:p>
          <a:p>
            <a:r>
              <a:rPr lang="en-GB" sz="1100" dirty="0">
                <a:solidFill>
                  <a:srgbClr val="000000"/>
                </a:solidFill>
                <a:latin typeface="Arial" panose="020B0604020202020204" pitchFamily="34" charset="0"/>
                <a:cs typeface="Arial" panose="020B0604020202020204" pitchFamily="34" charset="0"/>
              </a:rPr>
              <a:t>   </a:t>
            </a:r>
            <a:endParaRPr lang="en-GB" sz="1100" b="0" i="0" u="none" strike="noStrike" dirty="0">
              <a:solidFill>
                <a:srgbClr val="000000"/>
              </a:solidFill>
              <a:effectLst/>
              <a:latin typeface="Arial" panose="020B0604020202020204" pitchFamily="34" charset="0"/>
              <a:cs typeface="Arial" panose="020B0604020202020204" pitchFamily="34" charset="0"/>
            </a:endParaRPr>
          </a:p>
          <a:p>
            <a:r>
              <a:rPr lang="en-GB" sz="1100" dirty="0">
                <a:solidFill>
                  <a:srgbClr val="000000"/>
                </a:solidFill>
                <a:latin typeface="Arial" panose="020B0604020202020204" pitchFamily="34" charset="0"/>
                <a:cs typeface="Arial" panose="020B0604020202020204" pitchFamily="34" charset="0"/>
              </a:rPr>
              <a:t>   </a:t>
            </a:r>
            <a:endParaRPr lang="en-GB" sz="1100" b="0" i="0" u="none" strike="noStrike" dirty="0">
              <a:solidFill>
                <a:srgbClr val="000000"/>
              </a:solidFill>
              <a:effectLst/>
              <a:latin typeface="Arial" panose="020B0604020202020204" pitchFamily="34" charset="0"/>
              <a:cs typeface="Arial" panose="020B0604020202020204" pitchFamily="34" charset="0"/>
            </a:endParaRPr>
          </a:p>
          <a:p>
            <a:r>
              <a:rPr lang="en-GB" sz="1200" dirty="0">
                <a:solidFill>
                  <a:srgbClr val="000000"/>
                </a:solidFill>
                <a:latin typeface="Arial" panose="020B0604020202020204" pitchFamily="34" charset="0"/>
                <a:cs typeface="Arial" panose="020B0604020202020204" pitchFamily="34" charset="0"/>
              </a:rPr>
              <a:t>   </a:t>
            </a:r>
            <a:endParaRPr lang="en-US" sz="1200" dirty="0">
              <a:solidFill>
                <a:schemeClr val="tx1"/>
              </a:solidFill>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612A7E73-1112-BFF8-B045-DD512E2C12EB}"/>
              </a:ext>
            </a:extLst>
          </p:cNvPr>
          <p:cNvSpPr/>
          <p:nvPr/>
        </p:nvSpPr>
        <p:spPr>
          <a:xfrm>
            <a:off x="5306528" y="3450210"/>
            <a:ext cx="6845302" cy="2616201"/>
          </a:xfrm>
          <a:prstGeom prst="roundRect">
            <a:avLst/>
          </a:prstGeom>
          <a:solidFill>
            <a:srgbClr val="D6C6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b="1" u="sng" dirty="0">
              <a:solidFill>
                <a:schemeClr val="tx1"/>
              </a:solidFill>
              <a:latin typeface="Arial" panose="020B0604020202020204" pitchFamily="34" charset="0"/>
              <a:cs typeface="Arial" panose="020B0604020202020204" pitchFamily="34" charset="0"/>
            </a:endParaRPr>
          </a:p>
          <a:p>
            <a:pPr algn="ctr"/>
            <a:endParaRPr lang="en-US" sz="1100" b="1" u="sng" dirty="0">
              <a:solidFill>
                <a:schemeClr val="tx1"/>
              </a:solidFill>
              <a:latin typeface="Arial" panose="020B0604020202020204" pitchFamily="34" charset="0"/>
              <a:cs typeface="Arial" panose="020B0604020202020204" pitchFamily="34" charset="0"/>
            </a:endParaRPr>
          </a:p>
          <a:p>
            <a:pPr algn="ctr"/>
            <a:r>
              <a:rPr lang="en-US" sz="1100" b="1" u="sng" dirty="0">
                <a:solidFill>
                  <a:schemeClr val="tx1"/>
                </a:solidFill>
                <a:latin typeface="Arial" panose="020B0604020202020204" pitchFamily="34" charset="0"/>
                <a:cs typeface="Arial" panose="020B0604020202020204" pitchFamily="34" charset="0"/>
              </a:rPr>
              <a:t>Support strategies for children with ODD</a:t>
            </a:r>
          </a:p>
          <a:p>
            <a:r>
              <a:rPr lang="en-US" sz="1100" dirty="0">
                <a:solidFill>
                  <a:schemeClr val="tx1"/>
                </a:solidFill>
                <a:latin typeface="Arial" panose="020B0604020202020204" pitchFamily="34" charset="0"/>
                <a:cs typeface="Arial" panose="020B0604020202020204" pitchFamily="34" charset="0"/>
              </a:rPr>
              <a:t>All Play Learn (2022) suggests that collaboration and behaviour chart systems work effectively with children with ODD, as they require substantial positive praise and rewards from parents or authority figures. It further indicates that a reward system can encourage positive behaviour in children. Teachers and parents can </a:t>
            </a:r>
            <a:r>
              <a:rPr lang="en-US" sz="1100" dirty="0" err="1">
                <a:solidFill>
                  <a:schemeClr val="tx1"/>
                </a:solidFill>
                <a:latin typeface="Arial" panose="020B0604020202020204" pitchFamily="34" charset="0"/>
                <a:cs typeface="Arial" panose="020B0604020202020204" pitchFamily="34" charset="0"/>
              </a:rPr>
              <a:t>utilise</a:t>
            </a:r>
            <a:r>
              <a:rPr lang="en-US" sz="1100" dirty="0">
                <a:solidFill>
                  <a:schemeClr val="tx1"/>
                </a:solidFill>
                <a:latin typeface="Arial" panose="020B0604020202020204" pitchFamily="34" charset="0"/>
                <a:cs typeface="Arial" panose="020B0604020202020204" pitchFamily="34" charset="0"/>
              </a:rPr>
              <a:t> behaviour charts with stickers to help children observe their progress (All Play Learn, 2022).    Additionally, children may be more motivated if they can select their preferred rewards, such as a sticker, game, or book (All Play Learn, 2022). Similarly, Gateshead Council (2021) agrees with All Play Learn (2022), highlighting that oppositional children will respond positively to their rewards. </a:t>
            </a:r>
          </a:p>
          <a:p>
            <a:r>
              <a:rPr lang="en-US" sz="1100" dirty="0">
                <a:solidFill>
                  <a:schemeClr val="tx1"/>
                </a:solidFill>
                <a:latin typeface="Arial" panose="020B0604020202020204" pitchFamily="34" charset="0"/>
                <a:cs typeface="Arial" panose="020B0604020202020204" pitchFamily="34" charset="0"/>
              </a:rPr>
              <a:t>     However, Gateshead Council (2021) emphasises the importance of avoiding direct praise, as a child's instinct is often to do the opposite of what an adult requests. Instead, Gateshead Council (2021) suggests that adults should acknowledge a child’s success and progress by providing quiet feedback with impartial improvement measures. For example, stating, ‘Your noise level today is level 1’ allows adults to link this to a reward system. Additionally, Jones (2018) proposes that behaviour chart systems provide a non-confrontational way to document and enforce consequences without disrupting the rest of the class.</a:t>
            </a:r>
          </a:p>
          <a:p>
            <a:endParaRPr lang="en-GB" sz="1200" b="0" i="0" u="none" strike="noStrike" dirty="0">
              <a:solidFill>
                <a:schemeClr val="tx1"/>
              </a:solidFill>
              <a:effectLst/>
              <a:latin typeface="Arial" panose="020B0604020202020204" pitchFamily="34" charset="0"/>
              <a:cs typeface="Arial" panose="020B0604020202020204" pitchFamily="34" charset="0"/>
            </a:endParaRPr>
          </a:p>
          <a:p>
            <a:pPr algn="ctr"/>
            <a:endParaRPr lang="en-US" sz="1200" dirty="0">
              <a:solidFill>
                <a:schemeClr val="tx1"/>
              </a:solidFill>
              <a:latin typeface="Arial" panose="020B0604020202020204" pitchFamily="34" charset="0"/>
              <a:cs typeface="Arial" panose="020B0604020202020204" pitchFamily="34" charset="0"/>
            </a:endParaRPr>
          </a:p>
        </p:txBody>
      </p:sp>
      <p:sp>
        <p:nvSpPr>
          <p:cNvPr id="12" name="Rounded Rectangle 11">
            <a:extLst>
              <a:ext uri="{FF2B5EF4-FFF2-40B4-BE49-F238E27FC236}">
                <a16:creationId xmlns:a16="http://schemas.microsoft.com/office/drawing/2014/main" id="{CDBDAAE5-9D04-B6E1-BD0F-B1680C44B1EB}"/>
              </a:ext>
            </a:extLst>
          </p:cNvPr>
          <p:cNvSpPr/>
          <p:nvPr/>
        </p:nvSpPr>
        <p:spPr>
          <a:xfrm>
            <a:off x="5168900" y="6057901"/>
            <a:ext cx="6982931" cy="901700"/>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50" b="1" u="sng" dirty="0">
                <a:solidFill>
                  <a:schemeClr val="tx1"/>
                </a:solidFill>
                <a:latin typeface="Arial" panose="020B0604020202020204" pitchFamily="34" charset="0"/>
                <a:ea typeface="Aptos" panose="020B0004020202020204" pitchFamily="34" charset="0"/>
              </a:rPr>
              <a:t>Conclusion</a:t>
            </a:r>
          </a:p>
          <a:p>
            <a:r>
              <a:rPr lang="en-GB" sz="1050" dirty="0">
                <a:solidFill>
                  <a:schemeClr val="tx1"/>
                </a:solidFill>
                <a:latin typeface="Arial" panose="020B0604020202020204" pitchFamily="34" charset="0"/>
                <a:ea typeface="Aptos" panose="020B0004020202020204" pitchFamily="34" charset="0"/>
              </a:rPr>
              <a:t>In conclusion</a:t>
            </a:r>
            <a:r>
              <a:rPr lang="en-GB" sz="1050" dirty="0">
                <a:solidFill>
                  <a:schemeClr val="tx1"/>
                </a:solidFill>
                <a:effectLst/>
                <a:latin typeface="Arial" panose="020B0604020202020204" pitchFamily="34" charset="0"/>
                <a:ea typeface="Aptos" panose="020B0004020202020204" pitchFamily="34" charset="0"/>
              </a:rPr>
              <a:t>, it is evident that children with ODD should receive a diagnosis as early as possible, whether during nursery or the early years of school, to ensure they receive the appropriate support to reach their academic potential. </a:t>
            </a:r>
            <a:r>
              <a:rPr lang="en-GB" sz="105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However, if the child does not yet have a diagnosis, schools should also collaborate with the child’s parents or carers to ensure they are supporting them and helping them get on the right track for a diagnosis.</a:t>
            </a:r>
          </a:p>
          <a:p>
            <a:endParaRPr lang="en-US" sz="1200" dirty="0">
              <a:solidFill>
                <a:schemeClr val="tx1"/>
              </a:solidFill>
            </a:endParaRPr>
          </a:p>
        </p:txBody>
      </p:sp>
    </p:spTree>
    <p:extLst>
      <p:ext uri="{BB962C8B-B14F-4D97-AF65-F5344CB8AC3E}">
        <p14:creationId xmlns:p14="http://schemas.microsoft.com/office/powerpoint/2010/main" val="3255093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5687</TotalTime>
  <Words>1118</Words>
  <Application>Microsoft Macintosh PowerPoint</Application>
  <PresentationFormat>Widescreen</PresentationFormat>
  <Paragraphs>25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Danielle Wheatland (2218320)</dc:creator>
  <cp:lastModifiedBy>Danielle Wheatland (2218320)</cp:lastModifiedBy>
  <cp:revision>1</cp:revision>
  <dcterms:created xsi:type="dcterms:W3CDTF">2025-01-08T20:43:57Z</dcterms:created>
  <dcterms:modified xsi:type="dcterms:W3CDTF">2025-01-14T19:11:54Z</dcterms:modified>
</cp:coreProperties>
</file>