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Canva Sans" panose="020B0604020202020204" charset="0"/>
      <p:regular r:id="rId14"/>
    </p:embeddedFont>
    <p:embeddedFont>
      <p:font typeface="Canva Sans Bold" panose="020B0604020202020204" charset="0"/>
      <p:regular r:id="rId15"/>
    </p:embeddedFont>
    <p:embeddedFont>
      <p:font typeface="Tahoma" panose="020B0604030504040204" pitchFamily="34" charset="0"/>
      <p:regular r:id="rId16"/>
      <p:bold r:id="rId17"/>
    </p:embeddedFont>
    <p:embeddedFont>
      <p:font typeface="TT Hoves Bold"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4" d="100"/>
          <a:sy n="34" d="100"/>
        </p:scale>
        <p:origin x="1260" y="2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 Liviu Noada" userId="7ab9fe65ce5a7cdb" providerId="LiveId" clId="{450A9FDB-5DCD-4B03-9AA1-0A2144D4EB3E}"/>
    <pc:docChg chg="modSld">
      <pc:chgData name="Madalin Liviu Noada" userId="7ab9fe65ce5a7cdb" providerId="LiveId" clId="{450A9FDB-5DCD-4B03-9AA1-0A2144D4EB3E}" dt="2025-11-06T17:12:38.771" v="28" actId="20577"/>
      <pc:docMkLst>
        <pc:docMk/>
      </pc:docMkLst>
      <pc:sldChg chg="modSp mod">
        <pc:chgData name="Madalin Liviu Noada" userId="7ab9fe65ce5a7cdb" providerId="LiveId" clId="{450A9FDB-5DCD-4B03-9AA1-0A2144D4EB3E}" dt="2025-11-06T17:12:38.771" v="28" actId="20577"/>
        <pc:sldMkLst>
          <pc:docMk/>
          <pc:sldMk cId="0" sldId="256"/>
        </pc:sldMkLst>
        <pc:spChg chg="mod">
          <ac:chgData name="Madalin Liviu Noada" userId="7ab9fe65ce5a7cdb" providerId="LiveId" clId="{450A9FDB-5DCD-4B03-9AA1-0A2144D4EB3E}" dt="2025-11-06T17:12:38.771" v="28" actId="20577"/>
          <ac:spMkLst>
            <pc:docMk/>
            <pc:sldMk cId="0" sldId="256"/>
            <ac:spMk id="14"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4670807" cy="5978234"/>
            <a:chOff x="0" y="0"/>
            <a:chExt cx="1230171" cy="1574514"/>
          </a:xfrm>
        </p:grpSpPr>
        <p:sp>
          <p:nvSpPr>
            <p:cNvPr id="3" name="Freeform 3"/>
            <p:cNvSpPr/>
            <p:nvPr/>
          </p:nvSpPr>
          <p:spPr>
            <a:xfrm>
              <a:off x="0" y="0"/>
              <a:ext cx="1230171" cy="1574514"/>
            </a:xfrm>
            <a:custGeom>
              <a:avLst/>
              <a:gdLst/>
              <a:ahLst/>
              <a:cxnLst/>
              <a:rect l="l" t="t" r="r" b="b"/>
              <a:pathLst>
                <a:path w="1230171" h="1574514">
                  <a:moveTo>
                    <a:pt x="0" y="0"/>
                  </a:moveTo>
                  <a:lnTo>
                    <a:pt x="1230171" y="0"/>
                  </a:lnTo>
                  <a:lnTo>
                    <a:pt x="1230171" y="1574514"/>
                  </a:lnTo>
                  <a:lnTo>
                    <a:pt x="0" y="1574514"/>
                  </a:lnTo>
                  <a:close/>
                </a:path>
              </a:pathLst>
            </a:custGeom>
            <a:solidFill>
              <a:srgbClr val="314250"/>
            </a:solidFill>
          </p:spPr>
          <p:txBody>
            <a:bodyPr/>
            <a:lstStyle/>
            <a:p>
              <a:endParaRPr lang="en-GB"/>
            </a:p>
          </p:txBody>
        </p:sp>
        <p:sp>
          <p:nvSpPr>
            <p:cNvPr id="4" name="TextBox 4"/>
            <p:cNvSpPr txBox="1"/>
            <p:nvPr/>
          </p:nvSpPr>
          <p:spPr>
            <a:xfrm>
              <a:off x="0" y="-38100"/>
              <a:ext cx="1230171" cy="1612614"/>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4670807" y="0"/>
            <a:ext cx="13617193" cy="5978234"/>
            <a:chOff x="0" y="0"/>
            <a:chExt cx="2109660" cy="926185"/>
          </a:xfrm>
        </p:grpSpPr>
        <p:sp>
          <p:nvSpPr>
            <p:cNvPr id="6" name="Freeform 6"/>
            <p:cNvSpPr/>
            <p:nvPr/>
          </p:nvSpPr>
          <p:spPr>
            <a:xfrm>
              <a:off x="0" y="0"/>
              <a:ext cx="2109660" cy="926185"/>
            </a:xfrm>
            <a:custGeom>
              <a:avLst/>
              <a:gdLst/>
              <a:ahLst/>
              <a:cxnLst/>
              <a:rect l="l" t="t" r="r" b="b"/>
              <a:pathLst>
                <a:path w="2109660" h="926185">
                  <a:moveTo>
                    <a:pt x="0" y="0"/>
                  </a:moveTo>
                  <a:lnTo>
                    <a:pt x="2109660" y="0"/>
                  </a:lnTo>
                  <a:lnTo>
                    <a:pt x="2109660" y="926185"/>
                  </a:lnTo>
                  <a:lnTo>
                    <a:pt x="0" y="926185"/>
                  </a:lnTo>
                  <a:close/>
                </a:path>
              </a:pathLst>
            </a:custGeom>
            <a:blipFill>
              <a:blip r:embed="rId2"/>
              <a:stretch>
                <a:fillRect t="-14062" b="-14062"/>
              </a:stretch>
            </a:blipFill>
          </p:spPr>
          <p:txBody>
            <a:bodyPr/>
            <a:lstStyle/>
            <a:p>
              <a:endParaRPr lang="en-GB"/>
            </a:p>
          </p:txBody>
        </p:sp>
      </p:grpSp>
      <p:grpSp>
        <p:nvGrpSpPr>
          <p:cNvPr id="7" name="Group 7"/>
          <p:cNvGrpSpPr/>
          <p:nvPr/>
        </p:nvGrpSpPr>
        <p:grpSpPr>
          <a:xfrm>
            <a:off x="3165744" y="2507963"/>
            <a:ext cx="2293747" cy="961152"/>
            <a:chOff x="0" y="0"/>
            <a:chExt cx="604114" cy="253143"/>
          </a:xfrm>
        </p:grpSpPr>
        <p:sp>
          <p:nvSpPr>
            <p:cNvPr id="8" name="Freeform 8"/>
            <p:cNvSpPr/>
            <p:nvPr/>
          </p:nvSpPr>
          <p:spPr>
            <a:xfrm>
              <a:off x="0" y="0"/>
              <a:ext cx="604114" cy="253143"/>
            </a:xfrm>
            <a:custGeom>
              <a:avLst/>
              <a:gdLst/>
              <a:ahLst/>
              <a:cxnLst/>
              <a:rect l="l" t="t" r="r" b="b"/>
              <a:pathLst>
                <a:path w="604114" h="253143">
                  <a:moveTo>
                    <a:pt x="0" y="0"/>
                  </a:moveTo>
                  <a:lnTo>
                    <a:pt x="604114" y="0"/>
                  </a:lnTo>
                  <a:lnTo>
                    <a:pt x="604114" y="253143"/>
                  </a:lnTo>
                  <a:lnTo>
                    <a:pt x="0" y="253143"/>
                  </a:lnTo>
                  <a:close/>
                </a:path>
              </a:pathLst>
            </a:custGeom>
            <a:solidFill>
              <a:srgbClr val="9A6266"/>
            </a:solidFill>
          </p:spPr>
          <p:txBody>
            <a:bodyPr/>
            <a:lstStyle/>
            <a:p>
              <a:endParaRPr lang="en-GB"/>
            </a:p>
          </p:txBody>
        </p:sp>
        <p:sp>
          <p:nvSpPr>
            <p:cNvPr id="9" name="TextBox 9"/>
            <p:cNvSpPr txBox="1"/>
            <p:nvPr/>
          </p:nvSpPr>
          <p:spPr>
            <a:xfrm>
              <a:off x="0" y="-38100"/>
              <a:ext cx="604114" cy="291243"/>
            </a:xfrm>
            <a:prstGeom prst="rect">
              <a:avLst/>
            </a:prstGeom>
          </p:spPr>
          <p:txBody>
            <a:bodyPr lIns="50800" tIns="50800" rIns="50800" bIns="50800" rtlCol="0" anchor="ctr"/>
            <a:lstStyle/>
            <a:p>
              <a:pPr algn="ctr">
                <a:lnSpc>
                  <a:spcPts val="2659"/>
                </a:lnSpc>
                <a:spcBef>
                  <a:spcPct val="0"/>
                </a:spcBef>
              </a:pPr>
              <a:endParaRPr/>
            </a:p>
          </p:txBody>
        </p:sp>
      </p:grpSp>
      <p:sp>
        <p:nvSpPr>
          <p:cNvPr id="10" name="AutoShape 10"/>
          <p:cNvSpPr/>
          <p:nvPr/>
        </p:nvSpPr>
        <p:spPr>
          <a:xfrm>
            <a:off x="3340756" y="2988539"/>
            <a:ext cx="753681" cy="0"/>
          </a:xfrm>
          <a:prstGeom prst="line">
            <a:avLst/>
          </a:prstGeom>
          <a:ln w="114300" cap="flat">
            <a:solidFill>
              <a:srgbClr val="E3E4DE"/>
            </a:solidFill>
            <a:prstDash val="solid"/>
            <a:headEnd type="none" w="sm" len="sm"/>
            <a:tailEnd type="none" w="sm" len="sm"/>
          </a:ln>
        </p:spPr>
        <p:txBody>
          <a:bodyPr/>
          <a:lstStyle/>
          <a:p>
            <a:endParaRPr lang="en-GB"/>
          </a:p>
        </p:txBody>
      </p:sp>
      <p:sp>
        <p:nvSpPr>
          <p:cNvPr id="11" name="AutoShape 11"/>
          <p:cNvSpPr/>
          <p:nvPr/>
        </p:nvSpPr>
        <p:spPr>
          <a:xfrm flipV="1">
            <a:off x="3713928" y="2612277"/>
            <a:ext cx="0" cy="753681"/>
          </a:xfrm>
          <a:prstGeom prst="line">
            <a:avLst/>
          </a:prstGeom>
          <a:ln w="114300" cap="flat">
            <a:solidFill>
              <a:srgbClr val="E3E4DE"/>
            </a:solidFill>
            <a:prstDash val="solid"/>
            <a:headEnd type="none" w="sm" len="sm"/>
            <a:tailEnd type="none" w="sm" len="sm"/>
          </a:ln>
        </p:spPr>
        <p:txBody>
          <a:bodyPr/>
          <a:lstStyle/>
          <a:p>
            <a:endParaRPr lang="en-GB"/>
          </a:p>
        </p:txBody>
      </p:sp>
      <p:sp>
        <p:nvSpPr>
          <p:cNvPr id="12" name="AutoShape 12"/>
          <p:cNvSpPr/>
          <p:nvPr/>
        </p:nvSpPr>
        <p:spPr>
          <a:xfrm>
            <a:off x="5897880" y="5143500"/>
            <a:ext cx="6492240" cy="0"/>
          </a:xfrm>
          <a:prstGeom prst="line">
            <a:avLst/>
          </a:prstGeom>
          <a:ln w="38100" cap="flat">
            <a:solidFill>
              <a:srgbClr val="E3E4DE"/>
            </a:solidFill>
            <a:prstDash val="solid"/>
            <a:headEnd type="none" w="sm" len="sm"/>
            <a:tailEnd type="none" w="sm" len="sm"/>
          </a:ln>
        </p:spPr>
        <p:txBody>
          <a:bodyPr/>
          <a:lstStyle/>
          <a:p>
            <a:endParaRPr lang="en-GB"/>
          </a:p>
        </p:txBody>
      </p:sp>
      <p:sp>
        <p:nvSpPr>
          <p:cNvPr id="13" name="Freeform 13"/>
          <p:cNvSpPr/>
          <p:nvPr/>
        </p:nvSpPr>
        <p:spPr>
          <a:xfrm>
            <a:off x="16383000" y="9658012"/>
            <a:ext cx="2373539" cy="1257976"/>
          </a:xfrm>
          <a:custGeom>
            <a:avLst/>
            <a:gdLst/>
            <a:ahLst/>
            <a:cxnLst/>
            <a:rect l="l" t="t" r="r" b="b"/>
            <a:pathLst>
              <a:path w="2373539" h="1257976">
                <a:moveTo>
                  <a:pt x="0" y="0"/>
                </a:moveTo>
                <a:lnTo>
                  <a:pt x="2373539" y="0"/>
                </a:lnTo>
                <a:lnTo>
                  <a:pt x="2373539" y="1257976"/>
                </a:lnTo>
                <a:lnTo>
                  <a:pt x="0" y="12579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4" name="TextBox 14"/>
          <p:cNvSpPr txBox="1"/>
          <p:nvPr/>
        </p:nvSpPr>
        <p:spPr>
          <a:xfrm>
            <a:off x="13290021" y="6658265"/>
            <a:ext cx="4845579" cy="3256533"/>
          </a:xfrm>
          <a:prstGeom prst="rect">
            <a:avLst/>
          </a:prstGeom>
        </p:spPr>
        <p:txBody>
          <a:bodyPr wrap="square" lIns="0" tIns="0" rIns="0" bIns="0" rtlCol="0" anchor="t">
            <a:spAutoFit/>
          </a:bodyPr>
          <a:lstStyle/>
          <a:p>
            <a:pPr algn="ctr">
              <a:lnSpc>
                <a:spcPts val="3220"/>
              </a:lnSpc>
            </a:pPr>
            <a:r>
              <a:rPr lang="en-US" sz="2300" dirty="0">
                <a:solidFill>
                  <a:srgbClr val="314250"/>
                </a:solidFill>
                <a:latin typeface="Canva Sans"/>
                <a:ea typeface="Canva Sans"/>
                <a:cs typeface="Canva Sans"/>
                <a:sym typeface="Canva Sans"/>
              </a:rPr>
              <a:t>Module Code &amp; Name</a:t>
            </a:r>
          </a:p>
          <a:p>
            <a:pPr algn="ctr">
              <a:lnSpc>
                <a:spcPts val="3220"/>
              </a:lnSpc>
            </a:pPr>
            <a:r>
              <a:rPr lang="en-US" sz="2300" dirty="0">
                <a:solidFill>
                  <a:srgbClr val="314250"/>
                </a:solidFill>
                <a:latin typeface="Canva Sans"/>
                <a:ea typeface="Canva Sans"/>
                <a:cs typeface="Canva Sans"/>
                <a:sym typeface="Canva Sans"/>
              </a:rPr>
              <a:t>BMIH6001</a:t>
            </a:r>
          </a:p>
          <a:p>
            <a:pPr algn="ctr">
              <a:lnSpc>
                <a:spcPts val="3220"/>
              </a:lnSpc>
            </a:pPr>
            <a:r>
              <a:rPr lang="en-US" sz="2300" dirty="0">
                <a:solidFill>
                  <a:srgbClr val="314250"/>
                </a:solidFill>
                <a:latin typeface="Canva Sans"/>
                <a:ea typeface="Canva Sans"/>
                <a:cs typeface="Canva Sans"/>
                <a:sym typeface="Canva Sans"/>
              </a:rPr>
              <a:t>Contemporary Themes in the hotel and hospitality sector Module Lead: Natalie Brailsford Student name: Madalin Liviu Noada </a:t>
            </a:r>
          </a:p>
          <a:p>
            <a:pPr algn="ctr">
              <a:lnSpc>
                <a:spcPts val="3220"/>
              </a:lnSpc>
            </a:pPr>
            <a:r>
              <a:rPr lang="en-US" sz="2300" dirty="0">
                <a:solidFill>
                  <a:srgbClr val="314250"/>
                </a:solidFill>
                <a:latin typeface="Canva Sans"/>
                <a:ea typeface="Canva Sans"/>
                <a:cs typeface="Canva Sans"/>
                <a:sym typeface="Canva Sans"/>
              </a:rPr>
              <a:t>Student number: 2232425</a:t>
            </a:r>
          </a:p>
        </p:txBody>
      </p:sp>
      <p:sp>
        <p:nvSpPr>
          <p:cNvPr id="15" name="TextBox 15"/>
          <p:cNvSpPr txBox="1"/>
          <p:nvPr/>
        </p:nvSpPr>
        <p:spPr>
          <a:xfrm>
            <a:off x="463425" y="6411867"/>
            <a:ext cx="12747101" cy="3286125"/>
          </a:xfrm>
          <a:prstGeom prst="rect">
            <a:avLst/>
          </a:prstGeom>
        </p:spPr>
        <p:txBody>
          <a:bodyPr lIns="0" tIns="0" rIns="0" bIns="0" rtlCol="0" anchor="t">
            <a:spAutoFit/>
          </a:bodyPr>
          <a:lstStyle/>
          <a:p>
            <a:pPr algn="ctr">
              <a:lnSpc>
                <a:spcPts val="8641"/>
              </a:lnSpc>
            </a:pPr>
            <a:r>
              <a:rPr lang="en-US" sz="7201" b="1">
                <a:solidFill>
                  <a:srgbClr val="314250"/>
                </a:solidFill>
                <a:latin typeface="TT Hoves Bold"/>
                <a:ea typeface="TT Hoves Bold"/>
                <a:cs typeface="TT Hoves Bold"/>
                <a:sym typeface="TT Hoves Bold"/>
              </a:rPr>
              <a:t>THE DEEPENING MENTAL HEALTH CRISIS IN THE HOSPITALITY INDUSTRY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sp>
        <p:nvSpPr>
          <p:cNvPr id="2" name="TextBox 2"/>
          <p:cNvSpPr txBox="1"/>
          <p:nvPr/>
        </p:nvSpPr>
        <p:spPr>
          <a:xfrm>
            <a:off x="1028700" y="808208"/>
            <a:ext cx="15744525" cy="1476375"/>
          </a:xfrm>
          <a:prstGeom prst="rect">
            <a:avLst/>
          </a:prstGeom>
        </p:spPr>
        <p:txBody>
          <a:bodyPr lIns="0" tIns="0" rIns="0" bIns="0" rtlCol="0" anchor="t">
            <a:spAutoFit/>
          </a:bodyPr>
          <a:lstStyle/>
          <a:p>
            <a:pPr algn="ctr">
              <a:lnSpc>
                <a:spcPts val="11760"/>
              </a:lnSpc>
            </a:pPr>
            <a:r>
              <a:rPr lang="en-US" sz="9800" b="1">
                <a:solidFill>
                  <a:srgbClr val="314250"/>
                </a:solidFill>
                <a:latin typeface="TT Hoves Bold"/>
                <a:ea typeface="TT Hoves Bold"/>
                <a:cs typeface="TT Hoves Bold"/>
                <a:sym typeface="TT Hoves Bold"/>
              </a:rPr>
              <a:t>OVERVIEW OF THE ISSUE </a:t>
            </a:r>
          </a:p>
        </p:txBody>
      </p:sp>
      <p:grpSp>
        <p:nvGrpSpPr>
          <p:cNvPr id="3" name="Group 3"/>
          <p:cNvGrpSpPr/>
          <p:nvPr/>
        </p:nvGrpSpPr>
        <p:grpSpPr>
          <a:xfrm>
            <a:off x="13919291" y="4365873"/>
            <a:ext cx="4670807" cy="5978234"/>
            <a:chOff x="0" y="0"/>
            <a:chExt cx="1230171" cy="1574514"/>
          </a:xfrm>
        </p:grpSpPr>
        <p:sp>
          <p:nvSpPr>
            <p:cNvPr id="4" name="Freeform 4"/>
            <p:cNvSpPr/>
            <p:nvPr/>
          </p:nvSpPr>
          <p:spPr>
            <a:xfrm>
              <a:off x="0" y="0"/>
              <a:ext cx="1230171" cy="1574514"/>
            </a:xfrm>
            <a:custGeom>
              <a:avLst/>
              <a:gdLst/>
              <a:ahLst/>
              <a:cxnLst/>
              <a:rect l="l" t="t" r="r" b="b"/>
              <a:pathLst>
                <a:path w="1230171" h="1574514">
                  <a:moveTo>
                    <a:pt x="0" y="0"/>
                  </a:moveTo>
                  <a:lnTo>
                    <a:pt x="1230171" y="0"/>
                  </a:lnTo>
                  <a:lnTo>
                    <a:pt x="1230171" y="1574514"/>
                  </a:lnTo>
                  <a:lnTo>
                    <a:pt x="0" y="1574514"/>
                  </a:lnTo>
                  <a:close/>
                </a:path>
              </a:pathLst>
            </a:custGeom>
            <a:solidFill>
              <a:srgbClr val="9A6266"/>
            </a:solidFill>
          </p:spPr>
          <p:txBody>
            <a:bodyPr/>
            <a:lstStyle/>
            <a:p>
              <a:endParaRPr lang="en-GB"/>
            </a:p>
          </p:txBody>
        </p:sp>
        <p:sp>
          <p:nvSpPr>
            <p:cNvPr id="5" name="TextBox 5"/>
            <p:cNvSpPr txBox="1"/>
            <p:nvPr/>
          </p:nvSpPr>
          <p:spPr>
            <a:xfrm>
              <a:off x="0" y="-38100"/>
              <a:ext cx="1230171" cy="1612614"/>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9614199" y="4394427"/>
            <a:ext cx="7349667" cy="5921127"/>
            <a:chOff x="0" y="0"/>
            <a:chExt cx="1138656" cy="917337"/>
          </a:xfrm>
        </p:grpSpPr>
        <p:sp>
          <p:nvSpPr>
            <p:cNvPr id="7" name="Freeform 7"/>
            <p:cNvSpPr/>
            <p:nvPr/>
          </p:nvSpPr>
          <p:spPr>
            <a:xfrm>
              <a:off x="0" y="0"/>
              <a:ext cx="1138656" cy="917338"/>
            </a:xfrm>
            <a:custGeom>
              <a:avLst/>
              <a:gdLst/>
              <a:ahLst/>
              <a:cxnLst/>
              <a:rect l="l" t="t" r="r" b="b"/>
              <a:pathLst>
                <a:path w="1138656" h="917338">
                  <a:moveTo>
                    <a:pt x="0" y="0"/>
                  </a:moveTo>
                  <a:lnTo>
                    <a:pt x="1138656" y="0"/>
                  </a:lnTo>
                  <a:lnTo>
                    <a:pt x="1138656" y="917338"/>
                  </a:lnTo>
                  <a:lnTo>
                    <a:pt x="0" y="917338"/>
                  </a:lnTo>
                  <a:close/>
                </a:path>
              </a:pathLst>
            </a:custGeom>
            <a:blipFill>
              <a:blip r:embed="rId2"/>
              <a:stretch>
                <a:fillRect l="-10460" r="-10460"/>
              </a:stretch>
            </a:blipFill>
          </p:spPr>
          <p:txBody>
            <a:bodyPr/>
            <a:lstStyle/>
            <a:p>
              <a:endParaRPr lang="en-GB"/>
            </a:p>
          </p:txBody>
        </p:sp>
      </p:grpSp>
      <p:sp>
        <p:nvSpPr>
          <p:cNvPr id="8" name="TextBox 8"/>
          <p:cNvSpPr txBox="1"/>
          <p:nvPr/>
        </p:nvSpPr>
        <p:spPr>
          <a:xfrm>
            <a:off x="461140" y="2876373"/>
            <a:ext cx="8439822" cy="6391910"/>
          </a:xfrm>
          <a:prstGeom prst="rect">
            <a:avLst/>
          </a:prstGeom>
        </p:spPr>
        <p:txBody>
          <a:bodyPr lIns="0" tIns="0" rIns="0" bIns="0" rtlCol="0" anchor="t">
            <a:spAutoFit/>
          </a:bodyPr>
          <a:lstStyle/>
          <a:p>
            <a:pPr marL="561339" lvl="1" indent="-280669" algn="just">
              <a:lnSpc>
                <a:spcPts val="3639"/>
              </a:lnSpc>
              <a:buFont typeface="Arial"/>
              <a:buChar char="•"/>
            </a:pPr>
            <a:r>
              <a:rPr lang="en-US" sz="2599" dirty="0">
                <a:solidFill>
                  <a:srgbClr val="314250"/>
                </a:solidFill>
                <a:latin typeface="Canva Sans"/>
                <a:ea typeface="Canva Sans"/>
                <a:cs typeface="Canva Sans"/>
                <a:sym typeface="Canva Sans"/>
              </a:rPr>
              <a:t>The hospitality sector is experiencing an acute worsening of the mental health crisis of increasing stress, burnout, and emotional fatigue among the workers. </a:t>
            </a:r>
          </a:p>
          <a:p>
            <a:pPr marL="561339" lvl="1" indent="-280669" algn="just">
              <a:lnSpc>
                <a:spcPts val="3639"/>
              </a:lnSpc>
              <a:buFont typeface="Arial"/>
              <a:buChar char="•"/>
            </a:pPr>
            <a:r>
              <a:rPr lang="en-US" sz="2599" dirty="0" err="1">
                <a:solidFill>
                  <a:srgbClr val="314250"/>
                </a:solidFill>
                <a:latin typeface="Canva Sans"/>
                <a:ea typeface="Canva Sans"/>
                <a:cs typeface="Canva Sans"/>
                <a:sym typeface="Canva Sans"/>
              </a:rPr>
              <a:t>Bhuiyan</a:t>
            </a:r>
            <a:r>
              <a:rPr lang="en-US" sz="2599" dirty="0">
                <a:solidFill>
                  <a:srgbClr val="314250"/>
                </a:solidFill>
                <a:latin typeface="Canva Sans"/>
                <a:ea typeface="Canva Sans"/>
                <a:cs typeface="Canva Sans"/>
                <a:sym typeface="Canva Sans"/>
              </a:rPr>
              <a:t> et al. (2024) discover that anxiety and depression in hotel workforces around the world are aggravated by post-COVID staff shortages and extend working hours, whereas Hu et al. (2025) associate emotional </a:t>
            </a:r>
            <a:r>
              <a:rPr lang="en-US" sz="2599" dirty="0" err="1">
                <a:solidFill>
                  <a:srgbClr val="314250"/>
                </a:solidFill>
                <a:latin typeface="Canva Sans"/>
                <a:ea typeface="Canva Sans"/>
                <a:cs typeface="Canva Sans"/>
                <a:sym typeface="Canva Sans"/>
              </a:rPr>
              <a:t>labour</a:t>
            </a:r>
            <a:r>
              <a:rPr lang="en-US" sz="2599" dirty="0">
                <a:solidFill>
                  <a:srgbClr val="314250"/>
                </a:solidFill>
                <a:latin typeface="Canva Sans"/>
                <a:ea typeface="Canva Sans"/>
                <a:cs typeface="Canva Sans"/>
                <a:sym typeface="Canva Sans"/>
              </a:rPr>
              <a:t> demands with chronic burnout and decreasing job satisfaction. </a:t>
            </a:r>
          </a:p>
          <a:p>
            <a:pPr marL="561339" lvl="1" indent="-280669" algn="just">
              <a:lnSpc>
                <a:spcPts val="3639"/>
              </a:lnSpc>
              <a:buFont typeface="Arial"/>
              <a:buChar char="•"/>
            </a:pPr>
            <a:r>
              <a:rPr lang="en-US" sz="2599" dirty="0">
                <a:solidFill>
                  <a:srgbClr val="314250"/>
                </a:solidFill>
                <a:latin typeface="Canva Sans"/>
                <a:ea typeface="Canva Sans"/>
                <a:cs typeface="Canva Sans"/>
                <a:sym typeface="Canva Sans"/>
              </a:rPr>
              <a:t>It has become a systematic, industry-wide crisis, not the distress of an individual but an </a:t>
            </a:r>
            <a:r>
              <a:rPr lang="en-US" sz="2599" dirty="0" err="1">
                <a:solidFill>
                  <a:srgbClr val="314250"/>
                </a:solidFill>
                <a:latin typeface="Canva Sans"/>
                <a:ea typeface="Canva Sans"/>
                <a:cs typeface="Canva Sans"/>
                <a:sym typeface="Canva Sans"/>
              </a:rPr>
              <a:t>organisational</a:t>
            </a:r>
            <a:r>
              <a:rPr lang="en-US" sz="2599" dirty="0">
                <a:solidFill>
                  <a:srgbClr val="314250"/>
                </a:solidFill>
                <a:latin typeface="Canva Sans"/>
                <a:ea typeface="Canva Sans"/>
                <a:cs typeface="Canva Sans"/>
                <a:sym typeface="Canva Sans"/>
              </a:rPr>
              <a:t> cultural and leadership breakdown.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grpSp>
        <p:nvGrpSpPr>
          <p:cNvPr id="2" name="Group 2"/>
          <p:cNvGrpSpPr/>
          <p:nvPr/>
        </p:nvGrpSpPr>
        <p:grpSpPr>
          <a:xfrm>
            <a:off x="0" y="4423099"/>
            <a:ext cx="9144000" cy="5885952"/>
            <a:chOff x="0" y="0"/>
            <a:chExt cx="2408296" cy="1550210"/>
          </a:xfrm>
        </p:grpSpPr>
        <p:sp>
          <p:nvSpPr>
            <p:cNvPr id="3" name="Freeform 3"/>
            <p:cNvSpPr/>
            <p:nvPr/>
          </p:nvSpPr>
          <p:spPr>
            <a:xfrm>
              <a:off x="0" y="0"/>
              <a:ext cx="2408296" cy="1550210"/>
            </a:xfrm>
            <a:custGeom>
              <a:avLst/>
              <a:gdLst/>
              <a:ahLst/>
              <a:cxnLst/>
              <a:rect l="l" t="t" r="r" b="b"/>
              <a:pathLst>
                <a:path w="2408296" h="1550210">
                  <a:moveTo>
                    <a:pt x="0" y="0"/>
                  </a:moveTo>
                  <a:lnTo>
                    <a:pt x="2408296" y="0"/>
                  </a:lnTo>
                  <a:lnTo>
                    <a:pt x="2408296" y="1550210"/>
                  </a:lnTo>
                  <a:lnTo>
                    <a:pt x="0" y="1550210"/>
                  </a:lnTo>
                  <a:close/>
                </a:path>
              </a:pathLst>
            </a:custGeom>
            <a:solidFill>
              <a:srgbClr val="314250"/>
            </a:solidFill>
          </p:spPr>
          <p:txBody>
            <a:bodyPr/>
            <a:lstStyle/>
            <a:p>
              <a:endParaRPr lang="en-GB"/>
            </a:p>
          </p:txBody>
        </p:sp>
        <p:sp>
          <p:nvSpPr>
            <p:cNvPr id="4" name="TextBox 4"/>
            <p:cNvSpPr txBox="1"/>
            <p:nvPr/>
          </p:nvSpPr>
          <p:spPr>
            <a:xfrm>
              <a:off x="0" y="-38100"/>
              <a:ext cx="2408296" cy="158831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341088" y="4423099"/>
            <a:ext cx="8802912" cy="5550078"/>
            <a:chOff x="0" y="0"/>
            <a:chExt cx="1363801" cy="859852"/>
          </a:xfrm>
        </p:grpSpPr>
        <p:sp>
          <p:nvSpPr>
            <p:cNvPr id="6" name="Freeform 6"/>
            <p:cNvSpPr/>
            <p:nvPr/>
          </p:nvSpPr>
          <p:spPr>
            <a:xfrm>
              <a:off x="0" y="0"/>
              <a:ext cx="1363801" cy="859852"/>
            </a:xfrm>
            <a:custGeom>
              <a:avLst/>
              <a:gdLst/>
              <a:ahLst/>
              <a:cxnLst/>
              <a:rect l="l" t="t" r="r" b="b"/>
              <a:pathLst>
                <a:path w="1363801" h="859852">
                  <a:moveTo>
                    <a:pt x="0" y="0"/>
                  </a:moveTo>
                  <a:lnTo>
                    <a:pt x="1363801" y="0"/>
                  </a:lnTo>
                  <a:lnTo>
                    <a:pt x="1363801" y="859852"/>
                  </a:lnTo>
                  <a:lnTo>
                    <a:pt x="0" y="859852"/>
                  </a:lnTo>
                  <a:close/>
                </a:path>
              </a:pathLst>
            </a:custGeom>
            <a:blipFill>
              <a:blip r:embed="rId2"/>
              <a:stretch>
                <a:fillRect t="-2836" b="-2836"/>
              </a:stretch>
            </a:blipFill>
          </p:spPr>
          <p:txBody>
            <a:bodyPr/>
            <a:lstStyle/>
            <a:p>
              <a:endParaRPr lang="en-GB"/>
            </a:p>
          </p:txBody>
        </p:sp>
      </p:grpSp>
      <p:grpSp>
        <p:nvGrpSpPr>
          <p:cNvPr id="7" name="Group 7"/>
          <p:cNvGrpSpPr/>
          <p:nvPr/>
        </p:nvGrpSpPr>
        <p:grpSpPr>
          <a:xfrm>
            <a:off x="9941702" y="373625"/>
            <a:ext cx="7950531" cy="3064969"/>
            <a:chOff x="0" y="0"/>
            <a:chExt cx="1231745" cy="474844"/>
          </a:xfrm>
        </p:grpSpPr>
        <p:sp>
          <p:nvSpPr>
            <p:cNvPr id="8" name="Freeform 8"/>
            <p:cNvSpPr/>
            <p:nvPr/>
          </p:nvSpPr>
          <p:spPr>
            <a:xfrm>
              <a:off x="0" y="0"/>
              <a:ext cx="1231745" cy="474844"/>
            </a:xfrm>
            <a:custGeom>
              <a:avLst/>
              <a:gdLst/>
              <a:ahLst/>
              <a:cxnLst/>
              <a:rect l="l" t="t" r="r" b="b"/>
              <a:pathLst>
                <a:path w="1231745" h="474844">
                  <a:moveTo>
                    <a:pt x="0" y="0"/>
                  </a:moveTo>
                  <a:lnTo>
                    <a:pt x="1231745" y="0"/>
                  </a:lnTo>
                  <a:lnTo>
                    <a:pt x="1231745" y="474844"/>
                  </a:lnTo>
                  <a:lnTo>
                    <a:pt x="0" y="474844"/>
                  </a:lnTo>
                  <a:close/>
                </a:path>
              </a:pathLst>
            </a:custGeom>
            <a:blipFill>
              <a:blip r:embed="rId3"/>
              <a:stretch>
                <a:fillRect t="-36412" b="-36412"/>
              </a:stretch>
            </a:blipFill>
          </p:spPr>
          <p:txBody>
            <a:bodyPr/>
            <a:lstStyle/>
            <a:p>
              <a:endParaRPr lang="en-GB"/>
            </a:p>
          </p:txBody>
        </p:sp>
      </p:grpSp>
      <p:sp>
        <p:nvSpPr>
          <p:cNvPr id="9" name="TextBox 9"/>
          <p:cNvSpPr txBox="1"/>
          <p:nvPr/>
        </p:nvSpPr>
        <p:spPr>
          <a:xfrm>
            <a:off x="620767" y="373625"/>
            <a:ext cx="8846451" cy="1581150"/>
          </a:xfrm>
          <a:prstGeom prst="rect">
            <a:avLst/>
          </a:prstGeom>
        </p:spPr>
        <p:txBody>
          <a:bodyPr lIns="0" tIns="0" rIns="0" bIns="0" rtlCol="0" anchor="t">
            <a:spAutoFit/>
          </a:bodyPr>
          <a:lstStyle/>
          <a:p>
            <a:pPr algn="ctr">
              <a:lnSpc>
                <a:spcPts val="6240"/>
              </a:lnSpc>
            </a:pPr>
            <a:r>
              <a:rPr lang="en-US" sz="5200" b="1">
                <a:solidFill>
                  <a:srgbClr val="314250"/>
                </a:solidFill>
                <a:latin typeface="TT Hoves Bold"/>
                <a:ea typeface="TT Hoves Bold"/>
                <a:cs typeface="TT Hoves Bold"/>
                <a:sym typeface="TT Hoves Bold"/>
              </a:rPr>
              <a:t>RESEARCH AIM &amp; OBJECTIVES</a:t>
            </a:r>
          </a:p>
        </p:txBody>
      </p:sp>
      <p:sp>
        <p:nvSpPr>
          <p:cNvPr id="10" name="TextBox 10"/>
          <p:cNvSpPr txBox="1"/>
          <p:nvPr/>
        </p:nvSpPr>
        <p:spPr>
          <a:xfrm>
            <a:off x="9467217" y="4552245"/>
            <a:ext cx="8661158" cy="4789805"/>
          </a:xfrm>
          <a:prstGeom prst="rect">
            <a:avLst/>
          </a:prstGeom>
        </p:spPr>
        <p:txBody>
          <a:bodyPr lIns="0" tIns="0" rIns="0" bIns="0" rtlCol="0" anchor="t">
            <a:spAutoFit/>
          </a:bodyPr>
          <a:lstStyle/>
          <a:p>
            <a:pPr marL="496571" lvl="1" indent="-248285" algn="just">
              <a:lnSpc>
                <a:spcPts val="3220"/>
              </a:lnSpc>
              <a:buFont typeface="Arial"/>
              <a:buChar char="•"/>
            </a:pPr>
            <a:r>
              <a:rPr lang="en-US" sz="2300">
                <a:solidFill>
                  <a:srgbClr val="314250"/>
                </a:solidFill>
                <a:latin typeface="Canva Sans"/>
                <a:ea typeface="Canva Sans"/>
                <a:cs typeface="Canva Sans"/>
                <a:sym typeface="Canva Sans"/>
              </a:rPr>
              <a:t>To identify key structural, cultural, and occupational factors contributing to mental health decline among hospitality employees.</a:t>
            </a:r>
          </a:p>
          <a:p>
            <a:pPr marL="496571" lvl="1" indent="-248285" algn="just">
              <a:lnSpc>
                <a:spcPts val="3220"/>
              </a:lnSpc>
              <a:buFont typeface="Arial"/>
              <a:buChar char="•"/>
            </a:pPr>
            <a:r>
              <a:rPr lang="en-US" sz="2300">
                <a:solidFill>
                  <a:srgbClr val="314250"/>
                </a:solidFill>
                <a:latin typeface="Canva Sans"/>
                <a:ea typeface="Canva Sans"/>
                <a:cs typeface="Canva Sans"/>
                <a:sym typeface="Canva Sans"/>
              </a:rPr>
              <a:t>To evaluate organisational initiatives and leadership practices addressing employee well-being and psychological safety.</a:t>
            </a:r>
          </a:p>
          <a:p>
            <a:pPr marL="496571" lvl="1" indent="-248285" algn="just">
              <a:lnSpc>
                <a:spcPts val="3220"/>
              </a:lnSpc>
              <a:buFont typeface="Arial"/>
              <a:buChar char="•"/>
            </a:pPr>
            <a:r>
              <a:rPr lang="en-US" sz="2300">
                <a:solidFill>
                  <a:srgbClr val="314250"/>
                </a:solidFill>
                <a:latin typeface="Canva Sans"/>
                <a:ea typeface="Canva Sans"/>
                <a:cs typeface="Canva Sans"/>
                <a:sym typeface="Canva Sans"/>
              </a:rPr>
              <a:t>To assess how mental health issues influence workforce productivity, service quality, and staff retention.</a:t>
            </a:r>
          </a:p>
          <a:p>
            <a:pPr marL="496571" lvl="1" indent="-248285" algn="just">
              <a:lnSpc>
                <a:spcPts val="3220"/>
              </a:lnSpc>
              <a:buFont typeface="Arial"/>
              <a:buChar char="•"/>
            </a:pPr>
            <a:r>
              <a:rPr lang="en-US" sz="2300">
                <a:solidFill>
                  <a:srgbClr val="314250"/>
                </a:solidFill>
                <a:latin typeface="Canva Sans"/>
                <a:ea typeface="Canva Sans"/>
                <a:cs typeface="Canva Sans"/>
                <a:sym typeface="Canva Sans"/>
              </a:rPr>
              <a:t>To recommend sustainable frameworks and policy-driven strategies for fostering long-term mental wellness in hospitality operations.</a:t>
            </a:r>
          </a:p>
          <a:p>
            <a:pPr algn="just">
              <a:lnSpc>
                <a:spcPts val="3220"/>
              </a:lnSpc>
            </a:pPr>
            <a:endParaRPr lang="en-US" sz="2300">
              <a:solidFill>
                <a:srgbClr val="314250"/>
              </a:solidFill>
              <a:latin typeface="Canva Sans"/>
              <a:ea typeface="Canva Sans"/>
              <a:cs typeface="Canva Sans"/>
              <a:sym typeface="Canva Sans"/>
            </a:endParaRPr>
          </a:p>
        </p:txBody>
      </p:sp>
      <p:sp>
        <p:nvSpPr>
          <p:cNvPr id="11" name="Freeform 11"/>
          <p:cNvSpPr/>
          <p:nvPr/>
        </p:nvSpPr>
        <p:spPr>
          <a:xfrm>
            <a:off x="15914461" y="9029024"/>
            <a:ext cx="2373539" cy="1257976"/>
          </a:xfrm>
          <a:custGeom>
            <a:avLst/>
            <a:gdLst/>
            <a:ahLst/>
            <a:cxnLst/>
            <a:rect l="l" t="t" r="r" b="b"/>
            <a:pathLst>
              <a:path w="2373539" h="1257976">
                <a:moveTo>
                  <a:pt x="0" y="0"/>
                </a:moveTo>
                <a:lnTo>
                  <a:pt x="2373539" y="0"/>
                </a:lnTo>
                <a:lnTo>
                  <a:pt x="2373539" y="1257976"/>
                </a:lnTo>
                <a:lnTo>
                  <a:pt x="0" y="125797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0" y="2172342"/>
            <a:ext cx="10009974" cy="1053781"/>
          </a:xfrm>
          <a:prstGeom prst="rect">
            <a:avLst/>
          </a:prstGeom>
        </p:spPr>
        <p:txBody>
          <a:bodyPr lIns="0" tIns="0" rIns="0" bIns="0" rtlCol="0" anchor="t">
            <a:spAutoFit/>
          </a:bodyPr>
          <a:lstStyle/>
          <a:p>
            <a:pPr algn="ctr">
              <a:lnSpc>
                <a:spcPts val="2817"/>
              </a:lnSpc>
              <a:spcBef>
                <a:spcPct val="0"/>
              </a:spcBef>
            </a:pPr>
            <a:r>
              <a:rPr lang="en-US" sz="2012" b="1">
                <a:solidFill>
                  <a:srgbClr val="314250"/>
                </a:solidFill>
                <a:latin typeface="Canva Sans Bold"/>
                <a:ea typeface="Canva Sans Bold"/>
                <a:cs typeface="Canva Sans Bold"/>
                <a:sym typeface="Canva Sans Bold"/>
              </a:rPr>
              <a:t>Research Aim:</a:t>
            </a:r>
          </a:p>
          <a:p>
            <a:pPr algn="ctr">
              <a:lnSpc>
                <a:spcPts val="2817"/>
              </a:lnSpc>
              <a:spcBef>
                <a:spcPct val="0"/>
              </a:spcBef>
            </a:pPr>
            <a:r>
              <a:rPr lang="en-US" sz="2012">
                <a:solidFill>
                  <a:srgbClr val="314250"/>
                </a:solidFill>
                <a:latin typeface="Canva Sans"/>
                <a:ea typeface="Canva Sans"/>
                <a:cs typeface="Canva Sans"/>
                <a:sym typeface="Canva Sans"/>
              </a:rPr>
              <a:t> To explore critically the underlying causes, effects, and strategic responses to the increasing mental health challenges in the global hospitality industry.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grpSp>
        <p:nvGrpSpPr>
          <p:cNvPr id="2" name="Group 2"/>
          <p:cNvGrpSpPr/>
          <p:nvPr/>
        </p:nvGrpSpPr>
        <p:grpSpPr>
          <a:xfrm>
            <a:off x="16112427" y="8102458"/>
            <a:ext cx="2293747" cy="961152"/>
            <a:chOff x="0" y="0"/>
            <a:chExt cx="604114" cy="253143"/>
          </a:xfrm>
        </p:grpSpPr>
        <p:sp>
          <p:nvSpPr>
            <p:cNvPr id="3" name="Freeform 3"/>
            <p:cNvSpPr/>
            <p:nvPr/>
          </p:nvSpPr>
          <p:spPr>
            <a:xfrm>
              <a:off x="0" y="0"/>
              <a:ext cx="604114" cy="253143"/>
            </a:xfrm>
            <a:custGeom>
              <a:avLst/>
              <a:gdLst/>
              <a:ahLst/>
              <a:cxnLst/>
              <a:rect l="l" t="t" r="r" b="b"/>
              <a:pathLst>
                <a:path w="604114" h="253143">
                  <a:moveTo>
                    <a:pt x="0" y="0"/>
                  </a:moveTo>
                  <a:lnTo>
                    <a:pt x="604114" y="0"/>
                  </a:lnTo>
                  <a:lnTo>
                    <a:pt x="604114" y="253143"/>
                  </a:lnTo>
                  <a:lnTo>
                    <a:pt x="0" y="253143"/>
                  </a:lnTo>
                  <a:close/>
                </a:path>
              </a:pathLst>
            </a:custGeom>
            <a:solidFill>
              <a:srgbClr val="9A6266"/>
            </a:solidFill>
          </p:spPr>
          <p:txBody>
            <a:bodyPr/>
            <a:lstStyle/>
            <a:p>
              <a:endParaRPr lang="en-GB"/>
            </a:p>
          </p:txBody>
        </p:sp>
        <p:sp>
          <p:nvSpPr>
            <p:cNvPr id="4" name="TextBox 4"/>
            <p:cNvSpPr txBox="1"/>
            <p:nvPr/>
          </p:nvSpPr>
          <p:spPr>
            <a:xfrm>
              <a:off x="0" y="-38100"/>
              <a:ext cx="604114" cy="291243"/>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a:off x="16287439" y="8583034"/>
            <a:ext cx="753681" cy="0"/>
          </a:xfrm>
          <a:prstGeom prst="line">
            <a:avLst/>
          </a:prstGeom>
          <a:ln w="114300" cap="flat">
            <a:solidFill>
              <a:srgbClr val="E3E4DE"/>
            </a:solidFill>
            <a:prstDash val="solid"/>
            <a:headEnd type="none" w="sm" len="sm"/>
            <a:tailEnd type="none" w="sm" len="sm"/>
          </a:ln>
        </p:spPr>
        <p:txBody>
          <a:bodyPr/>
          <a:lstStyle/>
          <a:p>
            <a:endParaRPr lang="en-GB"/>
          </a:p>
        </p:txBody>
      </p:sp>
      <p:sp>
        <p:nvSpPr>
          <p:cNvPr id="6" name="AutoShape 6"/>
          <p:cNvSpPr/>
          <p:nvPr/>
        </p:nvSpPr>
        <p:spPr>
          <a:xfrm flipV="1">
            <a:off x="16660610" y="8206772"/>
            <a:ext cx="0" cy="753681"/>
          </a:xfrm>
          <a:prstGeom prst="line">
            <a:avLst/>
          </a:prstGeom>
          <a:ln w="114300" cap="flat">
            <a:solidFill>
              <a:srgbClr val="E3E4DE"/>
            </a:solidFill>
            <a:prstDash val="solid"/>
            <a:headEnd type="none" w="sm" len="sm"/>
            <a:tailEnd type="none" w="sm" len="sm"/>
          </a:ln>
        </p:spPr>
        <p:txBody>
          <a:bodyPr/>
          <a:lstStyle/>
          <a:p>
            <a:endParaRPr lang="en-GB"/>
          </a:p>
        </p:txBody>
      </p:sp>
      <p:grpSp>
        <p:nvGrpSpPr>
          <p:cNvPr id="7" name="Group 7"/>
          <p:cNvGrpSpPr/>
          <p:nvPr/>
        </p:nvGrpSpPr>
        <p:grpSpPr>
          <a:xfrm>
            <a:off x="341088" y="377295"/>
            <a:ext cx="6585882" cy="9619893"/>
            <a:chOff x="0" y="0"/>
            <a:chExt cx="1020325" cy="1490373"/>
          </a:xfrm>
        </p:grpSpPr>
        <p:sp>
          <p:nvSpPr>
            <p:cNvPr id="8" name="Freeform 8"/>
            <p:cNvSpPr/>
            <p:nvPr/>
          </p:nvSpPr>
          <p:spPr>
            <a:xfrm>
              <a:off x="0" y="0"/>
              <a:ext cx="1020325" cy="1490373"/>
            </a:xfrm>
            <a:custGeom>
              <a:avLst/>
              <a:gdLst/>
              <a:ahLst/>
              <a:cxnLst/>
              <a:rect l="l" t="t" r="r" b="b"/>
              <a:pathLst>
                <a:path w="1020325" h="1490373">
                  <a:moveTo>
                    <a:pt x="0" y="0"/>
                  </a:moveTo>
                  <a:lnTo>
                    <a:pt x="1020325" y="0"/>
                  </a:lnTo>
                  <a:lnTo>
                    <a:pt x="1020325" y="1490373"/>
                  </a:lnTo>
                  <a:lnTo>
                    <a:pt x="0" y="1490373"/>
                  </a:lnTo>
                  <a:close/>
                </a:path>
              </a:pathLst>
            </a:custGeom>
            <a:blipFill>
              <a:blip r:embed="rId2"/>
              <a:stretch>
                <a:fillRect l="-108923" r="-50753"/>
              </a:stretch>
            </a:blipFill>
          </p:spPr>
          <p:txBody>
            <a:bodyPr/>
            <a:lstStyle/>
            <a:p>
              <a:endParaRPr lang="en-GB"/>
            </a:p>
          </p:txBody>
        </p:sp>
      </p:grpSp>
      <p:sp>
        <p:nvSpPr>
          <p:cNvPr id="9" name="TextBox 9"/>
          <p:cNvSpPr txBox="1"/>
          <p:nvPr/>
        </p:nvSpPr>
        <p:spPr>
          <a:xfrm>
            <a:off x="8034159" y="1038225"/>
            <a:ext cx="9225141" cy="1171575"/>
          </a:xfrm>
          <a:prstGeom prst="rect">
            <a:avLst/>
          </a:prstGeom>
        </p:spPr>
        <p:txBody>
          <a:bodyPr lIns="0" tIns="0" rIns="0" bIns="0" rtlCol="0" anchor="t">
            <a:spAutoFit/>
          </a:bodyPr>
          <a:lstStyle/>
          <a:p>
            <a:pPr algn="ctr">
              <a:lnSpc>
                <a:spcPts val="4680"/>
              </a:lnSpc>
            </a:pPr>
            <a:r>
              <a:rPr lang="en-US" sz="3900" b="1">
                <a:solidFill>
                  <a:srgbClr val="314250"/>
                </a:solidFill>
                <a:latin typeface="TT Hoves Bold"/>
                <a:ea typeface="TT Hoves Bold"/>
                <a:cs typeface="TT Hoves Bold"/>
                <a:sym typeface="TT Hoves Bold"/>
              </a:rPr>
              <a:t>CONCEPTUALISING MENTAL HEALTH IN THE WORKPLACE</a:t>
            </a:r>
          </a:p>
        </p:txBody>
      </p:sp>
      <p:sp>
        <p:nvSpPr>
          <p:cNvPr id="10" name="TextBox 10"/>
          <p:cNvSpPr txBox="1"/>
          <p:nvPr/>
        </p:nvSpPr>
        <p:spPr>
          <a:xfrm>
            <a:off x="7463023" y="2670324"/>
            <a:ext cx="10346101" cy="5241925"/>
          </a:xfrm>
          <a:prstGeom prst="rect">
            <a:avLst/>
          </a:prstGeom>
        </p:spPr>
        <p:txBody>
          <a:bodyPr lIns="0" tIns="0" rIns="0" bIns="0" rtlCol="0" anchor="t">
            <a:spAutoFit/>
          </a:bodyPr>
          <a:lstStyle/>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The concept of mental health at work in hospitality means the psychological capacity of employees to cope with occupational stress and be productive and satisfied (Monteiro and Joseph, 2023). </a:t>
            </a:r>
          </a:p>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Edmondson (1999) emphasizes the necessity of psychological safety to establish an environment in which workers are free to raise issues without being judged and scrutinized by any means. </a:t>
            </a:r>
          </a:p>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Nonetheless, distress stigma upholds a silence culture where employees conceal fatigue and nervousness. </a:t>
            </a:r>
          </a:p>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Such a demand to always look happy in stress is the standard of emotional adaptation and burnout is rapidly spreading in the industry.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grpSp>
        <p:nvGrpSpPr>
          <p:cNvPr id="2" name="Group 2"/>
          <p:cNvGrpSpPr/>
          <p:nvPr/>
        </p:nvGrpSpPr>
        <p:grpSpPr>
          <a:xfrm>
            <a:off x="17005219" y="5809675"/>
            <a:ext cx="2293747" cy="961152"/>
            <a:chOff x="0" y="0"/>
            <a:chExt cx="604114" cy="253143"/>
          </a:xfrm>
        </p:grpSpPr>
        <p:sp>
          <p:nvSpPr>
            <p:cNvPr id="3" name="Freeform 3"/>
            <p:cNvSpPr/>
            <p:nvPr/>
          </p:nvSpPr>
          <p:spPr>
            <a:xfrm>
              <a:off x="0" y="0"/>
              <a:ext cx="604114" cy="253143"/>
            </a:xfrm>
            <a:custGeom>
              <a:avLst/>
              <a:gdLst/>
              <a:ahLst/>
              <a:cxnLst/>
              <a:rect l="l" t="t" r="r" b="b"/>
              <a:pathLst>
                <a:path w="604114" h="253143">
                  <a:moveTo>
                    <a:pt x="0" y="0"/>
                  </a:moveTo>
                  <a:lnTo>
                    <a:pt x="604114" y="0"/>
                  </a:lnTo>
                  <a:lnTo>
                    <a:pt x="604114" y="253143"/>
                  </a:lnTo>
                  <a:lnTo>
                    <a:pt x="0" y="253143"/>
                  </a:lnTo>
                  <a:close/>
                </a:path>
              </a:pathLst>
            </a:custGeom>
            <a:solidFill>
              <a:srgbClr val="314250"/>
            </a:solidFill>
          </p:spPr>
          <p:txBody>
            <a:bodyPr/>
            <a:lstStyle/>
            <a:p>
              <a:endParaRPr lang="en-GB"/>
            </a:p>
          </p:txBody>
        </p:sp>
        <p:sp>
          <p:nvSpPr>
            <p:cNvPr id="4" name="TextBox 4"/>
            <p:cNvSpPr txBox="1"/>
            <p:nvPr/>
          </p:nvSpPr>
          <p:spPr>
            <a:xfrm>
              <a:off x="0" y="-38100"/>
              <a:ext cx="604114" cy="291243"/>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a:off x="17222690" y="6290251"/>
            <a:ext cx="753681" cy="0"/>
          </a:xfrm>
          <a:prstGeom prst="line">
            <a:avLst/>
          </a:prstGeom>
          <a:ln w="114300" cap="flat">
            <a:solidFill>
              <a:srgbClr val="E3E4DE"/>
            </a:solidFill>
            <a:prstDash val="solid"/>
            <a:headEnd type="none" w="sm" len="sm"/>
            <a:tailEnd type="none" w="sm" len="sm"/>
          </a:ln>
        </p:spPr>
        <p:txBody>
          <a:bodyPr/>
          <a:lstStyle/>
          <a:p>
            <a:endParaRPr lang="en-GB"/>
          </a:p>
        </p:txBody>
      </p:sp>
      <p:sp>
        <p:nvSpPr>
          <p:cNvPr id="6" name="AutoShape 6"/>
          <p:cNvSpPr/>
          <p:nvPr/>
        </p:nvSpPr>
        <p:spPr>
          <a:xfrm flipV="1">
            <a:off x="17595862" y="5913989"/>
            <a:ext cx="0" cy="753681"/>
          </a:xfrm>
          <a:prstGeom prst="line">
            <a:avLst/>
          </a:prstGeom>
          <a:ln w="114300" cap="flat">
            <a:solidFill>
              <a:srgbClr val="E3E4DE"/>
            </a:solidFill>
            <a:prstDash val="solid"/>
            <a:headEnd type="none" w="sm" len="sm"/>
            <a:tailEnd type="none" w="sm" len="sm"/>
          </a:ln>
        </p:spPr>
        <p:txBody>
          <a:bodyPr/>
          <a:lstStyle/>
          <a:p>
            <a:endParaRPr lang="en-GB"/>
          </a:p>
        </p:txBody>
      </p:sp>
      <p:grpSp>
        <p:nvGrpSpPr>
          <p:cNvPr id="7" name="Group 7"/>
          <p:cNvGrpSpPr/>
          <p:nvPr/>
        </p:nvGrpSpPr>
        <p:grpSpPr>
          <a:xfrm>
            <a:off x="0" y="0"/>
            <a:ext cx="6579162" cy="1332350"/>
            <a:chOff x="0" y="0"/>
            <a:chExt cx="1732783" cy="350907"/>
          </a:xfrm>
        </p:grpSpPr>
        <p:sp>
          <p:nvSpPr>
            <p:cNvPr id="8" name="Freeform 8"/>
            <p:cNvSpPr/>
            <p:nvPr/>
          </p:nvSpPr>
          <p:spPr>
            <a:xfrm>
              <a:off x="0" y="0"/>
              <a:ext cx="1732783" cy="350907"/>
            </a:xfrm>
            <a:custGeom>
              <a:avLst/>
              <a:gdLst/>
              <a:ahLst/>
              <a:cxnLst/>
              <a:rect l="l" t="t" r="r" b="b"/>
              <a:pathLst>
                <a:path w="1732783" h="350907">
                  <a:moveTo>
                    <a:pt x="0" y="0"/>
                  </a:moveTo>
                  <a:lnTo>
                    <a:pt x="1732783" y="0"/>
                  </a:lnTo>
                  <a:lnTo>
                    <a:pt x="1732783" y="350907"/>
                  </a:lnTo>
                  <a:lnTo>
                    <a:pt x="0" y="350907"/>
                  </a:lnTo>
                  <a:close/>
                </a:path>
              </a:pathLst>
            </a:custGeom>
            <a:solidFill>
              <a:srgbClr val="9A6266"/>
            </a:solidFill>
          </p:spPr>
          <p:txBody>
            <a:bodyPr/>
            <a:lstStyle/>
            <a:p>
              <a:endParaRPr lang="en-GB"/>
            </a:p>
          </p:txBody>
        </p:sp>
        <p:sp>
          <p:nvSpPr>
            <p:cNvPr id="9" name="TextBox 9"/>
            <p:cNvSpPr txBox="1"/>
            <p:nvPr/>
          </p:nvSpPr>
          <p:spPr>
            <a:xfrm>
              <a:off x="0" y="-38100"/>
              <a:ext cx="1732783" cy="389007"/>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0" y="1332350"/>
            <a:ext cx="6579162" cy="8954650"/>
            <a:chOff x="0" y="0"/>
            <a:chExt cx="1019284" cy="1387310"/>
          </a:xfrm>
        </p:grpSpPr>
        <p:sp>
          <p:nvSpPr>
            <p:cNvPr id="11" name="Freeform 11"/>
            <p:cNvSpPr/>
            <p:nvPr/>
          </p:nvSpPr>
          <p:spPr>
            <a:xfrm>
              <a:off x="0" y="0"/>
              <a:ext cx="1019284" cy="1387310"/>
            </a:xfrm>
            <a:custGeom>
              <a:avLst/>
              <a:gdLst/>
              <a:ahLst/>
              <a:cxnLst/>
              <a:rect l="l" t="t" r="r" b="b"/>
              <a:pathLst>
                <a:path w="1019284" h="1387310">
                  <a:moveTo>
                    <a:pt x="0" y="0"/>
                  </a:moveTo>
                  <a:lnTo>
                    <a:pt x="1019284" y="0"/>
                  </a:lnTo>
                  <a:lnTo>
                    <a:pt x="1019284" y="1387310"/>
                  </a:lnTo>
                  <a:lnTo>
                    <a:pt x="0" y="1387310"/>
                  </a:lnTo>
                  <a:close/>
                </a:path>
              </a:pathLst>
            </a:custGeom>
            <a:blipFill>
              <a:blip r:embed="rId2"/>
              <a:stretch>
                <a:fillRect l="-159193" r="-54595"/>
              </a:stretch>
            </a:blipFill>
          </p:spPr>
          <p:txBody>
            <a:bodyPr/>
            <a:lstStyle/>
            <a:p>
              <a:endParaRPr lang="en-GB"/>
            </a:p>
          </p:txBody>
        </p:sp>
      </p:grpSp>
      <p:sp>
        <p:nvSpPr>
          <p:cNvPr id="12" name="AutoShape 12"/>
          <p:cNvSpPr/>
          <p:nvPr/>
        </p:nvSpPr>
        <p:spPr>
          <a:xfrm flipV="1">
            <a:off x="7348726" y="9445606"/>
            <a:ext cx="456584" cy="0"/>
          </a:xfrm>
          <a:prstGeom prst="line">
            <a:avLst/>
          </a:prstGeom>
          <a:ln w="57150" cap="flat">
            <a:solidFill>
              <a:srgbClr val="9A6266"/>
            </a:solidFill>
            <a:prstDash val="solid"/>
            <a:headEnd type="none" w="sm" len="sm"/>
            <a:tailEnd type="none" w="sm" len="sm"/>
          </a:ln>
        </p:spPr>
        <p:txBody>
          <a:bodyPr/>
          <a:lstStyle/>
          <a:p>
            <a:endParaRPr lang="en-GB"/>
          </a:p>
        </p:txBody>
      </p:sp>
      <p:sp>
        <p:nvSpPr>
          <p:cNvPr id="13" name="TextBox 13"/>
          <p:cNvSpPr txBox="1"/>
          <p:nvPr/>
        </p:nvSpPr>
        <p:spPr>
          <a:xfrm>
            <a:off x="7348726" y="1125670"/>
            <a:ext cx="9738496" cy="1838325"/>
          </a:xfrm>
          <a:prstGeom prst="rect">
            <a:avLst/>
          </a:prstGeom>
        </p:spPr>
        <p:txBody>
          <a:bodyPr lIns="0" tIns="0" rIns="0" bIns="0" rtlCol="0" anchor="t">
            <a:spAutoFit/>
          </a:bodyPr>
          <a:lstStyle/>
          <a:p>
            <a:pPr algn="ctr">
              <a:lnSpc>
                <a:spcPts val="7200"/>
              </a:lnSpc>
            </a:pPr>
            <a:r>
              <a:rPr lang="en-US" sz="6000" b="1">
                <a:solidFill>
                  <a:srgbClr val="314250"/>
                </a:solidFill>
                <a:latin typeface="TT Hoves Bold"/>
                <a:ea typeface="TT Hoves Bold"/>
                <a:cs typeface="TT Hoves Bold"/>
                <a:sym typeface="TT Hoves Bold"/>
              </a:rPr>
              <a:t>STRUCTURAL &amp; CULTURAL CAUSES</a:t>
            </a:r>
          </a:p>
        </p:txBody>
      </p:sp>
      <p:sp>
        <p:nvSpPr>
          <p:cNvPr id="14" name="TextBox 14"/>
          <p:cNvSpPr txBox="1"/>
          <p:nvPr/>
        </p:nvSpPr>
        <p:spPr>
          <a:xfrm>
            <a:off x="7135890" y="3545020"/>
            <a:ext cx="9628109" cy="5805435"/>
          </a:xfrm>
          <a:prstGeom prst="rect">
            <a:avLst/>
          </a:prstGeom>
        </p:spPr>
        <p:txBody>
          <a:bodyPr wrap="square" lIns="0" tIns="0" rIns="0" bIns="0" rtlCol="0" anchor="t">
            <a:spAutoFit/>
          </a:bodyPr>
          <a:lstStyle/>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The institutional and cultural causes of the hospitality mental health crisis are structural overwork, emotional </a:t>
            </a:r>
            <a:r>
              <a:rPr lang="en-US" sz="2499" dirty="0" err="1">
                <a:solidFill>
                  <a:srgbClr val="314250"/>
                </a:solidFill>
                <a:latin typeface="Canva Sans"/>
                <a:ea typeface="Canva Sans"/>
                <a:cs typeface="Canva Sans"/>
                <a:sym typeface="Canva Sans"/>
              </a:rPr>
              <a:t>labour</a:t>
            </a:r>
            <a:r>
              <a:rPr lang="en-US" sz="2499" dirty="0">
                <a:solidFill>
                  <a:srgbClr val="314250"/>
                </a:solidFill>
                <a:latin typeface="Canva Sans"/>
                <a:ea typeface="Canva Sans"/>
                <a:cs typeface="Canva Sans"/>
                <a:sym typeface="Canva Sans"/>
              </a:rPr>
              <a:t>, and systemic job insecurity (Ford and </a:t>
            </a:r>
            <a:r>
              <a:rPr lang="en-US" sz="2499" dirty="0" err="1">
                <a:solidFill>
                  <a:srgbClr val="314250"/>
                </a:solidFill>
                <a:latin typeface="Canva Sans"/>
                <a:ea typeface="Canva Sans"/>
                <a:cs typeface="Canva Sans"/>
                <a:sym typeface="Canva Sans"/>
              </a:rPr>
              <a:t>Sturman</a:t>
            </a:r>
            <a:r>
              <a:rPr lang="en-US" sz="2499" dirty="0">
                <a:solidFill>
                  <a:srgbClr val="314250"/>
                </a:solidFill>
                <a:latin typeface="Canva Sans"/>
                <a:ea typeface="Canva Sans"/>
                <a:cs typeface="Canva Sans"/>
                <a:sym typeface="Canva Sans"/>
              </a:rPr>
              <a:t>, 2020). </a:t>
            </a:r>
          </a:p>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Sisson et al. (2024) have demonstrated that changeable schedules and work duration are direct causes of exhaustion and </a:t>
            </a:r>
            <a:r>
              <a:rPr lang="en-US" sz="2499" dirty="0" err="1">
                <a:solidFill>
                  <a:srgbClr val="314250"/>
                </a:solidFill>
                <a:latin typeface="Canva Sans"/>
                <a:ea typeface="Canva Sans"/>
                <a:cs typeface="Canva Sans"/>
                <a:sym typeface="Canva Sans"/>
              </a:rPr>
              <a:t>workfamily</a:t>
            </a:r>
            <a:r>
              <a:rPr lang="en-US" sz="2499" dirty="0">
                <a:solidFill>
                  <a:srgbClr val="314250"/>
                </a:solidFill>
                <a:latin typeface="Canva Sans"/>
                <a:ea typeface="Canva Sans"/>
                <a:cs typeface="Canva Sans"/>
                <a:sym typeface="Canva Sans"/>
              </a:rPr>
              <a:t> conflict, whereas Ford and </a:t>
            </a:r>
            <a:r>
              <a:rPr lang="en-US" sz="2499" dirty="0" err="1">
                <a:solidFill>
                  <a:srgbClr val="314250"/>
                </a:solidFill>
                <a:latin typeface="Canva Sans"/>
                <a:ea typeface="Canva Sans"/>
                <a:cs typeface="Canva Sans"/>
                <a:sym typeface="Canva Sans"/>
              </a:rPr>
              <a:t>Sturman</a:t>
            </a:r>
            <a:r>
              <a:rPr lang="en-US" sz="2499" dirty="0">
                <a:solidFill>
                  <a:srgbClr val="314250"/>
                </a:solidFill>
                <a:latin typeface="Canva Sans"/>
                <a:ea typeface="Canva Sans"/>
                <a:cs typeface="Canva Sans"/>
                <a:sym typeface="Canva Sans"/>
              </a:rPr>
              <a:t> (2020) believe that ranks and bullying entrench unhealthy norms within the </a:t>
            </a:r>
            <a:r>
              <a:rPr lang="en-US" sz="2499" dirty="0" err="1">
                <a:solidFill>
                  <a:srgbClr val="314250"/>
                </a:solidFill>
                <a:latin typeface="Canva Sans"/>
                <a:ea typeface="Canva Sans"/>
                <a:cs typeface="Canva Sans"/>
                <a:sym typeface="Canva Sans"/>
              </a:rPr>
              <a:t>organisational</a:t>
            </a:r>
            <a:r>
              <a:rPr lang="en-US" sz="2499" dirty="0">
                <a:solidFill>
                  <a:srgbClr val="314250"/>
                </a:solidFill>
                <a:latin typeface="Canva Sans"/>
                <a:ea typeface="Canva Sans"/>
                <a:cs typeface="Canva Sans"/>
                <a:sym typeface="Canva Sans"/>
              </a:rPr>
              <a:t> culture. </a:t>
            </a:r>
          </a:p>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Such perseverance at any price spirit praises suffering above health and shapes it into a place where burnout and emotional incongruence are not anomalies but norms to be readied towards.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14250"/>
        </a:solidFill>
        <a:effectLst/>
      </p:bgPr>
    </p:bg>
    <p:spTree>
      <p:nvGrpSpPr>
        <p:cNvPr id="1" name=""/>
        <p:cNvGrpSpPr/>
        <p:nvPr/>
      </p:nvGrpSpPr>
      <p:grpSpPr>
        <a:xfrm>
          <a:off x="0" y="0"/>
          <a:ext cx="0" cy="0"/>
          <a:chOff x="0" y="0"/>
          <a:chExt cx="0" cy="0"/>
        </a:xfrm>
      </p:grpSpPr>
      <p:grpSp>
        <p:nvGrpSpPr>
          <p:cNvPr id="2" name="Group 2"/>
          <p:cNvGrpSpPr/>
          <p:nvPr/>
        </p:nvGrpSpPr>
        <p:grpSpPr>
          <a:xfrm>
            <a:off x="11788317" y="1203709"/>
            <a:ext cx="7911756" cy="9122725"/>
            <a:chOff x="0" y="0"/>
            <a:chExt cx="1225738" cy="1413349"/>
          </a:xfrm>
        </p:grpSpPr>
        <p:sp>
          <p:nvSpPr>
            <p:cNvPr id="3" name="Freeform 3"/>
            <p:cNvSpPr/>
            <p:nvPr/>
          </p:nvSpPr>
          <p:spPr>
            <a:xfrm>
              <a:off x="0" y="0"/>
              <a:ext cx="1225738" cy="1413349"/>
            </a:xfrm>
            <a:custGeom>
              <a:avLst/>
              <a:gdLst/>
              <a:ahLst/>
              <a:cxnLst/>
              <a:rect l="l" t="t" r="r" b="b"/>
              <a:pathLst>
                <a:path w="1225738" h="1413349">
                  <a:moveTo>
                    <a:pt x="0" y="0"/>
                  </a:moveTo>
                  <a:lnTo>
                    <a:pt x="1225738" y="0"/>
                  </a:lnTo>
                  <a:lnTo>
                    <a:pt x="1225738" y="1413349"/>
                  </a:lnTo>
                  <a:lnTo>
                    <a:pt x="0" y="1413349"/>
                  </a:lnTo>
                  <a:close/>
                </a:path>
              </a:pathLst>
            </a:custGeom>
            <a:blipFill>
              <a:blip r:embed="rId2"/>
              <a:stretch>
                <a:fillRect l="-80740" r="-24248"/>
              </a:stretch>
            </a:blipFill>
          </p:spPr>
          <p:txBody>
            <a:bodyPr/>
            <a:lstStyle/>
            <a:p>
              <a:endParaRPr lang="en-GB"/>
            </a:p>
          </p:txBody>
        </p:sp>
      </p:grpSp>
      <p:sp>
        <p:nvSpPr>
          <p:cNvPr id="4" name="TextBox 4"/>
          <p:cNvSpPr txBox="1"/>
          <p:nvPr/>
        </p:nvSpPr>
        <p:spPr>
          <a:xfrm>
            <a:off x="1028700" y="1883524"/>
            <a:ext cx="14374424" cy="1743075"/>
          </a:xfrm>
          <a:prstGeom prst="rect">
            <a:avLst/>
          </a:prstGeom>
        </p:spPr>
        <p:txBody>
          <a:bodyPr lIns="0" tIns="0" rIns="0" bIns="0" rtlCol="0" anchor="t">
            <a:spAutoFit/>
          </a:bodyPr>
          <a:lstStyle/>
          <a:p>
            <a:pPr algn="l">
              <a:lnSpc>
                <a:spcPts val="6960"/>
              </a:lnSpc>
            </a:pPr>
            <a:r>
              <a:rPr lang="en-US" sz="5800" b="1">
                <a:solidFill>
                  <a:srgbClr val="FFFFFF"/>
                </a:solidFill>
                <a:latin typeface="TT Hoves Bold"/>
                <a:ea typeface="TT Hoves Bold"/>
                <a:cs typeface="TT Hoves Bold"/>
                <a:sym typeface="TT Hoves Bold"/>
              </a:rPr>
              <a:t>IMPACTS ON EMPLOYEES AND ORGANISATIONS</a:t>
            </a:r>
          </a:p>
        </p:txBody>
      </p:sp>
      <p:sp>
        <p:nvSpPr>
          <p:cNvPr id="5" name="AutoShape 5"/>
          <p:cNvSpPr/>
          <p:nvPr/>
        </p:nvSpPr>
        <p:spPr>
          <a:xfrm>
            <a:off x="8603748" y="1550585"/>
            <a:ext cx="694820" cy="0"/>
          </a:xfrm>
          <a:prstGeom prst="line">
            <a:avLst/>
          </a:prstGeom>
          <a:ln w="104775" cap="flat">
            <a:solidFill>
              <a:srgbClr val="9A6266"/>
            </a:solidFill>
            <a:prstDash val="solid"/>
            <a:headEnd type="none" w="sm" len="sm"/>
            <a:tailEnd type="none" w="sm" len="sm"/>
          </a:ln>
        </p:spPr>
        <p:txBody>
          <a:bodyPr/>
          <a:lstStyle/>
          <a:p>
            <a:endParaRPr lang="en-GB"/>
          </a:p>
        </p:txBody>
      </p:sp>
      <p:sp>
        <p:nvSpPr>
          <p:cNvPr id="6" name="AutoShape 6"/>
          <p:cNvSpPr/>
          <p:nvPr/>
        </p:nvSpPr>
        <p:spPr>
          <a:xfrm flipV="1">
            <a:off x="8947776" y="1203709"/>
            <a:ext cx="0" cy="694820"/>
          </a:xfrm>
          <a:prstGeom prst="line">
            <a:avLst/>
          </a:prstGeom>
          <a:ln w="104775" cap="flat">
            <a:solidFill>
              <a:srgbClr val="9A6266"/>
            </a:solidFill>
            <a:prstDash val="solid"/>
            <a:headEnd type="none" w="sm" len="sm"/>
            <a:tailEnd type="none" w="sm" len="sm"/>
          </a:ln>
        </p:spPr>
        <p:txBody>
          <a:bodyPr/>
          <a:lstStyle/>
          <a:p>
            <a:endParaRPr lang="en-GB"/>
          </a:p>
        </p:txBody>
      </p:sp>
      <p:sp>
        <p:nvSpPr>
          <p:cNvPr id="7" name="AutoShape 7"/>
          <p:cNvSpPr/>
          <p:nvPr/>
        </p:nvSpPr>
        <p:spPr>
          <a:xfrm flipV="1">
            <a:off x="1028700" y="9070994"/>
            <a:ext cx="456584" cy="0"/>
          </a:xfrm>
          <a:prstGeom prst="line">
            <a:avLst/>
          </a:prstGeom>
          <a:ln w="57150" cap="flat">
            <a:solidFill>
              <a:srgbClr val="9A6266"/>
            </a:solidFill>
            <a:prstDash val="solid"/>
            <a:headEnd type="none" w="sm" len="sm"/>
            <a:tailEnd type="none" w="sm" len="sm"/>
          </a:ln>
        </p:spPr>
        <p:txBody>
          <a:bodyPr/>
          <a:lstStyle/>
          <a:p>
            <a:endParaRPr lang="en-GB"/>
          </a:p>
        </p:txBody>
      </p:sp>
      <p:sp>
        <p:nvSpPr>
          <p:cNvPr id="8" name="Freeform 8"/>
          <p:cNvSpPr/>
          <p:nvPr/>
        </p:nvSpPr>
        <p:spPr>
          <a:xfrm>
            <a:off x="10847471" y="8629312"/>
            <a:ext cx="2373539" cy="1257976"/>
          </a:xfrm>
          <a:custGeom>
            <a:avLst/>
            <a:gdLst/>
            <a:ahLst/>
            <a:cxnLst/>
            <a:rect l="l" t="t" r="r" b="b"/>
            <a:pathLst>
              <a:path w="2373539" h="1257976">
                <a:moveTo>
                  <a:pt x="0" y="0"/>
                </a:moveTo>
                <a:lnTo>
                  <a:pt x="2373540" y="0"/>
                </a:lnTo>
                <a:lnTo>
                  <a:pt x="2373540" y="1257976"/>
                </a:lnTo>
                <a:lnTo>
                  <a:pt x="0" y="12579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TextBox 9"/>
          <p:cNvSpPr txBox="1"/>
          <p:nvPr/>
        </p:nvSpPr>
        <p:spPr>
          <a:xfrm>
            <a:off x="781028" y="3845674"/>
            <a:ext cx="10066443" cy="5189855"/>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In the hospitality industry, mental health degradation has dire consequences to both </a:t>
            </a:r>
            <a:r>
              <a:rPr lang="en-US" sz="2300" dirty="0" err="1">
                <a:solidFill>
                  <a:srgbClr val="FFFFFF"/>
                </a:solidFill>
                <a:latin typeface="Canva Sans"/>
                <a:ea typeface="Canva Sans"/>
                <a:cs typeface="Canva Sans"/>
                <a:sym typeface="Canva Sans"/>
              </a:rPr>
              <a:t>organisations</a:t>
            </a:r>
            <a:r>
              <a:rPr lang="en-US" sz="2300" dirty="0">
                <a:solidFill>
                  <a:srgbClr val="FFFFFF"/>
                </a:solidFill>
                <a:latin typeface="Canva Sans"/>
                <a:ea typeface="Canva Sans"/>
                <a:cs typeface="Canva Sans"/>
                <a:sym typeface="Canva Sans"/>
              </a:rPr>
              <a:t> and employees. Baum et al. (2016) observed that burnout is a powerful predictor of job dissatisfaction and turnover intention that fuels chronic </a:t>
            </a:r>
            <a:r>
              <a:rPr lang="en-US" sz="2300" dirty="0" err="1">
                <a:solidFill>
                  <a:srgbClr val="FFFFFF"/>
                </a:solidFill>
                <a:latin typeface="Canva Sans"/>
                <a:ea typeface="Canva Sans"/>
                <a:cs typeface="Canva Sans"/>
                <a:sym typeface="Canva Sans"/>
              </a:rPr>
              <a:t>labour</a:t>
            </a:r>
            <a:r>
              <a:rPr lang="en-US" sz="2300" dirty="0">
                <a:solidFill>
                  <a:srgbClr val="FFFFFF"/>
                </a:solidFill>
                <a:latin typeface="Canva Sans"/>
                <a:ea typeface="Canva Sans"/>
                <a:cs typeface="Canva Sans"/>
                <a:sym typeface="Canva Sans"/>
              </a:rPr>
              <a:t> instability in the industry. </a:t>
            </a:r>
          </a:p>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Likewise, the study by </a:t>
            </a:r>
            <a:r>
              <a:rPr lang="en-US" sz="2300" dirty="0" err="1">
                <a:solidFill>
                  <a:srgbClr val="FFFFFF"/>
                </a:solidFill>
                <a:latin typeface="Canva Sans"/>
                <a:ea typeface="Canva Sans"/>
                <a:cs typeface="Canva Sans"/>
                <a:sym typeface="Canva Sans"/>
              </a:rPr>
              <a:t>Ishaq</a:t>
            </a:r>
            <a:r>
              <a:rPr lang="en-US" sz="2300" dirty="0">
                <a:solidFill>
                  <a:srgbClr val="FFFFFF"/>
                </a:solidFill>
                <a:latin typeface="Canva Sans"/>
                <a:ea typeface="Canva Sans"/>
                <a:cs typeface="Canva Sans"/>
                <a:sym typeface="Canva Sans"/>
              </a:rPr>
              <a:t> et al. (2023) revealed that unmanaged stress largely reduces creativity, motivation, and service quality, which indirectly influence the brand reputation and guest satisfaction. </a:t>
            </a:r>
          </a:p>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Absenteeism and </a:t>
            </a:r>
            <a:r>
              <a:rPr lang="en-US" sz="2300" dirty="0" err="1">
                <a:solidFill>
                  <a:srgbClr val="FFFFFF"/>
                </a:solidFill>
                <a:latin typeface="Canva Sans"/>
                <a:ea typeface="Canva Sans"/>
                <a:cs typeface="Canva Sans"/>
                <a:sym typeface="Canva Sans"/>
              </a:rPr>
              <a:t>presenteeism</a:t>
            </a:r>
            <a:r>
              <a:rPr lang="en-US" sz="2300" dirty="0">
                <a:solidFill>
                  <a:srgbClr val="FFFFFF"/>
                </a:solidFill>
                <a:latin typeface="Canva Sans"/>
                <a:ea typeface="Canva Sans"/>
                <a:cs typeface="Canva Sans"/>
                <a:sym typeface="Canva Sans"/>
              </a:rPr>
              <a:t> create significant financial burden, diminishing </a:t>
            </a:r>
            <a:r>
              <a:rPr lang="en-US" sz="2300" dirty="0" err="1">
                <a:solidFill>
                  <a:srgbClr val="FFFFFF"/>
                </a:solidFill>
                <a:latin typeface="Canva Sans"/>
                <a:ea typeface="Canva Sans"/>
                <a:cs typeface="Canva Sans"/>
                <a:sym typeface="Canva Sans"/>
              </a:rPr>
              <a:t>organisational</a:t>
            </a:r>
            <a:r>
              <a:rPr lang="en-US" sz="2300" dirty="0">
                <a:solidFill>
                  <a:srgbClr val="FFFFFF"/>
                </a:solidFill>
                <a:latin typeface="Canva Sans"/>
                <a:ea typeface="Canva Sans"/>
                <a:cs typeface="Canva Sans"/>
                <a:sym typeface="Canva Sans"/>
              </a:rPr>
              <a:t> performance and sustainability with approximately 40% of hospitality employees reporting bad mental health (Oyster Link,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A6266"/>
        </a:solidFill>
        <a:effectLst/>
      </p:bgPr>
    </p:bg>
    <p:spTree>
      <p:nvGrpSpPr>
        <p:cNvPr id="1" name=""/>
        <p:cNvGrpSpPr/>
        <p:nvPr/>
      </p:nvGrpSpPr>
      <p:grpSpPr>
        <a:xfrm>
          <a:off x="0" y="0"/>
          <a:ext cx="0" cy="0"/>
          <a:chOff x="0" y="0"/>
          <a:chExt cx="0" cy="0"/>
        </a:xfrm>
      </p:grpSpPr>
      <p:grpSp>
        <p:nvGrpSpPr>
          <p:cNvPr id="2" name="Group 2"/>
          <p:cNvGrpSpPr/>
          <p:nvPr/>
        </p:nvGrpSpPr>
        <p:grpSpPr>
          <a:xfrm>
            <a:off x="347121" y="5379119"/>
            <a:ext cx="5740542" cy="3865876"/>
            <a:chOff x="0" y="0"/>
            <a:chExt cx="1173496" cy="790272"/>
          </a:xfrm>
        </p:grpSpPr>
        <p:sp>
          <p:nvSpPr>
            <p:cNvPr id="3" name="Freeform 3"/>
            <p:cNvSpPr/>
            <p:nvPr/>
          </p:nvSpPr>
          <p:spPr>
            <a:xfrm>
              <a:off x="0" y="0"/>
              <a:ext cx="1173496" cy="790272"/>
            </a:xfrm>
            <a:custGeom>
              <a:avLst/>
              <a:gdLst/>
              <a:ahLst/>
              <a:cxnLst/>
              <a:rect l="l" t="t" r="r" b="b"/>
              <a:pathLst>
                <a:path w="1173496" h="790272">
                  <a:moveTo>
                    <a:pt x="0" y="0"/>
                  </a:moveTo>
                  <a:lnTo>
                    <a:pt x="1173496" y="0"/>
                  </a:lnTo>
                  <a:lnTo>
                    <a:pt x="1173496" y="790272"/>
                  </a:lnTo>
                  <a:lnTo>
                    <a:pt x="0" y="790272"/>
                  </a:lnTo>
                  <a:close/>
                </a:path>
              </a:pathLst>
            </a:custGeom>
            <a:blipFill>
              <a:blip r:embed="rId2"/>
              <a:stretch>
                <a:fillRect l="-9860" r="-9860"/>
              </a:stretch>
            </a:blipFill>
          </p:spPr>
          <p:txBody>
            <a:bodyPr/>
            <a:lstStyle/>
            <a:p>
              <a:endParaRPr lang="en-GB"/>
            </a:p>
          </p:txBody>
        </p:sp>
      </p:grpSp>
      <p:grpSp>
        <p:nvGrpSpPr>
          <p:cNvPr id="4" name="Group 4"/>
          <p:cNvGrpSpPr/>
          <p:nvPr/>
        </p:nvGrpSpPr>
        <p:grpSpPr>
          <a:xfrm>
            <a:off x="14182708" y="1322829"/>
            <a:ext cx="3661888" cy="3531491"/>
            <a:chOff x="0" y="0"/>
            <a:chExt cx="567322" cy="547120"/>
          </a:xfrm>
        </p:grpSpPr>
        <p:sp>
          <p:nvSpPr>
            <p:cNvPr id="5" name="Freeform 5"/>
            <p:cNvSpPr/>
            <p:nvPr/>
          </p:nvSpPr>
          <p:spPr>
            <a:xfrm>
              <a:off x="0" y="0"/>
              <a:ext cx="567322" cy="547120"/>
            </a:xfrm>
            <a:custGeom>
              <a:avLst/>
              <a:gdLst/>
              <a:ahLst/>
              <a:cxnLst/>
              <a:rect l="l" t="t" r="r" b="b"/>
              <a:pathLst>
                <a:path w="567322" h="547120">
                  <a:moveTo>
                    <a:pt x="0" y="0"/>
                  </a:moveTo>
                  <a:lnTo>
                    <a:pt x="567322" y="0"/>
                  </a:lnTo>
                  <a:lnTo>
                    <a:pt x="567322" y="547120"/>
                  </a:lnTo>
                  <a:lnTo>
                    <a:pt x="0" y="547120"/>
                  </a:lnTo>
                  <a:close/>
                </a:path>
              </a:pathLst>
            </a:custGeom>
            <a:blipFill>
              <a:blip r:embed="rId3"/>
              <a:stretch>
                <a:fillRect l="-35723" r="-35723"/>
              </a:stretch>
            </a:blipFill>
          </p:spPr>
          <p:txBody>
            <a:bodyPr/>
            <a:lstStyle/>
            <a:p>
              <a:endParaRPr lang="en-GB"/>
            </a:p>
          </p:txBody>
        </p:sp>
      </p:grpSp>
      <p:sp>
        <p:nvSpPr>
          <p:cNvPr id="6" name="TextBox 6"/>
          <p:cNvSpPr txBox="1"/>
          <p:nvPr/>
        </p:nvSpPr>
        <p:spPr>
          <a:xfrm>
            <a:off x="6252377" y="5228902"/>
            <a:ext cx="11592219" cy="3989705"/>
          </a:xfrm>
          <a:prstGeom prst="rect">
            <a:avLst/>
          </a:prstGeom>
        </p:spPr>
        <p:txBody>
          <a:bodyPr lIns="0" tIns="0" rIns="0" bIns="0" rtlCol="0" anchor="t">
            <a:spAutoFit/>
          </a:bodyPr>
          <a:lstStyle/>
          <a:p>
            <a:pPr marL="496571" lvl="1" indent="-248285" algn="just">
              <a:lnSpc>
                <a:spcPts val="3220"/>
              </a:lnSpc>
              <a:buFont typeface="Arial"/>
              <a:buChar char="•"/>
            </a:pPr>
            <a:r>
              <a:rPr lang="en-US" sz="2300">
                <a:solidFill>
                  <a:srgbClr val="FFFFFF"/>
                </a:solidFill>
                <a:latin typeface="Canva Sans"/>
                <a:ea typeface="Canva Sans"/>
                <a:cs typeface="Canva Sans"/>
                <a:sym typeface="Canva Sans"/>
              </a:rPr>
              <a:t>Mental health in hospitality is greatly influenced by leadership and organisational culture. </a:t>
            </a:r>
          </a:p>
          <a:p>
            <a:pPr marL="496571" lvl="1" indent="-248285" algn="just">
              <a:lnSpc>
                <a:spcPts val="3220"/>
              </a:lnSpc>
              <a:buFont typeface="Arial"/>
              <a:buChar char="•"/>
            </a:pPr>
            <a:r>
              <a:rPr lang="en-US" sz="2300">
                <a:solidFill>
                  <a:srgbClr val="FFFFFF"/>
                </a:solidFill>
                <a:latin typeface="Canva Sans"/>
                <a:ea typeface="Canva Sans"/>
                <a:cs typeface="Canva Sans"/>
                <a:sym typeface="Canva Sans"/>
              </a:rPr>
              <a:t>These results lead Stamolampros et al. (2019) to conclude that supportive and participative leadership have a positive effect on employee engagement and psychological and has been associated by Hassanein and Özgit (2022) to be punitive and authoritarian in leadership. </a:t>
            </a:r>
          </a:p>
          <a:p>
            <a:pPr marL="496571" lvl="1" indent="-248285" algn="just">
              <a:lnSpc>
                <a:spcPts val="3220"/>
              </a:lnSpc>
              <a:buFont typeface="Arial"/>
              <a:buChar char="•"/>
            </a:pPr>
            <a:r>
              <a:rPr lang="en-US" sz="2300">
                <a:solidFill>
                  <a:srgbClr val="FFFFFF"/>
                </a:solidFill>
                <a:latin typeface="Canva Sans"/>
                <a:ea typeface="Canva Sans"/>
                <a:cs typeface="Canva Sans"/>
                <a:sym typeface="Canva Sans"/>
              </a:rPr>
              <a:t>This can be achieved by empathetic leaders who place mental safety, open communication, and adaptable schedules at the centre of their work and are able to build trust and belonging by turning workplaces into platforms that can support long-term health and performance.</a:t>
            </a:r>
          </a:p>
        </p:txBody>
      </p:sp>
      <p:sp>
        <p:nvSpPr>
          <p:cNvPr id="7" name="AutoShape 7"/>
          <p:cNvSpPr/>
          <p:nvPr/>
        </p:nvSpPr>
        <p:spPr>
          <a:xfrm flipV="1">
            <a:off x="10642247" y="9669389"/>
            <a:ext cx="456584" cy="0"/>
          </a:xfrm>
          <a:prstGeom prst="line">
            <a:avLst/>
          </a:prstGeom>
          <a:ln w="57150" cap="flat">
            <a:solidFill>
              <a:srgbClr val="314250"/>
            </a:solidFill>
            <a:prstDash val="solid"/>
            <a:headEnd type="none" w="sm" len="sm"/>
            <a:tailEnd type="none" w="sm" len="sm"/>
          </a:ln>
        </p:spPr>
        <p:txBody>
          <a:bodyPr/>
          <a:lstStyle/>
          <a:p>
            <a:endParaRPr lang="en-GB"/>
          </a:p>
        </p:txBody>
      </p:sp>
      <p:sp>
        <p:nvSpPr>
          <p:cNvPr id="8" name="Freeform 8"/>
          <p:cNvSpPr/>
          <p:nvPr/>
        </p:nvSpPr>
        <p:spPr>
          <a:xfrm>
            <a:off x="16200332" y="8849176"/>
            <a:ext cx="1493657" cy="791638"/>
          </a:xfrm>
          <a:custGeom>
            <a:avLst/>
            <a:gdLst/>
            <a:ahLst/>
            <a:cxnLst/>
            <a:rect l="l" t="t" r="r" b="b"/>
            <a:pathLst>
              <a:path w="1493657" h="791638">
                <a:moveTo>
                  <a:pt x="0" y="0"/>
                </a:moveTo>
                <a:lnTo>
                  <a:pt x="1493657" y="0"/>
                </a:lnTo>
                <a:lnTo>
                  <a:pt x="1493657" y="791638"/>
                </a:lnTo>
                <a:lnTo>
                  <a:pt x="0" y="79163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TextBox 9"/>
          <p:cNvSpPr txBox="1"/>
          <p:nvPr/>
        </p:nvSpPr>
        <p:spPr>
          <a:xfrm>
            <a:off x="1223799" y="1791616"/>
            <a:ext cx="12150285" cy="2057400"/>
          </a:xfrm>
          <a:prstGeom prst="rect">
            <a:avLst/>
          </a:prstGeom>
        </p:spPr>
        <p:txBody>
          <a:bodyPr lIns="0" tIns="0" rIns="0" bIns="0" rtlCol="0" anchor="t">
            <a:spAutoFit/>
          </a:bodyPr>
          <a:lstStyle/>
          <a:p>
            <a:pPr algn="ctr">
              <a:lnSpc>
                <a:spcPts val="8160"/>
              </a:lnSpc>
            </a:pPr>
            <a:r>
              <a:rPr lang="en-US" sz="6800" b="1">
                <a:solidFill>
                  <a:srgbClr val="FFFFFF"/>
                </a:solidFill>
                <a:latin typeface="TT Hoves Bold"/>
                <a:ea typeface="TT Hoves Bold"/>
                <a:cs typeface="TT Hoves Bold"/>
                <a:sym typeface="TT Hoves Bold"/>
              </a:rPr>
              <a:t>LEADERSHIP AND ORGANISATIONAL CULTURE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A6266"/>
        </a:solidFill>
        <a:effectLst/>
      </p:bgPr>
    </p:bg>
    <p:spTree>
      <p:nvGrpSpPr>
        <p:cNvPr id="1" name=""/>
        <p:cNvGrpSpPr/>
        <p:nvPr/>
      </p:nvGrpSpPr>
      <p:grpSpPr>
        <a:xfrm>
          <a:off x="0" y="0"/>
          <a:ext cx="0" cy="0"/>
          <a:chOff x="0" y="0"/>
          <a:chExt cx="0" cy="0"/>
        </a:xfrm>
      </p:grpSpPr>
      <p:sp>
        <p:nvSpPr>
          <p:cNvPr id="9" name="TextBox 9"/>
          <p:cNvSpPr txBox="1"/>
          <p:nvPr/>
        </p:nvSpPr>
        <p:spPr>
          <a:xfrm>
            <a:off x="3048000" y="342900"/>
            <a:ext cx="12150285" cy="915700"/>
          </a:xfrm>
          <a:prstGeom prst="rect">
            <a:avLst/>
          </a:prstGeom>
        </p:spPr>
        <p:txBody>
          <a:bodyPr lIns="0" tIns="0" rIns="0" bIns="0" rtlCol="0" anchor="t">
            <a:spAutoFit/>
          </a:bodyPr>
          <a:lstStyle/>
          <a:p>
            <a:pPr algn="ctr">
              <a:lnSpc>
                <a:spcPts val="8160"/>
              </a:lnSpc>
            </a:pPr>
            <a:r>
              <a:rPr lang="en-US" sz="4000" b="1" dirty="0">
                <a:solidFill>
                  <a:srgbClr val="FFFFFF"/>
                </a:solidFill>
                <a:latin typeface="TT Hoves Bold"/>
                <a:ea typeface="TT Hoves Bold"/>
                <a:cs typeface="TT Hoves Bold"/>
                <a:sym typeface="TT Hoves Bold"/>
              </a:rPr>
              <a:t>LEADERSHIP AND ORGANISATIONAL CULTURE</a:t>
            </a:r>
          </a:p>
        </p:txBody>
      </p:sp>
      <p:graphicFrame>
        <p:nvGraphicFramePr>
          <p:cNvPr id="10" name="Table 9"/>
          <p:cNvGraphicFramePr>
            <a:graphicFrameLocks noGrp="1"/>
          </p:cNvGraphicFramePr>
          <p:nvPr>
            <p:extLst>
              <p:ext uri="{D42A27DB-BD31-4B8C-83A1-F6EECF244321}">
                <p14:modId xmlns:p14="http://schemas.microsoft.com/office/powerpoint/2010/main" val="2001984138"/>
              </p:ext>
            </p:extLst>
          </p:nvPr>
        </p:nvGraphicFramePr>
        <p:xfrm>
          <a:off x="1219200" y="1714500"/>
          <a:ext cx="15849600" cy="8075991"/>
        </p:xfrm>
        <a:graphic>
          <a:graphicData uri="http://schemas.openxmlformats.org/drawingml/2006/table">
            <a:tbl>
              <a:tblPr/>
              <a:tblGrid>
                <a:gridCol w="2590800">
                  <a:extLst>
                    <a:ext uri="{9D8B030D-6E8A-4147-A177-3AD203B41FA5}">
                      <a16:colId xmlns:a16="http://schemas.microsoft.com/office/drawing/2014/main" val="4107862258"/>
                    </a:ext>
                  </a:extLst>
                </a:gridCol>
                <a:gridCol w="7543800">
                  <a:extLst>
                    <a:ext uri="{9D8B030D-6E8A-4147-A177-3AD203B41FA5}">
                      <a16:colId xmlns:a16="http://schemas.microsoft.com/office/drawing/2014/main" val="1424031821"/>
                    </a:ext>
                  </a:extLst>
                </a:gridCol>
                <a:gridCol w="5715000">
                  <a:extLst>
                    <a:ext uri="{9D8B030D-6E8A-4147-A177-3AD203B41FA5}">
                      <a16:colId xmlns:a16="http://schemas.microsoft.com/office/drawing/2014/main" val="712566755"/>
                    </a:ext>
                  </a:extLst>
                </a:gridCol>
              </a:tblGrid>
              <a:tr h="990600">
                <a:tc>
                  <a:txBody>
                    <a:bodyPr/>
                    <a:lstStyle/>
                    <a:p>
                      <a:pPr algn="ctr"/>
                      <a:r>
                        <a:rPr lang="en-US" sz="2000" b="1">
                          <a:latin typeface="Tahoma" panose="020B0604030504040204" pitchFamily="34" charset="0"/>
                          <a:ea typeface="Tahoma" panose="020B0604030504040204" pitchFamily="34" charset="0"/>
                          <a:cs typeface="Tahoma" panose="020B0604030504040204" pitchFamily="34" charset="0"/>
                        </a:rPr>
                        <a:t>PESTEL Factor</a:t>
                      </a:r>
                      <a:endParaRPr lang="en-US" sz="200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b="1">
                          <a:latin typeface="Tahoma" panose="020B0604030504040204" pitchFamily="34" charset="0"/>
                          <a:ea typeface="Tahoma" panose="020B0604030504040204" pitchFamily="34" charset="0"/>
                          <a:cs typeface="Tahoma" panose="020B0604030504040204" pitchFamily="34" charset="0"/>
                        </a:rPr>
                        <a:t>Theme Impact Analysis – Mental Health in the Hospitality Industry</a:t>
                      </a:r>
                      <a:endParaRPr lang="en-US" sz="200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b="1" dirty="0">
                          <a:latin typeface="Tahoma" panose="020B0604030504040204" pitchFamily="34" charset="0"/>
                          <a:ea typeface="Tahoma" panose="020B0604030504040204" pitchFamily="34" charset="0"/>
                          <a:cs typeface="Tahoma" panose="020B0604030504040204" pitchFamily="34" charset="0"/>
                        </a:rPr>
                        <a:t>Supporting Insight / Study</a:t>
                      </a:r>
                      <a:endParaRPr lang="en-US" sz="2000" dirty="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981915836"/>
                  </a:ext>
                </a:extLst>
              </a:tr>
              <a:tr h="1893510">
                <a:tc>
                  <a:txBody>
                    <a:bodyPr/>
                    <a:lstStyle/>
                    <a:p>
                      <a:pPr algn="ctr"/>
                      <a:r>
                        <a:rPr lang="en-US" sz="2000" b="1">
                          <a:latin typeface="Tahoma" panose="020B0604030504040204" pitchFamily="34" charset="0"/>
                          <a:ea typeface="Tahoma" panose="020B0604030504040204" pitchFamily="34" charset="0"/>
                          <a:cs typeface="Tahoma" panose="020B0604030504040204" pitchFamily="34" charset="0"/>
                        </a:rPr>
                        <a:t>Political / Legal</a:t>
                      </a:r>
                      <a:endParaRPr lang="en-US" sz="200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a:latin typeface="Tahoma" panose="020B0604030504040204" pitchFamily="34" charset="0"/>
                          <a:ea typeface="Tahoma" panose="020B0604030504040204" pitchFamily="34" charset="0"/>
                          <a:cs typeface="Tahoma" panose="020B0604030504040204" pitchFamily="34" charset="0"/>
                        </a:rPr>
                        <a:t>Government health and safety regulations and parity acts are gradually recognising mental health as integral to workplace wellbeing. However, enforcement remains inconsistent, leaving many hospitality workers unprotected.</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2000">
                          <a:latin typeface="Tahoma" panose="020B0604030504040204" pitchFamily="34" charset="0"/>
                          <a:ea typeface="Tahoma" panose="020B0604030504040204" pitchFamily="34" charset="0"/>
                          <a:cs typeface="Tahoma" panose="020B0604030504040204" pitchFamily="34" charset="0"/>
                        </a:rPr>
                        <a:t>Bhuiyan et al. (2024) note that weak policy frameworks perpetuate the neglect of employee welfare.</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734442659"/>
                  </a:ext>
                </a:extLst>
              </a:tr>
              <a:tr h="1160538">
                <a:tc>
                  <a:txBody>
                    <a:bodyPr/>
                    <a:lstStyle/>
                    <a:p>
                      <a:pPr algn="ctr"/>
                      <a:r>
                        <a:rPr lang="en-US" sz="2000" b="1">
                          <a:latin typeface="Tahoma" panose="020B0604030504040204" pitchFamily="34" charset="0"/>
                          <a:ea typeface="Tahoma" panose="020B0604030504040204" pitchFamily="34" charset="0"/>
                          <a:cs typeface="Tahoma" panose="020B0604030504040204" pitchFamily="34" charset="0"/>
                        </a:rPr>
                        <a:t>Economic</a:t>
                      </a:r>
                      <a:endParaRPr lang="en-US" sz="200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a:latin typeface="Tahoma" panose="020B0604030504040204" pitchFamily="34" charset="0"/>
                          <a:ea typeface="Tahoma" panose="020B0604030504040204" pitchFamily="34" charset="0"/>
                          <a:cs typeface="Tahoma" panose="020B0604030504040204" pitchFamily="34" charset="0"/>
                        </a:rPr>
                        <a:t>Persistent low wages, job insecurity, and high turnover contribute directly to stress and burnout, reinforcing the industry’s labour instability.</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2000" dirty="0">
                          <a:latin typeface="Tahoma" panose="020B0604030504040204" pitchFamily="34" charset="0"/>
                          <a:ea typeface="Tahoma" panose="020B0604030504040204" pitchFamily="34" charset="0"/>
                          <a:cs typeface="Tahoma" panose="020B0604030504040204" pitchFamily="34" charset="0"/>
                        </a:rPr>
                        <a:t>Mooney and Baum (2019) found that inadequate pay and precarious employment are key predictors of exhaustion and attrition.</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37016776"/>
                  </a:ext>
                </a:extLst>
              </a:tr>
              <a:tr h="1160538">
                <a:tc>
                  <a:txBody>
                    <a:bodyPr/>
                    <a:lstStyle/>
                    <a:p>
                      <a:pPr algn="ctr"/>
                      <a:r>
                        <a:rPr lang="en-US" sz="2000" b="1">
                          <a:latin typeface="Tahoma" panose="020B0604030504040204" pitchFamily="34" charset="0"/>
                          <a:ea typeface="Tahoma" panose="020B0604030504040204" pitchFamily="34" charset="0"/>
                          <a:cs typeface="Tahoma" panose="020B0604030504040204" pitchFamily="34" charset="0"/>
                        </a:rPr>
                        <a:t>Social</a:t>
                      </a:r>
                      <a:endParaRPr lang="en-US" sz="200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a:latin typeface="Tahoma" panose="020B0604030504040204" pitchFamily="34" charset="0"/>
                          <a:ea typeface="Tahoma" panose="020B0604030504040204" pitchFamily="34" charset="0"/>
                          <a:cs typeface="Tahoma" panose="020B0604030504040204" pitchFamily="34" charset="0"/>
                        </a:rPr>
                        <a:t>Stigma around mental illness and emotional labour norms force employees to conceal distress, reinforcing a silence culture.</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2000" dirty="0">
                          <a:latin typeface="Tahoma" panose="020B0604030504040204" pitchFamily="34" charset="0"/>
                          <a:ea typeface="Tahoma" panose="020B0604030504040204" pitchFamily="34" charset="0"/>
                          <a:cs typeface="Tahoma" panose="020B0604030504040204" pitchFamily="34" charset="0"/>
                        </a:rPr>
                        <a:t>Concept of emotional </a:t>
                      </a:r>
                      <a:r>
                        <a:rPr lang="en-US" sz="2000" dirty="0" err="1">
                          <a:latin typeface="Tahoma" panose="020B0604030504040204" pitchFamily="34" charset="0"/>
                          <a:ea typeface="Tahoma" panose="020B0604030504040204" pitchFamily="34" charset="0"/>
                          <a:cs typeface="Tahoma" panose="020B0604030504040204" pitchFamily="34" charset="0"/>
                        </a:rPr>
                        <a:t>labour</a:t>
                      </a:r>
                      <a:r>
                        <a:rPr lang="en-US" sz="2000" dirty="0">
                          <a:latin typeface="Tahoma" panose="020B0604030504040204" pitchFamily="34" charset="0"/>
                          <a:ea typeface="Tahoma" panose="020B0604030504040204" pitchFamily="34" charset="0"/>
                          <a:cs typeface="Tahoma" panose="020B0604030504040204" pitchFamily="34" charset="0"/>
                        </a:rPr>
                        <a:t> highlights the psychological toll of maintaining constant positivity.</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704671787"/>
                  </a:ext>
                </a:extLst>
              </a:tr>
              <a:tr h="1527024">
                <a:tc>
                  <a:txBody>
                    <a:bodyPr/>
                    <a:lstStyle/>
                    <a:p>
                      <a:pPr algn="ctr"/>
                      <a:r>
                        <a:rPr lang="en-US" sz="2000" b="1">
                          <a:latin typeface="Tahoma" panose="020B0604030504040204" pitchFamily="34" charset="0"/>
                          <a:ea typeface="Tahoma" panose="020B0604030504040204" pitchFamily="34" charset="0"/>
                          <a:cs typeface="Tahoma" panose="020B0604030504040204" pitchFamily="34" charset="0"/>
                        </a:rPr>
                        <a:t>Technological</a:t>
                      </a:r>
                      <a:endParaRPr lang="en-US" sz="200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a:latin typeface="Tahoma" panose="020B0604030504040204" pitchFamily="34" charset="0"/>
                          <a:ea typeface="Tahoma" panose="020B0604030504040204" pitchFamily="34" charset="0"/>
                          <a:cs typeface="Tahoma" panose="020B0604030504040204" pitchFamily="34" charset="0"/>
                        </a:rPr>
                        <a:t>Technological monitoring and guest feedback systems heighten stress through digital surveillance, though wellness apps and e-counselling offer emerging coping tools.</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2000" dirty="0">
                          <a:latin typeface="Tahoma" panose="020B0604030504040204" pitchFamily="34" charset="0"/>
                          <a:ea typeface="Tahoma" panose="020B0604030504040204" pitchFamily="34" charset="0"/>
                          <a:cs typeface="Tahoma" panose="020B0604030504040204" pitchFamily="34" charset="0"/>
                        </a:rPr>
                        <a:t>Chen et al. (2017) identified work stress linked to technological control but also noted potential in digital well-being interventions.</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064705745"/>
                  </a:ext>
                </a:extLst>
              </a:tr>
              <a:tr h="1343781">
                <a:tc>
                  <a:txBody>
                    <a:bodyPr/>
                    <a:lstStyle/>
                    <a:p>
                      <a:pPr algn="ctr"/>
                      <a:r>
                        <a:rPr lang="en-US" sz="2000" b="1" dirty="0">
                          <a:latin typeface="Tahoma" panose="020B0604030504040204" pitchFamily="34" charset="0"/>
                          <a:ea typeface="Tahoma" panose="020B0604030504040204" pitchFamily="34" charset="0"/>
                          <a:cs typeface="Tahoma" panose="020B0604030504040204" pitchFamily="34" charset="0"/>
                        </a:rPr>
                        <a:t>Environmental / </a:t>
                      </a:r>
                      <a:r>
                        <a:rPr lang="en-US" sz="2000" b="1" dirty="0" err="1">
                          <a:latin typeface="Tahoma" panose="020B0604030504040204" pitchFamily="34" charset="0"/>
                          <a:ea typeface="Tahoma" panose="020B0604030504040204" pitchFamily="34" charset="0"/>
                          <a:cs typeface="Tahoma" panose="020B0604030504040204" pitchFamily="34" charset="0"/>
                        </a:rPr>
                        <a:t>Organisational</a:t>
                      </a:r>
                      <a:endParaRPr lang="en-US" sz="2000" dirty="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a:latin typeface="Tahoma" panose="020B0604030504040204" pitchFamily="34" charset="0"/>
                          <a:ea typeface="Tahoma" panose="020B0604030504040204" pitchFamily="34" charset="0"/>
                          <a:cs typeface="Tahoma" panose="020B0604030504040204" pitchFamily="34" charset="0"/>
                        </a:rPr>
                        <a:t>Long shifts, lack of rest areas, and overcrowded workplaces foster chronic fatigue and emotional disconnection, undermining morale and service quality.</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2000" dirty="0" err="1">
                          <a:latin typeface="Tahoma" panose="020B0604030504040204" pitchFamily="34" charset="0"/>
                          <a:ea typeface="Tahoma" panose="020B0604030504040204" pitchFamily="34" charset="0"/>
                          <a:cs typeface="Tahoma" panose="020B0604030504040204" pitchFamily="34" charset="0"/>
                        </a:rPr>
                        <a:t>Ghazali</a:t>
                      </a:r>
                      <a:r>
                        <a:rPr lang="en-US" sz="2000" dirty="0">
                          <a:latin typeface="Tahoma" panose="020B0604030504040204" pitchFamily="34" charset="0"/>
                          <a:ea typeface="Tahoma" panose="020B0604030504040204" pitchFamily="34" charset="0"/>
                          <a:cs typeface="Tahoma" panose="020B0604030504040204" pitchFamily="34" charset="0"/>
                        </a:rPr>
                        <a:t> et al. (2024) found that improved work environments and rest spaces enhance resilience and productivity.</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653248141"/>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grpSp>
        <p:nvGrpSpPr>
          <p:cNvPr id="2" name="Group 2"/>
          <p:cNvGrpSpPr/>
          <p:nvPr/>
        </p:nvGrpSpPr>
        <p:grpSpPr>
          <a:xfrm>
            <a:off x="10233074" y="0"/>
            <a:ext cx="8058973" cy="6857111"/>
            <a:chOff x="0" y="0"/>
            <a:chExt cx="2236536" cy="1902994"/>
          </a:xfrm>
        </p:grpSpPr>
        <p:sp>
          <p:nvSpPr>
            <p:cNvPr id="3" name="Freeform 3"/>
            <p:cNvSpPr/>
            <p:nvPr/>
          </p:nvSpPr>
          <p:spPr>
            <a:xfrm>
              <a:off x="0" y="0"/>
              <a:ext cx="2236537" cy="1902994"/>
            </a:xfrm>
            <a:custGeom>
              <a:avLst/>
              <a:gdLst/>
              <a:ahLst/>
              <a:cxnLst/>
              <a:rect l="l" t="t" r="r" b="b"/>
              <a:pathLst>
                <a:path w="2236537" h="1902994">
                  <a:moveTo>
                    <a:pt x="0" y="0"/>
                  </a:moveTo>
                  <a:lnTo>
                    <a:pt x="2236537" y="0"/>
                  </a:lnTo>
                  <a:lnTo>
                    <a:pt x="2236537" y="1902994"/>
                  </a:lnTo>
                  <a:lnTo>
                    <a:pt x="0" y="1902994"/>
                  </a:lnTo>
                  <a:close/>
                </a:path>
              </a:pathLst>
            </a:custGeom>
            <a:solidFill>
              <a:srgbClr val="314250"/>
            </a:solidFill>
          </p:spPr>
          <p:txBody>
            <a:bodyPr/>
            <a:lstStyle/>
            <a:p>
              <a:endParaRPr lang="en-GB"/>
            </a:p>
          </p:txBody>
        </p:sp>
        <p:sp>
          <p:nvSpPr>
            <p:cNvPr id="4" name="TextBox 4"/>
            <p:cNvSpPr txBox="1"/>
            <p:nvPr/>
          </p:nvSpPr>
          <p:spPr>
            <a:xfrm>
              <a:off x="0" y="-38100"/>
              <a:ext cx="2236536" cy="1941094"/>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0422544" y="1347017"/>
            <a:ext cx="4153416" cy="4066969"/>
            <a:chOff x="0" y="0"/>
            <a:chExt cx="964645" cy="944567"/>
          </a:xfrm>
        </p:grpSpPr>
        <p:sp>
          <p:nvSpPr>
            <p:cNvPr id="6" name="Freeform 6"/>
            <p:cNvSpPr/>
            <p:nvPr/>
          </p:nvSpPr>
          <p:spPr>
            <a:xfrm>
              <a:off x="0" y="0"/>
              <a:ext cx="964645" cy="944567"/>
            </a:xfrm>
            <a:custGeom>
              <a:avLst/>
              <a:gdLst/>
              <a:ahLst/>
              <a:cxnLst/>
              <a:rect l="l" t="t" r="r" b="b"/>
              <a:pathLst>
                <a:path w="964645" h="944567">
                  <a:moveTo>
                    <a:pt x="0" y="0"/>
                  </a:moveTo>
                  <a:lnTo>
                    <a:pt x="964645" y="0"/>
                  </a:lnTo>
                  <a:lnTo>
                    <a:pt x="964645" y="944567"/>
                  </a:lnTo>
                  <a:lnTo>
                    <a:pt x="0" y="944567"/>
                  </a:lnTo>
                  <a:close/>
                </a:path>
              </a:pathLst>
            </a:custGeom>
            <a:blipFill>
              <a:blip r:embed="rId2"/>
              <a:stretch>
                <a:fillRect l="-37038" r="-37038"/>
              </a:stretch>
            </a:blipFill>
          </p:spPr>
          <p:txBody>
            <a:bodyPr/>
            <a:lstStyle/>
            <a:p>
              <a:endParaRPr lang="en-GB"/>
            </a:p>
          </p:txBody>
        </p:sp>
      </p:grpSp>
      <p:grpSp>
        <p:nvGrpSpPr>
          <p:cNvPr id="7" name="Group 7"/>
          <p:cNvGrpSpPr/>
          <p:nvPr/>
        </p:nvGrpSpPr>
        <p:grpSpPr>
          <a:xfrm>
            <a:off x="14709415" y="1347017"/>
            <a:ext cx="4153416" cy="4066969"/>
            <a:chOff x="0" y="0"/>
            <a:chExt cx="964645" cy="944567"/>
          </a:xfrm>
        </p:grpSpPr>
        <p:sp>
          <p:nvSpPr>
            <p:cNvPr id="8" name="Freeform 8"/>
            <p:cNvSpPr/>
            <p:nvPr/>
          </p:nvSpPr>
          <p:spPr>
            <a:xfrm>
              <a:off x="0" y="0"/>
              <a:ext cx="964645" cy="944567"/>
            </a:xfrm>
            <a:custGeom>
              <a:avLst/>
              <a:gdLst/>
              <a:ahLst/>
              <a:cxnLst/>
              <a:rect l="l" t="t" r="r" b="b"/>
              <a:pathLst>
                <a:path w="964645" h="944567">
                  <a:moveTo>
                    <a:pt x="0" y="0"/>
                  </a:moveTo>
                  <a:lnTo>
                    <a:pt x="964645" y="0"/>
                  </a:lnTo>
                  <a:lnTo>
                    <a:pt x="964645" y="944567"/>
                  </a:lnTo>
                  <a:lnTo>
                    <a:pt x="0" y="944567"/>
                  </a:lnTo>
                  <a:close/>
                </a:path>
              </a:pathLst>
            </a:custGeom>
            <a:blipFill>
              <a:blip r:embed="rId3"/>
              <a:stretch>
                <a:fillRect l="-23347" r="-23347"/>
              </a:stretch>
            </a:blipFill>
          </p:spPr>
          <p:txBody>
            <a:bodyPr/>
            <a:lstStyle/>
            <a:p>
              <a:endParaRPr lang="en-GB"/>
            </a:p>
          </p:txBody>
        </p:sp>
      </p:grpSp>
      <p:sp>
        <p:nvSpPr>
          <p:cNvPr id="9" name="Freeform 9"/>
          <p:cNvSpPr/>
          <p:nvPr/>
        </p:nvSpPr>
        <p:spPr>
          <a:xfrm>
            <a:off x="14781802" y="7945226"/>
            <a:ext cx="2477498" cy="1313074"/>
          </a:xfrm>
          <a:custGeom>
            <a:avLst/>
            <a:gdLst/>
            <a:ahLst/>
            <a:cxnLst/>
            <a:rect l="l" t="t" r="r" b="b"/>
            <a:pathLst>
              <a:path w="2477498" h="1313074">
                <a:moveTo>
                  <a:pt x="0" y="0"/>
                </a:moveTo>
                <a:lnTo>
                  <a:pt x="2477498" y="0"/>
                </a:lnTo>
                <a:lnTo>
                  <a:pt x="2477498" y="1313074"/>
                </a:lnTo>
                <a:lnTo>
                  <a:pt x="0" y="131307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TextBox 10"/>
          <p:cNvSpPr txBox="1"/>
          <p:nvPr/>
        </p:nvSpPr>
        <p:spPr>
          <a:xfrm>
            <a:off x="1028700" y="8443645"/>
            <a:ext cx="12150285" cy="1028700"/>
          </a:xfrm>
          <a:prstGeom prst="rect">
            <a:avLst/>
          </a:prstGeom>
        </p:spPr>
        <p:txBody>
          <a:bodyPr lIns="0" tIns="0" rIns="0" bIns="0" rtlCol="0" anchor="t">
            <a:spAutoFit/>
          </a:bodyPr>
          <a:lstStyle/>
          <a:p>
            <a:pPr algn="l">
              <a:lnSpc>
                <a:spcPts val="8040"/>
              </a:lnSpc>
            </a:pPr>
            <a:r>
              <a:rPr lang="en-US" sz="6700" b="1">
                <a:solidFill>
                  <a:srgbClr val="314250"/>
                </a:solidFill>
                <a:latin typeface="TT Hoves Bold"/>
                <a:ea typeface="TT Hoves Bold"/>
                <a:cs typeface="TT Hoves Bold"/>
                <a:sym typeface="TT Hoves Bold"/>
              </a:rPr>
              <a:t>INDUSTRY CASE EXAMPLES</a:t>
            </a:r>
          </a:p>
        </p:txBody>
      </p:sp>
      <p:sp>
        <p:nvSpPr>
          <p:cNvPr id="11" name="TextBox 11"/>
          <p:cNvSpPr txBox="1"/>
          <p:nvPr/>
        </p:nvSpPr>
        <p:spPr>
          <a:xfrm>
            <a:off x="478877" y="839176"/>
            <a:ext cx="9234314" cy="6210607"/>
          </a:xfrm>
          <a:prstGeom prst="rect">
            <a:avLst/>
          </a:prstGeom>
        </p:spPr>
        <p:txBody>
          <a:bodyPr lIns="0" tIns="0" rIns="0" bIns="0" rtlCol="0" anchor="t">
            <a:spAutoFit/>
          </a:bodyPr>
          <a:lstStyle/>
          <a:p>
            <a:pPr marL="589677" lvl="1" indent="-294838" algn="just">
              <a:lnSpc>
                <a:spcPts val="3823"/>
              </a:lnSpc>
              <a:buFont typeface="Arial"/>
              <a:buChar char="•"/>
            </a:pPr>
            <a:r>
              <a:rPr lang="en-US" sz="2731" dirty="0">
                <a:solidFill>
                  <a:srgbClr val="314250"/>
                </a:solidFill>
                <a:latin typeface="Canva Sans"/>
                <a:ea typeface="Canva Sans"/>
                <a:cs typeface="Canva Sans"/>
                <a:sym typeface="Canva Sans"/>
              </a:rPr>
              <a:t>The Hilton Thrive at Hilton and Marriott </a:t>
            </a:r>
            <a:r>
              <a:rPr lang="en-US" sz="2731" dirty="0" err="1">
                <a:solidFill>
                  <a:srgbClr val="314250"/>
                </a:solidFill>
                <a:latin typeface="Canva Sans"/>
                <a:ea typeface="Canva Sans"/>
                <a:cs typeface="Canva Sans"/>
                <a:sym typeface="Canva Sans"/>
              </a:rPr>
              <a:t>TakeCare</a:t>
            </a:r>
            <a:r>
              <a:rPr lang="en-US" sz="2731" dirty="0">
                <a:solidFill>
                  <a:srgbClr val="314250"/>
                </a:solidFill>
                <a:latin typeface="Canva Sans"/>
                <a:ea typeface="Canva Sans"/>
                <a:cs typeface="Canva Sans"/>
                <a:sym typeface="Canva Sans"/>
              </a:rPr>
              <a:t> programs signify a proactive change of direction to the holistic well-being approach, involving flexibility, counselling, and stress management assistance (</a:t>
            </a:r>
            <a:r>
              <a:rPr lang="en-US" sz="2731" dirty="0" err="1">
                <a:solidFill>
                  <a:srgbClr val="314250"/>
                </a:solidFill>
                <a:latin typeface="Canva Sans"/>
                <a:ea typeface="Canva Sans"/>
                <a:cs typeface="Canva Sans"/>
                <a:sym typeface="Canva Sans"/>
              </a:rPr>
              <a:t>Sarwar</a:t>
            </a:r>
            <a:r>
              <a:rPr lang="en-US" sz="2731" dirty="0">
                <a:solidFill>
                  <a:srgbClr val="314250"/>
                </a:solidFill>
                <a:latin typeface="Canva Sans"/>
                <a:ea typeface="Canva Sans"/>
                <a:cs typeface="Canva Sans"/>
                <a:sym typeface="Canva Sans"/>
              </a:rPr>
              <a:t> et al., 2022). </a:t>
            </a:r>
          </a:p>
          <a:p>
            <a:pPr marL="589677" lvl="1" indent="-294838" algn="just">
              <a:lnSpc>
                <a:spcPts val="3823"/>
              </a:lnSpc>
              <a:buFont typeface="Arial"/>
              <a:buChar char="•"/>
            </a:pPr>
            <a:r>
              <a:rPr lang="en-US" sz="2731" dirty="0">
                <a:solidFill>
                  <a:srgbClr val="314250"/>
                </a:solidFill>
                <a:latin typeface="Canva Sans"/>
                <a:ea typeface="Canva Sans"/>
                <a:cs typeface="Canva Sans"/>
                <a:sym typeface="Canva Sans"/>
              </a:rPr>
              <a:t>The All </a:t>
            </a:r>
            <a:r>
              <a:rPr lang="en-US" sz="2731" dirty="0" err="1">
                <a:solidFill>
                  <a:srgbClr val="314250"/>
                </a:solidFill>
                <a:latin typeface="Canva Sans"/>
                <a:ea typeface="Canva Sans"/>
                <a:cs typeface="Canva Sans"/>
                <a:sym typeface="Canva Sans"/>
              </a:rPr>
              <a:t>Heartist</a:t>
            </a:r>
            <a:r>
              <a:rPr lang="en-US" sz="2731" dirty="0">
                <a:solidFill>
                  <a:srgbClr val="314250"/>
                </a:solidFill>
                <a:latin typeface="Canva Sans"/>
                <a:ea typeface="Canva Sans"/>
                <a:cs typeface="Canva Sans"/>
                <a:sym typeface="Canva Sans"/>
              </a:rPr>
              <a:t> Fund of Accor is a source of financial and emotional support that helps build resilience and inclusiveness. </a:t>
            </a:r>
          </a:p>
          <a:p>
            <a:pPr marL="589677" lvl="1" indent="-294838" algn="just">
              <a:lnSpc>
                <a:spcPts val="3823"/>
              </a:lnSpc>
              <a:buFont typeface="Arial"/>
              <a:buChar char="•"/>
            </a:pPr>
            <a:r>
              <a:rPr lang="en-US" sz="2731" dirty="0">
                <a:solidFill>
                  <a:srgbClr val="314250"/>
                </a:solidFill>
                <a:latin typeface="Canva Sans"/>
                <a:ea typeface="Canva Sans"/>
                <a:cs typeface="Canva Sans"/>
                <a:sym typeface="Canva Sans"/>
              </a:rPr>
              <a:t>However, Baum et al. (2016) observe that such initiatives have not been consistently implemented and often not yet assessed in the long term, which means that minor hotels cannot imitate such systemic wellness models.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grpSp>
        <p:nvGrpSpPr>
          <p:cNvPr id="2" name="Group 2"/>
          <p:cNvGrpSpPr/>
          <p:nvPr/>
        </p:nvGrpSpPr>
        <p:grpSpPr>
          <a:xfrm>
            <a:off x="2935100" y="0"/>
            <a:ext cx="7528771" cy="10287000"/>
            <a:chOff x="0" y="0"/>
            <a:chExt cx="1290619" cy="1763448"/>
          </a:xfrm>
        </p:grpSpPr>
        <p:sp>
          <p:nvSpPr>
            <p:cNvPr id="3" name="Freeform 3"/>
            <p:cNvSpPr/>
            <p:nvPr/>
          </p:nvSpPr>
          <p:spPr>
            <a:xfrm>
              <a:off x="0" y="0"/>
              <a:ext cx="1290619" cy="1763448"/>
            </a:xfrm>
            <a:custGeom>
              <a:avLst/>
              <a:gdLst/>
              <a:ahLst/>
              <a:cxnLst/>
              <a:rect l="l" t="t" r="r" b="b"/>
              <a:pathLst>
                <a:path w="1290619" h="1763448">
                  <a:moveTo>
                    <a:pt x="0" y="0"/>
                  </a:moveTo>
                  <a:lnTo>
                    <a:pt x="1290619" y="0"/>
                  </a:lnTo>
                  <a:lnTo>
                    <a:pt x="1290619" y="1763448"/>
                  </a:lnTo>
                  <a:lnTo>
                    <a:pt x="0" y="1763448"/>
                  </a:lnTo>
                  <a:close/>
                </a:path>
              </a:pathLst>
            </a:custGeom>
            <a:blipFill>
              <a:blip r:embed="rId2"/>
              <a:stretch>
                <a:fillRect l="-52348" r="-52348"/>
              </a:stretch>
            </a:blipFill>
          </p:spPr>
          <p:txBody>
            <a:bodyPr/>
            <a:lstStyle/>
            <a:p>
              <a:endParaRPr lang="en-GB"/>
            </a:p>
          </p:txBody>
        </p:sp>
      </p:grpSp>
      <p:grpSp>
        <p:nvGrpSpPr>
          <p:cNvPr id="4" name="Group 4"/>
          <p:cNvGrpSpPr/>
          <p:nvPr/>
        </p:nvGrpSpPr>
        <p:grpSpPr>
          <a:xfrm>
            <a:off x="0" y="0"/>
            <a:ext cx="5870200" cy="10287000"/>
            <a:chOff x="0" y="0"/>
            <a:chExt cx="1629105" cy="2854861"/>
          </a:xfrm>
        </p:grpSpPr>
        <p:sp>
          <p:nvSpPr>
            <p:cNvPr id="5" name="Freeform 5"/>
            <p:cNvSpPr/>
            <p:nvPr/>
          </p:nvSpPr>
          <p:spPr>
            <a:xfrm>
              <a:off x="0" y="0"/>
              <a:ext cx="1629105" cy="2854861"/>
            </a:xfrm>
            <a:custGeom>
              <a:avLst/>
              <a:gdLst/>
              <a:ahLst/>
              <a:cxnLst/>
              <a:rect l="l" t="t" r="r" b="b"/>
              <a:pathLst>
                <a:path w="1629105" h="2854861">
                  <a:moveTo>
                    <a:pt x="0" y="0"/>
                  </a:moveTo>
                  <a:lnTo>
                    <a:pt x="1629105" y="0"/>
                  </a:lnTo>
                  <a:lnTo>
                    <a:pt x="1629105" y="2854861"/>
                  </a:lnTo>
                  <a:lnTo>
                    <a:pt x="0" y="2854861"/>
                  </a:lnTo>
                  <a:close/>
                </a:path>
              </a:pathLst>
            </a:custGeom>
            <a:solidFill>
              <a:srgbClr val="314250"/>
            </a:solidFill>
          </p:spPr>
          <p:txBody>
            <a:bodyPr/>
            <a:lstStyle/>
            <a:p>
              <a:endParaRPr lang="en-GB"/>
            </a:p>
          </p:txBody>
        </p:sp>
        <p:sp>
          <p:nvSpPr>
            <p:cNvPr id="6" name="TextBox 6"/>
            <p:cNvSpPr txBox="1"/>
            <p:nvPr/>
          </p:nvSpPr>
          <p:spPr>
            <a:xfrm>
              <a:off x="0" y="-38100"/>
              <a:ext cx="1629105" cy="2892961"/>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4647947" y="2447960"/>
            <a:ext cx="2293747" cy="961152"/>
            <a:chOff x="0" y="0"/>
            <a:chExt cx="604114" cy="253143"/>
          </a:xfrm>
        </p:grpSpPr>
        <p:sp>
          <p:nvSpPr>
            <p:cNvPr id="8" name="Freeform 8"/>
            <p:cNvSpPr/>
            <p:nvPr/>
          </p:nvSpPr>
          <p:spPr>
            <a:xfrm>
              <a:off x="0" y="0"/>
              <a:ext cx="604114" cy="253143"/>
            </a:xfrm>
            <a:custGeom>
              <a:avLst/>
              <a:gdLst/>
              <a:ahLst/>
              <a:cxnLst/>
              <a:rect l="l" t="t" r="r" b="b"/>
              <a:pathLst>
                <a:path w="604114" h="253143">
                  <a:moveTo>
                    <a:pt x="0" y="0"/>
                  </a:moveTo>
                  <a:lnTo>
                    <a:pt x="604114" y="0"/>
                  </a:lnTo>
                  <a:lnTo>
                    <a:pt x="604114" y="253143"/>
                  </a:lnTo>
                  <a:lnTo>
                    <a:pt x="0" y="253143"/>
                  </a:lnTo>
                  <a:close/>
                </a:path>
              </a:pathLst>
            </a:custGeom>
            <a:solidFill>
              <a:srgbClr val="9A6266"/>
            </a:solidFill>
          </p:spPr>
          <p:txBody>
            <a:bodyPr/>
            <a:lstStyle/>
            <a:p>
              <a:endParaRPr lang="en-GB"/>
            </a:p>
          </p:txBody>
        </p:sp>
        <p:sp>
          <p:nvSpPr>
            <p:cNvPr id="9" name="TextBox 9"/>
            <p:cNvSpPr txBox="1"/>
            <p:nvPr/>
          </p:nvSpPr>
          <p:spPr>
            <a:xfrm>
              <a:off x="0" y="-38100"/>
              <a:ext cx="604114" cy="291243"/>
            </a:xfrm>
            <a:prstGeom prst="rect">
              <a:avLst/>
            </a:prstGeom>
          </p:spPr>
          <p:txBody>
            <a:bodyPr lIns="50800" tIns="50800" rIns="50800" bIns="50800" rtlCol="0" anchor="ctr"/>
            <a:lstStyle/>
            <a:p>
              <a:pPr algn="ctr">
                <a:lnSpc>
                  <a:spcPts val="2659"/>
                </a:lnSpc>
                <a:spcBef>
                  <a:spcPct val="0"/>
                </a:spcBef>
              </a:pPr>
              <a:endParaRPr/>
            </a:p>
          </p:txBody>
        </p:sp>
      </p:grpSp>
      <p:sp>
        <p:nvSpPr>
          <p:cNvPr id="10" name="AutoShape 10"/>
          <p:cNvSpPr/>
          <p:nvPr/>
        </p:nvSpPr>
        <p:spPr>
          <a:xfrm>
            <a:off x="4822959" y="2928536"/>
            <a:ext cx="753681" cy="0"/>
          </a:xfrm>
          <a:prstGeom prst="line">
            <a:avLst/>
          </a:prstGeom>
          <a:ln w="114300" cap="flat">
            <a:solidFill>
              <a:srgbClr val="E3E4DE"/>
            </a:solidFill>
            <a:prstDash val="solid"/>
            <a:headEnd type="none" w="sm" len="sm"/>
            <a:tailEnd type="none" w="sm" len="sm"/>
          </a:ln>
        </p:spPr>
        <p:txBody>
          <a:bodyPr/>
          <a:lstStyle/>
          <a:p>
            <a:endParaRPr lang="en-GB"/>
          </a:p>
        </p:txBody>
      </p:sp>
      <p:sp>
        <p:nvSpPr>
          <p:cNvPr id="11" name="AutoShape 11"/>
          <p:cNvSpPr/>
          <p:nvPr/>
        </p:nvSpPr>
        <p:spPr>
          <a:xfrm flipV="1">
            <a:off x="5196131" y="2552274"/>
            <a:ext cx="0" cy="753681"/>
          </a:xfrm>
          <a:prstGeom prst="line">
            <a:avLst/>
          </a:prstGeom>
          <a:ln w="114300" cap="flat">
            <a:solidFill>
              <a:srgbClr val="E3E4DE"/>
            </a:solidFill>
            <a:prstDash val="solid"/>
            <a:headEnd type="none" w="sm" len="sm"/>
            <a:tailEnd type="none" w="sm" len="sm"/>
          </a:ln>
        </p:spPr>
        <p:txBody>
          <a:bodyPr/>
          <a:lstStyle/>
          <a:p>
            <a:endParaRPr lang="en-GB"/>
          </a:p>
        </p:txBody>
      </p:sp>
      <p:grpSp>
        <p:nvGrpSpPr>
          <p:cNvPr id="12" name="Group 12"/>
          <p:cNvGrpSpPr/>
          <p:nvPr/>
        </p:nvGrpSpPr>
        <p:grpSpPr>
          <a:xfrm>
            <a:off x="12693519" y="-660780"/>
            <a:ext cx="5619570" cy="961152"/>
            <a:chOff x="0" y="0"/>
            <a:chExt cx="1480051" cy="253143"/>
          </a:xfrm>
        </p:grpSpPr>
        <p:sp>
          <p:nvSpPr>
            <p:cNvPr id="13" name="Freeform 13"/>
            <p:cNvSpPr/>
            <p:nvPr/>
          </p:nvSpPr>
          <p:spPr>
            <a:xfrm>
              <a:off x="0" y="0"/>
              <a:ext cx="1480051" cy="253143"/>
            </a:xfrm>
            <a:custGeom>
              <a:avLst/>
              <a:gdLst/>
              <a:ahLst/>
              <a:cxnLst/>
              <a:rect l="l" t="t" r="r" b="b"/>
              <a:pathLst>
                <a:path w="1480051" h="253143">
                  <a:moveTo>
                    <a:pt x="0" y="0"/>
                  </a:moveTo>
                  <a:lnTo>
                    <a:pt x="1480051" y="0"/>
                  </a:lnTo>
                  <a:lnTo>
                    <a:pt x="1480051" y="253143"/>
                  </a:lnTo>
                  <a:lnTo>
                    <a:pt x="0" y="253143"/>
                  </a:lnTo>
                  <a:close/>
                </a:path>
              </a:pathLst>
            </a:custGeom>
            <a:solidFill>
              <a:srgbClr val="E3E4DE"/>
            </a:solidFill>
          </p:spPr>
          <p:txBody>
            <a:bodyPr/>
            <a:lstStyle/>
            <a:p>
              <a:endParaRPr lang="en-GB"/>
            </a:p>
          </p:txBody>
        </p:sp>
        <p:sp>
          <p:nvSpPr>
            <p:cNvPr id="14" name="TextBox 14"/>
            <p:cNvSpPr txBox="1"/>
            <p:nvPr/>
          </p:nvSpPr>
          <p:spPr>
            <a:xfrm>
              <a:off x="0" y="-38100"/>
              <a:ext cx="1480051" cy="291243"/>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12668430" y="5143500"/>
            <a:ext cx="5619570" cy="547480"/>
            <a:chOff x="0" y="0"/>
            <a:chExt cx="1480051" cy="144192"/>
          </a:xfrm>
        </p:grpSpPr>
        <p:sp>
          <p:nvSpPr>
            <p:cNvPr id="16" name="Freeform 16"/>
            <p:cNvSpPr/>
            <p:nvPr/>
          </p:nvSpPr>
          <p:spPr>
            <a:xfrm>
              <a:off x="0" y="0"/>
              <a:ext cx="1480051" cy="144192"/>
            </a:xfrm>
            <a:custGeom>
              <a:avLst/>
              <a:gdLst/>
              <a:ahLst/>
              <a:cxnLst/>
              <a:rect l="l" t="t" r="r" b="b"/>
              <a:pathLst>
                <a:path w="1480051" h="144192">
                  <a:moveTo>
                    <a:pt x="0" y="0"/>
                  </a:moveTo>
                  <a:lnTo>
                    <a:pt x="1480051" y="0"/>
                  </a:lnTo>
                  <a:lnTo>
                    <a:pt x="1480051" y="144192"/>
                  </a:lnTo>
                  <a:lnTo>
                    <a:pt x="0" y="144192"/>
                  </a:lnTo>
                  <a:close/>
                </a:path>
              </a:pathLst>
            </a:custGeom>
            <a:solidFill>
              <a:srgbClr val="E3E4DE"/>
            </a:solidFill>
          </p:spPr>
          <p:txBody>
            <a:bodyPr/>
            <a:lstStyle/>
            <a:p>
              <a:endParaRPr lang="en-GB"/>
            </a:p>
          </p:txBody>
        </p:sp>
        <p:sp>
          <p:nvSpPr>
            <p:cNvPr id="17" name="TextBox 17"/>
            <p:cNvSpPr txBox="1"/>
            <p:nvPr/>
          </p:nvSpPr>
          <p:spPr>
            <a:xfrm>
              <a:off x="0" y="-38100"/>
              <a:ext cx="1480051" cy="182292"/>
            </a:xfrm>
            <a:prstGeom prst="rect">
              <a:avLst/>
            </a:prstGeom>
          </p:spPr>
          <p:txBody>
            <a:bodyPr lIns="50800" tIns="50800" rIns="50800" bIns="50800" rtlCol="0" anchor="ctr"/>
            <a:lstStyle/>
            <a:p>
              <a:pPr algn="ctr">
                <a:lnSpc>
                  <a:spcPts val="2659"/>
                </a:lnSpc>
                <a:spcBef>
                  <a:spcPct val="0"/>
                </a:spcBef>
              </a:pPr>
              <a:endParaRPr/>
            </a:p>
          </p:txBody>
        </p:sp>
      </p:grpSp>
      <p:sp>
        <p:nvSpPr>
          <p:cNvPr id="18" name="Freeform 18"/>
          <p:cNvSpPr/>
          <p:nvPr/>
        </p:nvSpPr>
        <p:spPr>
          <a:xfrm>
            <a:off x="694135" y="8076434"/>
            <a:ext cx="2477498" cy="1313074"/>
          </a:xfrm>
          <a:custGeom>
            <a:avLst/>
            <a:gdLst/>
            <a:ahLst/>
            <a:cxnLst/>
            <a:rect l="l" t="t" r="r" b="b"/>
            <a:pathLst>
              <a:path w="2477498" h="1313074">
                <a:moveTo>
                  <a:pt x="0" y="0"/>
                </a:moveTo>
                <a:lnTo>
                  <a:pt x="2477497" y="0"/>
                </a:lnTo>
                <a:lnTo>
                  <a:pt x="2477497" y="1313074"/>
                </a:lnTo>
                <a:lnTo>
                  <a:pt x="0" y="13130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9" name="TextBox 19"/>
          <p:cNvSpPr txBox="1"/>
          <p:nvPr/>
        </p:nvSpPr>
        <p:spPr>
          <a:xfrm>
            <a:off x="694135" y="4214618"/>
            <a:ext cx="4750395" cy="819150"/>
          </a:xfrm>
          <a:prstGeom prst="rect">
            <a:avLst/>
          </a:prstGeom>
        </p:spPr>
        <p:txBody>
          <a:bodyPr lIns="0" tIns="0" rIns="0" bIns="0" rtlCol="0" anchor="t">
            <a:spAutoFit/>
          </a:bodyPr>
          <a:lstStyle/>
          <a:p>
            <a:pPr algn="r">
              <a:lnSpc>
                <a:spcPts val="6473"/>
              </a:lnSpc>
            </a:pPr>
            <a:r>
              <a:rPr lang="en-US" sz="5394" b="1">
                <a:solidFill>
                  <a:srgbClr val="FFFFFF"/>
                </a:solidFill>
                <a:latin typeface="TT Hoves Bold"/>
                <a:ea typeface="TT Hoves Bold"/>
                <a:cs typeface="TT Hoves Bold"/>
                <a:sym typeface="TT Hoves Bold"/>
              </a:rPr>
              <a:t>CONCLUSION </a:t>
            </a:r>
          </a:p>
        </p:txBody>
      </p:sp>
      <p:sp>
        <p:nvSpPr>
          <p:cNvPr id="20" name="TextBox 20"/>
          <p:cNvSpPr txBox="1"/>
          <p:nvPr/>
        </p:nvSpPr>
        <p:spPr>
          <a:xfrm>
            <a:off x="10877070" y="2273661"/>
            <a:ext cx="6962186" cy="5802773"/>
          </a:xfrm>
          <a:prstGeom prst="rect">
            <a:avLst/>
          </a:prstGeom>
        </p:spPr>
        <p:txBody>
          <a:bodyPr lIns="0" tIns="0" rIns="0" bIns="0" rtlCol="0" anchor="t">
            <a:spAutoFit/>
          </a:bodyPr>
          <a:lstStyle/>
          <a:p>
            <a:pPr marL="549327" lvl="1" indent="-274664" algn="ctr">
              <a:lnSpc>
                <a:spcPts val="3562"/>
              </a:lnSpc>
              <a:buFont typeface="Arial"/>
              <a:buChar char="•"/>
            </a:pPr>
            <a:r>
              <a:rPr lang="en-US" sz="2544">
                <a:solidFill>
                  <a:srgbClr val="314250"/>
                </a:solidFill>
                <a:latin typeface="Canva Sans"/>
                <a:ea typeface="Canva Sans"/>
                <a:cs typeface="Canva Sans"/>
                <a:sym typeface="Canva Sans"/>
              </a:rPr>
              <a:t>Hospitality mental health crisis is a structural problem, with its roots in the cultures of exploitation of mental work, as opposed to personal frailty. </a:t>
            </a:r>
          </a:p>
          <a:p>
            <a:pPr marL="549327" lvl="1" indent="-274664" algn="ctr">
              <a:lnSpc>
                <a:spcPts val="3562"/>
              </a:lnSpc>
              <a:buFont typeface="Arial"/>
              <a:buChar char="•"/>
            </a:pPr>
            <a:r>
              <a:rPr lang="en-US" sz="2544">
                <a:solidFill>
                  <a:srgbClr val="314250"/>
                </a:solidFill>
                <a:latin typeface="Canva Sans"/>
                <a:ea typeface="Canva Sans"/>
                <a:cs typeface="Canva Sans"/>
                <a:sym typeface="Canva Sans"/>
              </a:rPr>
              <a:t>Although there is some movement in terms of education and corporate social responsibility, most interventions are reactive and superficial, targeting the symptoms instead of root causes. </a:t>
            </a:r>
          </a:p>
          <a:p>
            <a:pPr marL="549327" lvl="1" indent="-274664" algn="ctr">
              <a:lnSpc>
                <a:spcPts val="3562"/>
              </a:lnSpc>
              <a:buFont typeface="Arial"/>
              <a:buChar char="•"/>
            </a:pPr>
            <a:r>
              <a:rPr lang="en-US" sz="2544">
                <a:solidFill>
                  <a:srgbClr val="314250"/>
                </a:solidFill>
                <a:latin typeface="Canva Sans"/>
                <a:ea typeface="Canva Sans"/>
                <a:cs typeface="Canva Sans"/>
                <a:sym typeface="Canva Sans"/>
              </a:rPr>
              <a:t>It requires systemic and cultural change in which a state of mind becomes an organisational value and not an optional side effect.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14250"/>
        </a:solidFill>
        <a:effectLst/>
      </p:bgPr>
    </p:bg>
    <p:spTree>
      <p:nvGrpSpPr>
        <p:cNvPr id="1" name=""/>
        <p:cNvGrpSpPr/>
        <p:nvPr/>
      </p:nvGrpSpPr>
      <p:grpSpPr>
        <a:xfrm>
          <a:off x="0" y="0"/>
          <a:ext cx="0" cy="0"/>
          <a:chOff x="0" y="0"/>
          <a:chExt cx="0" cy="0"/>
        </a:xfrm>
      </p:grpSpPr>
      <p:grpSp>
        <p:nvGrpSpPr>
          <p:cNvPr id="2" name="Group 2"/>
          <p:cNvGrpSpPr/>
          <p:nvPr/>
        </p:nvGrpSpPr>
        <p:grpSpPr>
          <a:xfrm>
            <a:off x="11788317" y="1203709"/>
            <a:ext cx="7911756" cy="9122725"/>
            <a:chOff x="0" y="0"/>
            <a:chExt cx="1225738" cy="1413349"/>
          </a:xfrm>
        </p:grpSpPr>
        <p:sp>
          <p:nvSpPr>
            <p:cNvPr id="3" name="Freeform 3"/>
            <p:cNvSpPr/>
            <p:nvPr/>
          </p:nvSpPr>
          <p:spPr>
            <a:xfrm>
              <a:off x="0" y="0"/>
              <a:ext cx="1225738" cy="1413349"/>
            </a:xfrm>
            <a:custGeom>
              <a:avLst/>
              <a:gdLst/>
              <a:ahLst/>
              <a:cxnLst/>
              <a:rect l="l" t="t" r="r" b="b"/>
              <a:pathLst>
                <a:path w="1225738" h="1413349">
                  <a:moveTo>
                    <a:pt x="0" y="0"/>
                  </a:moveTo>
                  <a:lnTo>
                    <a:pt x="1225738" y="0"/>
                  </a:lnTo>
                  <a:lnTo>
                    <a:pt x="1225738" y="1413349"/>
                  </a:lnTo>
                  <a:lnTo>
                    <a:pt x="0" y="1413349"/>
                  </a:lnTo>
                  <a:close/>
                </a:path>
              </a:pathLst>
            </a:custGeom>
            <a:blipFill>
              <a:blip r:embed="rId2"/>
              <a:stretch>
                <a:fillRect l="-36341" r="-36341"/>
              </a:stretch>
            </a:blipFill>
          </p:spPr>
          <p:txBody>
            <a:bodyPr/>
            <a:lstStyle/>
            <a:p>
              <a:endParaRPr lang="en-GB"/>
            </a:p>
          </p:txBody>
        </p:sp>
      </p:grpSp>
      <p:sp>
        <p:nvSpPr>
          <p:cNvPr id="4" name="AutoShape 4"/>
          <p:cNvSpPr/>
          <p:nvPr/>
        </p:nvSpPr>
        <p:spPr>
          <a:xfrm>
            <a:off x="8603748" y="1550585"/>
            <a:ext cx="694820" cy="0"/>
          </a:xfrm>
          <a:prstGeom prst="line">
            <a:avLst/>
          </a:prstGeom>
          <a:ln w="104775" cap="flat">
            <a:solidFill>
              <a:srgbClr val="9A6266"/>
            </a:solidFill>
            <a:prstDash val="solid"/>
            <a:headEnd type="none" w="sm" len="sm"/>
            <a:tailEnd type="none" w="sm" len="sm"/>
          </a:ln>
        </p:spPr>
        <p:txBody>
          <a:bodyPr/>
          <a:lstStyle/>
          <a:p>
            <a:endParaRPr lang="en-GB"/>
          </a:p>
        </p:txBody>
      </p:sp>
      <p:sp>
        <p:nvSpPr>
          <p:cNvPr id="5" name="AutoShape 5"/>
          <p:cNvSpPr/>
          <p:nvPr/>
        </p:nvSpPr>
        <p:spPr>
          <a:xfrm flipV="1">
            <a:off x="8947776" y="1203709"/>
            <a:ext cx="0" cy="694820"/>
          </a:xfrm>
          <a:prstGeom prst="line">
            <a:avLst/>
          </a:prstGeom>
          <a:ln w="104775" cap="flat">
            <a:solidFill>
              <a:srgbClr val="9A6266"/>
            </a:solidFill>
            <a:prstDash val="solid"/>
            <a:headEnd type="none" w="sm" len="sm"/>
            <a:tailEnd type="none" w="sm" len="sm"/>
          </a:ln>
        </p:spPr>
        <p:txBody>
          <a:bodyPr/>
          <a:lstStyle/>
          <a:p>
            <a:endParaRPr lang="en-GB"/>
          </a:p>
        </p:txBody>
      </p:sp>
      <p:sp>
        <p:nvSpPr>
          <p:cNvPr id="6" name="AutoShape 6"/>
          <p:cNvSpPr/>
          <p:nvPr/>
        </p:nvSpPr>
        <p:spPr>
          <a:xfrm flipV="1">
            <a:off x="1028700" y="9070994"/>
            <a:ext cx="456584" cy="0"/>
          </a:xfrm>
          <a:prstGeom prst="line">
            <a:avLst/>
          </a:prstGeom>
          <a:ln w="57150" cap="flat">
            <a:solidFill>
              <a:srgbClr val="9A6266"/>
            </a:solidFill>
            <a:prstDash val="solid"/>
            <a:headEnd type="none" w="sm" len="sm"/>
            <a:tailEnd type="none" w="sm" len="sm"/>
          </a:ln>
        </p:spPr>
        <p:txBody>
          <a:bodyPr/>
          <a:lstStyle/>
          <a:p>
            <a:endParaRPr lang="en-GB"/>
          </a:p>
        </p:txBody>
      </p:sp>
      <p:sp>
        <p:nvSpPr>
          <p:cNvPr id="7" name="Freeform 7"/>
          <p:cNvSpPr/>
          <p:nvPr/>
        </p:nvSpPr>
        <p:spPr>
          <a:xfrm>
            <a:off x="10847471" y="8629312"/>
            <a:ext cx="2373539" cy="1257976"/>
          </a:xfrm>
          <a:custGeom>
            <a:avLst/>
            <a:gdLst/>
            <a:ahLst/>
            <a:cxnLst/>
            <a:rect l="l" t="t" r="r" b="b"/>
            <a:pathLst>
              <a:path w="2373539" h="1257976">
                <a:moveTo>
                  <a:pt x="0" y="0"/>
                </a:moveTo>
                <a:lnTo>
                  <a:pt x="2373540" y="0"/>
                </a:lnTo>
                <a:lnTo>
                  <a:pt x="2373540" y="1257976"/>
                </a:lnTo>
                <a:lnTo>
                  <a:pt x="0" y="12579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1372962" y="2120888"/>
            <a:ext cx="14374424" cy="866775"/>
          </a:xfrm>
          <a:prstGeom prst="rect">
            <a:avLst/>
          </a:prstGeom>
        </p:spPr>
        <p:txBody>
          <a:bodyPr lIns="0" tIns="0" rIns="0" bIns="0" rtlCol="0" anchor="t">
            <a:spAutoFit/>
          </a:bodyPr>
          <a:lstStyle/>
          <a:p>
            <a:pPr algn="ctr">
              <a:lnSpc>
                <a:spcPts val="6960"/>
              </a:lnSpc>
            </a:pPr>
            <a:r>
              <a:rPr lang="en-US" sz="5800" b="1">
                <a:solidFill>
                  <a:srgbClr val="FFFFFF"/>
                </a:solidFill>
                <a:latin typeface="TT Hoves Bold"/>
                <a:ea typeface="TT Hoves Bold"/>
                <a:cs typeface="TT Hoves Bold"/>
                <a:sym typeface="TT Hoves Bold"/>
              </a:rPr>
              <a:t>RECOMENDATIONS</a:t>
            </a:r>
          </a:p>
        </p:txBody>
      </p:sp>
      <p:sp>
        <p:nvSpPr>
          <p:cNvPr id="9" name="TextBox 9"/>
          <p:cNvSpPr txBox="1"/>
          <p:nvPr/>
        </p:nvSpPr>
        <p:spPr>
          <a:xfrm>
            <a:off x="781028" y="3146331"/>
            <a:ext cx="10066443" cy="5189855"/>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At the </a:t>
            </a:r>
            <a:r>
              <a:rPr lang="en-US" sz="2300" dirty="0" err="1">
                <a:solidFill>
                  <a:srgbClr val="FFFFFF"/>
                </a:solidFill>
                <a:latin typeface="Canva Sans"/>
                <a:ea typeface="Canva Sans"/>
                <a:cs typeface="Canva Sans"/>
                <a:sym typeface="Canva Sans"/>
              </a:rPr>
              <a:t>organisational</a:t>
            </a:r>
            <a:r>
              <a:rPr lang="en-US" sz="2300" dirty="0">
                <a:solidFill>
                  <a:srgbClr val="FFFFFF"/>
                </a:solidFill>
                <a:latin typeface="Canva Sans"/>
                <a:ea typeface="Canva Sans"/>
                <a:cs typeface="Canva Sans"/>
                <a:sym typeface="Canva Sans"/>
              </a:rPr>
              <a:t> system level, early detection and intervention through the introduction of extensive Employee Assistance </a:t>
            </a:r>
            <a:r>
              <a:rPr lang="en-US" sz="2300" dirty="0" err="1">
                <a:solidFill>
                  <a:srgbClr val="FFFFFF"/>
                </a:solidFill>
                <a:latin typeface="Canva Sans"/>
                <a:ea typeface="Canva Sans"/>
                <a:cs typeface="Canva Sans"/>
                <a:sym typeface="Canva Sans"/>
              </a:rPr>
              <a:t>Programmes</a:t>
            </a:r>
            <a:r>
              <a:rPr lang="en-US" sz="2300" dirty="0">
                <a:solidFill>
                  <a:srgbClr val="FFFFFF"/>
                </a:solidFill>
                <a:latin typeface="Canva Sans"/>
                <a:ea typeface="Canva Sans"/>
                <a:cs typeface="Canva Sans"/>
                <a:sym typeface="Canva Sans"/>
              </a:rPr>
              <a:t> (EAPs) and managerial training can establish a culture of psychological safety (Baum et al., 2016). </a:t>
            </a:r>
          </a:p>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Peer-support networks and flexible scheduling are other ways to reduce burnout and strengthen resilience (</a:t>
            </a:r>
            <a:r>
              <a:rPr lang="en-US" sz="2300" dirty="0" err="1">
                <a:solidFill>
                  <a:srgbClr val="FFFFFF"/>
                </a:solidFill>
                <a:latin typeface="Canva Sans"/>
                <a:ea typeface="Canva Sans"/>
                <a:cs typeface="Canva Sans"/>
                <a:sym typeface="Canva Sans"/>
              </a:rPr>
              <a:t>Bhuiyan</a:t>
            </a:r>
            <a:r>
              <a:rPr lang="en-US" sz="2300" dirty="0">
                <a:solidFill>
                  <a:srgbClr val="FFFFFF"/>
                </a:solidFill>
                <a:latin typeface="Canva Sans"/>
                <a:ea typeface="Canva Sans"/>
                <a:cs typeface="Canva Sans"/>
                <a:sym typeface="Canva Sans"/>
              </a:rPr>
              <a:t> et al., 2024). </a:t>
            </a:r>
          </a:p>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At the industry and policy level, accountability and consistency can be achieved by setting up </a:t>
            </a:r>
            <a:r>
              <a:rPr lang="en-US" sz="2300" dirty="0" err="1">
                <a:solidFill>
                  <a:srgbClr val="FFFFFF"/>
                </a:solidFill>
                <a:latin typeface="Canva Sans"/>
                <a:ea typeface="Canva Sans"/>
                <a:cs typeface="Canva Sans"/>
                <a:sym typeface="Canva Sans"/>
              </a:rPr>
              <a:t>standardised</a:t>
            </a:r>
            <a:r>
              <a:rPr lang="en-US" sz="2300" dirty="0">
                <a:solidFill>
                  <a:srgbClr val="FFFFFF"/>
                </a:solidFill>
                <a:latin typeface="Canva Sans"/>
                <a:ea typeface="Canva Sans"/>
                <a:cs typeface="Canva Sans"/>
                <a:sym typeface="Canva Sans"/>
              </a:rPr>
              <a:t> mental health frameworks and cooperation with professional bodies. </a:t>
            </a:r>
          </a:p>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Hospitality management programs must incorporate mental health education, as proposed by </a:t>
            </a:r>
            <a:r>
              <a:rPr lang="en-US" sz="2300" dirty="0" err="1">
                <a:solidFill>
                  <a:srgbClr val="FFFFFF"/>
                </a:solidFill>
                <a:latin typeface="Canva Sans"/>
                <a:ea typeface="Canva Sans"/>
                <a:cs typeface="Canva Sans"/>
                <a:sym typeface="Canva Sans"/>
              </a:rPr>
              <a:t>Ariza</a:t>
            </a:r>
            <a:r>
              <a:rPr lang="en-US" sz="2300" dirty="0">
                <a:solidFill>
                  <a:srgbClr val="FFFFFF"/>
                </a:solidFill>
                <a:latin typeface="Canva Sans"/>
                <a:ea typeface="Canva Sans"/>
                <a:cs typeface="Canva Sans"/>
                <a:sym typeface="Canva Sans"/>
              </a:rPr>
              <a:t>-Montes et al. (2019), to form future leaders who value employee well-being as a key part of business sustainability.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314250"/>
        </a:solidFill>
        <a:effectLst/>
      </p:bgPr>
    </p:bg>
    <p:spTree>
      <p:nvGrpSpPr>
        <p:cNvPr id="1" name=""/>
        <p:cNvGrpSpPr/>
        <p:nvPr/>
      </p:nvGrpSpPr>
      <p:grpSpPr>
        <a:xfrm>
          <a:off x="0" y="0"/>
          <a:ext cx="0" cy="0"/>
          <a:chOff x="0" y="0"/>
          <a:chExt cx="0" cy="0"/>
        </a:xfrm>
      </p:grpSpPr>
      <p:sp>
        <p:nvSpPr>
          <p:cNvPr id="4" name="TextBox 4"/>
          <p:cNvSpPr txBox="1"/>
          <p:nvPr/>
        </p:nvSpPr>
        <p:spPr>
          <a:xfrm>
            <a:off x="1852002" y="800100"/>
            <a:ext cx="14374424" cy="866775"/>
          </a:xfrm>
          <a:prstGeom prst="rect">
            <a:avLst/>
          </a:prstGeom>
        </p:spPr>
        <p:txBody>
          <a:bodyPr lIns="0" tIns="0" rIns="0" bIns="0" rtlCol="0" anchor="t">
            <a:spAutoFit/>
          </a:bodyPr>
          <a:lstStyle/>
          <a:p>
            <a:pPr algn="ctr">
              <a:lnSpc>
                <a:spcPts val="6960"/>
              </a:lnSpc>
            </a:pPr>
            <a:r>
              <a:rPr lang="en-US" sz="5800" b="1" dirty="0">
                <a:solidFill>
                  <a:srgbClr val="FFFFFF"/>
                </a:solidFill>
                <a:latin typeface="TT Hoves Bold"/>
                <a:ea typeface="TT Hoves Bold"/>
                <a:cs typeface="TT Hoves Bold"/>
                <a:sym typeface="TT Hoves Bold"/>
              </a:rPr>
              <a:t>REFERENCES</a:t>
            </a:r>
          </a:p>
        </p:txBody>
      </p:sp>
      <p:sp>
        <p:nvSpPr>
          <p:cNvPr id="7" name="TextBox 7"/>
          <p:cNvSpPr txBox="1"/>
          <p:nvPr/>
        </p:nvSpPr>
        <p:spPr>
          <a:xfrm>
            <a:off x="781028" y="2171700"/>
            <a:ext cx="16516372" cy="6647974"/>
          </a:xfrm>
          <a:prstGeom prst="rect">
            <a:avLst/>
          </a:prstGeom>
        </p:spPr>
        <p:txBody>
          <a:bodyPr wrap="square" lIns="0" tIns="0" rIns="0" bIns="0" rtlCol="0" anchor="t">
            <a:spAutoFit/>
          </a:bodyPr>
          <a:lstStyle/>
          <a:p>
            <a:pPr marL="285750" indent="-285750">
              <a:buFont typeface="Arial" panose="020B0604020202020204" pitchFamily="34" charset="0"/>
              <a:buChar char="•"/>
            </a:pPr>
            <a:r>
              <a:rPr lang="en-US" sz="1600" dirty="0" err="1">
                <a:solidFill>
                  <a:schemeClr val="bg1"/>
                </a:solidFill>
              </a:rPr>
              <a:t>Ariza</a:t>
            </a:r>
            <a:r>
              <a:rPr lang="en-US" sz="1600" dirty="0">
                <a:solidFill>
                  <a:schemeClr val="bg1"/>
                </a:solidFill>
              </a:rPr>
              <a:t>-Montes, A. </a:t>
            </a:r>
            <a:r>
              <a:rPr lang="en-US" sz="1600" i="1" dirty="0">
                <a:solidFill>
                  <a:schemeClr val="bg1"/>
                </a:solidFill>
              </a:rPr>
              <a:t>et al.</a:t>
            </a:r>
            <a:r>
              <a:rPr lang="en-US" sz="1600" dirty="0">
                <a:solidFill>
                  <a:schemeClr val="bg1"/>
                </a:solidFill>
              </a:rPr>
              <a:t> (2019) ‘Human dimension of the hospitality industry: Working conditions and psychological well-being among European servers: Working conditions and psychological well-being’, </a:t>
            </a:r>
            <a:r>
              <a:rPr lang="en-US" sz="1600" i="1" dirty="0">
                <a:solidFill>
                  <a:schemeClr val="bg1"/>
                </a:solidFill>
              </a:rPr>
              <a:t>Journal of Hospitality and Tourism Management</a:t>
            </a:r>
            <a:r>
              <a:rPr lang="en-US" sz="1600" dirty="0">
                <a:solidFill>
                  <a:schemeClr val="bg1"/>
                </a:solidFill>
              </a:rPr>
              <a:t>, 41(December 2018), pp. 138–147. Available at: https://doi.org/10.1016/j.jhtm.2019.10.013.</a:t>
            </a:r>
          </a:p>
          <a:p>
            <a:pPr marL="285750" indent="-285750">
              <a:buFont typeface="Arial" panose="020B0604020202020204" pitchFamily="34" charset="0"/>
              <a:buChar char="•"/>
            </a:pPr>
            <a:r>
              <a:rPr lang="en-US" sz="1600" dirty="0">
                <a:solidFill>
                  <a:schemeClr val="bg1"/>
                </a:solidFill>
              </a:rPr>
              <a:t>Baum, T. </a:t>
            </a:r>
            <a:r>
              <a:rPr lang="en-US" sz="1600" i="1" dirty="0">
                <a:solidFill>
                  <a:schemeClr val="bg1"/>
                </a:solidFill>
              </a:rPr>
              <a:t>et al.</a:t>
            </a:r>
            <a:r>
              <a:rPr lang="en-US" sz="1600" dirty="0">
                <a:solidFill>
                  <a:schemeClr val="bg1"/>
                </a:solidFill>
              </a:rPr>
              <a:t> (2016) ‘Tourism workforce research: A review, taxonomy and agenda’, </a:t>
            </a:r>
            <a:r>
              <a:rPr lang="en-US" sz="1600" i="1" dirty="0">
                <a:solidFill>
                  <a:schemeClr val="bg1"/>
                </a:solidFill>
              </a:rPr>
              <a:t>Annals of Tourism Research</a:t>
            </a:r>
            <a:r>
              <a:rPr lang="en-US" sz="1600" dirty="0">
                <a:solidFill>
                  <a:schemeClr val="bg1"/>
                </a:solidFill>
              </a:rPr>
              <a:t>, 60, pp. 1–22. Available at: https://doi.org/10.1016/j.annals.2016.04.003.</a:t>
            </a:r>
          </a:p>
          <a:p>
            <a:pPr marL="285750" indent="-285750">
              <a:buFont typeface="Arial" panose="020B0604020202020204" pitchFamily="34" charset="0"/>
              <a:buChar char="•"/>
            </a:pPr>
            <a:r>
              <a:rPr lang="en-US" sz="1600" dirty="0" err="1">
                <a:solidFill>
                  <a:schemeClr val="bg1"/>
                </a:solidFill>
              </a:rPr>
              <a:t>Bhuiyan</a:t>
            </a:r>
            <a:r>
              <a:rPr lang="en-US" sz="1600" dirty="0">
                <a:solidFill>
                  <a:schemeClr val="bg1"/>
                </a:solidFill>
              </a:rPr>
              <a:t>, K.H., </a:t>
            </a:r>
            <a:r>
              <a:rPr lang="en-US" sz="1600" dirty="0" err="1">
                <a:solidFill>
                  <a:schemeClr val="bg1"/>
                </a:solidFill>
              </a:rPr>
              <a:t>Kowser</a:t>
            </a:r>
            <a:r>
              <a:rPr lang="en-US" sz="1600" dirty="0">
                <a:solidFill>
                  <a:schemeClr val="bg1"/>
                </a:solidFill>
              </a:rPr>
              <a:t>, A.M. and </a:t>
            </a:r>
            <a:r>
              <a:rPr lang="en-US" sz="1600" dirty="0" err="1">
                <a:solidFill>
                  <a:schemeClr val="bg1"/>
                </a:solidFill>
              </a:rPr>
              <a:t>Santus</a:t>
            </a:r>
            <a:r>
              <a:rPr lang="en-US" sz="1600" dirty="0">
                <a:solidFill>
                  <a:schemeClr val="bg1"/>
                </a:solidFill>
              </a:rPr>
              <a:t>, K.D. (2024) ‘Mental Health and Psychological Wellbeing of Employees to Manage Post COVID-19 Crisis: Insights from Hospitality Industry’, </a:t>
            </a:r>
            <a:r>
              <a:rPr lang="en-US" sz="1600" i="1" dirty="0">
                <a:solidFill>
                  <a:schemeClr val="bg1"/>
                </a:solidFill>
              </a:rPr>
              <a:t>Journal of Digital Marketing and Communication</a:t>
            </a:r>
            <a:r>
              <a:rPr lang="en-US" sz="1600" dirty="0">
                <a:solidFill>
                  <a:schemeClr val="bg1"/>
                </a:solidFill>
              </a:rPr>
              <a:t>, 4(2), pp. 95–109. Available at: https://doi.org/10.53623/jdmc.v4i2.494.</a:t>
            </a:r>
          </a:p>
          <a:p>
            <a:pPr marL="285750" indent="-285750">
              <a:buFont typeface="Arial" panose="020B0604020202020204" pitchFamily="34" charset="0"/>
              <a:buChar char="•"/>
            </a:pPr>
            <a:r>
              <a:rPr lang="en-US" sz="1600" dirty="0">
                <a:solidFill>
                  <a:schemeClr val="bg1"/>
                </a:solidFill>
              </a:rPr>
              <a:t>Chen, M. </a:t>
            </a:r>
            <a:r>
              <a:rPr lang="en-US" sz="1600" i="1" dirty="0">
                <a:solidFill>
                  <a:schemeClr val="bg1"/>
                </a:solidFill>
              </a:rPr>
              <a:t>et al.</a:t>
            </a:r>
            <a:r>
              <a:rPr lang="en-US" sz="1600" dirty="0">
                <a:solidFill>
                  <a:schemeClr val="bg1"/>
                </a:solidFill>
              </a:rPr>
              <a:t> (2017) ‘The impact of high-commitment HR practices on hotel employees’ proactive customer service performance’, </a:t>
            </a:r>
            <a:r>
              <a:rPr lang="en-US" sz="1600" i="1" dirty="0">
                <a:solidFill>
                  <a:schemeClr val="bg1"/>
                </a:solidFill>
              </a:rPr>
              <a:t>Cornell Hospitality Quarterly</a:t>
            </a:r>
            <a:r>
              <a:rPr lang="en-US" sz="1600" dirty="0">
                <a:solidFill>
                  <a:schemeClr val="bg1"/>
                </a:solidFill>
              </a:rPr>
              <a:t>, 58(1), pp. 94–107.</a:t>
            </a:r>
          </a:p>
          <a:p>
            <a:pPr marL="285750" indent="-285750">
              <a:buFont typeface="Arial" panose="020B0604020202020204" pitchFamily="34" charset="0"/>
              <a:buChar char="•"/>
            </a:pPr>
            <a:r>
              <a:rPr lang="en-US" sz="1600" dirty="0">
                <a:solidFill>
                  <a:schemeClr val="bg1"/>
                </a:solidFill>
              </a:rPr>
              <a:t>Edmondson, A. (1999) ‘Psychological safety and learning behavior in work teams’, </a:t>
            </a:r>
            <a:r>
              <a:rPr lang="en-US" sz="1600" i="1" dirty="0">
                <a:solidFill>
                  <a:schemeClr val="bg1"/>
                </a:solidFill>
              </a:rPr>
              <a:t>Administrative Science Quarterly</a:t>
            </a:r>
            <a:r>
              <a:rPr lang="en-US" sz="1600" dirty="0">
                <a:solidFill>
                  <a:schemeClr val="bg1"/>
                </a:solidFill>
              </a:rPr>
              <a:t>, 44(2), pp. 350–383. Available at: https://doi.org/10.2307/2666999.</a:t>
            </a:r>
          </a:p>
          <a:p>
            <a:pPr marL="285750" indent="-285750">
              <a:buFont typeface="Arial" panose="020B0604020202020204" pitchFamily="34" charset="0"/>
              <a:buChar char="•"/>
            </a:pPr>
            <a:r>
              <a:rPr lang="en-US" sz="1600" dirty="0">
                <a:solidFill>
                  <a:schemeClr val="bg1"/>
                </a:solidFill>
              </a:rPr>
              <a:t>Ford, R. and </a:t>
            </a:r>
            <a:r>
              <a:rPr lang="en-US" sz="1600" dirty="0" err="1">
                <a:solidFill>
                  <a:schemeClr val="bg1"/>
                </a:solidFill>
              </a:rPr>
              <a:t>Sturman</a:t>
            </a:r>
            <a:r>
              <a:rPr lang="en-US" sz="1600" dirty="0">
                <a:solidFill>
                  <a:schemeClr val="bg1"/>
                </a:solidFill>
              </a:rPr>
              <a:t>, M. (2020) </a:t>
            </a:r>
            <a:r>
              <a:rPr lang="en-US" sz="1600" i="1" dirty="0">
                <a:solidFill>
                  <a:schemeClr val="bg1"/>
                </a:solidFill>
              </a:rPr>
              <a:t>Managing Hospitality Organizations</a:t>
            </a:r>
            <a:r>
              <a:rPr lang="en-US" sz="1600" dirty="0">
                <a:solidFill>
                  <a:schemeClr val="bg1"/>
                </a:solidFill>
              </a:rPr>
              <a:t>. 2nd </a:t>
            </a:r>
            <a:r>
              <a:rPr lang="en-US" sz="1600" dirty="0" err="1">
                <a:solidFill>
                  <a:schemeClr val="bg1"/>
                </a:solidFill>
              </a:rPr>
              <a:t>edn</a:t>
            </a:r>
            <a:r>
              <a:rPr lang="en-US" sz="1600" dirty="0">
                <a:solidFill>
                  <a:schemeClr val="bg1"/>
                </a:solidFill>
              </a:rPr>
              <a:t>. Sage.</a:t>
            </a:r>
          </a:p>
          <a:p>
            <a:pPr marL="285750" indent="-285750">
              <a:buFont typeface="Arial" panose="020B0604020202020204" pitchFamily="34" charset="0"/>
              <a:buChar char="•"/>
            </a:pPr>
            <a:r>
              <a:rPr lang="en-US" sz="1600" dirty="0" err="1">
                <a:solidFill>
                  <a:schemeClr val="bg1"/>
                </a:solidFill>
              </a:rPr>
              <a:t>Ghazali</a:t>
            </a:r>
            <a:r>
              <a:rPr lang="en-US" sz="1600" dirty="0">
                <a:solidFill>
                  <a:schemeClr val="bg1"/>
                </a:solidFill>
              </a:rPr>
              <a:t>, H. </a:t>
            </a:r>
            <a:r>
              <a:rPr lang="en-US" sz="1600" i="1" dirty="0">
                <a:solidFill>
                  <a:schemeClr val="bg1"/>
                </a:solidFill>
              </a:rPr>
              <a:t>et al.</a:t>
            </a:r>
            <a:r>
              <a:rPr lang="en-US" sz="1600" dirty="0">
                <a:solidFill>
                  <a:schemeClr val="bg1"/>
                </a:solidFill>
              </a:rPr>
              <a:t> (2024) ‘Hospitality Employees’ Mental Health Issues: A Review’, </a:t>
            </a:r>
            <a:r>
              <a:rPr lang="en-US" sz="1600" i="1" dirty="0">
                <a:solidFill>
                  <a:schemeClr val="bg1"/>
                </a:solidFill>
              </a:rPr>
              <a:t>International Journal of Academic Research in Business and Social Sciences</a:t>
            </a:r>
            <a:r>
              <a:rPr lang="en-US" sz="1600" dirty="0">
                <a:solidFill>
                  <a:schemeClr val="bg1"/>
                </a:solidFill>
              </a:rPr>
              <a:t>, 14(7), pp. 239–255. Available at: https://doi.org/10.6007/ijarbss/v14-i7/21850.</a:t>
            </a:r>
          </a:p>
          <a:p>
            <a:pPr marL="285750" indent="-285750">
              <a:buFont typeface="Arial" panose="020B0604020202020204" pitchFamily="34" charset="0"/>
              <a:buChar char="•"/>
            </a:pPr>
            <a:r>
              <a:rPr lang="en-US" sz="1600" dirty="0" err="1">
                <a:solidFill>
                  <a:schemeClr val="bg1"/>
                </a:solidFill>
              </a:rPr>
              <a:t>Hassanein</a:t>
            </a:r>
            <a:r>
              <a:rPr lang="en-US" sz="1600" dirty="0">
                <a:solidFill>
                  <a:schemeClr val="bg1"/>
                </a:solidFill>
              </a:rPr>
              <a:t>, F. and </a:t>
            </a:r>
            <a:r>
              <a:rPr lang="en-US" sz="1600" dirty="0" err="1">
                <a:solidFill>
                  <a:schemeClr val="bg1"/>
                </a:solidFill>
              </a:rPr>
              <a:t>Özgit</a:t>
            </a:r>
            <a:r>
              <a:rPr lang="en-US" sz="1600" dirty="0">
                <a:solidFill>
                  <a:schemeClr val="bg1"/>
                </a:solidFill>
              </a:rPr>
              <a:t>, H. (2022) ‘Sustaining Human Resources through Talent Management Strategies and Employee Engagement in the Middle East Hotel Industry’, </a:t>
            </a:r>
            <a:r>
              <a:rPr lang="en-US" sz="1600" i="1" dirty="0">
                <a:solidFill>
                  <a:schemeClr val="bg1"/>
                </a:solidFill>
              </a:rPr>
              <a:t>Sustainability (Switzerland)</a:t>
            </a:r>
            <a:r>
              <a:rPr lang="en-US" sz="1600" dirty="0">
                <a:solidFill>
                  <a:schemeClr val="bg1"/>
                </a:solidFill>
              </a:rPr>
              <a:t>, 14(22).</a:t>
            </a:r>
          </a:p>
          <a:p>
            <a:pPr marL="285750" indent="-285750">
              <a:buFont typeface="Arial" panose="020B0604020202020204" pitchFamily="34" charset="0"/>
              <a:buChar char="•"/>
            </a:pPr>
            <a:r>
              <a:rPr lang="en-US" sz="1600" dirty="0">
                <a:solidFill>
                  <a:schemeClr val="bg1"/>
                </a:solidFill>
              </a:rPr>
              <a:t>Hu, F., Wen, J. and </a:t>
            </a:r>
            <a:r>
              <a:rPr lang="en-US" sz="1600" dirty="0" err="1">
                <a:solidFill>
                  <a:schemeClr val="bg1"/>
                </a:solidFill>
              </a:rPr>
              <a:t>Kozak</a:t>
            </a:r>
            <a:r>
              <a:rPr lang="en-US" sz="1600" dirty="0">
                <a:solidFill>
                  <a:schemeClr val="bg1"/>
                </a:solidFill>
              </a:rPr>
              <a:t>, M. (2025) ‘Mental health research in tourism and hospitality: a horizon 2050 paper’, </a:t>
            </a:r>
            <a:r>
              <a:rPr lang="en-US" sz="1600" i="1" dirty="0">
                <a:solidFill>
                  <a:schemeClr val="bg1"/>
                </a:solidFill>
              </a:rPr>
              <a:t>Tourism Review</a:t>
            </a:r>
            <a:r>
              <a:rPr lang="en-US" sz="1600" dirty="0">
                <a:solidFill>
                  <a:schemeClr val="bg1"/>
                </a:solidFill>
              </a:rPr>
              <a:t>, 80(1), pp. 90–107. Available at: https://www.emerald.com/tr/article-abstract/80/1/90/1240675/Mental-health-research-in-tourism-and-hospitality?redirectedFrom=fulltext.</a:t>
            </a:r>
          </a:p>
          <a:p>
            <a:pPr marL="285750" indent="-285750">
              <a:buFont typeface="Arial" panose="020B0604020202020204" pitchFamily="34" charset="0"/>
              <a:buChar char="•"/>
            </a:pPr>
            <a:r>
              <a:rPr lang="en-US" sz="1600" dirty="0" err="1">
                <a:solidFill>
                  <a:schemeClr val="bg1"/>
                </a:solidFill>
              </a:rPr>
              <a:t>Ishaq</a:t>
            </a:r>
            <a:r>
              <a:rPr lang="en-US" sz="1600" dirty="0">
                <a:solidFill>
                  <a:schemeClr val="bg1"/>
                </a:solidFill>
              </a:rPr>
              <a:t>, M.I. </a:t>
            </a:r>
            <a:r>
              <a:rPr lang="en-US" sz="1600" i="1" dirty="0">
                <a:solidFill>
                  <a:schemeClr val="bg1"/>
                </a:solidFill>
              </a:rPr>
              <a:t>et al.</a:t>
            </a:r>
            <a:r>
              <a:rPr lang="en-US" sz="1600" dirty="0">
                <a:solidFill>
                  <a:schemeClr val="bg1"/>
                </a:solidFill>
              </a:rPr>
              <a:t> (2023) ‘The nexus of human resource management, corporate social responsibility and sustainable performance in upscale hotels: a mixed-method study’, </a:t>
            </a:r>
            <a:r>
              <a:rPr lang="en-US" sz="1600" i="1" dirty="0">
                <a:solidFill>
                  <a:schemeClr val="bg1"/>
                </a:solidFill>
              </a:rPr>
              <a:t>International Journal of Emerging Markets</a:t>
            </a:r>
            <a:r>
              <a:rPr lang="en-US" sz="1600" dirty="0">
                <a:solidFill>
                  <a:schemeClr val="bg1"/>
                </a:solidFill>
              </a:rPr>
              <a:t> [Preprint]. Available at: https://doi.org/10.1108/IJOEM-04-2022-0714.</a:t>
            </a:r>
          </a:p>
          <a:p>
            <a:pPr marL="285750" indent="-285750">
              <a:buFont typeface="Arial" panose="020B0604020202020204" pitchFamily="34" charset="0"/>
              <a:buChar char="•"/>
            </a:pPr>
            <a:r>
              <a:rPr lang="en-US" sz="1600" dirty="0">
                <a:solidFill>
                  <a:schemeClr val="bg1"/>
                </a:solidFill>
              </a:rPr>
              <a:t>Monteiro, E. and Joseph, J. (2023) ‘A Review on the Impact of Workplace Culture on Employee Mental Health and Well-Being’, </a:t>
            </a:r>
            <a:r>
              <a:rPr lang="en-US" sz="1600" i="1" dirty="0">
                <a:solidFill>
                  <a:schemeClr val="bg1"/>
                </a:solidFill>
              </a:rPr>
              <a:t>International Journal of Case Studies in Business, IT, and Education</a:t>
            </a:r>
            <a:r>
              <a:rPr lang="en-US" sz="1600" dirty="0">
                <a:solidFill>
                  <a:schemeClr val="bg1"/>
                </a:solidFill>
              </a:rPr>
              <a:t>, 7(2), pp. 291–317. Available at: https://doi.org/10.47992/ijcsbe.2581.6942.0274.</a:t>
            </a:r>
          </a:p>
          <a:p>
            <a:pPr marL="285750" indent="-285750">
              <a:buFont typeface="Arial" panose="020B0604020202020204" pitchFamily="34" charset="0"/>
              <a:buChar char="•"/>
            </a:pPr>
            <a:r>
              <a:rPr lang="en-US" sz="1600" dirty="0">
                <a:solidFill>
                  <a:schemeClr val="bg1"/>
                </a:solidFill>
              </a:rPr>
              <a:t>Mooney, S. and Baum, T. (2019) ‘A sustainable hospitality and tourism workforce research agenda: Exploring the past to create a vision for the future’, in </a:t>
            </a:r>
            <a:r>
              <a:rPr lang="en-US" sz="1600" i="1" dirty="0">
                <a:solidFill>
                  <a:schemeClr val="bg1"/>
                </a:solidFill>
              </a:rPr>
              <a:t>A research agenda for tourism and development</a:t>
            </a:r>
            <a:r>
              <a:rPr lang="en-US" sz="1600" dirty="0">
                <a:solidFill>
                  <a:schemeClr val="bg1"/>
                </a:solidFill>
              </a:rPr>
              <a:t>. Edward Elgar Publishing, pp. 189–205.</a:t>
            </a:r>
          </a:p>
          <a:p>
            <a:pPr marL="285750" indent="-285750">
              <a:buFont typeface="Arial" panose="020B0604020202020204" pitchFamily="34" charset="0"/>
              <a:buChar char="•"/>
            </a:pPr>
            <a:r>
              <a:rPr lang="en-US" sz="1600" dirty="0" err="1">
                <a:solidFill>
                  <a:schemeClr val="bg1"/>
                </a:solidFill>
              </a:rPr>
              <a:t>OysterLink</a:t>
            </a:r>
            <a:r>
              <a:rPr lang="en-US" sz="1600" dirty="0">
                <a:solidFill>
                  <a:schemeClr val="bg1"/>
                </a:solidFill>
              </a:rPr>
              <a:t> (2025) ‘Hospitality Turnover Rates: Why Staff Are Leaving in 2025’. Available at: https://oysterlink.com/spotlight/high-turnover-in-hospitality-2025.</a:t>
            </a:r>
          </a:p>
          <a:p>
            <a:pPr marL="285750" indent="-285750">
              <a:buFont typeface="Arial" panose="020B0604020202020204" pitchFamily="34" charset="0"/>
              <a:buChar char="•"/>
            </a:pPr>
            <a:r>
              <a:rPr lang="en-US" sz="1600" dirty="0" err="1">
                <a:solidFill>
                  <a:schemeClr val="bg1"/>
                </a:solidFill>
              </a:rPr>
              <a:t>Sarwar</a:t>
            </a:r>
            <a:r>
              <a:rPr lang="en-US" sz="1600" dirty="0">
                <a:solidFill>
                  <a:schemeClr val="bg1"/>
                </a:solidFill>
              </a:rPr>
              <a:t>, H., </a:t>
            </a:r>
            <a:r>
              <a:rPr lang="en-US" sz="1600" dirty="0" err="1">
                <a:solidFill>
                  <a:schemeClr val="bg1"/>
                </a:solidFill>
              </a:rPr>
              <a:t>Ishaq</a:t>
            </a:r>
            <a:r>
              <a:rPr lang="en-US" sz="1600" dirty="0">
                <a:solidFill>
                  <a:schemeClr val="bg1"/>
                </a:solidFill>
              </a:rPr>
              <a:t>, M.I. and </a:t>
            </a:r>
            <a:r>
              <a:rPr lang="en-US" sz="1600" dirty="0" err="1">
                <a:solidFill>
                  <a:schemeClr val="bg1"/>
                </a:solidFill>
              </a:rPr>
              <a:t>Franzoni</a:t>
            </a:r>
            <a:r>
              <a:rPr lang="en-US" sz="1600" dirty="0">
                <a:solidFill>
                  <a:schemeClr val="bg1"/>
                </a:solidFill>
              </a:rPr>
              <a:t>, S. (2022) ‘Influence of HRM on CSR and performance of upscale hotels in developed and developing countries’, </a:t>
            </a:r>
            <a:r>
              <a:rPr lang="en-US" sz="1600" i="1" dirty="0">
                <a:solidFill>
                  <a:schemeClr val="bg1"/>
                </a:solidFill>
              </a:rPr>
              <a:t>Environment, Development and Sustainability</a:t>
            </a:r>
            <a:r>
              <a:rPr lang="en-US" sz="1600" dirty="0">
                <a:solidFill>
                  <a:schemeClr val="bg1"/>
                </a:solidFill>
              </a:rPr>
              <a:t> [Preprint], (0123456789). Available at: https://doi.org/10.1007/s10668-022-02711-x.</a:t>
            </a:r>
          </a:p>
          <a:p>
            <a:pPr marL="285750" indent="-285750">
              <a:buFont typeface="Arial" panose="020B0604020202020204" pitchFamily="34" charset="0"/>
              <a:buChar char="•"/>
            </a:pPr>
            <a:r>
              <a:rPr lang="en-US" sz="1600" dirty="0">
                <a:solidFill>
                  <a:schemeClr val="bg1"/>
                </a:solidFill>
              </a:rPr>
              <a:t>Sisson, A.D., Peele, M. and Sisson, Z. (2024) ‘Teaching hospitality and tourism students’ strategies for recognizing and supporting mental health conditions and crises in industry: an exploratory study’, </a:t>
            </a:r>
            <a:r>
              <a:rPr lang="en-US" sz="1600" i="1" dirty="0">
                <a:solidFill>
                  <a:schemeClr val="bg1"/>
                </a:solidFill>
              </a:rPr>
              <a:t>Journal of Teaching in Travel and Tourism</a:t>
            </a:r>
            <a:r>
              <a:rPr lang="en-US" sz="1600" dirty="0">
                <a:solidFill>
                  <a:schemeClr val="bg1"/>
                </a:solidFill>
              </a:rPr>
              <a:t>, 24(1), pp. 53–70. Available at: https://doi.org/10.1080/15313220.2023.2278501.</a:t>
            </a:r>
          </a:p>
          <a:p>
            <a:pPr marL="285750" indent="-285750">
              <a:buFont typeface="Arial" panose="020B0604020202020204" pitchFamily="34" charset="0"/>
              <a:buChar char="•"/>
            </a:pPr>
            <a:r>
              <a:rPr lang="en-US" sz="1600" dirty="0" err="1">
                <a:solidFill>
                  <a:schemeClr val="bg1"/>
                </a:solidFill>
              </a:rPr>
              <a:t>Stamolampros</a:t>
            </a:r>
            <a:r>
              <a:rPr lang="en-US" sz="1600" dirty="0">
                <a:solidFill>
                  <a:schemeClr val="bg1"/>
                </a:solidFill>
              </a:rPr>
              <a:t>, P. </a:t>
            </a:r>
            <a:r>
              <a:rPr lang="en-US" sz="1600" i="1" dirty="0">
                <a:solidFill>
                  <a:schemeClr val="bg1"/>
                </a:solidFill>
              </a:rPr>
              <a:t>et al.</a:t>
            </a:r>
            <a:r>
              <a:rPr lang="en-US" sz="1600" dirty="0">
                <a:solidFill>
                  <a:schemeClr val="bg1"/>
                </a:solidFill>
              </a:rPr>
              <a:t> (2019) ‘Job satisfaction and employee turnover determinants in high contact services: Insights from </a:t>
            </a:r>
            <a:r>
              <a:rPr lang="en-US" sz="1600" dirty="0" err="1">
                <a:solidFill>
                  <a:schemeClr val="bg1"/>
                </a:solidFill>
              </a:rPr>
              <a:t>Employees’Online</a:t>
            </a:r>
            <a:r>
              <a:rPr lang="en-US" sz="1600" dirty="0">
                <a:solidFill>
                  <a:schemeClr val="bg1"/>
                </a:solidFill>
              </a:rPr>
              <a:t> reviews’, </a:t>
            </a:r>
            <a:r>
              <a:rPr lang="en-US" sz="1600" i="1" dirty="0">
                <a:solidFill>
                  <a:schemeClr val="bg1"/>
                </a:solidFill>
              </a:rPr>
              <a:t>Tourism Management</a:t>
            </a:r>
            <a:r>
              <a:rPr lang="en-US" sz="1600" dirty="0">
                <a:solidFill>
                  <a:schemeClr val="bg1"/>
                </a:solidFill>
              </a:rPr>
              <a:t>, 75(July 2018), pp. 130–147. Available at: https://doi.org/10.1016/j.tourman.2019.04.030.</a:t>
            </a:r>
          </a:p>
        </p:txBody>
      </p:sp>
      <p:sp>
        <p:nvSpPr>
          <p:cNvPr id="8" name="AutoShape 8"/>
          <p:cNvSpPr/>
          <p:nvPr/>
        </p:nvSpPr>
        <p:spPr>
          <a:xfrm flipV="1">
            <a:off x="1028700" y="9070994"/>
            <a:ext cx="456584" cy="0"/>
          </a:xfrm>
          <a:prstGeom prst="line">
            <a:avLst/>
          </a:prstGeom>
          <a:ln w="57150" cap="flat">
            <a:solidFill>
              <a:srgbClr val="9A6266"/>
            </a:solidFill>
            <a:prstDash val="solid"/>
            <a:headEnd type="none" w="sm" len="sm"/>
            <a:tailEnd type="none" w="sm" len="sm"/>
          </a:ln>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2033</Words>
  <Application>Microsoft Office PowerPoint</Application>
  <PresentationFormat>Custom</PresentationFormat>
  <Paragraphs>82</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Calibri</vt:lpstr>
      <vt:lpstr>Tahoma</vt:lpstr>
      <vt:lpstr>TT Hoves Bold</vt:lpstr>
      <vt:lpstr>Canva Sans Bold</vt:lpstr>
      <vt:lpstr>Canva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Madalin Liviu Noada</cp:lastModifiedBy>
  <cp:revision>1</cp:revision>
  <dcterms:created xsi:type="dcterms:W3CDTF">2006-08-16T00:00:00Z</dcterms:created>
  <dcterms:modified xsi:type="dcterms:W3CDTF">2025-11-06T17:12:46Z</dcterms:modified>
  <dc:identifier>DAG3lGaX57s</dc:identifier>
</cp:coreProperties>
</file>