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7" r:id="rId2"/>
    <p:sldId id="265" r:id="rId3"/>
    <p:sldId id="266" r:id="rId4"/>
    <p:sldId id="267" r:id="rId5"/>
    <p:sldId id="268" r:id="rId6"/>
    <p:sldId id="269" r:id="rId7"/>
    <p:sldId id="270" r:id="rId8"/>
    <p:sldId id="275" r:id="rId9"/>
    <p:sldId id="27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6197"/>
  </p:normalViewPr>
  <p:slideViewPr>
    <p:cSldViewPr snapToGrid="0">
      <p:cViewPr varScale="1">
        <p:scale>
          <a:sx n="121" d="100"/>
          <a:sy n="121" d="100"/>
        </p:scale>
        <p:origin x="200" y="2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B32FD2-12EB-4CA9-9A48-EE42751DCADF}" type="doc">
      <dgm:prSet loTypeId="urn:microsoft.com/office/officeart/2005/8/layout/list1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BEE4A95-F4EF-44C6-8EFF-2A534E6FEF90}">
      <dgm:prSet/>
      <dgm:spPr>
        <a:solidFill>
          <a:schemeClr val="tx2">
            <a:lumMod val="25000"/>
            <a:lumOff val="75000"/>
          </a:schemeClr>
        </a:solidFill>
      </dgm:spPr>
      <dgm:t>
        <a:bodyPr/>
        <a:lstStyle/>
        <a:p>
          <a:r>
            <a:rPr lang="en-GB" b="1"/>
            <a:t>1. Child directed work – respect for the child. </a:t>
          </a:r>
          <a:endParaRPr lang="en-US"/>
        </a:p>
      </dgm:t>
    </dgm:pt>
    <dgm:pt modelId="{D2BE333F-ACF2-4B20-B54E-0B1BD356A49B}" type="parTrans" cxnId="{49326A1A-FF3B-4534-A374-8193C50F6116}">
      <dgm:prSet/>
      <dgm:spPr/>
      <dgm:t>
        <a:bodyPr/>
        <a:lstStyle/>
        <a:p>
          <a:endParaRPr lang="en-US"/>
        </a:p>
      </dgm:t>
    </dgm:pt>
    <dgm:pt modelId="{C33CBDF8-1235-4EF7-8567-7B03A9482FA2}" type="sibTrans" cxnId="{49326A1A-FF3B-4534-A374-8193C50F6116}">
      <dgm:prSet/>
      <dgm:spPr/>
      <dgm:t>
        <a:bodyPr/>
        <a:lstStyle/>
        <a:p>
          <a:endParaRPr lang="en-US"/>
        </a:p>
      </dgm:t>
    </dgm:pt>
    <dgm:pt modelId="{91E8F851-3C55-4782-911B-0867B7895C46}">
      <dgm:prSet custT="1"/>
      <dgm:spPr>
        <a:ln>
          <a:solidFill>
            <a:schemeClr val="tx2">
              <a:lumMod val="25000"/>
              <a:lumOff val="75000"/>
            </a:schemeClr>
          </a:solidFill>
        </a:ln>
      </dgm:spPr>
      <dgm:t>
        <a:bodyPr/>
        <a:lstStyle/>
        <a:p>
          <a:r>
            <a:rPr lang="en-GB" sz="1500"/>
            <a:t>Creating an interest + having a sense of control = improves children's </a:t>
          </a:r>
          <a:r>
            <a:rPr lang="en-GB" sz="1600"/>
            <a:t>learning  </a:t>
          </a:r>
          <a:r>
            <a:rPr lang="en-GB" sz="1400"/>
            <a:t>(</a:t>
          </a:r>
          <a:r>
            <a:rPr lang="en-GB" sz="1400" err="1"/>
            <a:t>Özerem</a:t>
          </a:r>
          <a:r>
            <a:rPr lang="en-GB" sz="1400"/>
            <a:t> and </a:t>
          </a:r>
          <a:r>
            <a:rPr lang="en-GB" sz="1400" err="1"/>
            <a:t>Kavaz</a:t>
          </a:r>
          <a:r>
            <a:rPr lang="en-GB" sz="1400"/>
            <a:t>, 2013)</a:t>
          </a:r>
          <a:r>
            <a:rPr lang="en-GB" sz="1600"/>
            <a:t>. </a:t>
          </a:r>
          <a:endParaRPr lang="en-US" sz="1300"/>
        </a:p>
      </dgm:t>
    </dgm:pt>
    <dgm:pt modelId="{804A7706-3EB2-41C6-9A7E-B4740DDB1615}" type="parTrans" cxnId="{AAAA892A-B0F6-4E41-A583-7DA28DFC08B8}">
      <dgm:prSet/>
      <dgm:spPr/>
      <dgm:t>
        <a:bodyPr/>
        <a:lstStyle/>
        <a:p>
          <a:endParaRPr lang="en-US"/>
        </a:p>
      </dgm:t>
    </dgm:pt>
    <dgm:pt modelId="{9463EC15-457D-4B5F-B779-A003E20C7E5D}" type="sibTrans" cxnId="{AAAA892A-B0F6-4E41-A583-7DA28DFC08B8}">
      <dgm:prSet/>
      <dgm:spPr/>
      <dgm:t>
        <a:bodyPr/>
        <a:lstStyle/>
        <a:p>
          <a:endParaRPr lang="en-US"/>
        </a:p>
      </dgm:t>
    </dgm:pt>
    <dgm:pt modelId="{6B8DDCB2-5093-4384-8431-CB47B02DDE2C}">
      <dgm:prSet/>
      <dgm:spPr>
        <a:solidFill>
          <a:schemeClr val="tx2">
            <a:lumMod val="50000"/>
            <a:lumOff val="50000"/>
          </a:schemeClr>
        </a:solidFill>
      </dgm:spPr>
      <dgm:t>
        <a:bodyPr/>
        <a:lstStyle/>
        <a:p>
          <a:r>
            <a:rPr lang="en-GB" b="1"/>
            <a:t>2. Sensitive period of learning </a:t>
          </a:r>
          <a:endParaRPr lang="en-US"/>
        </a:p>
      </dgm:t>
    </dgm:pt>
    <dgm:pt modelId="{397A4C48-D9BF-4BE1-AF9D-DDAD2D534797}" type="parTrans" cxnId="{1577378F-CFAC-4023-934B-B69706956FC9}">
      <dgm:prSet/>
      <dgm:spPr/>
      <dgm:t>
        <a:bodyPr/>
        <a:lstStyle/>
        <a:p>
          <a:endParaRPr lang="en-US"/>
        </a:p>
      </dgm:t>
    </dgm:pt>
    <dgm:pt modelId="{5DA2CD54-DC97-40D5-9F5E-99BE77C4E3F2}" type="sibTrans" cxnId="{1577378F-CFAC-4023-934B-B69706956FC9}">
      <dgm:prSet/>
      <dgm:spPr/>
      <dgm:t>
        <a:bodyPr/>
        <a:lstStyle/>
        <a:p>
          <a:endParaRPr lang="en-US"/>
        </a:p>
      </dgm:t>
    </dgm:pt>
    <dgm:pt modelId="{6BC26185-499B-4053-98C8-2AF3498A7669}">
      <dgm:prSet custT="1"/>
      <dgm:spPr>
        <a:ln>
          <a:solidFill>
            <a:schemeClr val="tx2">
              <a:lumMod val="50000"/>
              <a:lumOff val="50000"/>
            </a:schemeClr>
          </a:solidFill>
        </a:ln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sz="1500"/>
            <a:t>Children pass through four main stages/planes of development </a:t>
          </a:r>
          <a:r>
            <a:rPr lang="en-GB" sz="1400"/>
            <a:t>(May, n.d.). </a:t>
          </a:r>
          <a:endParaRPr lang="en-US" sz="1400"/>
        </a:p>
      </dgm:t>
    </dgm:pt>
    <dgm:pt modelId="{A3BA85A2-0FDE-4B63-AC36-FED31A5F6A02}" type="parTrans" cxnId="{ED9BBE26-9446-41F7-BA30-0661B4BDC152}">
      <dgm:prSet/>
      <dgm:spPr/>
      <dgm:t>
        <a:bodyPr/>
        <a:lstStyle/>
        <a:p>
          <a:endParaRPr lang="en-US"/>
        </a:p>
      </dgm:t>
    </dgm:pt>
    <dgm:pt modelId="{ABCD15F4-ECBA-4EA2-8B9F-D6A2B63F2845}" type="sibTrans" cxnId="{ED9BBE26-9446-41F7-BA30-0661B4BDC152}">
      <dgm:prSet/>
      <dgm:spPr/>
      <dgm:t>
        <a:bodyPr/>
        <a:lstStyle/>
        <a:p>
          <a:endParaRPr lang="en-US"/>
        </a:p>
      </dgm:t>
    </dgm:pt>
    <dgm:pt modelId="{DBFA1AD8-DF6B-403A-837A-9CC6CA0FE59F}">
      <dgm:prSet/>
      <dgm:spPr>
        <a:ln>
          <a:solidFill>
            <a:schemeClr val="tx2">
              <a:lumMod val="50000"/>
              <a:lumOff val="50000"/>
            </a:schemeClr>
          </a:solidFill>
        </a:ln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sz="1500"/>
            <a:t>Each stage provides a window for the child to develop a particular skill. </a:t>
          </a:r>
          <a:endParaRPr lang="en-US" sz="1500"/>
        </a:p>
      </dgm:t>
    </dgm:pt>
    <dgm:pt modelId="{C34A8D4D-1C0D-4342-8737-692FFA9603C8}" type="parTrans" cxnId="{A9C44EF6-377B-4EB3-8416-147C48D2B306}">
      <dgm:prSet/>
      <dgm:spPr/>
      <dgm:t>
        <a:bodyPr/>
        <a:lstStyle/>
        <a:p>
          <a:endParaRPr lang="en-US"/>
        </a:p>
      </dgm:t>
    </dgm:pt>
    <dgm:pt modelId="{2295FE90-4048-4EFA-A839-81CACB125D69}" type="sibTrans" cxnId="{A9C44EF6-377B-4EB3-8416-147C48D2B306}">
      <dgm:prSet/>
      <dgm:spPr/>
      <dgm:t>
        <a:bodyPr/>
        <a:lstStyle/>
        <a:p>
          <a:endParaRPr lang="en-US"/>
        </a:p>
      </dgm:t>
    </dgm:pt>
    <dgm:pt modelId="{971F2F7F-B3E7-4FAD-A57D-91444F4E625A}">
      <dgm:prSet custT="1"/>
      <dgm:spPr>
        <a:ln>
          <a:solidFill>
            <a:schemeClr val="tx2">
              <a:lumMod val="50000"/>
              <a:lumOff val="50000"/>
            </a:schemeClr>
          </a:solidFill>
        </a:ln>
      </dgm:spPr>
      <dgm:t>
        <a:bodyPr/>
        <a:lstStyle/>
        <a:p>
          <a:r>
            <a:rPr lang="en-GB" sz="1500"/>
            <a:t>Window = sensitive period of learning </a:t>
          </a:r>
          <a:r>
            <a:rPr lang="en-GB" sz="1400"/>
            <a:t>(</a:t>
          </a:r>
          <a:r>
            <a:rPr lang="en-GB" sz="1400" err="1"/>
            <a:t>Wetherley</a:t>
          </a:r>
          <a:r>
            <a:rPr lang="en-GB" sz="1400"/>
            <a:t>, 2017).</a:t>
          </a:r>
          <a:endParaRPr lang="en-US" sz="1500"/>
        </a:p>
      </dgm:t>
    </dgm:pt>
    <dgm:pt modelId="{64B9F411-B9D0-406C-9085-2367023BA085}" type="parTrans" cxnId="{51AD2FF8-B97B-4836-8B36-F3B3918D0357}">
      <dgm:prSet/>
      <dgm:spPr/>
      <dgm:t>
        <a:bodyPr/>
        <a:lstStyle/>
        <a:p>
          <a:endParaRPr lang="en-US"/>
        </a:p>
      </dgm:t>
    </dgm:pt>
    <dgm:pt modelId="{AD5CD1C3-B4A9-4B96-A55E-5A5E646967B8}" type="sibTrans" cxnId="{51AD2FF8-B97B-4836-8B36-F3B3918D0357}">
      <dgm:prSet/>
      <dgm:spPr/>
      <dgm:t>
        <a:bodyPr/>
        <a:lstStyle/>
        <a:p>
          <a:endParaRPr lang="en-US"/>
        </a:p>
      </dgm:t>
    </dgm:pt>
    <dgm:pt modelId="{2AC92CDC-4E00-40D2-87E1-00BCDCCC6456}">
      <dgm:prSet/>
      <dgm:spPr>
        <a:solidFill>
          <a:schemeClr val="tx2">
            <a:lumMod val="75000"/>
            <a:lumOff val="25000"/>
          </a:schemeClr>
        </a:solidFill>
      </dgm:spPr>
      <dgm:t>
        <a:bodyPr/>
        <a:lstStyle/>
        <a:p>
          <a:r>
            <a:rPr lang="en-GB" b="1"/>
            <a:t>3. A prepared environment</a:t>
          </a:r>
          <a:endParaRPr lang="en-US"/>
        </a:p>
      </dgm:t>
    </dgm:pt>
    <dgm:pt modelId="{9496CEA0-DFE1-4E63-8FCD-0B094DE7C05F}" type="parTrans" cxnId="{DF852C16-69F2-4DA1-9A6A-9E27BDCB243B}">
      <dgm:prSet/>
      <dgm:spPr/>
      <dgm:t>
        <a:bodyPr/>
        <a:lstStyle/>
        <a:p>
          <a:endParaRPr lang="en-US"/>
        </a:p>
      </dgm:t>
    </dgm:pt>
    <dgm:pt modelId="{79D6372F-A9F8-4E41-98AD-E75D45220C6C}" type="sibTrans" cxnId="{DF852C16-69F2-4DA1-9A6A-9E27BDCB243B}">
      <dgm:prSet/>
      <dgm:spPr/>
      <dgm:t>
        <a:bodyPr/>
        <a:lstStyle/>
        <a:p>
          <a:endParaRPr lang="en-US"/>
        </a:p>
      </dgm:t>
    </dgm:pt>
    <dgm:pt modelId="{9B563B29-1924-4898-A2D1-C7513F1FE728}">
      <dgm:prSet custT="1"/>
      <dgm:spPr>
        <a:ln>
          <a:solidFill>
            <a:schemeClr val="tx2">
              <a:lumMod val="75000"/>
              <a:lumOff val="25000"/>
            </a:schemeClr>
          </a:solidFill>
        </a:ln>
      </dgm:spPr>
      <dgm:t>
        <a:bodyPr/>
        <a:lstStyle/>
        <a:p>
          <a:r>
            <a:rPr lang="en-GB" sz="1500"/>
            <a:t>Environment can support their learning naturally </a:t>
          </a:r>
          <a:r>
            <a:rPr lang="en-GB" sz="1400"/>
            <a:t>(Arthur and Peterson, 2013). </a:t>
          </a:r>
          <a:endParaRPr lang="en-US" sz="1400"/>
        </a:p>
      </dgm:t>
    </dgm:pt>
    <dgm:pt modelId="{6C5B4D9D-4163-421A-A7E2-7133868F9E1C}" type="parTrans" cxnId="{AF36C827-E695-4B07-9B01-B2053BE911BE}">
      <dgm:prSet/>
      <dgm:spPr/>
      <dgm:t>
        <a:bodyPr/>
        <a:lstStyle/>
        <a:p>
          <a:endParaRPr lang="en-US"/>
        </a:p>
      </dgm:t>
    </dgm:pt>
    <dgm:pt modelId="{F4EDB12C-1B2D-4EAA-8F28-19886D9F6B16}" type="sibTrans" cxnId="{AF36C827-E695-4B07-9B01-B2053BE911BE}">
      <dgm:prSet/>
      <dgm:spPr/>
      <dgm:t>
        <a:bodyPr/>
        <a:lstStyle/>
        <a:p>
          <a:endParaRPr lang="en-US"/>
        </a:p>
      </dgm:t>
    </dgm:pt>
    <dgm:pt modelId="{0473758C-6317-4671-91CD-8D5B9C0AC66C}">
      <dgm:prSet custT="1"/>
      <dgm:spPr>
        <a:ln>
          <a:solidFill>
            <a:schemeClr val="tx2">
              <a:lumMod val="75000"/>
              <a:lumOff val="25000"/>
            </a:schemeClr>
          </a:solidFill>
        </a:ln>
      </dgm:spPr>
      <dgm:t>
        <a:bodyPr/>
        <a:lstStyle/>
        <a:p>
          <a:r>
            <a:rPr lang="en-GB" sz="1500"/>
            <a:t>Teachers = guardians of these environments. Changing and adjusting it to the individual needs and interests </a:t>
          </a:r>
          <a:r>
            <a:rPr lang="en-GB" sz="1400"/>
            <a:t>(Arthur and Peterson, 2013). </a:t>
          </a:r>
          <a:endParaRPr lang="en-US" sz="1400"/>
        </a:p>
      </dgm:t>
    </dgm:pt>
    <dgm:pt modelId="{99C22E82-074B-45B9-8ED3-E9C6BFE0A202}" type="parTrans" cxnId="{AD5AFB76-39F5-4EB3-878D-A4E3ECFA4E24}">
      <dgm:prSet/>
      <dgm:spPr/>
      <dgm:t>
        <a:bodyPr/>
        <a:lstStyle/>
        <a:p>
          <a:endParaRPr lang="en-US"/>
        </a:p>
      </dgm:t>
    </dgm:pt>
    <dgm:pt modelId="{A9078FA0-A85C-42FA-A6D3-FD3C97C83519}" type="sibTrans" cxnId="{AD5AFB76-39F5-4EB3-878D-A4E3ECFA4E24}">
      <dgm:prSet/>
      <dgm:spPr/>
      <dgm:t>
        <a:bodyPr/>
        <a:lstStyle/>
        <a:p>
          <a:endParaRPr lang="en-US"/>
        </a:p>
      </dgm:t>
    </dgm:pt>
    <dgm:pt modelId="{C40A23A3-9119-4F15-99B6-B4C62FF3BF4A}">
      <dgm:prSet custT="1"/>
      <dgm:spPr>
        <a:ln>
          <a:solidFill>
            <a:schemeClr val="tx2">
              <a:lumMod val="75000"/>
              <a:lumOff val="25000"/>
            </a:schemeClr>
          </a:solidFill>
        </a:ln>
      </dgm:spPr>
      <dgm:t>
        <a:bodyPr/>
        <a:lstStyle/>
        <a:p>
          <a:r>
            <a:rPr lang="en-GB" sz="1500"/>
            <a:t>Natural environment = vital resource in Montessori education </a:t>
          </a:r>
          <a:r>
            <a:rPr lang="en-GB" sz="1400"/>
            <a:t>(Gray and </a:t>
          </a:r>
          <a:r>
            <a:rPr lang="en-GB" sz="1400" err="1"/>
            <a:t>Macblain</a:t>
          </a:r>
          <a:r>
            <a:rPr lang="en-GB" sz="1400"/>
            <a:t>, 2015). </a:t>
          </a:r>
          <a:endParaRPr lang="en-US" sz="1500"/>
        </a:p>
      </dgm:t>
    </dgm:pt>
    <dgm:pt modelId="{4CC5723C-1593-4C6D-AE3F-11C19F267F21}" type="parTrans" cxnId="{D0F96FCE-58AA-425A-A7CB-7EAD0A2B8535}">
      <dgm:prSet/>
      <dgm:spPr/>
      <dgm:t>
        <a:bodyPr/>
        <a:lstStyle/>
        <a:p>
          <a:endParaRPr lang="en-US"/>
        </a:p>
      </dgm:t>
    </dgm:pt>
    <dgm:pt modelId="{E598A6B7-DF9E-4037-88A3-866E0F5685F9}" type="sibTrans" cxnId="{D0F96FCE-58AA-425A-A7CB-7EAD0A2B8535}">
      <dgm:prSet/>
      <dgm:spPr/>
      <dgm:t>
        <a:bodyPr/>
        <a:lstStyle/>
        <a:p>
          <a:endParaRPr lang="en-US"/>
        </a:p>
      </dgm:t>
    </dgm:pt>
    <dgm:pt modelId="{FB417CAA-5E6F-4D3D-A6A4-381F95B0CA1B}">
      <dgm:prSet/>
      <dgm:spPr>
        <a:solidFill>
          <a:schemeClr val="tx2">
            <a:lumMod val="90000"/>
            <a:lumOff val="10000"/>
          </a:schemeClr>
        </a:solidFill>
      </dgm:spPr>
      <dgm:t>
        <a:bodyPr/>
        <a:lstStyle/>
        <a:p>
          <a:r>
            <a:rPr lang="en-GB" b="1"/>
            <a:t>4. Independence and discovery </a:t>
          </a:r>
          <a:endParaRPr lang="en-US"/>
        </a:p>
      </dgm:t>
    </dgm:pt>
    <dgm:pt modelId="{51031BA8-DE37-4CD9-AE7E-D222BEB83D71}" type="parTrans" cxnId="{3CD1C3FE-43AD-474F-91C3-86B78EA07D64}">
      <dgm:prSet/>
      <dgm:spPr/>
      <dgm:t>
        <a:bodyPr/>
        <a:lstStyle/>
        <a:p>
          <a:endParaRPr lang="en-US"/>
        </a:p>
      </dgm:t>
    </dgm:pt>
    <dgm:pt modelId="{65AFFB0C-3CF8-4233-939B-8A6D879EB114}" type="sibTrans" cxnId="{3CD1C3FE-43AD-474F-91C3-86B78EA07D64}">
      <dgm:prSet/>
      <dgm:spPr/>
      <dgm:t>
        <a:bodyPr/>
        <a:lstStyle/>
        <a:p>
          <a:endParaRPr lang="en-US"/>
        </a:p>
      </dgm:t>
    </dgm:pt>
    <dgm:pt modelId="{9F6402F4-483E-4D52-87D0-DDDEE4C9A729}">
      <dgm:prSet custT="1"/>
      <dgm:spPr>
        <a:ln>
          <a:solidFill>
            <a:schemeClr val="tx2">
              <a:lumMod val="90000"/>
              <a:lumOff val="10000"/>
            </a:schemeClr>
          </a:solidFill>
        </a:ln>
      </dgm:spPr>
      <dgm:t>
        <a:bodyPr/>
        <a:lstStyle/>
        <a:p>
          <a:r>
            <a:rPr lang="en-GB" sz="1500"/>
            <a:t>Children are naturally interested and desire to become independent learners </a:t>
          </a:r>
          <a:r>
            <a:rPr lang="en-GB" sz="1400"/>
            <a:t>(</a:t>
          </a:r>
          <a:r>
            <a:rPr lang="en-GB" sz="1400" err="1"/>
            <a:t>Wetherley</a:t>
          </a:r>
          <a:r>
            <a:rPr lang="en-GB" sz="1400"/>
            <a:t>, 2017).</a:t>
          </a:r>
          <a:endParaRPr lang="en-US" sz="1400"/>
        </a:p>
      </dgm:t>
    </dgm:pt>
    <dgm:pt modelId="{58772310-6C0A-4338-B56A-2AEB186E9C7A}" type="parTrans" cxnId="{90C55FC3-151F-4283-A6A6-23401D5E42FA}">
      <dgm:prSet/>
      <dgm:spPr/>
      <dgm:t>
        <a:bodyPr/>
        <a:lstStyle/>
        <a:p>
          <a:endParaRPr lang="en-US"/>
        </a:p>
      </dgm:t>
    </dgm:pt>
    <dgm:pt modelId="{6ACE5849-F2E9-4056-8101-0517D4C88036}" type="sibTrans" cxnId="{90C55FC3-151F-4283-A6A6-23401D5E42FA}">
      <dgm:prSet/>
      <dgm:spPr/>
      <dgm:t>
        <a:bodyPr/>
        <a:lstStyle/>
        <a:p>
          <a:endParaRPr lang="en-US"/>
        </a:p>
      </dgm:t>
    </dgm:pt>
    <dgm:pt modelId="{AECD87C4-2BEC-4BE0-B6F5-16F15ED4DF88}">
      <dgm:prSet custT="1"/>
      <dgm:spPr>
        <a:ln>
          <a:solidFill>
            <a:schemeClr val="tx2">
              <a:lumMod val="90000"/>
              <a:lumOff val="10000"/>
            </a:schemeClr>
          </a:solidFill>
        </a:ln>
      </dgm:spPr>
      <dgm:t>
        <a:bodyPr/>
        <a:lstStyle/>
        <a:p>
          <a:r>
            <a:rPr lang="en-US" sz="1500"/>
            <a:t>Created her own furniture and toys </a:t>
          </a:r>
          <a:r>
            <a:rPr lang="en-GB" sz="1400" b="0" i="0"/>
            <a:t>(</a:t>
          </a:r>
          <a:r>
            <a:rPr lang="en-GB" sz="1400" b="0" i="0" err="1"/>
            <a:t>Macblain</a:t>
          </a:r>
          <a:r>
            <a:rPr lang="en-GB" sz="1400" b="0" i="0"/>
            <a:t>, 2014). </a:t>
          </a:r>
          <a:endParaRPr lang="en-US" sz="1500"/>
        </a:p>
      </dgm:t>
    </dgm:pt>
    <dgm:pt modelId="{56BDA5DE-82E8-4249-BD3A-149D70B68490}" type="parTrans" cxnId="{FDE7A79E-8FB0-4084-BCAD-A118A8FFFE6D}">
      <dgm:prSet/>
      <dgm:spPr/>
      <dgm:t>
        <a:bodyPr/>
        <a:lstStyle/>
        <a:p>
          <a:endParaRPr lang="en-US"/>
        </a:p>
      </dgm:t>
    </dgm:pt>
    <dgm:pt modelId="{9CAA6EC3-B755-44FC-B8E5-879BB22082E0}" type="sibTrans" cxnId="{FDE7A79E-8FB0-4084-BCAD-A118A8FFFE6D}">
      <dgm:prSet/>
      <dgm:spPr/>
      <dgm:t>
        <a:bodyPr/>
        <a:lstStyle/>
        <a:p>
          <a:endParaRPr lang="en-US"/>
        </a:p>
      </dgm:t>
    </dgm:pt>
    <dgm:pt modelId="{371B881C-A8B3-F04D-A669-903748A5258B}">
      <dgm:prSet custT="1"/>
      <dgm:spPr>
        <a:ln>
          <a:solidFill>
            <a:schemeClr val="tx2">
              <a:lumMod val="50000"/>
              <a:lumOff val="50000"/>
            </a:schemeClr>
          </a:solidFill>
        </a:ln>
      </dgm:spPr>
      <dgm:t>
        <a:bodyPr/>
        <a:lstStyle/>
        <a:p>
          <a:r>
            <a:rPr lang="en-GB" sz="1200"/>
            <a:t>1</a:t>
          </a:r>
          <a:r>
            <a:rPr lang="en-GB" sz="1200" baseline="30000"/>
            <a:t>st</a:t>
          </a:r>
          <a:r>
            <a:rPr lang="en-GB" sz="1200"/>
            <a:t>  plane = age 0-6 </a:t>
          </a:r>
          <a:r>
            <a:rPr lang="en-GB" sz="1200" b="1"/>
            <a:t>| </a:t>
          </a:r>
          <a:r>
            <a:rPr lang="en-GB" sz="1200"/>
            <a:t>2</a:t>
          </a:r>
          <a:r>
            <a:rPr lang="en-GB" sz="1200" baseline="30000"/>
            <a:t>nd</a:t>
          </a:r>
          <a:r>
            <a:rPr lang="en-GB" sz="1200"/>
            <a:t>  plane = age 6-12</a:t>
          </a:r>
          <a:r>
            <a:rPr lang="en-GB" sz="1200" b="1"/>
            <a:t> | </a:t>
          </a:r>
          <a:r>
            <a:rPr lang="en-GB" sz="1200"/>
            <a:t>3</a:t>
          </a:r>
          <a:r>
            <a:rPr lang="en-GB" sz="1200" baseline="30000"/>
            <a:t>rd</a:t>
          </a:r>
          <a:r>
            <a:rPr lang="en-GB" sz="1200"/>
            <a:t>  plane = age 12-18 </a:t>
          </a:r>
          <a:r>
            <a:rPr lang="en-GB" sz="1200" b="1"/>
            <a:t>|</a:t>
          </a:r>
          <a:r>
            <a:rPr lang="en-GB" sz="1200"/>
            <a:t> 4</a:t>
          </a:r>
          <a:r>
            <a:rPr lang="en-GB" sz="1200" baseline="30000"/>
            <a:t>th</a:t>
          </a:r>
          <a:r>
            <a:rPr lang="en-GB" sz="1200"/>
            <a:t>  plane = age 18-24</a:t>
          </a:r>
          <a:endParaRPr lang="en-US" sz="1200"/>
        </a:p>
      </dgm:t>
    </dgm:pt>
    <dgm:pt modelId="{F059C21B-64A0-7F4F-8E24-039DF3F08755}" type="parTrans" cxnId="{9C317600-F8C8-B44F-93DC-6A064CE57AAD}">
      <dgm:prSet/>
      <dgm:spPr/>
      <dgm:t>
        <a:bodyPr/>
        <a:lstStyle/>
        <a:p>
          <a:endParaRPr lang="en-GB"/>
        </a:p>
      </dgm:t>
    </dgm:pt>
    <dgm:pt modelId="{C42C12A9-7B4B-5B47-BA77-AA5E5BCF7D4A}" type="sibTrans" cxnId="{9C317600-F8C8-B44F-93DC-6A064CE57AAD}">
      <dgm:prSet/>
      <dgm:spPr/>
      <dgm:t>
        <a:bodyPr/>
        <a:lstStyle/>
        <a:p>
          <a:endParaRPr lang="en-GB"/>
        </a:p>
      </dgm:t>
    </dgm:pt>
    <dgm:pt modelId="{D1380109-8B92-1446-BEA3-1ABC87DEF54D}">
      <dgm:prSet/>
      <dgm:spPr>
        <a:ln>
          <a:solidFill>
            <a:schemeClr val="tx2">
              <a:lumMod val="50000"/>
              <a:lumOff val="50000"/>
            </a:schemeClr>
          </a:solidFill>
        </a:ln>
      </dgm:spPr>
      <dgm:t>
        <a:bodyPr/>
        <a:lstStyle/>
        <a:p>
          <a:pPr>
            <a:buNone/>
          </a:pPr>
          <a:endParaRPr lang="en-US" sz="1500"/>
        </a:p>
      </dgm:t>
    </dgm:pt>
    <dgm:pt modelId="{BC690620-754F-D944-96B6-21F951FBDB2B}" type="parTrans" cxnId="{DBEF6C90-E9CC-D749-B2BC-3F1280543723}">
      <dgm:prSet/>
      <dgm:spPr/>
      <dgm:t>
        <a:bodyPr/>
        <a:lstStyle/>
        <a:p>
          <a:endParaRPr lang="en-GB"/>
        </a:p>
      </dgm:t>
    </dgm:pt>
    <dgm:pt modelId="{8049F2F6-2C27-6C43-849F-5AD1EB3E8242}" type="sibTrans" cxnId="{DBEF6C90-E9CC-D749-B2BC-3F1280543723}">
      <dgm:prSet/>
      <dgm:spPr/>
      <dgm:t>
        <a:bodyPr/>
        <a:lstStyle/>
        <a:p>
          <a:endParaRPr lang="en-GB"/>
        </a:p>
      </dgm:t>
    </dgm:pt>
    <dgm:pt modelId="{1BEAF3BC-CE93-C940-BF00-B3AA4E611BF2}" type="pres">
      <dgm:prSet presAssocID="{C7B32FD2-12EB-4CA9-9A48-EE42751DCADF}" presName="linear" presStyleCnt="0">
        <dgm:presLayoutVars>
          <dgm:dir/>
          <dgm:animLvl val="lvl"/>
          <dgm:resizeHandles val="exact"/>
        </dgm:presLayoutVars>
      </dgm:prSet>
      <dgm:spPr/>
    </dgm:pt>
    <dgm:pt modelId="{A6A16BBC-FDB1-D645-A1AA-2F6C41B918F1}" type="pres">
      <dgm:prSet presAssocID="{2BEE4A95-F4EF-44C6-8EFF-2A534E6FEF90}" presName="parentLin" presStyleCnt="0"/>
      <dgm:spPr/>
    </dgm:pt>
    <dgm:pt modelId="{58EE5E51-5236-5D41-AFB4-5EADD0D01235}" type="pres">
      <dgm:prSet presAssocID="{2BEE4A95-F4EF-44C6-8EFF-2A534E6FEF90}" presName="parentLeftMargin" presStyleLbl="node1" presStyleIdx="0" presStyleCnt="4"/>
      <dgm:spPr/>
    </dgm:pt>
    <dgm:pt modelId="{F3B0CC30-2AE9-9E47-89DD-AE244C7AD3EB}" type="pres">
      <dgm:prSet presAssocID="{2BEE4A95-F4EF-44C6-8EFF-2A534E6FEF90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BDE87DC-71DF-E743-9F67-BF7450CEADE3}" type="pres">
      <dgm:prSet presAssocID="{2BEE4A95-F4EF-44C6-8EFF-2A534E6FEF90}" presName="negativeSpace" presStyleCnt="0"/>
      <dgm:spPr/>
    </dgm:pt>
    <dgm:pt modelId="{F3E5BBF5-04DA-044D-B539-CDBE297587E1}" type="pres">
      <dgm:prSet presAssocID="{2BEE4A95-F4EF-44C6-8EFF-2A534E6FEF90}" presName="childText" presStyleLbl="conFgAcc1" presStyleIdx="0" presStyleCnt="4" custScaleY="95129">
        <dgm:presLayoutVars>
          <dgm:bulletEnabled val="1"/>
        </dgm:presLayoutVars>
      </dgm:prSet>
      <dgm:spPr/>
    </dgm:pt>
    <dgm:pt modelId="{86E0D435-E6DC-D246-A7FE-33D695B21F36}" type="pres">
      <dgm:prSet presAssocID="{C33CBDF8-1235-4EF7-8567-7B03A9482FA2}" presName="spaceBetweenRectangles" presStyleCnt="0"/>
      <dgm:spPr/>
    </dgm:pt>
    <dgm:pt modelId="{96926C75-FA3E-8E48-B22D-AEA27F7E77DE}" type="pres">
      <dgm:prSet presAssocID="{6B8DDCB2-5093-4384-8431-CB47B02DDE2C}" presName="parentLin" presStyleCnt="0"/>
      <dgm:spPr/>
    </dgm:pt>
    <dgm:pt modelId="{378401E2-13DE-4640-BB2A-91A91C9E9C31}" type="pres">
      <dgm:prSet presAssocID="{6B8DDCB2-5093-4384-8431-CB47B02DDE2C}" presName="parentLeftMargin" presStyleLbl="node1" presStyleIdx="0" presStyleCnt="4"/>
      <dgm:spPr/>
    </dgm:pt>
    <dgm:pt modelId="{27CF2BB1-80C4-9540-80FC-4DEF1005D3DF}" type="pres">
      <dgm:prSet presAssocID="{6B8DDCB2-5093-4384-8431-CB47B02DDE2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1F6AC59-EA2A-A344-9BEA-5B7262022099}" type="pres">
      <dgm:prSet presAssocID="{6B8DDCB2-5093-4384-8431-CB47B02DDE2C}" presName="negativeSpace" presStyleCnt="0"/>
      <dgm:spPr/>
    </dgm:pt>
    <dgm:pt modelId="{ADCA68E6-3B76-7142-9A65-2998B1EC54F0}" type="pres">
      <dgm:prSet presAssocID="{6B8DDCB2-5093-4384-8431-CB47B02DDE2C}" presName="childText" presStyleLbl="conFgAcc1" presStyleIdx="1" presStyleCnt="4" custScaleY="114084">
        <dgm:presLayoutVars>
          <dgm:bulletEnabled val="1"/>
        </dgm:presLayoutVars>
      </dgm:prSet>
      <dgm:spPr/>
    </dgm:pt>
    <dgm:pt modelId="{EC8920A2-2217-F84C-AF40-AA2A6E03AA57}" type="pres">
      <dgm:prSet presAssocID="{5DA2CD54-DC97-40D5-9F5E-99BE77C4E3F2}" presName="spaceBetweenRectangles" presStyleCnt="0"/>
      <dgm:spPr/>
    </dgm:pt>
    <dgm:pt modelId="{C1376806-8AAB-F744-8626-5ED7C6A1B53C}" type="pres">
      <dgm:prSet presAssocID="{2AC92CDC-4E00-40D2-87E1-00BCDCCC6456}" presName="parentLin" presStyleCnt="0"/>
      <dgm:spPr/>
    </dgm:pt>
    <dgm:pt modelId="{F56ACE1E-1EF5-8844-A262-6866292F853E}" type="pres">
      <dgm:prSet presAssocID="{2AC92CDC-4E00-40D2-87E1-00BCDCCC6456}" presName="parentLeftMargin" presStyleLbl="node1" presStyleIdx="1" presStyleCnt="4"/>
      <dgm:spPr/>
    </dgm:pt>
    <dgm:pt modelId="{1C95C47E-3AA8-6D4A-A877-419593A06C86}" type="pres">
      <dgm:prSet presAssocID="{2AC92CDC-4E00-40D2-87E1-00BCDCCC6456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79D634F0-CE73-4E47-A832-78FBF22EB9CE}" type="pres">
      <dgm:prSet presAssocID="{2AC92CDC-4E00-40D2-87E1-00BCDCCC6456}" presName="negativeSpace" presStyleCnt="0"/>
      <dgm:spPr/>
    </dgm:pt>
    <dgm:pt modelId="{02C0699A-92AB-7243-B9BB-4FAB1873EE2F}" type="pres">
      <dgm:prSet presAssocID="{2AC92CDC-4E00-40D2-87E1-00BCDCCC6456}" presName="childText" presStyleLbl="conFgAcc1" presStyleIdx="2" presStyleCnt="4">
        <dgm:presLayoutVars>
          <dgm:bulletEnabled val="1"/>
        </dgm:presLayoutVars>
      </dgm:prSet>
      <dgm:spPr/>
    </dgm:pt>
    <dgm:pt modelId="{9CA8EB8E-E0EE-6244-A063-481E8CA43208}" type="pres">
      <dgm:prSet presAssocID="{79D6372F-A9F8-4E41-98AD-E75D45220C6C}" presName="spaceBetweenRectangles" presStyleCnt="0"/>
      <dgm:spPr/>
    </dgm:pt>
    <dgm:pt modelId="{D00AB12E-E5AB-D842-B4E4-3F5A39284CD5}" type="pres">
      <dgm:prSet presAssocID="{FB417CAA-5E6F-4D3D-A6A4-381F95B0CA1B}" presName="parentLin" presStyleCnt="0"/>
      <dgm:spPr/>
    </dgm:pt>
    <dgm:pt modelId="{64FCD79C-E934-BD4F-85A7-25A5C381DE6A}" type="pres">
      <dgm:prSet presAssocID="{FB417CAA-5E6F-4D3D-A6A4-381F95B0CA1B}" presName="parentLeftMargin" presStyleLbl="node1" presStyleIdx="2" presStyleCnt="4"/>
      <dgm:spPr/>
    </dgm:pt>
    <dgm:pt modelId="{3933BAF5-C7D2-B349-AD69-DA691037E4E8}" type="pres">
      <dgm:prSet presAssocID="{FB417CAA-5E6F-4D3D-A6A4-381F95B0CA1B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24AC1253-BE2F-EE43-B16A-A8DB6E6ACB63}" type="pres">
      <dgm:prSet presAssocID="{FB417CAA-5E6F-4D3D-A6A4-381F95B0CA1B}" presName="negativeSpace" presStyleCnt="0"/>
      <dgm:spPr/>
    </dgm:pt>
    <dgm:pt modelId="{3C68A1CF-E2DE-8B4E-9CE2-26DE36B92803}" type="pres">
      <dgm:prSet presAssocID="{FB417CAA-5E6F-4D3D-A6A4-381F95B0CA1B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9C317600-F8C8-B44F-93DC-6A064CE57AAD}" srcId="{6BC26185-499B-4053-98C8-2AF3498A7669}" destId="{371B881C-A8B3-F04D-A669-903748A5258B}" srcOrd="0" destOrd="0" parTransId="{F059C21B-64A0-7F4F-8E24-039DF3F08755}" sibTransId="{C42C12A9-7B4B-5B47-BA77-AA5E5BCF7D4A}"/>
    <dgm:cxn modelId="{1515E900-139C-2547-8938-FC26942FF86C}" type="presOf" srcId="{9B563B29-1924-4898-A2D1-C7513F1FE728}" destId="{02C0699A-92AB-7243-B9BB-4FAB1873EE2F}" srcOrd="0" destOrd="0" presId="urn:microsoft.com/office/officeart/2005/8/layout/list1"/>
    <dgm:cxn modelId="{DF852C16-69F2-4DA1-9A6A-9E27BDCB243B}" srcId="{C7B32FD2-12EB-4CA9-9A48-EE42751DCADF}" destId="{2AC92CDC-4E00-40D2-87E1-00BCDCCC6456}" srcOrd="2" destOrd="0" parTransId="{9496CEA0-DFE1-4E63-8FCD-0B094DE7C05F}" sibTransId="{79D6372F-A9F8-4E41-98AD-E75D45220C6C}"/>
    <dgm:cxn modelId="{49326A1A-FF3B-4534-A374-8193C50F6116}" srcId="{C7B32FD2-12EB-4CA9-9A48-EE42751DCADF}" destId="{2BEE4A95-F4EF-44C6-8EFF-2A534E6FEF90}" srcOrd="0" destOrd="0" parTransId="{D2BE333F-ACF2-4B20-B54E-0B1BD356A49B}" sibTransId="{C33CBDF8-1235-4EF7-8567-7B03A9482FA2}"/>
    <dgm:cxn modelId="{31D9AE1B-684F-DD44-947D-89925AC5A7C7}" type="presOf" srcId="{6BC26185-499B-4053-98C8-2AF3498A7669}" destId="{ADCA68E6-3B76-7142-9A65-2998B1EC54F0}" srcOrd="0" destOrd="0" presId="urn:microsoft.com/office/officeart/2005/8/layout/list1"/>
    <dgm:cxn modelId="{B0DA4722-D878-5F49-9A82-373D88C60A84}" type="presOf" srcId="{2BEE4A95-F4EF-44C6-8EFF-2A534E6FEF90}" destId="{F3B0CC30-2AE9-9E47-89DD-AE244C7AD3EB}" srcOrd="1" destOrd="0" presId="urn:microsoft.com/office/officeart/2005/8/layout/list1"/>
    <dgm:cxn modelId="{A92B3A23-47CD-AB41-9A01-C0531275326C}" type="presOf" srcId="{91E8F851-3C55-4782-911B-0867B7895C46}" destId="{F3E5BBF5-04DA-044D-B539-CDBE297587E1}" srcOrd="0" destOrd="0" presId="urn:microsoft.com/office/officeart/2005/8/layout/list1"/>
    <dgm:cxn modelId="{ED9BBE26-9446-41F7-BA30-0661B4BDC152}" srcId="{6B8DDCB2-5093-4384-8431-CB47B02DDE2C}" destId="{6BC26185-499B-4053-98C8-2AF3498A7669}" srcOrd="0" destOrd="0" parTransId="{A3BA85A2-0FDE-4B63-AC36-FED31A5F6A02}" sibTransId="{ABCD15F4-ECBA-4EA2-8B9F-D6A2B63F2845}"/>
    <dgm:cxn modelId="{9C59C227-C0A0-C641-82F8-F07E8C2A1AB9}" type="presOf" srcId="{DBFA1AD8-DF6B-403A-837A-9CC6CA0FE59F}" destId="{ADCA68E6-3B76-7142-9A65-2998B1EC54F0}" srcOrd="0" destOrd="3" presId="urn:microsoft.com/office/officeart/2005/8/layout/list1"/>
    <dgm:cxn modelId="{AF36C827-E695-4B07-9B01-B2053BE911BE}" srcId="{2AC92CDC-4E00-40D2-87E1-00BCDCCC6456}" destId="{9B563B29-1924-4898-A2D1-C7513F1FE728}" srcOrd="0" destOrd="0" parTransId="{6C5B4D9D-4163-421A-A7E2-7133868F9E1C}" sibTransId="{F4EDB12C-1B2D-4EAA-8F28-19886D9F6B16}"/>
    <dgm:cxn modelId="{AAAA892A-B0F6-4E41-A583-7DA28DFC08B8}" srcId="{2BEE4A95-F4EF-44C6-8EFF-2A534E6FEF90}" destId="{91E8F851-3C55-4782-911B-0867B7895C46}" srcOrd="0" destOrd="0" parTransId="{804A7706-3EB2-41C6-9A7E-B4740DDB1615}" sibTransId="{9463EC15-457D-4B5F-B779-A003E20C7E5D}"/>
    <dgm:cxn modelId="{659D9334-6AB8-C04E-8EBB-23D9CF3C664D}" type="presOf" srcId="{C7B32FD2-12EB-4CA9-9A48-EE42751DCADF}" destId="{1BEAF3BC-CE93-C940-BF00-B3AA4E611BF2}" srcOrd="0" destOrd="0" presId="urn:microsoft.com/office/officeart/2005/8/layout/list1"/>
    <dgm:cxn modelId="{3291D037-C7B4-6442-AC9A-7B4C77C5BDBC}" type="presOf" srcId="{AECD87C4-2BEC-4BE0-B6F5-16F15ED4DF88}" destId="{3C68A1CF-E2DE-8B4E-9CE2-26DE36B92803}" srcOrd="0" destOrd="1" presId="urn:microsoft.com/office/officeart/2005/8/layout/list1"/>
    <dgm:cxn modelId="{C214203E-8433-DE46-8A44-2142EC8EEF56}" type="presOf" srcId="{2AC92CDC-4E00-40D2-87E1-00BCDCCC6456}" destId="{1C95C47E-3AA8-6D4A-A877-419593A06C86}" srcOrd="1" destOrd="0" presId="urn:microsoft.com/office/officeart/2005/8/layout/list1"/>
    <dgm:cxn modelId="{6D9A3968-CCC0-4449-9502-DD8F27F6D9F2}" type="presOf" srcId="{371B881C-A8B3-F04D-A669-903748A5258B}" destId="{ADCA68E6-3B76-7142-9A65-2998B1EC54F0}" srcOrd="0" destOrd="1" presId="urn:microsoft.com/office/officeart/2005/8/layout/list1"/>
    <dgm:cxn modelId="{7707DD76-EB7B-244E-9789-A8CF93E2872A}" type="presOf" srcId="{971F2F7F-B3E7-4FAD-A57D-91444F4E625A}" destId="{ADCA68E6-3B76-7142-9A65-2998B1EC54F0}" srcOrd="0" destOrd="4" presId="urn:microsoft.com/office/officeart/2005/8/layout/list1"/>
    <dgm:cxn modelId="{AD5AFB76-39F5-4EB3-878D-A4E3ECFA4E24}" srcId="{2AC92CDC-4E00-40D2-87E1-00BCDCCC6456}" destId="{0473758C-6317-4671-91CD-8D5B9C0AC66C}" srcOrd="1" destOrd="0" parTransId="{99C22E82-074B-45B9-8ED3-E9C6BFE0A202}" sibTransId="{A9078FA0-A85C-42FA-A6D3-FD3C97C83519}"/>
    <dgm:cxn modelId="{1577378F-CFAC-4023-934B-B69706956FC9}" srcId="{C7B32FD2-12EB-4CA9-9A48-EE42751DCADF}" destId="{6B8DDCB2-5093-4384-8431-CB47B02DDE2C}" srcOrd="1" destOrd="0" parTransId="{397A4C48-D9BF-4BE1-AF9D-DDAD2D534797}" sibTransId="{5DA2CD54-DC97-40D5-9F5E-99BE77C4E3F2}"/>
    <dgm:cxn modelId="{DBEF6C90-E9CC-D749-B2BC-3F1280543723}" srcId="{6B8DDCB2-5093-4384-8431-CB47B02DDE2C}" destId="{D1380109-8B92-1446-BEA3-1ABC87DEF54D}" srcOrd="1" destOrd="0" parTransId="{BC690620-754F-D944-96B6-21F951FBDB2B}" sibTransId="{8049F2F6-2C27-6C43-849F-5AD1EB3E8242}"/>
    <dgm:cxn modelId="{775A3C98-30C8-534C-B86F-F1CA9F40A468}" type="presOf" srcId="{FB417CAA-5E6F-4D3D-A6A4-381F95B0CA1B}" destId="{64FCD79C-E934-BD4F-85A7-25A5C381DE6A}" srcOrd="0" destOrd="0" presId="urn:microsoft.com/office/officeart/2005/8/layout/list1"/>
    <dgm:cxn modelId="{5FA2A39D-23FC-ED49-B21A-A85EE6F0BC8F}" type="presOf" srcId="{6B8DDCB2-5093-4384-8431-CB47B02DDE2C}" destId="{378401E2-13DE-4640-BB2A-91A91C9E9C31}" srcOrd="0" destOrd="0" presId="urn:microsoft.com/office/officeart/2005/8/layout/list1"/>
    <dgm:cxn modelId="{FDE7A79E-8FB0-4084-BCAD-A118A8FFFE6D}" srcId="{FB417CAA-5E6F-4D3D-A6A4-381F95B0CA1B}" destId="{AECD87C4-2BEC-4BE0-B6F5-16F15ED4DF88}" srcOrd="1" destOrd="0" parTransId="{56BDA5DE-82E8-4249-BD3A-149D70B68490}" sibTransId="{9CAA6EC3-B755-44FC-B8E5-879BB22082E0}"/>
    <dgm:cxn modelId="{7D2766AB-7FF7-2346-9BF8-15B7E85FE885}" type="presOf" srcId="{C40A23A3-9119-4F15-99B6-B4C62FF3BF4A}" destId="{02C0699A-92AB-7243-B9BB-4FAB1873EE2F}" srcOrd="0" destOrd="2" presId="urn:microsoft.com/office/officeart/2005/8/layout/list1"/>
    <dgm:cxn modelId="{A35D26AF-C89D-084B-8015-12AEE00BAF35}" type="presOf" srcId="{9F6402F4-483E-4D52-87D0-DDDEE4C9A729}" destId="{3C68A1CF-E2DE-8B4E-9CE2-26DE36B92803}" srcOrd="0" destOrd="0" presId="urn:microsoft.com/office/officeart/2005/8/layout/list1"/>
    <dgm:cxn modelId="{90C55FC3-151F-4283-A6A6-23401D5E42FA}" srcId="{FB417CAA-5E6F-4D3D-A6A4-381F95B0CA1B}" destId="{9F6402F4-483E-4D52-87D0-DDDEE4C9A729}" srcOrd="0" destOrd="0" parTransId="{58772310-6C0A-4338-B56A-2AEB186E9C7A}" sibTransId="{6ACE5849-F2E9-4056-8101-0517D4C88036}"/>
    <dgm:cxn modelId="{D0F96FCE-58AA-425A-A7CB-7EAD0A2B8535}" srcId="{2AC92CDC-4E00-40D2-87E1-00BCDCCC6456}" destId="{C40A23A3-9119-4F15-99B6-B4C62FF3BF4A}" srcOrd="2" destOrd="0" parTransId="{4CC5723C-1593-4C6D-AE3F-11C19F267F21}" sibTransId="{E598A6B7-DF9E-4037-88A3-866E0F5685F9}"/>
    <dgm:cxn modelId="{312303D7-CAB9-1D44-871D-C0AEC659C509}" type="presOf" srcId="{6B8DDCB2-5093-4384-8431-CB47B02DDE2C}" destId="{27CF2BB1-80C4-9540-80FC-4DEF1005D3DF}" srcOrd="1" destOrd="0" presId="urn:microsoft.com/office/officeart/2005/8/layout/list1"/>
    <dgm:cxn modelId="{1CA588E1-B343-6246-A9C9-A21D2617B885}" type="presOf" srcId="{0473758C-6317-4671-91CD-8D5B9C0AC66C}" destId="{02C0699A-92AB-7243-B9BB-4FAB1873EE2F}" srcOrd="0" destOrd="1" presId="urn:microsoft.com/office/officeart/2005/8/layout/list1"/>
    <dgm:cxn modelId="{42DC43E5-7EE4-4942-95C6-869AA613E08A}" type="presOf" srcId="{2BEE4A95-F4EF-44C6-8EFF-2A534E6FEF90}" destId="{58EE5E51-5236-5D41-AFB4-5EADD0D01235}" srcOrd="0" destOrd="0" presId="urn:microsoft.com/office/officeart/2005/8/layout/list1"/>
    <dgm:cxn modelId="{09FD90E7-A88A-5244-9192-45DCB68376AD}" type="presOf" srcId="{2AC92CDC-4E00-40D2-87E1-00BCDCCC6456}" destId="{F56ACE1E-1EF5-8844-A262-6866292F853E}" srcOrd="0" destOrd="0" presId="urn:microsoft.com/office/officeart/2005/8/layout/list1"/>
    <dgm:cxn modelId="{A9C44EF6-377B-4EB3-8416-147C48D2B306}" srcId="{6B8DDCB2-5093-4384-8431-CB47B02DDE2C}" destId="{DBFA1AD8-DF6B-403A-837A-9CC6CA0FE59F}" srcOrd="2" destOrd="0" parTransId="{C34A8D4D-1C0D-4342-8737-692FFA9603C8}" sibTransId="{2295FE90-4048-4EFA-A839-81CACB125D69}"/>
    <dgm:cxn modelId="{AEA56CF7-1D9B-EC47-9911-8770C033D112}" type="presOf" srcId="{D1380109-8B92-1446-BEA3-1ABC87DEF54D}" destId="{ADCA68E6-3B76-7142-9A65-2998B1EC54F0}" srcOrd="0" destOrd="2" presId="urn:microsoft.com/office/officeart/2005/8/layout/list1"/>
    <dgm:cxn modelId="{51AD2FF8-B97B-4836-8B36-F3B3918D0357}" srcId="{DBFA1AD8-DF6B-403A-837A-9CC6CA0FE59F}" destId="{971F2F7F-B3E7-4FAD-A57D-91444F4E625A}" srcOrd="0" destOrd="0" parTransId="{64B9F411-B9D0-406C-9085-2367023BA085}" sibTransId="{AD5CD1C3-B4A9-4B96-A55E-5A5E646967B8}"/>
    <dgm:cxn modelId="{67D2E6FD-37FA-3A45-BE3C-D6BE6C51306C}" type="presOf" srcId="{FB417CAA-5E6F-4D3D-A6A4-381F95B0CA1B}" destId="{3933BAF5-C7D2-B349-AD69-DA691037E4E8}" srcOrd="1" destOrd="0" presId="urn:microsoft.com/office/officeart/2005/8/layout/list1"/>
    <dgm:cxn modelId="{3CD1C3FE-43AD-474F-91C3-86B78EA07D64}" srcId="{C7B32FD2-12EB-4CA9-9A48-EE42751DCADF}" destId="{FB417CAA-5E6F-4D3D-A6A4-381F95B0CA1B}" srcOrd="3" destOrd="0" parTransId="{51031BA8-DE37-4CD9-AE7E-D222BEB83D71}" sibTransId="{65AFFB0C-3CF8-4233-939B-8A6D879EB114}"/>
    <dgm:cxn modelId="{2D144C73-51FF-4E4D-81BE-5E326C7DB9A3}" type="presParOf" srcId="{1BEAF3BC-CE93-C940-BF00-B3AA4E611BF2}" destId="{A6A16BBC-FDB1-D645-A1AA-2F6C41B918F1}" srcOrd="0" destOrd="0" presId="urn:microsoft.com/office/officeart/2005/8/layout/list1"/>
    <dgm:cxn modelId="{14DC509E-5D0B-474E-B9F3-26E85D9729F6}" type="presParOf" srcId="{A6A16BBC-FDB1-D645-A1AA-2F6C41B918F1}" destId="{58EE5E51-5236-5D41-AFB4-5EADD0D01235}" srcOrd="0" destOrd="0" presId="urn:microsoft.com/office/officeart/2005/8/layout/list1"/>
    <dgm:cxn modelId="{6166B7AA-65F3-BC40-A03B-DC5A34FB816E}" type="presParOf" srcId="{A6A16BBC-FDB1-D645-A1AA-2F6C41B918F1}" destId="{F3B0CC30-2AE9-9E47-89DD-AE244C7AD3EB}" srcOrd="1" destOrd="0" presId="urn:microsoft.com/office/officeart/2005/8/layout/list1"/>
    <dgm:cxn modelId="{FE53EF8C-901F-9345-8897-1DA3FA8327DD}" type="presParOf" srcId="{1BEAF3BC-CE93-C940-BF00-B3AA4E611BF2}" destId="{2BDE87DC-71DF-E743-9F67-BF7450CEADE3}" srcOrd="1" destOrd="0" presId="urn:microsoft.com/office/officeart/2005/8/layout/list1"/>
    <dgm:cxn modelId="{8F6DA80D-DCDF-F04F-895A-CA68ADA814F3}" type="presParOf" srcId="{1BEAF3BC-CE93-C940-BF00-B3AA4E611BF2}" destId="{F3E5BBF5-04DA-044D-B539-CDBE297587E1}" srcOrd="2" destOrd="0" presId="urn:microsoft.com/office/officeart/2005/8/layout/list1"/>
    <dgm:cxn modelId="{9F858AD6-BC15-154E-9A41-FC109547FD78}" type="presParOf" srcId="{1BEAF3BC-CE93-C940-BF00-B3AA4E611BF2}" destId="{86E0D435-E6DC-D246-A7FE-33D695B21F36}" srcOrd="3" destOrd="0" presId="urn:microsoft.com/office/officeart/2005/8/layout/list1"/>
    <dgm:cxn modelId="{58DA554B-5D75-084E-A730-3BD3D3518995}" type="presParOf" srcId="{1BEAF3BC-CE93-C940-BF00-B3AA4E611BF2}" destId="{96926C75-FA3E-8E48-B22D-AEA27F7E77DE}" srcOrd="4" destOrd="0" presId="urn:microsoft.com/office/officeart/2005/8/layout/list1"/>
    <dgm:cxn modelId="{8C773B3E-291D-5245-8A1F-3F9CDFA54F8D}" type="presParOf" srcId="{96926C75-FA3E-8E48-B22D-AEA27F7E77DE}" destId="{378401E2-13DE-4640-BB2A-91A91C9E9C31}" srcOrd="0" destOrd="0" presId="urn:microsoft.com/office/officeart/2005/8/layout/list1"/>
    <dgm:cxn modelId="{6DD5BC85-11A5-CB4E-998D-7D0C0664B94A}" type="presParOf" srcId="{96926C75-FA3E-8E48-B22D-AEA27F7E77DE}" destId="{27CF2BB1-80C4-9540-80FC-4DEF1005D3DF}" srcOrd="1" destOrd="0" presId="urn:microsoft.com/office/officeart/2005/8/layout/list1"/>
    <dgm:cxn modelId="{5E6D2C3C-A938-4744-9F1C-A68250DAB33C}" type="presParOf" srcId="{1BEAF3BC-CE93-C940-BF00-B3AA4E611BF2}" destId="{F1F6AC59-EA2A-A344-9BEA-5B7262022099}" srcOrd="5" destOrd="0" presId="urn:microsoft.com/office/officeart/2005/8/layout/list1"/>
    <dgm:cxn modelId="{20355BE0-ED88-1640-BB5E-D1055986CD70}" type="presParOf" srcId="{1BEAF3BC-CE93-C940-BF00-B3AA4E611BF2}" destId="{ADCA68E6-3B76-7142-9A65-2998B1EC54F0}" srcOrd="6" destOrd="0" presId="urn:microsoft.com/office/officeart/2005/8/layout/list1"/>
    <dgm:cxn modelId="{43FFA860-51A9-7D47-A5B4-2E82374938B9}" type="presParOf" srcId="{1BEAF3BC-CE93-C940-BF00-B3AA4E611BF2}" destId="{EC8920A2-2217-F84C-AF40-AA2A6E03AA57}" srcOrd="7" destOrd="0" presId="urn:microsoft.com/office/officeart/2005/8/layout/list1"/>
    <dgm:cxn modelId="{A9AA88AB-D62D-644E-B6B2-FFEFA8D91D53}" type="presParOf" srcId="{1BEAF3BC-CE93-C940-BF00-B3AA4E611BF2}" destId="{C1376806-8AAB-F744-8626-5ED7C6A1B53C}" srcOrd="8" destOrd="0" presId="urn:microsoft.com/office/officeart/2005/8/layout/list1"/>
    <dgm:cxn modelId="{EA491C35-F1C0-1643-BFC7-14D2703FE624}" type="presParOf" srcId="{C1376806-8AAB-F744-8626-5ED7C6A1B53C}" destId="{F56ACE1E-1EF5-8844-A262-6866292F853E}" srcOrd="0" destOrd="0" presId="urn:microsoft.com/office/officeart/2005/8/layout/list1"/>
    <dgm:cxn modelId="{C523B233-833B-1642-B76F-983E5CD1E98D}" type="presParOf" srcId="{C1376806-8AAB-F744-8626-5ED7C6A1B53C}" destId="{1C95C47E-3AA8-6D4A-A877-419593A06C86}" srcOrd="1" destOrd="0" presId="urn:microsoft.com/office/officeart/2005/8/layout/list1"/>
    <dgm:cxn modelId="{CC3085F7-A2F8-FA43-A6AD-D6196AB43888}" type="presParOf" srcId="{1BEAF3BC-CE93-C940-BF00-B3AA4E611BF2}" destId="{79D634F0-CE73-4E47-A832-78FBF22EB9CE}" srcOrd="9" destOrd="0" presId="urn:microsoft.com/office/officeart/2005/8/layout/list1"/>
    <dgm:cxn modelId="{114CC2C6-A939-664D-A06F-D72C72C335F2}" type="presParOf" srcId="{1BEAF3BC-CE93-C940-BF00-B3AA4E611BF2}" destId="{02C0699A-92AB-7243-B9BB-4FAB1873EE2F}" srcOrd="10" destOrd="0" presId="urn:microsoft.com/office/officeart/2005/8/layout/list1"/>
    <dgm:cxn modelId="{8CD70F03-D65F-7D4D-88EA-49FA2A7646A6}" type="presParOf" srcId="{1BEAF3BC-CE93-C940-BF00-B3AA4E611BF2}" destId="{9CA8EB8E-E0EE-6244-A063-481E8CA43208}" srcOrd="11" destOrd="0" presId="urn:microsoft.com/office/officeart/2005/8/layout/list1"/>
    <dgm:cxn modelId="{338E56B4-5328-9941-BD09-A43C19596AEF}" type="presParOf" srcId="{1BEAF3BC-CE93-C940-BF00-B3AA4E611BF2}" destId="{D00AB12E-E5AB-D842-B4E4-3F5A39284CD5}" srcOrd="12" destOrd="0" presId="urn:microsoft.com/office/officeart/2005/8/layout/list1"/>
    <dgm:cxn modelId="{99F783CA-D909-1643-AB78-E6C4FDC040A6}" type="presParOf" srcId="{D00AB12E-E5AB-D842-B4E4-3F5A39284CD5}" destId="{64FCD79C-E934-BD4F-85A7-25A5C381DE6A}" srcOrd="0" destOrd="0" presId="urn:microsoft.com/office/officeart/2005/8/layout/list1"/>
    <dgm:cxn modelId="{3C76CABD-C38B-E849-8D48-2D60A70B821E}" type="presParOf" srcId="{D00AB12E-E5AB-D842-B4E4-3F5A39284CD5}" destId="{3933BAF5-C7D2-B349-AD69-DA691037E4E8}" srcOrd="1" destOrd="0" presId="urn:microsoft.com/office/officeart/2005/8/layout/list1"/>
    <dgm:cxn modelId="{6C522E6E-B1E3-5F46-B3AC-122FF1D16190}" type="presParOf" srcId="{1BEAF3BC-CE93-C940-BF00-B3AA4E611BF2}" destId="{24AC1253-BE2F-EE43-B16A-A8DB6E6ACB63}" srcOrd="13" destOrd="0" presId="urn:microsoft.com/office/officeart/2005/8/layout/list1"/>
    <dgm:cxn modelId="{1A73F171-5A8A-9A40-BA3E-0306BFEC5F6A}" type="presParOf" srcId="{1BEAF3BC-CE93-C940-BF00-B3AA4E611BF2}" destId="{3C68A1CF-E2DE-8B4E-9CE2-26DE36B92803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8B1734-77D2-B94B-9C0B-71487E4A923C}" type="doc">
      <dgm:prSet loTypeId="urn:microsoft.com/office/officeart/2005/8/layout/hList1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GB"/>
        </a:p>
      </dgm:t>
    </dgm:pt>
    <dgm:pt modelId="{8A6E1169-71EA-EE4C-9A4D-0DD6EB99BB8B}">
      <dgm:prSet/>
      <dgm:spPr/>
      <dgm:t>
        <a:bodyPr/>
        <a:lstStyle/>
        <a:p>
          <a:r>
            <a:rPr lang="en-US"/>
            <a:t>Aim 1: </a:t>
          </a:r>
        </a:p>
        <a:p>
          <a:r>
            <a:rPr lang="en-US"/>
            <a:t>Motor education </a:t>
          </a:r>
          <a:endParaRPr lang="en-GB"/>
        </a:p>
      </dgm:t>
    </dgm:pt>
    <dgm:pt modelId="{769C301A-6616-ED4B-A991-32087483A06D}" type="parTrans" cxnId="{A44031BD-A238-DD4D-A9BB-0F1E3E496BB2}">
      <dgm:prSet/>
      <dgm:spPr/>
      <dgm:t>
        <a:bodyPr/>
        <a:lstStyle/>
        <a:p>
          <a:endParaRPr lang="en-GB"/>
        </a:p>
      </dgm:t>
    </dgm:pt>
    <dgm:pt modelId="{E9104D76-783E-BA4C-BAB6-9A4383675E3C}" type="sibTrans" cxnId="{A44031BD-A238-DD4D-A9BB-0F1E3E496BB2}">
      <dgm:prSet/>
      <dgm:spPr/>
      <dgm:t>
        <a:bodyPr/>
        <a:lstStyle/>
        <a:p>
          <a:endParaRPr lang="en-GB"/>
        </a:p>
      </dgm:t>
    </dgm:pt>
    <dgm:pt modelId="{8444231D-EE92-F34D-9265-1B0DB403CE7B}">
      <dgm:prSet custT="1"/>
      <dgm:spPr/>
      <dgm:t>
        <a:bodyPr/>
        <a:lstStyle/>
        <a:p>
          <a:r>
            <a:rPr lang="en-GB" sz="1600"/>
            <a:t>daily practical skills, that are essential for a child’s physical development</a:t>
          </a:r>
        </a:p>
      </dgm:t>
    </dgm:pt>
    <dgm:pt modelId="{78C3A79E-4700-AD41-A34E-7ADF33712976}" type="parTrans" cxnId="{466ABD31-D7EE-C84E-8302-4D57D368223E}">
      <dgm:prSet/>
      <dgm:spPr/>
      <dgm:t>
        <a:bodyPr/>
        <a:lstStyle/>
        <a:p>
          <a:endParaRPr lang="en-GB"/>
        </a:p>
      </dgm:t>
    </dgm:pt>
    <dgm:pt modelId="{184724B9-0E3A-D346-8883-56D89BCEEDF9}" type="sibTrans" cxnId="{466ABD31-D7EE-C84E-8302-4D57D368223E}">
      <dgm:prSet/>
      <dgm:spPr/>
      <dgm:t>
        <a:bodyPr/>
        <a:lstStyle/>
        <a:p>
          <a:endParaRPr lang="en-GB"/>
        </a:p>
      </dgm:t>
    </dgm:pt>
    <dgm:pt modelId="{D109C86A-0B81-EE48-9737-C3C83B867C07}">
      <dgm:prSet custT="1"/>
      <dgm:spPr/>
      <dgm:t>
        <a:bodyPr/>
        <a:lstStyle/>
        <a:p>
          <a:r>
            <a:rPr lang="en-GB" sz="1600"/>
            <a:t>Repeated observation + demonstration = flawless movements </a:t>
          </a:r>
          <a:r>
            <a:rPr lang="en-GB" sz="1400"/>
            <a:t>(</a:t>
          </a:r>
          <a:r>
            <a:rPr lang="en-GB" sz="1400" err="1"/>
            <a:t>Özerem</a:t>
          </a:r>
          <a:r>
            <a:rPr lang="en-GB" sz="1400"/>
            <a:t> and </a:t>
          </a:r>
          <a:r>
            <a:rPr lang="en-GB" sz="1400" err="1"/>
            <a:t>Kavaz</a:t>
          </a:r>
          <a:r>
            <a:rPr lang="en-GB" sz="1400"/>
            <a:t>, 2013).</a:t>
          </a:r>
          <a:endParaRPr lang="en-GB" sz="1600"/>
        </a:p>
      </dgm:t>
    </dgm:pt>
    <dgm:pt modelId="{9D1542DC-0893-5248-858E-DF5BC8B30EB5}" type="parTrans" cxnId="{14DB7B0D-28AD-8244-98D0-90305862B80A}">
      <dgm:prSet/>
      <dgm:spPr/>
      <dgm:t>
        <a:bodyPr/>
        <a:lstStyle/>
        <a:p>
          <a:endParaRPr lang="en-GB"/>
        </a:p>
      </dgm:t>
    </dgm:pt>
    <dgm:pt modelId="{7C6AC739-4D82-1A45-92FF-2F618655C6F2}" type="sibTrans" cxnId="{14DB7B0D-28AD-8244-98D0-90305862B80A}">
      <dgm:prSet/>
      <dgm:spPr/>
      <dgm:t>
        <a:bodyPr/>
        <a:lstStyle/>
        <a:p>
          <a:endParaRPr lang="en-GB"/>
        </a:p>
      </dgm:t>
    </dgm:pt>
    <dgm:pt modelId="{F3EB2EA7-B23E-CC44-85DA-5F5FCB38FEDF}">
      <dgm:prSet custT="1"/>
      <dgm:spPr/>
      <dgm:t>
        <a:bodyPr/>
        <a:lstStyle/>
        <a:p>
          <a:pPr>
            <a:buFont typeface="Wingdings" pitchFamily="2" charset="2"/>
            <a:buChar char="Ø"/>
          </a:pPr>
          <a:r>
            <a:rPr lang="en-GB" sz="1600"/>
            <a:t> Aligns with the 3</a:t>
          </a:r>
          <a:r>
            <a:rPr lang="en-GB" sz="1600" baseline="30000"/>
            <a:t>rd</a:t>
          </a:r>
          <a:r>
            <a:rPr lang="en-GB" sz="1600"/>
            <a:t> and 4</a:t>
          </a:r>
          <a:r>
            <a:rPr lang="en-GB" sz="1600" baseline="30000"/>
            <a:t>th</a:t>
          </a:r>
          <a:r>
            <a:rPr lang="en-GB" sz="1600"/>
            <a:t> progression step of the Health and Wellbeing section of the Curriculum for Wales  </a:t>
          </a:r>
          <a:r>
            <a:rPr lang="en-GB" sz="1400"/>
            <a:t>(Welsh Government, 2020).</a:t>
          </a:r>
          <a:endParaRPr lang="en-GB" sz="1600"/>
        </a:p>
      </dgm:t>
    </dgm:pt>
    <dgm:pt modelId="{751BB56D-E7F7-9E4D-BA74-77B2C9FBF9A0}" type="parTrans" cxnId="{8CC42116-F153-CF4C-BC1D-568C867DFC13}">
      <dgm:prSet/>
      <dgm:spPr/>
      <dgm:t>
        <a:bodyPr/>
        <a:lstStyle/>
        <a:p>
          <a:endParaRPr lang="en-GB"/>
        </a:p>
      </dgm:t>
    </dgm:pt>
    <dgm:pt modelId="{7439CF12-D2DC-344D-B259-139A7CBC4BFD}" type="sibTrans" cxnId="{8CC42116-F153-CF4C-BC1D-568C867DFC13}">
      <dgm:prSet/>
      <dgm:spPr/>
      <dgm:t>
        <a:bodyPr/>
        <a:lstStyle/>
        <a:p>
          <a:endParaRPr lang="en-GB"/>
        </a:p>
      </dgm:t>
    </dgm:pt>
    <dgm:pt modelId="{E76FB475-3629-4B4B-A300-E2D06633D43B}">
      <dgm:prSet/>
      <dgm:spPr/>
      <dgm:t>
        <a:bodyPr/>
        <a:lstStyle/>
        <a:p>
          <a:r>
            <a:rPr lang="en-US"/>
            <a:t>Aim 2: </a:t>
          </a:r>
        </a:p>
        <a:p>
          <a:r>
            <a:rPr lang="en-US"/>
            <a:t>Affective Education </a:t>
          </a:r>
          <a:endParaRPr lang="en-GB"/>
        </a:p>
      </dgm:t>
    </dgm:pt>
    <dgm:pt modelId="{AAA0817A-4F06-D54C-8E7A-F26D9391D242}" type="parTrans" cxnId="{303D875C-E2EE-D844-BFB1-7AC094DCC660}">
      <dgm:prSet/>
      <dgm:spPr/>
      <dgm:t>
        <a:bodyPr/>
        <a:lstStyle/>
        <a:p>
          <a:endParaRPr lang="en-GB"/>
        </a:p>
      </dgm:t>
    </dgm:pt>
    <dgm:pt modelId="{FE751A70-E415-D84D-85C7-2C4B83F0E212}" type="sibTrans" cxnId="{303D875C-E2EE-D844-BFB1-7AC094DCC660}">
      <dgm:prSet/>
      <dgm:spPr/>
      <dgm:t>
        <a:bodyPr/>
        <a:lstStyle/>
        <a:p>
          <a:endParaRPr lang="en-GB"/>
        </a:p>
      </dgm:t>
    </dgm:pt>
    <dgm:pt modelId="{E4A8A371-41AA-DC42-898F-A8148873E807}">
      <dgm:prSet custT="1"/>
      <dgm:spPr/>
      <dgm:t>
        <a:bodyPr/>
        <a:lstStyle/>
        <a:p>
          <a:r>
            <a:rPr lang="en-GB" sz="1600"/>
            <a:t>Children learn through their senses </a:t>
          </a:r>
          <a:r>
            <a:rPr lang="en-GB" sz="1600" b="1"/>
            <a:t>as well </a:t>
          </a:r>
          <a:r>
            <a:rPr lang="en-GB" sz="1600"/>
            <a:t>as cognitive stimulation </a:t>
          </a:r>
          <a:r>
            <a:rPr lang="en-GB" sz="1400" b="0" i="0" u="none"/>
            <a:t>(Arthur and Peterson, 2013). </a:t>
          </a:r>
          <a:endParaRPr lang="en-GB" sz="1600"/>
        </a:p>
      </dgm:t>
    </dgm:pt>
    <dgm:pt modelId="{61450E56-D9A1-164E-B2FD-4B65A071F2CF}" type="parTrans" cxnId="{1A6498A4-00CA-BF46-8F5C-CC7A19F7ED0A}">
      <dgm:prSet/>
      <dgm:spPr/>
      <dgm:t>
        <a:bodyPr/>
        <a:lstStyle/>
        <a:p>
          <a:endParaRPr lang="en-GB"/>
        </a:p>
      </dgm:t>
    </dgm:pt>
    <dgm:pt modelId="{ED418B3F-4AF3-B74D-B292-BAE542A1D6BF}" type="sibTrans" cxnId="{1A6498A4-00CA-BF46-8F5C-CC7A19F7ED0A}">
      <dgm:prSet/>
      <dgm:spPr/>
      <dgm:t>
        <a:bodyPr/>
        <a:lstStyle/>
        <a:p>
          <a:endParaRPr lang="en-GB"/>
        </a:p>
      </dgm:t>
    </dgm:pt>
    <dgm:pt modelId="{315F671A-7BF5-8148-B581-C3259F16F7DA}">
      <dgm:prSet custT="1"/>
      <dgm:spPr/>
      <dgm:t>
        <a:bodyPr/>
        <a:lstStyle/>
        <a:p>
          <a:r>
            <a:rPr lang="en-GB" sz="1600"/>
            <a:t>Specific designed learning tools focused on the development of senses </a:t>
          </a:r>
          <a:r>
            <a:rPr lang="en-GB" sz="1400" b="0" i="0" u="none"/>
            <a:t>(</a:t>
          </a:r>
          <a:r>
            <a:rPr lang="en-GB" sz="1400" b="0" i="0" u="none" err="1"/>
            <a:t>Özerem</a:t>
          </a:r>
          <a:r>
            <a:rPr lang="en-GB" sz="1400" b="0" i="0" u="none"/>
            <a:t> and </a:t>
          </a:r>
          <a:r>
            <a:rPr lang="en-GB" sz="1400" b="0" i="0" u="none" err="1"/>
            <a:t>Kavaz</a:t>
          </a:r>
          <a:r>
            <a:rPr lang="en-GB" sz="1400" b="0" i="0" u="none"/>
            <a:t>, 2013).</a:t>
          </a:r>
          <a:endParaRPr lang="en-GB" sz="1400"/>
        </a:p>
      </dgm:t>
    </dgm:pt>
    <dgm:pt modelId="{AF3FB6E0-329A-F14D-B907-6044DB78A8C7}" type="parTrans" cxnId="{7F053175-FEA1-3042-A343-D487B88773C4}">
      <dgm:prSet/>
      <dgm:spPr/>
      <dgm:t>
        <a:bodyPr/>
        <a:lstStyle/>
        <a:p>
          <a:endParaRPr lang="en-GB"/>
        </a:p>
      </dgm:t>
    </dgm:pt>
    <dgm:pt modelId="{4B8CF4D3-679C-A046-A6A6-14FC308AAD3A}" type="sibTrans" cxnId="{7F053175-FEA1-3042-A343-D487B88773C4}">
      <dgm:prSet/>
      <dgm:spPr/>
      <dgm:t>
        <a:bodyPr/>
        <a:lstStyle/>
        <a:p>
          <a:endParaRPr lang="en-GB"/>
        </a:p>
      </dgm:t>
    </dgm:pt>
    <dgm:pt modelId="{4EA72765-58C0-E842-85C3-A69640EE4459}">
      <dgm:prSet custT="1"/>
      <dgm:spPr/>
      <dgm:t>
        <a:bodyPr/>
        <a:lstStyle/>
        <a:p>
          <a:r>
            <a:rPr lang="en-GB" sz="1600"/>
            <a:t>Compare materials = observer, making decisions based on their experience and observation </a:t>
          </a:r>
          <a:r>
            <a:rPr lang="en-GB" sz="1400"/>
            <a:t>(</a:t>
          </a:r>
          <a:r>
            <a:rPr lang="en-GB" sz="1400" err="1"/>
            <a:t>Özerem</a:t>
          </a:r>
          <a:r>
            <a:rPr lang="en-GB" sz="1400"/>
            <a:t> and </a:t>
          </a:r>
          <a:r>
            <a:rPr lang="en-GB" sz="1400" err="1"/>
            <a:t>Kavaz</a:t>
          </a:r>
          <a:r>
            <a:rPr lang="en-GB" sz="1400"/>
            <a:t>, 2013). </a:t>
          </a:r>
        </a:p>
      </dgm:t>
    </dgm:pt>
    <dgm:pt modelId="{38F56DC6-E44E-C545-AB01-8EA0644B08D5}" type="parTrans" cxnId="{F9270CC8-6DB2-D84E-AFC6-FAF14EAB18D8}">
      <dgm:prSet/>
      <dgm:spPr/>
      <dgm:t>
        <a:bodyPr/>
        <a:lstStyle/>
        <a:p>
          <a:endParaRPr lang="en-GB"/>
        </a:p>
      </dgm:t>
    </dgm:pt>
    <dgm:pt modelId="{EF3E60C8-331C-1544-BFE0-1D3DB0D22441}" type="sibTrans" cxnId="{F9270CC8-6DB2-D84E-AFC6-FAF14EAB18D8}">
      <dgm:prSet/>
      <dgm:spPr/>
      <dgm:t>
        <a:bodyPr/>
        <a:lstStyle/>
        <a:p>
          <a:endParaRPr lang="en-GB"/>
        </a:p>
      </dgm:t>
    </dgm:pt>
    <dgm:pt modelId="{64B95D84-0C33-094D-8CC1-BFA4B8003B99}">
      <dgm:prSet custT="1"/>
      <dgm:spPr/>
      <dgm:t>
        <a:bodyPr/>
        <a:lstStyle/>
        <a:p>
          <a:pPr>
            <a:buFont typeface="Wingdings" pitchFamily="2" charset="2"/>
            <a:buChar char="Ø"/>
          </a:pPr>
          <a:r>
            <a:rPr lang="en-GB" sz="1600"/>
            <a:t> Aligns with the 3</a:t>
          </a:r>
          <a:r>
            <a:rPr lang="en-GB" sz="1600" baseline="30000"/>
            <a:t>rd</a:t>
          </a:r>
          <a:r>
            <a:rPr lang="en-GB" sz="1600"/>
            <a:t> and 4</a:t>
          </a:r>
          <a:r>
            <a:rPr lang="en-GB" sz="1600" baseline="30000"/>
            <a:t>th</a:t>
          </a:r>
          <a:r>
            <a:rPr lang="en-GB" sz="1600"/>
            <a:t> progression step of the Expressive Art section of the curriculum for Wales  </a:t>
          </a:r>
          <a:r>
            <a:rPr lang="en-GB" sz="1400"/>
            <a:t>(Welsh Government, 2020).</a:t>
          </a:r>
          <a:endParaRPr lang="en-GB" sz="1600"/>
        </a:p>
      </dgm:t>
    </dgm:pt>
    <dgm:pt modelId="{A76E8FFB-C2AD-0A41-92EF-BB4CF00B4D44}" type="parTrans" cxnId="{448FEDF1-5598-F943-BC10-C38499D5CF4B}">
      <dgm:prSet/>
      <dgm:spPr/>
      <dgm:t>
        <a:bodyPr/>
        <a:lstStyle/>
        <a:p>
          <a:endParaRPr lang="en-GB"/>
        </a:p>
      </dgm:t>
    </dgm:pt>
    <dgm:pt modelId="{D41E35F0-7651-0B4E-9B30-F12DF4CEB2CA}" type="sibTrans" cxnId="{448FEDF1-5598-F943-BC10-C38499D5CF4B}">
      <dgm:prSet/>
      <dgm:spPr/>
      <dgm:t>
        <a:bodyPr/>
        <a:lstStyle/>
        <a:p>
          <a:endParaRPr lang="en-GB"/>
        </a:p>
      </dgm:t>
    </dgm:pt>
    <dgm:pt modelId="{8765B0F1-F4FF-524A-BE94-B35F54026411}">
      <dgm:prSet/>
      <dgm:spPr/>
      <dgm:t>
        <a:bodyPr/>
        <a:lstStyle/>
        <a:p>
          <a:r>
            <a:rPr lang="en-US"/>
            <a:t>Aim 3: </a:t>
          </a:r>
        </a:p>
        <a:p>
          <a:r>
            <a:rPr lang="en-US"/>
            <a:t>Language Education </a:t>
          </a:r>
          <a:endParaRPr lang="en-GB"/>
        </a:p>
      </dgm:t>
    </dgm:pt>
    <dgm:pt modelId="{A56B62B3-CE0E-024D-B0D0-A9AE2EF6763F}" type="parTrans" cxnId="{569A71F7-EF9B-E04E-8444-C352E93F54F6}">
      <dgm:prSet/>
      <dgm:spPr/>
      <dgm:t>
        <a:bodyPr/>
        <a:lstStyle/>
        <a:p>
          <a:endParaRPr lang="en-GB"/>
        </a:p>
      </dgm:t>
    </dgm:pt>
    <dgm:pt modelId="{3A45A9BA-BE4B-D942-B263-B75BAA071BA6}" type="sibTrans" cxnId="{569A71F7-EF9B-E04E-8444-C352E93F54F6}">
      <dgm:prSet/>
      <dgm:spPr/>
      <dgm:t>
        <a:bodyPr/>
        <a:lstStyle/>
        <a:p>
          <a:endParaRPr lang="en-GB"/>
        </a:p>
      </dgm:t>
    </dgm:pt>
    <dgm:pt modelId="{BD4D02E4-EE12-8143-8060-205F84F3C445}">
      <dgm:prSet custT="1"/>
      <dgm:spPr/>
      <dgm:t>
        <a:bodyPr/>
        <a:lstStyle/>
        <a:p>
          <a:r>
            <a:rPr lang="en-US" sz="1700"/>
            <a:t>Creating an awareness - questioning the meaning = leading to better understanding &amp; correct usage </a:t>
          </a:r>
          <a:r>
            <a:rPr lang="en-GB" sz="1400" b="0" i="0" u="none"/>
            <a:t>(</a:t>
          </a:r>
          <a:r>
            <a:rPr lang="en-GB" sz="1400" b="0" i="0" u="none" err="1"/>
            <a:t>Özerem</a:t>
          </a:r>
          <a:r>
            <a:rPr lang="en-GB" sz="1400" b="0" i="0" u="none"/>
            <a:t> and </a:t>
          </a:r>
          <a:r>
            <a:rPr lang="en-GB" sz="1400" b="0" i="0" u="none" err="1"/>
            <a:t>Kavaz</a:t>
          </a:r>
          <a:r>
            <a:rPr lang="en-GB" sz="1400" b="0" i="0" u="none"/>
            <a:t>, 2013).</a:t>
          </a:r>
          <a:endParaRPr lang="en-GB" sz="1400"/>
        </a:p>
      </dgm:t>
    </dgm:pt>
    <dgm:pt modelId="{2FB59654-FEC2-804D-8A3F-809039752DC1}" type="parTrans" cxnId="{077A9D2E-D058-7046-AA7B-580DEC9ED54A}">
      <dgm:prSet/>
      <dgm:spPr/>
      <dgm:t>
        <a:bodyPr/>
        <a:lstStyle/>
        <a:p>
          <a:endParaRPr lang="en-GB"/>
        </a:p>
      </dgm:t>
    </dgm:pt>
    <dgm:pt modelId="{9EA00FA3-6D96-3E45-AA07-CEB0F7B10E8D}" type="sibTrans" cxnId="{077A9D2E-D058-7046-AA7B-580DEC9ED54A}">
      <dgm:prSet/>
      <dgm:spPr/>
      <dgm:t>
        <a:bodyPr/>
        <a:lstStyle/>
        <a:p>
          <a:endParaRPr lang="en-GB"/>
        </a:p>
      </dgm:t>
    </dgm:pt>
    <dgm:pt modelId="{1665438E-A313-0546-93B9-008A300FA5F0}">
      <dgm:prSet custT="1"/>
      <dgm:spPr/>
      <dgm:t>
        <a:bodyPr/>
        <a:lstStyle/>
        <a:p>
          <a:r>
            <a:rPr lang="en-GB" sz="1700"/>
            <a:t>Language development through structured questions, rather than casual conversation </a:t>
          </a:r>
          <a:r>
            <a:rPr lang="en-GB" sz="1400"/>
            <a:t>(</a:t>
          </a:r>
          <a:r>
            <a:rPr lang="en-GB" sz="1400" err="1"/>
            <a:t>Özerem</a:t>
          </a:r>
          <a:r>
            <a:rPr lang="en-GB" sz="1400"/>
            <a:t> and </a:t>
          </a:r>
          <a:r>
            <a:rPr lang="en-GB" sz="1400" err="1"/>
            <a:t>Kavaz</a:t>
          </a:r>
          <a:r>
            <a:rPr lang="en-GB" sz="1400"/>
            <a:t>, 2013).</a:t>
          </a:r>
        </a:p>
      </dgm:t>
    </dgm:pt>
    <dgm:pt modelId="{4BC68530-B2C5-1842-95D9-3DDB1746B3B8}" type="parTrans" cxnId="{DA6A5209-5D90-1944-B3D7-0B25690F7FC2}">
      <dgm:prSet/>
      <dgm:spPr/>
      <dgm:t>
        <a:bodyPr/>
        <a:lstStyle/>
        <a:p>
          <a:endParaRPr lang="en-GB"/>
        </a:p>
      </dgm:t>
    </dgm:pt>
    <dgm:pt modelId="{D126B05C-AF90-A847-BD9A-9781EBB03729}" type="sibTrans" cxnId="{DA6A5209-5D90-1944-B3D7-0B25690F7FC2}">
      <dgm:prSet/>
      <dgm:spPr/>
      <dgm:t>
        <a:bodyPr/>
        <a:lstStyle/>
        <a:p>
          <a:endParaRPr lang="en-GB"/>
        </a:p>
      </dgm:t>
    </dgm:pt>
    <dgm:pt modelId="{0C708549-36F3-B34E-98E2-DA1449665533}">
      <dgm:prSet custT="1"/>
      <dgm:spPr/>
      <dgm:t>
        <a:bodyPr/>
        <a:lstStyle/>
        <a:p>
          <a:pPr>
            <a:buFont typeface="Wingdings" pitchFamily="2" charset="2"/>
            <a:buChar char="Ø"/>
          </a:pPr>
          <a:r>
            <a:rPr lang="en-GB" sz="1700"/>
            <a:t> Aligns with the 4</a:t>
          </a:r>
          <a:r>
            <a:rPr lang="en-GB" sz="1700" baseline="30000"/>
            <a:t>th</a:t>
          </a:r>
          <a:r>
            <a:rPr lang="en-GB" sz="1700"/>
            <a:t> progression step in the Language, Literacy and Communication section of the curriculum for Wales. </a:t>
          </a:r>
          <a:r>
            <a:rPr lang="en-GB" sz="1400"/>
            <a:t>(Welsh Government, 2020).</a:t>
          </a:r>
          <a:endParaRPr lang="en-GB" sz="1700"/>
        </a:p>
      </dgm:t>
    </dgm:pt>
    <dgm:pt modelId="{95292EF8-B08F-924A-BFE4-908F0849B8C6}" type="parTrans" cxnId="{E837FB0C-4A80-004B-8431-D0ADEEAB9525}">
      <dgm:prSet/>
      <dgm:spPr/>
      <dgm:t>
        <a:bodyPr/>
        <a:lstStyle/>
        <a:p>
          <a:endParaRPr lang="en-GB"/>
        </a:p>
      </dgm:t>
    </dgm:pt>
    <dgm:pt modelId="{2708B6A1-DEE5-E441-881D-DB4230311AA1}" type="sibTrans" cxnId="{E837FB0C-4A80-004B-8431-D0ADEEAB9525}">
      <dgm:prSet/>
      <dgm:spPr/>
      <dgm:t>
        <a:bodyPr/>
        <a:lstStyle/>
        <a:p>
          <a:endParaRPr lang="en-GB"/>
        </a:p>
      </dgm:t>
    </dgm:pt>
    <dgm:pt modelId="{6B86F86E-2476-C44C-9182-0AA14AACE463}">
      <dgm:prSet/>
      <dgm:spPr/>
      <dgm:t>
        <a:bodyPr/>
        <a:lstStyle/>
        <a:p>
          <a:pPr>
            <a:buNone/>
          </a:pPr>
          <a:r>
            <a:rPr lang="en-GB" sz="1600"/>
            <a:t> </a:t>
          </a:r>
        </a:p>
      </dgm:t>
    </dgm:pt>
    <dgm:pt modelId="{0FF7885D-6D89-6D49-98A9-20DD9F3E7D4D}" type="parTrans" cxnId="{8BE7F30F-FBAE-A142-9D9A-6AA5AA5DF310}">
      <dgm:prSet/>
      <dgm:spPr/>
      <dgm:t>
        <a:bodyPr/>
        <a:lstStyle/>
        <a:p>
          <a:endParaRPr lang="en-GB"/>
        </a:p>
      </dgm:t>
    </dgm:pt>
    <dgm:pt modelId="{7D74A45F-18FD-2941-8309-38A56C68FC79}" type="sibTrans" cxnId="{8BE7F30F-FBAE-A142-9D9A-6AA5AA5DF310}">
      <dgm:prSet/>
      <dgm:spPr/>
      <dgm:t>
        <a:bodyPr/>
        <a:lstStyle/>
        <a:p>
          <a:endParaRPr lang="en-GB"/>
        </a:p>
      </dgm:t>
    </dgm:pt>
    <dgm:pt modelId="{B07D7282-6F16-0B44-AF2B-E1C9318A1186}">
      <dgm:prSet/>
      <dgm:spPr/>
      <dgm:t>
        <a:bodyPr/>
        <a:lstStyle/>
        <a:p>
          <a:endParaRPr lang="en-GB" sz="1700"/>
        </a:p>
      </dgm:t>
    </dgm:pt>
    <dgm:pt modelId="{2F2F634E-DA7E-CB4E-BD6E-4C6E1BAA5246}" type="parTrans" cxnId="{54DDED16-6A6E-5F40-966D-3BA4ECFA63A8}">
      <dgm:prSet/>
      <dgm:spPr/>
      <dgm:t>
        <a:bodyPr/>
        <a:lstStyle/>
        <a:p>
          <a:endParaRPr lang="en-GB"/>
        </a:p>
      </dgm:t>
    </dgm:pt>
    <dgm:pt modelId="{5BDB65FA-2F71-AA4E-BEE9-9042DE1A8459}" type="sibTrans" cxnId="{54DDED16-6A6E-5F40-966D-3BA4ECFA63A8}">
      <dgm:prSet/>
      <dgm:spPr/>
      <dgm:t>
        <a:bodyPr/>
        <a:lstStyle/>
        <a:p>
          <a:endParaRPr lang="en-GB"/>
        </a:p>
      </dgm:t>
    </dgm:pt>
    <dgm:pt modelId="{7E1477BF-DFEA-D44F-8D78-5951470C2881}">
      <dgm:prSet/>
      <dgm:spPr/>
      <dgm:t>
        <a:bodyPr/>
        <a:lstStyle/>
        <a:p>
          <a:endParaRPr lang="en-GB" sz="1700"/>
        </a:p>
      </dgm:t>
    </dgm:pt>
    <dgm:pt modelId="{19F3B5DF-A9E5-9E4E-9983-E04DE0BD61D6}" type="parTrans" cxnId="{5E7AFEFD-31FD-424F-B3E0-FFC6270EEF9A}">
      <dgm:prSet/>
      <dgm:spPr/>
      <dgm:t>
        <a:bodyPr/>
        <a:lstStyle/>
        <a:p>
          <a:endParaRPr lang="en-GB"/>
        </a:p>
      </dgm:t>
    </dgm:pt>
    <dgm:pt modelId="{8092A5AA-8C91-B249-BBE6-1B9B9F9C5407}" type="sibTrans" cxnId="{5E7AFEFD-31FD-424F-B3E0-FFC6270EEF9A}">
      <dgm:prSet/>
      <dgm:spPr/>
      <dgm:t>
        <a:bodyPr/>
        <a:lstStyle/>
        <a:p>
          <a:endParaRPr lang="en-GB"/>
        </a:p>
      </dgm:t>
    </dgm:pt>
    <dgm:pt modelId="{3FBEEDA7-D93E-0E41-8EAE-D8F62CC8B7B3}">
      <dgm:prSet/>
      <dgm:spPr/>
      <dgm:t>
        <a:bodyPr/>
        <a:lstStyle/>
        <a:p>
          <a:endParaRPr lang="en-GB" sz="1600"/>
        </a:p>
      </dgm:t>
    </dgm:pt>
    <dgm:pt modelId="{C26ADE10-BDBA-1042-81CE-E32D12AFD1FC}" type="parTrans" cxnId="{1BB917AD-E343-B741-A52E-BBAFF24ADB51}">
      <dgm:prSet/>
      <dgm:spPr/>
      <dgm:t>
        <a:bodyPr/>
        <a:lstStyle/>
        <a:p>
          <a:endParaRPr lang="en-GB"/>
        </a:p>
      </dgm:t>
    </dgm:pt>
    <dgm:pt modelId="{C068D4FD-0179-5A42-8AA5-3FE9CC74C653}" type="sibTrans" cxnId="{1BB917AD-E343-B741-A52E-BBAFF24ADB51}">
      <dgm:prSet/>
      <dgm:spPr/>
      <dgm:t>
        <a:bodyPr/>
        <a:lstStyle/>
        <a:p>
          <a:endParaRPr lang="en-GB"/>
        </a:p>
      </dgm:t>
    </dgm:pt>
    <dgm:pt modelId="{CE8336C3-0E8E-294A-B821-425DAB8DB64D}">
      <dgm:prSet/>
      <dgm:spPr/>
      <dgm:t>
        <a:bodyPr/>
        <a:lstStyle/>
        <a:p>
          <a:endParaRPr lang="en-GB" sz="1600"/>
        </a:p>
      </dgm:t>
    </dgm:pt>
    <dgm:pt modelId="{E208A023-ADE2-8743-BCC6-B29A450F3757}" type="parTrans" cxnId="{E5BC0736-9C7D-404A-8D74-F7663CA5DB5A}">
      <dgm:prSet/>
      <dgm:spPr/>
      <dgm:t>
        <a:bodyPr/>
        <a:lstStyle/>
        <a:p>
          <a:endParaRPr lang="en-GB"/>
        </a:p>
      </dgm:t>
    </dgm:pt>
    <dgm:pt modelId="{4C5D6FEE-480E-B244-993E-4C15E2A29DD8}" type="sibTrans" cxnId="{E5BC0736-9C7D-404A-8D74-F7663CA5DB5A}">
      <dgm:prSet/>
      <dgm:spPr/>
      <dgm:t>
        <a:bodyPr/>
        <a:lstStyle/>
        <a:p>
          <a:endParaRPr lang="en-GB"/>
        </a:p>
      </dgm:t>
    </dgm:pt>
    <dgm:pt modelId="{49900BD1-736F-C14E-8F34-11453C5E3B7B}">
      <dgm:prSet custT="1"/>
      <dgm:spPr/>
      <dgm:t>
        <a:bodyPr/>
        <a:lstStyle/>
        <a:p>
          <a:r>
            <a:rPr lang="en-GB" sz="1600"/>
            <a:t>(dressing, bathing, sweeping, nurturing pets and plants) </a:t>
          </a:r>
          <a:r>
            <a:rPr lang="en-GB" sz="1400"/>
            <a:t>(</a:t>
          </a:r>
          <a:r>
            <a:rPr lang="en-GB" sz="1400" err="1"/>
            <a:t>Özerem</a:t>
          </a:r>
          <a:r>
            <a:rPr lang="en-GB" sz="1400"/>
            <a:t> and </a:t>
          </a:r>
          <a:r>
            <a:rPr lang="en-GB" sz="1400" err="1"/>
            <a:t>Kavaz</a:t>
          </a:r>
          <a:r>
            <a:rPr lang="en-GB" sz="1400"/>
            <a:t>, 2013).</a:t>
          </a:r>
          <a:endParaRPr lang="en-GB" sz="1600"/>
        </a:p>
      </dgm:t>
    </dgm:pt>
    <dgm:pt modelId="{5F47A5A5-42E5-8D4B-A9C2-01E896E1ECA7}" type="parTrans" cxnId="{10510FB0-FF8B-DD47-BD1B-DAC5B50057C9}">
      <dgm:prSet/>
      <dgm:spPr/>
      <dgm:t>
        <a:bodyPr/>
        <a:lstStyle/>
        <a:p>
          <a:endParaRPr lang="en-GB"/>
        </a:p>
      </dgm:t>
    </dgm:pt>
    <dgm:pt modelId="{E837B9E8-46A9-0840-9058-F901131937B4}" type="sibTrans" cxnId="{10510FB0-FF8B-DD47-BD1B-DAC5B50057C9}">
      <dgm:prSet/>
      <dgm:spPr/>
      <dgm:t>
        <a:bodyPr/>
        <a:lstStyle/>
        <a:p>
          <a:endParaRPr lang="en-GB"/>
        </a:p>
      </dgm:t>
    </dgm:pt>
    <dgm:pt modelId="{32F7B6ED-B72A-9E45-B7EA-4F9E1FA162DF}" type="pres">
      <dgm:prSet presAssocID="{D08B1734-77D2-B94B-9C0B-71487E4A923C}" presName="Name0" presStyleCnt="0">
        <dgm:presLayoutVars>
          <dgm:dir/>
          <dgm:animLvl val="lvl"/>
          <dgm:resizeHandles val="exact"/>
        </dgm:presLayoutVars>
      </dgm:prSet>
      <dgm:spPr/>
    </dgm:pt>
    <dgm:pt modelId="{E926485C-8402-D74C-9292-E5A85C8D5089}" type="pres">
      <dgm:prSet presAssocID="{8A6E1169-71EA-EE4C-9A4D-0DD6EB99BB8B}" presName="composite" presStyleCnt="0"/>
      <dgm:spPr/>
    </dgm:pt>
    <dgm:pt modelId="{B7B655B5-FE71-CA4F-80A9-DA0F68A2D6B2}" type="pres">
      <dgm:prSet presAssocID="{8A6E1169-71EA-EE4C-9A4D-0DD6EB99BB8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F589B8FE-D221-844B-B9DD-160BB2A5E45D}" type="pres">
      <dgm:prSet presAssocID="{8A6E1169-71EA-EE4C-9A4D-0DD6EB99BB8B}" presName="desTx" presStyleLbl="alignAccFollowNode1" presStyleIdx="0" presStyleCnt="3">
        <dgm:presLayoutVars>
          <dgm:bulletEnabled val="1"/>
        </dgm:presLayoutVars>
      </dgm:prSet>
      <dgm:spPr/>
    </dgm:pt>
    <dgm:pt modelId="{1FA8DE2D-4165-944F-AC55-B25190CA4AA9}" type="pres">
      <dgm:prSet presAssocID="{E9104D76-783E-BA4C-BAB6-9A4383675E3C}" presName="space" presStyleCnt="0"/>
      <dgm:spPr/>
    </dgm:pt>
    <dgm:pt modelId="{6974D6C1-1A63-7149-A893-6120930E6E53}" type="pres">
      <dgm:prSet presAssocID="{E76FB475-3629-4B4B-A300-E2D06633D43B}" presName="composite" presStyleCnt="0"/>
      <dgm:spPr/>
    </dgm:pt>
    <dgm:pt modelId="{3EEE391A-8165-344D-AC21-75D5AD3AC3C7}" type="pres">
      <dgm:prSet presAssocID="{E76FB475-3629-4B4B-A300-E2D06633D43B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6306A656-8674-AF41-8321-31544661C023}" type="pres">
      <dgm:prSet presAssocID="{E76FB475-3629-4B4B-A300-E2D06633D43B}" presName="desTx" presStyleLbl="alignAccFollowNode1" presStyleIdx="1" presStyleCnt="3">
        <dgm:presLayoutVars>
          <dgm:bulletEnabled val="1"/>
        </dgm:presLayoutVars>
      </dgm:prSet>
      <dgm:spPr/>
    </dgm:pt>
    <dgm:pt modelId="{F3F18478-6DB5-604D-87E2-2E2F1B1A94CA}" type="pres">
      <dgm:prSet presAssocID="{FE751A70-E415-D84D-85C7-2C4B83F0E212}" presName="space" presStyleCnt="0"/>
      <dgm:spPr/>
    </dgm:pt>
    <dgm:pt modelId="{6993BA9B-EE2E-6C43-BD35-5852B8627624}" type="pres">
      <dgm:prSet presAssocID="{8765B0F1-F4FF-524A-BE94-B35F54026411}" presName="composite" presStyleCnt="0"/>
      <dgm:spPr/>
    </dgm:pt>
    <dgm:pt modelId="{3B745EE9-7CC8-1C45-90FD-336033171E35}" type="pres">
      <dgm:prSet presAssocID="{8765B0F1-F4FF-524A-BE94-B35F54026411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43DEBFA0-A969-3F4B-B964-863C595A5351}" type="pres">
      <dgm:prSet presAssocID="{8765B0F1-F4FF-524A-BE94-B35F54026411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DA6A5209-5D90-1944-B3D7-0B25690F7FC2}" srcId="{8765B0F1-F4FF-524A-BE94-B35F54026411}" destId="{1665438E-A313-0546-93B9-008A300FA5F0}" srcOrd="2" destOrd="0" parTransId="{4BC68530-B2C5-1842-95D9-3DDB1746B3B8}" sibTransId="{D126B05C-AF90-A847-BD9A-9781EBB03729}"/>
    <dgm:cxn modelId="{E837FB0C-4A80-004B-8431-D0ADEEAB9525}" srcId="{8765B0F1-F4FF-524A-BE94-B35F54026411}" destId="{0C708549-36F3-B34E-98E2-DA1449665533}" srcOrd="4" destOrd="0" parTransId="{95292EF8-B08F-924A-BFE4-908F0849B8C6}" sibTransId="{2708B6A1-DEE5-E441-881D-DB4230311AA1}"/>
    <dgm:cxn modelId="{14DB7B0D-28AD-8244-98D0-90305862B80A}" srcId="{8A6E1169-71EA-EE4C-9A4D-0DD6EB99BB8B}" destId="{D109C86A-0B81-EE48-9737-C3C83B867C07}" srcOrd="2" destOrd="0" parTransId="{9D1542DC-0893-5248-858E-DF5BC8B30EB5}" sibTransId="{7C6AC739-4D82-1A45-92FF-2F618655C6F2}"/>
    <dgm:cxn modelId="{C715A00D-E59D-FA49-B555-6C72ADD3512B}" type="presOf" srcId="{315F671A-7BF5-8148-B581-C3259F16F7DA}" destId="{6306A656-8674-AF41-8321-31544661C023}" srcOrd="0" destOrd="1" presId="urn:microsoft.com/office/officeart/2005/8/layout/hList1"/>
    <dgm:cxn modelId="{8BE7F30F-FBAE-A142-9D9A-6AA5AA5DF310}" srcId="{8A6E1169-71EA-EE4C-9A4D-0DD6EB99BB8B}" destId="{6B86F86E-2476-C44C-9182-0AA14AACE463}" srcOrd="1" destOrd="0" parTransId="{0FF7885D-6D89-6D49-98A9-20DD9F3E7D4D}" sibTransId="{7D74A45F-18FD-2941-8309-38A56C68FC79}"/>
    <dgm:cxn modelId="{3743C213-34E7-8B49-B967-45DC242357AB}" type="presOf" srcId="{B07D7282-6F16-0B44-AF2B-E1C9318A1186}" destId="{43DEBFA0-A969-3F4B-B964-863C595A5351}" srcOrd="0" destOrd="3" presId="urn:microsoft.com/office/officeart/2005/8/layout/hList1"/>
    <dgm:cxn modelId="{8CC42116-F153-CF4C-BC1D-568C867DFC13}" srcId="{8A6E1169-71EA-EE4C-9A4D-0DD6EB99BB8B}" destId="{F3EB2EA7-B23E-CC44-85DA-5F5FCB38FEDF}" srcOrd="4" destOrd="0" parTransId="{751BB56D-E7F7-9E4D-BA74-77B2C9FBF9A0}" sibTransId="{7439CF12-D2DC-344D-B259-139A7CBC4BFD}"/>
    <dgm:cxn modelId="{54DDED16-6A6E-5F40-966D-3BA4ECFA63A8}" srcId="{8765B0F1-F4FF-524A-BE94-B35F54026411}" destId="{B07D7282-6F16-0B44-AF2B-E1C9318A1186}" srcOrd="3" destOrd="0" parTransId="{2F2F634E-DA7E-CB4E-BD6E-4C6E1BAA5246}" sibTransId="{5BDB65FA-2F71-AA4E-BEE9-9042DE1A8459}"/>
    <dgm:cxn modelId="{9D19F026-762F-7142-8D03-53A56D4612ED}" type="presOf" srcId="{8A6E1169-71EA-EE4C-9A4D-0DD6EB99BB8B}" destId="{B7B655B5-FE71-CA4F-80A9-DA0F68A2D6B2}" srcOrd="0" destOrd="0" presId="urn:microsoft.com/office/officeart/2005/8/layout/hList1"/>
    <dgm:cxn modelId="{077A9D2E-D058-7046-AA7B-580DEC9ED54A}" srcId="{8765B0F1-F4FF-524A-BE94-B35F54026411}" destId="{BD4D02E4-EE12-8143-8060-205F84F3C445}" srcOrd="0" destOrd="0" parTransId="{2FB59654-FEC2-804D-8A3F-809039752DC1}" sibTransId="{9EA00FA3-6D96-3E45-AA07-CEB0F7B10E8D}"/>
    <dgm:cxn modelId="{466ABD31-D7EE-C84E-8302-4D57D368223E}" srcId="{8A6E1169-71EA-EE4C-9A4D-0DD6EB99BB8B}" destId="{8444231D-EE92-F34D-9265-1B0DB403CE7B}" srcOrd="0" destOrd="0" parTransId="{78C3A79E-4700-AD41-A34E-7ADF33712976}" sibTransId="{184724B9-0E3A-D346-8883-56D89BCEEDF9}"/>
    <dgm:cxn modelId="{E5BC0736-9C7D-404A-8D74-F7663CA5DB5A}" srcId="{E76FB475-3629-4B4B-A300-E2D06633D43B}" destId="{CE8336C3-0E8E-294A-B821-425DAB8DB64D}" srcOrd="3" destOrd="0" parTransId="{E208A023-ADE2-8743-BCC6-B29A450F3757}" sibTransId="{4C5D6FEE-480E-B244-993E-4C15E2A29DD8}"/>
    <dgm:cxn modelId="{7C97493F-034C-8341-9BB7-D4B7B6A3548F}" type="presOf" srcId="{3FBEEDA7-D93E-0E41-8EAE-D8F62CC8B7B3}" destId="{F589B8FE-D221-844B-B9DD-160BB2A5E45D}" srcOrd="0" destOrd="4" presId="urn:microsoft.com/office/officeart/2005/8/layout/hList1"/>
    <dgm:cxn modelId="{9BBDD74D-BA41-FC4B-BDAB-F27A2516D565}" type="presOf" srcId="{49900BD1-736F-C14E-8F34-11453C5E3B7B}" destId="{F589B8FE-D221-844B-B9DD-160BB2A5E45D}" srcOrd="0" destOrd="1" presId="urn:microsoft.com/office/officeart/2005/8/layout/hList1"/>
    <dgm:cxn modelId="{D8931853-0F03-6945-8D05-CB6330AE5B81}" type="presOf" srcId="{7E1477BF-DFEA-D44F-8D78-5951470C2881}" destId="{43DEBFA0-A969-3F4B-B964-863C595A5351}" srcOrd="0" destOrd="1" presId="urn:microsoft.com/office/officeart/2005/8/layout/hList1"/>
    <dgm:cxn modelId="{303D875C-E2EE-D844-BFB1-7AC094DCC660}" srcId="{D08B1734-77D2-B94B-9C0B-71487E4A923C}" destId="{E76FB475-3629-4B4B-A300-E2D06633D43B}" srcOrd="1" destOrd="0" parTransId="{AAA0817A-4F06-D54C-8E7A-F26D9391D242}" sibTransId="{FE751A70-E415-D84D-85C7-2C4B83F0E212}"/>
    <dgm:cxn modelId="{5FB0496C-1FD2-964D-9F9A-778E7C38D36B}" type="presOf" srcId="{8444231D-EE92-F34D-9265-1B0DB403CE7B}" destId="{F589B8FE-D221-844B-B9DD-160BB2A5E45D}" srcOrd="0" destOrd="0" presId="urn:microsoft.com/office/officeart/2005/8/layout/hList1"/>
    <dgm:cxn modelId="{7F053175-FEA1-3042-A343-D487B88773C4}" srcId="{E76FB475-3629-4B4B-A300-E2D06633D43B}" destId="{315F671A-7BF5-8148-B581-C3259F16F7DA}" srcOrd="1" destOrd="0" parTransId="{AF3FB6E0-329A-F14D-B907-6044DB78A8C7}" sibTransId="{4B8CF4D3-679C-A046-A6A6-14FC308AAD3A}"/>
    <dgm:cxn modelId="{B8A31988-9BA9-AF49-8360-095A8D411E5C}" type="presOf" srcId="{1665438E-A313-0546-93B9-008A300FA5F0}" destId="{43DEBFA0-A969-3F4B-B964-863C595A5351}" srcOrd="0" destOrd="2" presId="urn:microsoft.com/office/officeart/2005/8/layout/hList1"/>
    <dgm:cxn modelId="{A9234188-1EDF-8747-9E75-436BBA9E0094}" type="presOf" srcId="{D08B1734-77D2-B94B-9C0B-71487E4A923C}" destId="{32F7B6ED-B72A-9E45-B7EA-4F9E1FA162DF}" srcOrd="0" destOrd="0" presId="urn:microsoft.com/office/officeart/2005/8/layout/hList1"/>
    <dgm:cxn modelId="{9357D991-B12B-5148-8375-2D242C8D3485}" type="presOf" srcId="{F3EB2EA7-B23E-CC44-85DA-5F5FCB38FEDF}" destId="{F589B8FE-D221-844B-B9DD-160BB2A5E45D}" srcOrd="0" destOrd="5" presId="urn:microsoft.com/office/officeart/2005/8/layout/hList1"/>
    <dgm:cxn modelId="{A0C58B92-2325-FB4D-B064-7C5B6D07902C}" type="presOf" srcId="{8765B0F1-F4FF-524A-BE94-B35F54026411}" destId="{3B745EE9-7CC8-1C45-90FD-336033171E35}" srcOrd="0" destOrd="0" presId="urn:microsoft.com/office/officeart/2005/8/layout/hList1"/>
    <dgm:cxn modelId="{B0E0ED9D-C5B5-8F48-BCE7-204EA0671194}" type="presOf" srcId="{E76FB475-3629-4B4B-A300-E2D06633D43B}" destId="{3EEE391A-8165-344D-AC21-75D5AD3AC3C7}" srcOrd="0" destOrd="0" presId="urn:microsoft.com/office/officeart/2005/8/layout/hList1"/>
    <dgm:cxn modelId="{1A6498A4-00CA-BF46-8F5C-CC7A19F7ED0A}" srcId="{E76FB475-3629-4B4B-A300-E2D06633D43B}" destId="{E4A8A371-41AA-DC42-898F-A8148873E807}" srcOrd="0" destOrd="0" parTransId="{61450E56-D9A1-164E-B2FD-4B65A071F2CF}" sibTransId="{ED418B3F-4AF3-B74D-B292-BAE542A1D6BF}"/>
    <dgm:cxn modelId="{1BB917AD-E343-B741-A52E-BBAFF24ADB51}" srcId="{8A6E1169-71EA-EE4C-9A4D-0DD6EB99BB8B}" destId="{3FBEEDA7-D93E-0E41-8EAE-D8F62CC8B7B3}" srcOrd="3" destOrd="0" parTransId="{C26ADE10-BDBA-1042-81CE-E32D12AFD1FC}" sibTransId="{C068D4FD-0179-5A42-8AA5-3FE9CC74C653}"/>
    <dgm:cxn modelId="{10510FB0-FF8B-DD47-BD1B-DAC5B50057C9}" srcId="{8444231D-EE92-F34D-9265-1B0DB403CE7B}" destId="{49900BD1-736F-C14E-8F34-11453C5E3B7B}" srcOrd="0" destOrd="0" parTransId="{5F47A5A5-42E5-8D4B-A9C2-01E896E1ECA7}" sibTransId="{E837B9E8-46A9-0840-9058-F901131937B4}"/>
    <dgm:cxn modelId="{F2E7CBBB-8F6B-354C-A5FD-CDB332F23B43}" type="presOf" srcId="{E4A8A371-41AA-DC42-898F-A8148873E807}" destId="{6306A656-8674-AF41-8321-31544661C023}" srcOrd="0" destOrd="0" presId="urn:microsoft.com/office/officeart/2005/8/layout/hList1"/>
    <dgm:cxn modelId="{A44031BD-A238-DD4D-A9BB-0F1E3E496BB2}" srcId="{D08B1734-77D2-B94B-9C0B-71487E4A923C}" destId="{8A6E1169-71EA-EE4C-9A4D-0DD6EB99BB8B}" srcOrd="0" destOrd="0" parTransId="{769C301A-6616-ED4B-A991-32087483A06D}" sibTransId="{E9104D76-783E-BA4C-BAB6-9A4383675E3C}"/>
    <dgm:cxn modelId="{F9270CC8-6DB2-D84E-AFC6-FAF14EAB18D8}" srcId="{E76FB475-3629-4B4B-A300-E2D06633D43B}" destId="{4EA72765-58C0-E842-85C3-A69640EE4459}" srcOrd="2" destOrd="0" parTransId="{38F56DC6-E44E-C545-AB01-8EA0644B08D5}" sibTransId="{EF3E60C8-331C-1544-BFE0-1D3DB0D22441}"/>
    <dgm:cxn modelId="{BE1860CB-059D-594D-8ABF-90CE66710E45}" type="presOf" srcId="{CE8336C3-0E8E-294A-B821-425DAB8DB64D}" destId="{6306A656-8674-AF41-8321-31544661C023}" srcOrd="0" destOrd="3" presId="urn:microsoft.com/office/officeart/2005/8/layout/hList1"/>
    <dgm:cxn modelId="{DBE818E1-274D-B842-9CD0-8E8ED2FB21AE}" type="presOf" srcId="{64B95D84-0C33-094D-8CC1-BFA4B8003B99}" destId="{6306A656-8674-AF41-8321-31544661C023}" srcOrd="0" destOrd="4" presId="urn:microsoft.com/office/officeart/2005/8/layout/hList1"/>
    <dgm:cxn modelId="{76639DE7-067C-514D-8355-9CC32D0897D0}" type="presOf" srcId="{BD4D02E4-EE12-8143-8060-205F84F3C445}" destId="{43DEBFA0-A969-3F4B-B964-863C595A5351}" srcOrd="0" destOrd="0" presId="urn:microsoft.com/office/officeart/2005/8/layout/hList1"/>
    <dgm:cxn modelId="{448FEDF1-5598-F943-BC10-C38499D5CF4B}" srcId="{E76FB475-3629-4B4B-A300-E2D06633D43B}" destId="{64B95D84-0C33-094D-8CC1-BFA4B8003B99}" srcOrd="4" destOrd="0" parTransId="{A76E8FFB-C2AD-0A41-92EF-BB4CF00B4D44}" sibTransId="{D41E35F0-7651-0B4E-9B30-F12DF4CEB2CA}"/>
    <dgm:cxn modelId="{4EBF5AF2-0827-A146-AE68-936AF85A4EA0}" type="presOf" srcId="{6B86F86E-2476-C44C-9182-0AA14AACE463}" destId="{F589B8FE-D221-844B-B9DD-160BB2A5E45D}" srcOrd="0" destOrd="2" presId="urn:microsoft.com/office/officeart/2005/8/layout/hList1"/>
    <dgm:cxn modelId="{569A71F7-EF9B-E04E-8444-C352E93F54F6}" srcId="{D08B1734-77D2-B94B-9C0B-71487E4A923C}" destId="{8765B0F1-F4FF-524A-BE94-B35F54026411}" srcOrd="2" destOrd="0" parTransId="{A56B62B3-CE0E-024D-B0D0-A9AE2EF6763F}" sibTransId="{3A45A9BA-BE4B-D942-B263-B75BAA071BA6}"/>
    <dgm:cxn modelId="{112B09F8-A54A-E54B-A057-7DC8622386ED}" type="presOf" srcId="{0C708549-36F3-B34E-98E2-DA1449665533}" destId="{43DEBFA0-A969-3F4B-B964-863C595A5351}" srcOrd="0" destOrd="4" presId="urn:microsoft.com/office/officeart/2005/8/layout/hList1"/>
    <dgm:cxn modelId="{907932FD-0023-344C-BCA7-F9152A654A5D}" type="presOf" srcId="{D109C86A-0B81-EE48-9737-C3C83B867C07}" destId="{F589B8FE-D221-844B-B9DD-160BB2A5E45D}" srcOrd="0" destOrd="3" presId="urn:microsoft.com/office/officeart/2005/8/layout/hList1"/>
    <dgm:cxn modelId="{5E7AFEFD-31FD-424F-B3E0-FFC6270EEF9A}" srcId="{8765B0F1-F4FF-524A-BE94-B35F54026411}" destId="{7E1477BF-DFEA-D44F-8D78-5951470C2881}" srcOrd="1" destOrd="0" parTransId="{19F3B5DF-A9E5-9E4E-9983-E04DE0BD61D6}" sibTransId="{8092A5AA-8C91-B249-BBE6-1B9B9F9C5407}"/>
    <dgm:cxn modelId="{460652FE-2DF1-DF40-8C42-284F69C33B2F}" type="presOf" srcId="{4EA72765-58C0-E842-85C3-A69640EE4459}" destId="{6306A656-8674-AF41-8321-31544661C023}" srcOrd="0" destOrd="2" presId="urn:microsoft.com/office/officeart/2005/8/layout/hList1"/>
    <dgm:cxn modelId="{2BE099B3-1760-1648-B653-8768874101AF}" type="presParOf" srcId="{32F7B6ED-B72A-9E45-B7EA-4F9E1FA162DF}" destId="{E926485C-8402-D74C-9292-E5A85C8D5089}" srcOrd="0" destOrd="0" presId="urn:microsoft.com/office/officeart/2005/8/layout/hList1"/>
    <dgm:cxn modelId="{C11D7AA5-EDE5-4041-B738-DF42C35E4E71}" type="presParOf" srcId="{E926485C-8402-D74C-9292-E5A85C8D5089}" destId="{B7B655B5-FE71-CA4F-80A9-DA0F68A2D6B2}" srcOrd="0" destOrd="0" presId="urn:microsoft.com/office/officeart/2005/8/layout/hList1"/>
    <dgm:cxn modelId="{C22816C4-3E3C-D640-8742-EAD8294827B3}" type="presParOf" srcId="{E926485C-8402-D74C-9292-E5A85C8D5089}" destId="{F589B8FE-D221-844B-B9DD-160BB2A5E45D}" srcOrd="1" destOrd="0" presId="urn:microsoft.com/office/officeart/2005/8/layout/hList1"/>
    <dgm:cxn modelId="{C2CB93A7-DB43-9843-BD5A-5A9AB77BA9E9}" type="presParOf" srcId="{32F7B6ED-B72A-9E45-B7EA-4F9E1FA162DF}" destId="{1FA8DE2D-4165-944F-AC55-B25190CA4AA9}" srcOrd="1" destOrd="0" presId="urn:microsoft.com/office/officeart/2005/8/layout/hList1"/>
    <dgm:cxn modelId="{56FE0534-4512-5044-8DB6-01B46FD48423}" type="presParOf" srcId="{32F7B6ED-B72A-9E45-B7EA-4F9E1FA162DF}" destId="{6974D6C1-1A63-7149-A893-6120930E6E53}" srcOrd="2" destOrd="0" presId="urn:microsoft.com/office/officeart/2005/8/layout/hList1"/>
    <dgm:cxn modelId="{65038561-CB2C-2D49-B7B6-07F5C46A53DC}" type="presParOf" srcId="{6974D6C1-1A63-7149-A893-6120930E6E53}" destId="{3EEE391A-8165-344D-AC21-75D5AD3AC3C7}" srcOrd="0" destOrd="0" presId="urn:microsoft.com/office/officeart/2005/8/layout/hList1"/>
    <dgm:cxn modelId="{6A083330-4331-154F-AA0A-18D4541E0199}" type="presParOf" srcId="{6974D6C1-1A63-7149-A893-6120930E6E53}" destId="{6306A656-8674-AF41-8321-31544661C023}" srcOrd="1" destOrd="0" presId="urn:microsoft.com/office/officeart/2005/8/layout/hList1"/>
    <dgm:cxn modelId="{ABE06317-FAFF-9E45-90F1-DC97C40B8383}" type="presParOf" srcId="{32F7B6ED-B72A-9E45-B7EA-4F9E1FA162DF}" destId="{F3F18478-6DB5-604D-87E2-2E2F1B1A94CA}" srcOrd="3" destOrd="0" presId="urn:microsoft.com/office/officeart/2005/8/layout/hList1"/>
    <dgm:cxn modelId="{A5E62E87-26C9-804E-8967-2FEF39ECCEC9}" type="presParOf" srcId="{32F7B6ED-B72A-9E45-B7EA-4F9E1FA162DF}" destId="{6993BA9B-EE2E-6C43-BD35-5852B8627624}" srcOrd="4" destOrd="0" presId="urn:microsoft.com/office/officeart/2005/8/layout/hList1"/>
    <dgm:cxn modelId="{E0978D38-AD36-2146-9791-70A3FA505E85}" type="presParOf" srcId="{6993BA9B-EE2E-6C43-BD35-5852B8627624}" destId="{3B745EE9-7CC8-1C45-90FD-336033171E35}" srcOrd="0" destOrd="0" presId="urn:microsoft.com/office/officeart/2005/8/layout/hList1"/>
    <dgm:cxn modelId="{0A34B6F2-7979-A944-8E2D-7B8997C0C5B5}" type="presParOf" srcId="{6993BA9B-EE2E-6C43-BD35-5852B8627624}" destId="{43DEBFA0-A969-3F4B-B964-863C595A53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A7FB232-CD5C-4BD3-B1B4-B16D2C42863A}" type="doc">
      <dgm:prSet loTypeId="urn:microsoft.com/office/officeart/2005/8/layout/vList5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A5DBE98B-3202-4ADA-9386-8689AF91B9C9}">
      <dgm:prSet custT="1"/>
      <dgm:spPr/>
      <dgm:t>
        <a:bodyPr/>
        <a:lstStyle/>
        <a:p>
          <a:r>
            <a:rPr lang="en-GB" sz="2400" b="1"/>
            <a:t>Individualised Instruction </a:t>
          </a:r>
          <a:endParaRPr lang="en-US" sz="2400"/>
        </a:p>
      </dgm:t>
    </dgm:pt>
    <dgm:pt modelId="{7E17D36E-418F-4846-822D-B7EA34299A52}" type="parTrans" cxnId="{83CA6939-0599-43A2-A809-66DC0FAE6C2F}">
      <dgm:prSet/>
      <dgm:spPr/>
      <dgm:t>
        <a:bodyPr/>
        <a:lstStyle/>
        <a:p>
          <a:endParaRPr lang="en-US"/>
        </a:p>
      </dgm:t>
    </dgm:pt>
    <dgm:pt modelId="{48B1B04F-38FA-440C-B04A-2BD1E95CD1D2}" type="sibTrans" cxnId="{83CA6939-0599-43A2-A809-66DC0FAE6C2F}">
      <dgm:prSet/>
      <dgm:spPr/>
      <dgm:t>
        <a:bodyPr/>
        <a:lstStyle/>
        <a:p>
          <a:endParaRPr lang="en-US"/>
        </a:p>
      </dgm:t>
    </dgm:pt>
    <dgm:pt modelId="{84949F56-0042-48E8-9596-D9BBACC5C295}">
      <dgm:prSet custT="1"/>
      <dgm:spPr/>
      <dgm:t>
        <a:bodyPr/>
        <a:lstStyle/>
        <a:p>
          <a:pPr>
            <a:buFont typeface="Arial" panose="020B0604020202020204" pitchFamily="34" charset="0"/>
            <a:buNone/>
          </a:pPr>
          <a:r>
            <a:rPr lang="en-GB" sz="1600"/>
            <a:t>Teachers observe each child individually</a:t>
          </a:r>
          <a:endParaRPr lang="en-US" sz="1600"/>
        </a:p>
      </dgm:t>
    </dgm:pt>
    <dgm:pt modelId="{9F48CFF9-68DE-4A34-8FB8-3257050D2EB5}" type="parTrans" cxnId="{C8AB2C8A-6D2A-4A5F-82BD-ACAAFAA27230}">
      <dgm:prSet/>
      <dgm:spPr/>
      <dgm:t>
        <a:bodyPr/>
        <a:lstStyle/>
        <a:p>
          <a:endParaRPr lang="en-US"/>
        </a:p>
      </dgm:t>
    </dgm:pt>
    <dgm:pt modelId="{C5F1B628-B91A-438B-855B-ABE8C33F2086}" type="sibTrans" cxnId="{C8AB2C8A-6D2A-4A5F-82BD-ACAAFAA27230}">
      <dgm:prSet/>
      <dgm:spPr/>
      <dgm:t>
        <a:bodyPr/>
        <a:lstStyle/>
        <a:p>
          <a:endParaRPr lang="en-US"/>
        </a:p>
      </dgm:t>
    </dgm:pt>
    <dgm:pt modelId="{CBC9FC0A-A4CC-4BF1-9AE2-D412B84C5BBC}">
      <dgm:prSet custT="1"/>
      <dgm:spPr/>
      <dgm:t>
        <a:bodyPr/>
        <a:lstStyle/>
        <a:p>
          <a:r>
            <a:rPr lang="en-GB" sz="2600" b="1"/>
            <a:t>Multi-age </a:t>
          </a:r>
          <a:r>
            <a:rPr lang="en-GB" sz="2400" b="1"/>
            <a:t>grouping</a:t>
          </a:r>
          <a:endParaRPr lang="en-US" sz="2600" b="1"/>
        </a:p>
      </dgm:t>
    </dgm:pt>
    <dgm:pt modelId="{6624D0E9-ECC3-4FE2-888C-9B82A884C1AE}" type="parTrans" cxnId="{1A946C50-8497-458D-A61B-5CD43B5A62FF}">
      <dgm:prSet/>
      <dgm:spPr/>
      <dgm:t>
        <a:bodyPr/>
        <a:lstStyle/>
        <a:p>
          <a:endParaRPr lang="en-US"/>
        </a:p>
      </dgm:t>
    </dgm:pt>
    <dgm:pt modelId="{DB24BFA9-EFE1-47F2-9C0C-365CAE8037B6}" type="sibTrans" cxnId="{1A946C50-8497-458D-A61B-5CD43B5A62FF}">
      <dgm:prSet/>
      <dgm:spPr/>
      <dgm:t>
        <a:bodyPr/>
        <a:lstStyle/>
        <a:p>
          <a:endParaRPr lang="en-US"/>
        </a:p>
      </dgm:t>
    </dgm:pt>
    <dgm:pt modelId="{5C2CFD03-7E6C-43F2-8FD1-0400558774F3}">
      <dgm:prSet custT="1"/>
      <dgm:spPr/>
      <dgm:t>
        <a:bodyPr/>
        <a:lstStyle/>
        <a:p>
          <a:pPr>
            <a:buNone/>
          </a:pPr>
          <a:r>
            <a:rPr lang="en-GB" sz="1600"/>
            <a:t>Children ages 3-6 / 6-9 are grouped together </a:t>
          </a:r>
          <a:endParaRPr lang="en-US" sz="1600"/>
        </a:p>
      </dgm:t>
    </dgm:pt>
    <dgm:pt modelId="{2300A813-56F6-408C-B2D7-7ED1DCA085EB}" type="parTrans" cxnId="{60B844F3-84D8-49BB-A634-B0384E183E11}">
      <dgm:prSet/>
      <dgm:spPr/>
      <dgm:t>
        <a:bodyPr/>
        <a:lstStyle/>
        <a:p>
          <a:endParaRPr lang="en-US"/>
        </a:p>
      </dgm:t>
    </dgm:pt>
    <dgm:pt modelId="{CC18DB4E-153E-4690-A0D4-232437003383}" type="sibTrans" cxnId="{60B844F3-84D8-49BB-A634-B0384E183E11}">
      <dgm:prSet/>
      <dgm:spPr/>
      <dgm:t>
        <a:bodyPr/>
        <a:lstStyle/>
        <a:p>
          <a:endParaRPr lang="en-US"/>
        </a:p>
      </dgm:t>
    </dgm:pt>
    <dgm:pt modelId="{BBB5D138-872D-486B-9204-D8313752BE85}">
      <dgm:prSet custT="1"/>
      <dgm:spPr/>
      <dgm:t>
        <a:bodyPr/>
        <a:lstStyle/>
        <a:p>
          <a:r>
            <a:rPr lang="en-GB" sz="2400" b="1"/>
            <a:t>Uninterrupted blocks </a:t>
          </a:r>
          <a:endParaRPr lang="en-US" sz="2400" b="1"/>
        </a:p>
      </dgm:t>
    </dgm:pt>
    <dgm:pt modelId="{CF793653-6539-4F87-9CD7-275A76FEC349}" type="parTrans" cxnId="{6975AD9F-92D2-43DE-8602-4B1868E57EC0}">
      <dgm:prSet/>
      <dgm:spPr/>
      <dgm:t>
        <a:bodyPr/>
        <a:lstStyle/>
        <a:p>
          <a:endParaRPr lang="en-US"/>
        </a:p>
      </dgm:t>
    </dgm:pt>
    <dgm:pt modelId="{176DF649-1F8B-47DD-8814-7375B9F9D6CA}" type="sibTrans" cxnId="{6975AD9F-92D2-43DE-8602-4B1868E57EC0}">
      <dgm:prSet/>
      <dgm:spPr/>
      <dgm:t>
        <a:bodyPr/>
        <a:lstStyle/>
        <a:p>
          <a:endParaRPr lang="en-US"/>
        </a:p>
      </dgm:t>
    </dgm:pt>
    <dgm:pt modelId="{CCC3F6C5-CCB2-4F91-B445-ADED6F8E4021}">
      <dgm:prSet custT="1"/>
      <dgm:spPr/>
      <dgm:t>
        <a:bodyPr/>
        <a:lstStyle/>
        <a:p>
          <a:pPr>
            <a:buNone/>
          </a:pPr>
          <a:r>
            <a:rPr lang="en-GB" sz="1600"/>
            <a:t>Montessori day = broken into two- to three-hour chunks of time.</a:t>
          </a:r>
          <a:endParaRPr lang="en-US" sz="1600"/>
        </a:p>
      </dgm:t>
    </dgm:pt>
    <dgm:pt modelId="{D2A889D6-6244-4B39-AD6B-764622027D86}" type="parTrans" cxnId="{0FF5E826-1CCF-4971-9D06-39C802F6622E}">
      <dgm:prSet/>
      <dgm:spPr/>
      <dgm:t>
        <a:bodyPr/>
        <a:lstStyle/>
        <a:p>
          <a:endParaRPr lang="en-US"/>
        </a:p>
      </dgm:t>
    </dgm:pt>
    <dgm:pt modelId="{BF8CD835-0291-4942-A245-37CF3443AC4A}" type="sibTrans" cxnId="{0FF5E826-1CCF-4971-9D06-39C802F6622E}">
      <dgm:prSet/>
      <dgm:spPr/>
      <dgm:t>
        <a:bodyPr/>
        <a:lstStyle/>
        <a:p>
          <a:endParaRPr lang="en-US"/>
        </a:p>
      </dgm:t>
    </dgm:pt>
    <dgm:pt modelId="{3BD2710A-9974-455A-AC12-DDC76AAEB027}">
      <dgm:prSet custT="1"/>
      <dgm:spPr/>
      <dgm:t>
        <a:bodyPr/>
        <a:lstStyle/>
        <a:p>
          <a:r>
            <a:rPr lang="en-GB" sz="2400" b="1"/>
            <a:t>Fine motor skills &amp; hand-eye coordination</a:t>
          </a:r>
          <a:endParaRPr lang="en-US" sz="2400" b="1"/>
        </a:p>
      </dgm:t>
    </dgm:pt>
    <dgm:pt modelId="{1A0CC265-5157-4D41-94EA-9D64ECFDB0FB}" type="parTrans" cxnId="{57E45FFF-4FD0-4C43-879E-DFD71BDD4EDF}">
      <dgm:prSet/>
      <dgm:spPr/>
      <dgm:t>
        <a:bodyPr/>
        <a:lstStyle/>
        <a:p>
          <a:endParaRPr lang="en-US"/>
        </a:p>
      </dgm:t>
    </dgm:pt>
    <dgm:pt modelId="{18E13D76-A571-41AD-9134-EB7F10B3A8D1}" type="sibTrans" cxnId="{57E45FFF-4FD0-4C43-879E-DFD71BDD4EDF}">
      <dgm:prSet/>
      <dgm:spPr/>
      <dgm:t>
        <a:bodyPr/>
        <a:lstStyle/>
        <a:p>
          <a:endParaRPr lang="en-US"/>
        </a:p>
      </dgm:t>
    </dgm:pt>
    <dgm:pt modelId="{D4D68A3E-F912-4CB0-B90D-AC344618FEA8}">
      <dgm:prSet custT="1"/>
      <dgm:spPr/>
      <dgm:t>
        <a:bodyPr/>
        <a:lstStyle/>
        <a:p>
          <a:pPr>
            <a:buFont typeface="Arial" panose="020B0604020202020204" pitchFamily="34" charset="0"/>
            <a:buNone/>
          </a:pPr>
          <a:r>
            <a:rPr lang="en-GB" sz="1600"/>
            <a:t>Children are encouraged to:</a:t>
          </a:r>
          <a:endParaRPr lang="en-US" sz="1600"/>
        </a:p>
      </dgm:t>
    </dgm:pt>
    <dgm:pt modelId="{C9F1DAFC-5ADA-4EE2-B8A2-75E6DF3C5F94}" type="parTrans" cxnId="{F4F00E03-A4DF-42A1-8073-3BE35A1C7624}">
      <dgm:prSet/>
      <dgm:spPr/>
      <dgm:t>
        <a:bodyPr/>
        <a:lstStyle/>
        <a:p>
          <a:endParaRPr lang="en-US"/>
        </a:p>
      </dgm:t>
    </dgm:pt>
    <dgm:pt modelId="{FF1135F7-DEBC-48BA-9FDA-2C5FF0E45A74}" type="sibTrans" cxnId="{F4F00E03-A4DF-42A1-8073-3BE35A1C7624}">
      <dgm:prSet/>
      <dgm:spPr/>
      <dgm:t>
        <a:bodyPr/>
        <a:lstStyle/>
        <a:p>
          <a:endParaRPr lang="en-US"/>
        </a:p>
      </dgm:t>
    </dgm:pt>
    <dgm:pt modelId="{5C4E31AF-24AD-DF4C-A9BB-033259D9C3DB}">
      <dgm:prSet custT="1"/>
      <dgm:spPr/>
      <dgm:t>
        <a:bodyPr/>
        <a:lstStyle/>
        <a:p>
          <a:pPr>
            <a:buFont typeface="Wingdings" pitchFamily="2" charset="2"/>
            <a:buChar char="Ø"/>
          </a:pPr>
          <a:r>
            <a:rPr lang="en-GB" sz="1600"/>
            <a:t> It encourages leadership and social skills (Ruhl, 2021). </a:t>
          </a:r>
          <a:endParaRPr lang="en-US" sz="1600"/>
        </a:p>
      </dgm:t>
    </dgm:pt>
    <dgm:pt modelId="{A6C0AACB-C46D-8240-BF79-C5FC933FCC76}" type="parTrans" cxnId="{AE0BE475-53E8-174C-A5CF-D5043A8602AA}">
      <dgm:prSet/>
      <dgm:spPr/>
      <dgm:t>
        <a:bodyPr/>
        <a:lstStyle/>
        <a:p>
          <a:endParaRPr lang="en-GB"/>
        </a:p>
      </dgm:t>
    </dgm:pt>
    <dgm:pt modelId="{995D22C7-BD15-5E40-9C4F-3A6E36233106}" type="sibTrans" cxnId="{AE0BE475-53E8-174C-A5CF-D5043A8602AA}">
      <dgm:prSet/>
      <dgm:spPr/>
      <dgm:t>
        <a:bodyPr/>
        <a:lstStyle/>
        <a:p>
          <a:endParaRPr lang="en-GB"/>
        </a:p>
      </dgm:t>
    </dgm:pt>
    <dgm:pt modelId="{29AC5F7C-21D5-BD4B-B29D-0A82D553AE8F}">
      <dgm:prSet custT="1"/>
      <dgm:spPr/>
      <dgm:t>
        <a:bodyPr/>
        <a:lstStyle/>
        <a:p>
          <a:pPr>
            <a:buFont typeface="Wingdings" pitchFamily="2" charset="2"/>
            <a:buChar char="Ø"/>
          </a:pPr>
          <a:r>
            <a:rPr lang="en-GB" sz="1600"/>
            <a:t> Engage in the learning process and master a variety of concepts (</a:t>
          </a:r>
          <a:r>
            <a:rPr lang="en-GB" sz="1600" err="1"/>
            <a:t>Sapientia</a:t>
          </a:r>
          <a:r>
            <a:rPr lang="en-GB" sz="1600"/>
            <a:t>, 2024).</a:t>
          </a:r>
        </a:p>
      </dgm:t>
    </dgm:pt>
    <dgm:pt modelId="{3064CB4D-D978-A546-ADDD-55AF64B711B6}" type="parTrans" cxnId="{EE86A2F8-2EAD-0B4A-9B11-313C7A861D7C}">
      <dgm:prSet/>
      <dgm:spPr/>
      <dgm:t>
        <a:bodyPr/>
        <a:lstStyle/>
        <a:p>
          <a:endParaRPr lang="en-GB"/>
        </a:p>
      </dgm:t>
    </dgm:pt>
    <dgm:pt modelId="{02737776-F765-8345-8FB5-C4D3C27270C7}" type="sibTrans" cxnId="{EE86A2F8-2EAD-0B4A-9B11-313C7A861D7C}">
      <dgm:prSet/>
      <dgm:spPr/>
      <dgm:t>
        <a:bodyPr/>
        <a:lstStyle/>
        <a:p>
          <a:endParaRPr lang="en-GB"/>
        </a:p>
      </dgm:t>
    </dgm:pt>
    <dgm:pt modelId="{3C4085FE-C6E1-5248-AB45-1630B1C13BA2}">
      <dgm:prSet custT="1"/>
      <dgm:spPr/>
      <dgm:t>
        <a:bodyPr/>
        <a:lstStyle/>
        <a:p>
          <a:pPr>
            <a:buFont typeface="Wingdings" pitchFamily="2" charset="2"/>
            <a:buChar char="Ø"/>
          </a:pPr>
          <a:r>
            <a:rPr lang="en-GB" sz="1600"/>
            <a:t> create individual lessons (Cole, 2019). </a:t>
          </a:r>
          <a:endParaRPr lang="en-US" sz="1600"/>
        </a:p>
      </dgm:t>
    </dgm:pt>
    <dgm:pt modelId="{352B6167-B145-C541-836F-7307E46B2D92}" type="parTrans" cxnId="{DEC029D3-0B2E-FA49-967C-4082DF653F4C}">
      <dgm:prSet/>
      <dgm:spPr/>
      <dgm:t>
        <a:bodyPr/>
        <a:lstStyle/>
        <a:p>
          <a:endParaRPr lang="en-GB"/>
        </a:p>
      </dgm:t>
    </dgm:pt>
    <dgm:pt modelId="{79156A7A-7ACA-8E46-8ABE-E4AB0AE0DE44}" type="sibTrans" cxnId="{DEC029D3-0B2E-FA49-967C-4082DF653F4C}">
      <dgm:prSet/>
      <dgm:spPr/>
      <dgm:t>
        <a:bodyPr/>
        <a:lstStyle/>
        <a:p>
          <a:endParaRPr lang="en-GB"/>
        </a:p>
      </dgm:t>
    </dgm:pt>
    <dgm:pt modelId="{E0A13009-C2C6-5F4B-88CD-0643644B53FB}">
      <dgm:prSet custT="1"/>
      <dgm:spPr/>
      <dgm:t>
        <a:bodyPr/>
        <a:lstStyle/>
        <a:p>
          <a:pPr>
            <a:buFont typeface="Wingdings" pitchFamily="2" charset="2"/>
            <a:buChar char="Ø"/>
          </a:pPr>
          <a:r>
            <a:rPr lang="en-GB" sz="1600"/>
            <a:t>    wash their own dishes, dress themselves, do gardening, cleaning, and washing up (Ruhl, 2021). </a:t>
          </a:r>
          <a:endParaRPr lang="en-US" sz="1600"/>
        </a:p>
      </dgm:t>
    </dgm:pt>
    <dgm:pt modelId="{735C856C-875B-154B-AFC1-387D27AFBFF5}" type="parTrans" cxnId="{3215BACB-6307-A54B-8CDC-E62D2B8601DB}">
      <dgm:prSet/>
      <dgm:spPr/>
      <dgm:t>
        <a:bodyPr/>
        <a:lstStyle/>
        <a:p>
          <a:endParaRPr lang="en-GB"/>
        </a:p>
      </dgm:t>
    </dgm:pt>
    <dgm:pt modelId="{741EB0FF-57C6-9945-98CC-34E4B7B23A96}" type="sibTrans" cxnId="{3215BACB-6307-A54B-8CDC-E62D2B8601DB}">
      <dgm:prSet/>
      <dgm:spPr/>
      <dgm:t>
        <a:bodyPr/>
        <a:lstStyle/>
        <a:p>
          <a:endParaRPr lang="en-GB"/>
        </a:p>
      </dgm:t>
    </dgm:pt>
    <dgm:pt modelId="{F9201732-74CE-E242-AD22-969ADF05181E}" type="pres">
      <dgm:prSet presAssocID="{6A7FB232-CD5C-4BD3-B1B4-B16D2C42863A}" presName="Name0" presStyleCnt="0">
        <dgm:presLayoutVars>
          <dgm:dir/>
          <dgm:animLvl val="lvl"/>
          <dgm:resizeHandles val="exact"/>
        </dgm:presLayoutVars>
      </dgm:prSet>
      <dgm:spPr/>
    </dgm:pt>
    <dgm:pt modelId="{FFE9FFF5-52D2-9B47-86E4-41883EF81451}" type="pres">
      <dgm:prSet presAssocID="{A5DBE98B-3202-4ADA-9386-8689AF91B9C9}" presName="linNode" presStyleCnt="0"/>
      <dgm:spPr/>
    </dgm:pt>
    <dgm:pt modelId="{0BE46D04-E118-A84F-A8BF-7D898AB5EAA4}" type="pres">
      <dgm:prSet presAssocID="{A5DBE98B-3202-4ADA-9386-8689AF91B9C9}" presName="parentText" presStyleLbl="node1" presStyleIdx="0" presStyleCnt="4" custScaleX="83532" custScaleY="75396" custLinFactNeighborX="-139" custLinFactNeighborY="1392">
        <dgm:presLayoutVars>
          <dgm:chMax val="1"/>
          <dgm:bulletEnabled val="1"/>
        </dgm:presLayoutVars>
      </dgm:prSet>
      <dgm:spPr/>
    </dgm:pt>
    <dgm:pt modelId="{A0F2B6E9-D797-D145-8F8E-FB9D6170EE01}" type="pres">
      <dgm:prSet presAssocID="{A5DBE98B-3202-4ADA-9386-8689AF91B9C9}" presName="descendantText" presStyleLbl="alignAccFollowNode1" presStyleIdx="0" presStyleCnt="4" custScaleY="79616" custLinFactNeighborX="-4662" custLinFactNeighborY="4933">
        <dgm:presLayoutVars>
          <dgm:bulletEnabled val="1"/>
        </dgm:presLayoutVars>
      </dgm:prSet>
      <dgm:spPr/>
    </dgm:pt>
    <dgm:pt modelId="{F260975C-C034-EA40-B890-26873095300C}" type="pres">
      <dgm:prSet presAssocID="{48B1B04F-38FA-440C-B04A-2BD1E95CD1D2}" presName="sp" presStyleCnt="0"/>
      <dgm:spPr/>
    </dgm:pt>
    <dgm:pt modelId="{C984381F-BC12-B54A-95A0-E1CEE33BE538}" type="pres">
      <dgm:prSet presAssocID="{CBC9FC0A-A4CC-4BF1-9AE2-D412B84C5BBC}" presName="linNode" presStyleCnt="0"/>
      <dgm:spPr/>
    </dgm:pt>
    <dgm:pt modelId="{18655420-BC91-4E4B-8175-2EF474D392C0}" type="pres">
      <dgm:prSet presAssocID="{CBC9FC0A-A4CC-4BF1-9AE2-D412B84C5BBC}" presName="parentText" presStyleLbl="node1" presStyleIdx="1" presStyleCnt="4" custScaleX="83497" custScaleY="74986" custLinFactNeighborX="0" custLinFactNeighborY="1386">
        <dgm:presLayoutVars>
          <dgm:chMax val="1"/>
          <dgm:bulletEnabled val="1"/>
        </dgm:presLayoutVars>
      </dgm:prSet>
      <dgm:spPr/>
    </dgm:pt>
    <dgm:pt modelId="{B4186E12-6486-0142-9FC8-0E51B8F71A2B}" type="pres">
      <dgm:prSet presAssocID="{CBC9FC0A-A4CC-4BF1-9AE2-D412B84C5BBC}" presName="descendantText" presStyleLbl="alignAccFollowNode1" presStyleIdx="1" presStyleCnt="4" custAng="0" custScaleX="100039" custScaleY="82415" custLinFactNeighborX="-4464" custLinFactNeighborY="1576">
        <dgm:presLayoutVars>
          <dgm:bulletEnabled val="1"/>
        </dgm:presLayoutVars>
      </dgm:prSet>
      <dgm:spPr/>
    </dgm:pt>
    <dgm:pt modelId="{128F8F1B-B8FF-4140-A28B-D309B3B2CA09}" type="pres">
      <dgm:prSet presAssocID="{DB24BFA9-EFE1-47F2-9C0C-365CAE8037B6}" presName="sp" presStyleCnt="0"/>
      <dgm:spPr/>
    </dgm:pt>
    <dgm:pt modelId="{DCF73550-8F28-6E45-8768-FBD061D531F0}" type="pres">
      <dgm:prSet presAssocID="{BBB5D138-872D-486B-9204-D8313752BE85}" presName="linNode" presStyleCnt="0"/>
      <dgm:spPr/>
    </dgm:pt>
    <dgm:pt modelId="{5274CE43-8DA4-FE47-ADF7-A860C84CBBA6}" type="pres">
      <dgm:prSet presAssocID="{BBB5D138-872D-486B-9204-D8313752BE85}" presName="parentText" presStyleLbl="node1" presStyleIdx="2" presStyleCnt="4" custScaleX="83497" custScaleY="74986">
        <dgm:presLayoutVars>
          <dgm:chMax val="1"/>
          <dgm:bulletEnabled val="1"/>
        </dgm:presLayoutVars>
      </dgm:prSet>
      <dgm:spPr/>
    </dgm:pt>
    <dgm:pt modelId="{BB6B5FFC-BCCF-9F43-99E6-645575521397}" type="pres">
      <dgm:prSet presAssocID="{BBB5D138-872D-486B-9204-D8313752BE85}" presName="descendantText" presStyleLbl="alignAccFollowNode1" presStyleIdx="2" presStyleCnt="4" custScaleY="78357" custLinFactNeighborX="-3968" custLinFactNeighborY="776">
        <dgm:presLayoutVars>
          <dgm:bulletEnabled val="1"/>
        </dgm:presLayoutVars>
      </dgm:prSet>
      <dgm:spPr/>
    </dgm:pt>
    <dgm:pt modelId="{FF74442E-A9EB-444C-A69E-B256DE5B9B1E}" type="pres">
      <dgm:prSet presAssocID="{176DF649-1F8B-47DD-8814-7375B9F9D6CA}" presName="sp" presStyleCnt="0"/>
      <dgm:spPr/>
    </dgm:pt>
    <dgm:pt modelId="{D1C3A498-2505-B344-B0C1-23D6F765D241}" type="pres">
      <dgm:prSet presAssocID="{3BD2710A-9974-455A-AC12-DDC76AAEB027}" presName="linNode" presStyleCnt="0"/>
      <dgm:spPr/>
    </dgm:pt>
    <dgm:pt modelId="{3BBF77EB-768D-E64C-AB44-1959A32BDDAA}" type="pres">
      <dgm:prSet presAssocID="{3BD2710A-9974-455A-AC12-DDC76AAEB027}" presName="parentText" presStyleLbl="node1" presStyleIdx="3" presStyleCnt="4" custScaleX="83497" custScaleY="74986">
        <dgm:presLayoutVars>
          <dgm:chMax val="1"/>
          <dgm:bulletEnabled val="1"/>
        </dgm:presLayoutVars>
      </dgm:prSet>
      <dgm:spPr/>
    </dgm:pt>
    <dgm:pt modelId="{D9A7EA98-D868-4E41-B061-7BD68BE6DC2E}" type="pres">
      <dgm:prSet presAssocID="{3BD2710A-9974-455A-AC12-DDC76AAEB027}" presName="descendantText" presStyleLbl="alignAccFollowNode1" presStyleIdx="3" presStyleCnt="4" custScaleY="78595" custLinFactNeighborX="-2976" custLinFactNeighborY="-1503">
        <dgm:presLayoutVars>
          <dgm:bulletEnabled val="1"/>
        </dgm:presLayoutVars>
      </dgm:prSet>
      <dgm:spPr/>
    </dgm:pt>
  </dgm:ptLst>
  <dgm:cxnLst>
    <dgm:cxn modelId="{F4F00E03-A4DF-42A1-8073-3BE35A1C7624}" srcId="{3BD2710A-9974-455A-AC12-DDC76AAEB027}" destId="{D4D68A3E-F912-4CB0-B90D-AC344618FEA8}" srcOrd="0" destOrd="0" parTransId="{C9F1DAFC-5ADA-4EE2-B8A2-75E6DF3C5F94}" sibTransId="{FF1135F7-DEBC-48BA-9FDA-2C5FF0E45A74}"/>
    <dgm:cxn modelId="{0FF5E826-1CCF-4971-9D06-39C802F6622E}" srcId="{BBB5D138-872D-486B-9204-D8313752BE85}" destId="{CCC3F6C5-CCB2-4F91-B445-ADED6F8E4021}" srcOrd="0" destOrd="0" parTransId="{D2A889D6-6244-4B39-AD6B-764622027D86}" sibTransId="{BF8CD835-0291-4942-A245-37CF3443AC4A}"/>
    <dgm:cxn modelId="{83CA6939-0599-43A2-A809-66DC0FAE6C2F}" srcId="{6A7FB232-CD5C-4BD3-B1B4-B16D2C42863A}" destId="{A5DBE98B-3202-4ADA-9386-8689AF91B9C9}" srcOrd="0" destOrd="0" parTransId="{7E17D36E-418F-4846-822D-B7EA34299A52}" sibTransId="{48B1B04F-38FA-440C-B04A-2BD1E95CD1D2}"/>
    <dgm:cxn modelId="{464D043B-65E6-CF42-AFDD-1ED225057904}" type="presOf" srcId="{5C4E31AF-24AD-DF4C-A9BB-033259D9C3DB}" destId="{B4186E12-6486-0142-9FC8-0E51B8F71A2B}" srcOrd="0" destOrd="1" presId="urn:microsoft.com/office/officeart/2005/8/layout/vList5"/>
    <dgm:cxn modelId="{1A946C50-8497-458D-A61B-5CD43B5A62FF}" srcId="{6A7FB232-CD5C-4BD3-B1B4-B16D2C42863A}" destId="{CBC9FC0A-A4CC-4BF1-9AE2-D412B84C5BBC}" srcOrd="1" destOrd="0" parTransId="{6624D0E9-ECC3-4FE2-888C-9B82A884C1AE}" sibTransId="{DB24BFA9-EFE1-47F2-9C0C-365CAE8037B6}"/>
    <dgm:cxn modelId="{4062D555-B786-9E4B-9174-FDB7D0FFE19B}" type="presOf" srcId="{E0A13009-C2C6-5F4B-88CD-0643644B53FB}" destId="{D9A7EA98-D868-4E41-B061-7BD68BE6DC2E}" srcOrd="0" destOrd="1" presId="urn:microsoft.com/office/officeart/2005/8/layout/vList5"/>
    <dgm:cxn modelId="{873A5456-479E-7143-8D44-F2CEC9A71A2B}" type="presOf" srcId="{29AC5F7C-21D5-BD4B-B29D-0A82D553AE8F}" destId="{BB6B5FFC-BCCF-9F43-99E6-645575521397}" srcOrd="0" destOrd="1" presId="urn:microsoft.com/office/officeart/2005/8/layout/vList5"/>
    <dgm:cxn modelId="{1138C457-A417-2347-99F9-26BCF1953A2D}" type="presOf" srcId="{6A7FB232-CD5C-4BD3-B1B4-B16D2C42863A}" destId="{F9201732-74CE-E242-AD22-969ADF05181E}" srcOrd="0" destOrd="0" presId="urn:microsoft.com/office/officeart/2005/8/layout/vList5"/>
    <dgm:cxn modelId="{F98E416C-D29E-CD42-9209-420738AE93DC}" type="presOf" srcId="{5C2CFD03-7E6C-43F2-8FD1-0400558774F3}" destId="{B4186E12-6486-0142-9FC8-0E51B8F71A2B}" srcOrd="0" destOrd="0" presId="urn:microsoft.com/office/officeart/2005/8/layout/vList5"/>
    <dgm:cxn modelId="{AE0BE475-53E8-174C-A5CF-D5043A8602AA}" srcId="{CBC9FC0A-A4CC-4BF1-9AE2-D412B84C5BBC}" destId="{5C4E31AF-24AD-DF4C-A9BB-033259D9C3DB}" srcOrd="1" destOrd="0" parTransId="{A6C0AACB-C46D-8240-BF79-C5FC933FCC76}" sibTransId="{995D22C7-BD15-5E40-9C4F-3A6E36233106}"/>
    <dgm:cxn modelId="{C8AB2C8A-6D2A-4A5F-82BD-ACAAFAA27230}" srcId="{A5DBE98B-3202-4ADA-9386-8689AF91B9C9}" destId="{84949F56-0042-48E8-9596-D9BBACC5C295}" srcOrd="0" destOrd="0" parTransId="{9F48CFF9-68DE-4A34-8FB8-3257050D2EB5}" sibTransId="{C5F1B628-B91A-438B-855B-ABE8C33F2086}"/>
    <dgm:cxn modelId="{FDB71894-AC57-8347-93DF-56AA4E40D65A}" type="presOf" srcId="{CBC9FC0A-A4CC-4BF1-9AE2-D412B84C5BBC}" destId="{18655420-BC91-4E4B-8175-2EF474D392C0}" srcOrd="0" destOrd="0" presId="urn:microsoft.com/office/officeart/2005/8/layout/vList5"/>
    <dgm:cxn modelId="{E18B3B99-3759-B04C-BC8C-BA4E6B4D0E50}" type="presOf" srcId="{D4D68A3E-F912-4CB0-B90D-AC344618FEA8}" destId="{D9A7EA98-D868-4E41-B061-7BD68BE6DC2E}" srcOrd="0" destOrd="0" presId="urn:microsoft.com/office/officeart/2005/8/layout/vList5"/>
    <dgm:cxn modelId="{382B8E9E-0391-0448-AD2B-4C603AC57394}" type="presOf" srcId="{A5DBE98B-3202-4ADA-9386-8689AF91B9C9}" destId="{0BE46D04-E118-A84F-A8BF-7D898AB5EAA4}" srcOrd="0" destOrd="0" presId="urn:microsoft.com/office/officeart/2005/8/layout/vList5"/>
    <dgm:cxn modelId="{96FF049F-8FA3-7842-BF52-E804F860BD1F}" type="presOf" srcId="{3C4085FE-C6E1-5248-AB45-1630B1C13BA2}" destId="{A0F2B6E9-D797-D145-8F8E-FB9D6170EE01}" srcOrd="0" destOrd="1" presId="urn:microsoft.com/office/officeart/2005/8/layout/vList5"/>
    <dgm:cxn modelId="{6975AD9F-92D2-43DE-8602-4B1868E57EC0}" srcId="{6A7FB232-CD5C-4BD3-B1B4-B16D2C42863A}" destId="{BBB5D138-872D-486B-9204-D8313752BE85}" srcOrd="2" destOrd="0" parTransId="{CF793653-6539-4F87-9CD7-275A76FEC349}" sibTransId="{176DF649-1F8B-47DD-8814-7375B9F9D6CA}"/>
    <dgm:cxn modelId="{735F95B1-8ACC-6A4A-8072-AA7D3A814DD2}" type="presOf" srcId="{BBB5D138-872D-486B-9204-D8313752BE85}" destId="{5274CE43-8DA4-FE47-ADF7-A860C84CBBA6}" srcOrd="0" destOrd="0" presId="urn:microsoft.com/office/officeart/2005/8/layout/vList5"/>
    <dgm:cxn modelId="{4F9DA3BF-8B09-C247-899D-BDD4C22BE217}" type="presOf" srcId="{3BD2710A-9974-455A-AC12-DDC76AAEB027}" destId="{3BBF77EB-768D-E64C-AB44-1959A32BDDAA}" srcOrd="0" destOrd="0" presId="urn:microsoft.com/office/officeart/2005/8/layout/vList5"/>
    <dgm:cxn modelId="{BF7E75C3-8C1E-4140-B723-2134EB5417A0}" type="presOf" srcId="{CCC3F6C5-CCB2-4F91-B445-ADED6F8E4021}" destId="{BB6B5FFC-BCCF-9F43-99E6-645575521397}" srcOrd="0" destOrd="0" presId="urn:microsoft.com/office/officeart/2005/8/layout/vList5"/>
    <dgm:cxn modelId="{3215BACB-6307-A54B-8CDC-E62D2B8601DB}" srcId="{3BD2710A-9974-455A-AC12-DDC76AAEB027}" destId="{E0A13009-C2C6-5F4B-88CD-0643644B53FB}" srcOrd="1" destOrd="0" parTransId="{735C856C-875B-154B-AFC1-387D27AFBFF5}" sibTransId="{741EB0FF-57C6-9945-98CC-34E4B7B23A96}"/>
    <dgm:cxn modelId="{DEC029D3-0B2E-FA49-967C-4082DF653F4C}" srcId="{A5DBE98B-3202-4ADA-9386-8689AF91B9C9}" destId="{3C4085FE-C6E1-5248-AB45-1630B1C13BA2}" srcOrd="1" destOrd="0" parTransId="{352B6167-B145-C541-836F-7307E46B2D92}" sibTransId="{79156A7A-7ACA-8E46-8ABE-E4AB0AE0DE44}"/>
    <dgm:cxn modelId="{60B844F3-84D8-49BB-A634-B0384E183E11}" srcId="{CBC9FC0A-A4CC-4BF1-9AE2-D412B84C5BBC}" destId="{5C2CFD03-7E6C-43F2-8FD1-0400558774F3}" srcOrd="0" destOrd="0" parTransId="{2300A813-56F6-408C-B2D7-7ED1DCA085EB}" sibTransId="{CC18DB4E-153E-4690-A0D4-232437003383}"/>
    <dgm:cxn modelId="{EE86A2F8-2EAD-0B4A-9B11-313C7A861D7C}" srcId="{BBB5D138-872D-486B-9204-D8313752BE85}" destId="{29AC5F7C-21D5-BD4B-B29D-0A82D553AE8F}" srcOrd="1" destOrd="0" parTransId="{3064CB4D-D978-A546-ADDD-55AF64B711B6}" sibTransId="{02737776-F765-8345-8FB5-C4D3C27270C7}"/>
    <dgm:cxn modelId="{946CF0FA-766F-B149-86BF-F4B38033137B}" type="presOf" srcId="{84949F56-0042-48E8-9596-D9BBACC5C295}" destId="{A0F2B6E9-D797-D145-8F8E-FB9D6170EE01}" srcOrd="0" destOrd="0" presId="urn:microsoft.com/office/officeart/2005/8/layout/vList5"/>
    <dgm:cxn modelId="{57E45FFF-4FD0-4C43-879E-DFD71BDD4EDF}" srcId="{6A7FB232-CD5C-4BD3-B1B4-B16D2C42863A}" destId="{3BD2710A-9974-455A-AC12-DDC76AAEB027}" srcOrd="3" destOrd="0" parTransId="{1A0CC265-5157-4D41-94EA-9D64ECFDB0FB}" sibTransId="{18E13D76-A571-41AD-9134-EB7F10B3A8D1}"/>
    <dgm:cxn modelId="{9B5ED6B6-5DB4-0748-8516-F6F613CBA4CD}" type="presParOf" srcId="{F9201732-74CE-E242-AD22-969ADF05181E}" destId="{FFE9FFF5-52D2-9B47-86E4-41883EF81451}" srcOrd="0" destOrd="0" presId="urn:microsoft.com/office/officeart/2005/8/layout/vList5"/>
    <dgm:cxn modelId="{AB5634F5-1382-534F-B936-1EC8834D61E0}" type="presParOf" srcId="{FFE9FFF5-52D2-9B47-86E4-41883EF81451}" destId="{0BE46D04-E118-A84F-A8BF-7D898AB5EAA4}" srcOrd="0" destOrd="0" presId="urn:microsoft.com/office/officeart/2005/8/layout/vList5"/>
    <dgm:cxn modelId="{FF70BC4C-C450-624B-A4A3-875869DD277B}" type="presParOf" srcId="{FFE9FFF5-52D2-9B47-86E4-41883EF81451}" destId="{A0F2B6E9-D797-D145-8F8E-FB9D6170EE01}" srcOrd="1" destOrd="0" presId="urn:microsoft.com/office/officeart/2005/8/layout/vList5"/>
    <dgm:cxn modelId="{CF15A14F-F8D2-6345-8652-4EF5AFA5C9A3}" type="presParOf" srcId="{F9201732-74CE-E242-AD22-969ADF05181E}" destId="{F260975C-C034-EA40-B890-26873095300C}" srcOrd="1" destOrd="0" presId="urn:microsoft.com/office/officeart/2005/8/layout/vList5"/>
    <dgm:cxn modelId="{36E3B921-9F19-D243-A916-29071A884B35}" type="presParOf" srcId="{F9201732-74CE-E242-AD22-969ADF05181E}" destId="{C984381F-BC12-B54A-95A0-E1CEE33BE538}" srcOrd="2" destOrd="0" presId="urn:microsoft.com/office/officeart/2005/8/layout/vList5"/>
    <dgm:cxn modelId="{162D7156-280F-C643-9852-341BC9C1EA23}" type="presParOf" srcId="{C984381F-BC12-B54A-95A0-E1CEE33BE538}" destId="{18655420-BC91-4E4B-8175-2EF474D392C0}" srcOrd="0" destOrd="0" presId="urn:microsoft.com/office/officeart/2005/8/layout/vList5"/>
    <dgm:cxn modelId="{2C66B84C-CBF8-414E-B6CB-B54EE5CA3BF6}" type="presParOf" srcId="{C984381F-BC12-B54A-95A0-E1CEE33BE538}" destId="{B4186E12-6486-0142-9FC8-0E51B8F71A2B}" srcOrd="1" destOrd="0" presId="urn:microsoft.com/office/officeart/2005/8/layout/vList5"/>
    <dgm:cxn modelId="{323D402F-F798-0442-BCEE-6A94F6DDC402}" type="presParOf" srcId="{F9201732-74CE-E242-AD22-969ADF05181E}" destId="{128F8F1B-B8FF-4140-A28B-D309B3B2CA09}" srcOrd="3" destOrd="0" presId="urn:microsoft.com/office/officeart/2005/8/layout/vList5"/>
    <dgm:cxn modelId="{225DADC1-A97A-474A-B350-F092BAD43F03}" type="presParOf" srcId="{F9201732-74CE-E242-AD22-969ADF05181E}" destId="{DCF73550-8F28-6E45-8768-FBD061D531F0}" srcOrd="4" destOrd="0" presId="urn:microsoft.com/office/officeart/2005/8/layout/vList5"/>
    <dgm:cxn modelId="{15196D5B-62DF-B34B-B637-29A76F75FB3F}" type="presParOf" srcId="{DCF73550-8F28-6E45-8768-FBD061D531F0}" destId="{5274CE43-8DA4-FE47-ADF7-A860C84CBBA6}" srcOrd="0" destOrd="0" presId="urn:microsoft.com/office/officeart/2005/8/layout/vList5"/>
    <dgm:cxn modelId="{6CA3D144-A0EC-814E-81EC-C721DFD82669}" type="presParOf" srcId="{DCF73550-8F28-6E45-8768-FBD061D531F0}" destId="{BB6B5FFC-BCCF-9F43-99E6-645575521397}" srcOrd="1" destOrd="0" presId="urn:microsoft.com/office/officeart/2005/8/layout/vList5"/>
    <dgm:cxn modelId="{011EC6D7-F3AD-9E42-B55E-93652FAD86BA}" type="presParOf" srcId="{F9201732-74CE-E242-AD22-969ADF05181E}" destId="{FF74442E-A9EB-444C-A69E-B256DE5B9B1E}" srcOrd="5" destOrd="0" presId="urn:microsoft.com/office/officeart/2005/8/layout/vList5"/>
    <dgm:cxn modelId="{DEFEBD14-B4A7-C941-A885-CBBDC5D02EA9}" type="presParOf" srcId="{F9201732-74CE-E242-AD22-969ADF05181E}" destId="{D1C3A498-2505-B344-B0C1-23D6F765D241}" srcOrd="6" destOrd="0" presId="urn:microsoft.com/office/officeart/2005/8/layout/vList5"/>
    <dgm:cxn modelId="{6FC61971-4C09-2349-926E-645079F88717}" type="presParOf" srcId="{D1C3A498-2505-B344-B0C1-23D6F765D241}" destId="{3BBF77EB-768D-E64C-AB44-1959A32BDDAA}" srcOrd="0" destOrd="0" presId="urn:microsoft.com/office/officeart/2005/8/layout/vList5"/>
    <dgm:cxn modelId="{7D1DA56E-F7F3-B24E-83AF-1843D754570B}" type="presParOf" srcId="{D1C3A498-2505-B344-B0C1-23D6F765D241}" destId="{D9A7EA98-D868-4E41-B061-7BD68BE6DC2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E5BBF5-04DA-044D-B539-CDBE297587E1}">
      <dsp:nvSpPr>
        <dsp:cNvPr id="0" name=""/>
        <dsp:cNvSpPr/>
      </dsp:nvSpPr>
      <dsp:spPr>
        <a:xfrm>
          <a:off x="0" y="273788"/>
          <a:ext cx="7837714" cy="8899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2">
              <a:lumMod val="25000"/>
              <a:lumOff val="7500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8294" tIns="354076" rIns="608294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Creating an interest + having a sense of control = improves children's </a:t>
          </a:r>
          <a:r>
            <a:rPr lang="en-GB" sz="1600" kern="1200"/>
            <a:t>learning  </a:t>
          </a:r>
          <a:r>
            <a:rPr lang="en-GB" sz="1400" kern="1200"/>
            <a:t>(</a:t>
          </a:r>
          <a:r>
            <a:rPr lang="en-GB" sz="1400" kern="1200" err="1"/>
            <a:t>Özerem</a:t>
          </a:r>
          <a:r>
            <a:rPr lang="en-GB" sz="1400" kern="1200"/>
            <a:t> and </a:t>
          </a:r>
          <a:r>
            <a:rPr lang="en-GB" sz="1400" kern="1200" err="1"/>
            <a:t>Kavaz</a:t>
          </a:r>
          <a:r>
            <a:rPr lang="en-GB" sz="1400" kern="1200"/>
            <a:t>, 2013)</a:t>
          </a:r>
          <a:r>
            <a:rPr lang="en-GB" sz="1600" kern="1200"/>
            <a:t>. </a:t>
          </a:r>
          <a:endParaRPr lang="en-US" sz="1300" kern="1200"/>
        </a:p>
      </dsp:txBody>
      <dsp:txXfrm>
        <a:off x="0" y="273788"/>
        <a:ext cx="7837714" cy="889979"/>
      </dsp:txXfrm>
    </dsp:sp>
    <dsp:sp modelId="{F3B0CC30-2AE9-9E47-89DD-AE244C7AD3EB}">
      <dsp:nvSpPr>
        <dsp:cNvPr id="0" name=""/>
        <dsp:cNvSpPr/>
      </dsp:nvSpPr>
      <dsp:spPr>
        <a:xfrm>
          <a:off x="391885" y="8108"/>
          <a:ext cx="5486399" cy="531360"/>
        </a:xfrm>
        <a:prstGeom prst="roundRect">
          <a:avLst/>
        </a:prstGeom>
        <a:solidFill>
          <a:schemeClr val="tx2">
            <a:lumMod val="25000"/>
            <a:lumOff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373" tIns="0" rIns="207373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/>
            <a:t>1. Child directed work – respect for the child. </a:t>
          </a:r>
          <a:endParaRPr lang="en-US" sz="1700" kern="1200"/>
        </a:p>
      </dsp:txBody>
      <dsp:txXfrm>
        <a:off x="417824" y="34047"/>
        <a:ext cx="5434521" cy="479482"/>
      </dsp:txXfrm>
    </dsp:sp>
    <dsp:sp modelId="{ADCA68E6-3B76-7142-9A65-2998B1EC54F0}">
      <dsp:nvSpPr>
        <dsp:cNvPr id="0" name=""/>
        <dsp:cNvSpPr/>
      </dsp:nvSpPr>
      <dsp:spPr>
        <a:xfrm>
          <a:off x="0" y="1526648"/>
          <a:ext cx="7837714" cy="18758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2">
              <a:lumMod val="50000"/>
              <a:lumOff val="5000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8294" tIns="354076" rIns="608294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1500" kern="1200"/>
            <a:t>Children pass through four main stages/planes of development </a:t>
          </a:r>
          <a:r>
            <a:rPr lang="en-GB" sz="1400" kern="1200"/>
            <a:t>(May, n.d.). </a:t>
          </a:r>
          <a:endParaRPr lang="en-US" sz="1400" kern="1200"/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/>
            <a:t>1</a:t>
          </a:r>
          <a:r>
            <a:rPr lang="en-GB" sz="1200" kern="1200" baseline="30000"/>
            <a:t>st</a:t>
          </a:r>
          <a:r>
            <a:rPr lang="en-GB" sz="1200" kern="1200"/>
            <a:t>  plane = age 0-6 </a:t>
          </a:r>
          <a:r>
            <a:rPr lang="en-GB" sz="1200" b="1" kern="1200"/>
            <a:t>| </a:t>
          </a:r>
          <a:r>
            <a:rPr lang="en-GB" sz="1200" kern="1200"/>
            <a:t>2</a:t>
          </a:r>
          <a:r>
            <a:rPr lang="en-GB" sz="1200" kern="1200" baseline="30000"/>
            <a:t>nd</a:t>
          </a:r>
          <a:r>
            <a:rPr lang="en-GB" sz="1200" kern="1200"/>
            <a:t>  plane = age 6-12</a:t>
          </a:r>
          <a:r>
            <a:rPr lang="en-GB" sz="1200" b="1" kern="1200"/>
            <a:t> | </a:t>
          </a:r>
          <a:r>
            <a:rPr lang="en-GB" sz="1200" kern="1200"/>
            <a:t>3</a:t>
          </a:r>
          <a:r>
            <a:rPr lang="en-GB" sz="1200" kern="1200" baseline="30000"/>
            <a:t>rd</a:t>
          </a:r>
          <a:r>
            <a:rPr lang="en-GB" sz="1200" kern="1200"/>
            <a:t>  plane = age 12-18 </a:t>
          </a:r>
          <a:r>
            <a:rPr lang="en-GB" sz="1200" b="1" kern="1200"/>
            <a:t>|</a:t>
          </a:r>
          <a:r>
            <a:rPr lang="en-GB" sz="1200" kern="1200"/>
            <a:t> 4</a:t>
          </a:r>
          <a:r>
            <a:rPr lang="en-GB" sz="1200" kern="1200" baseline="30000"/>
            <a:t>th</a:t>
          </a:r>
          <a:r>
            <a:rPr lang="en-GB" sz="1200" kern="1200"/>
            <a:t>  plane = age 18-24</a:t>
          </a:r>
          <a:endParaRPr lang="en-US" sz="12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1500" kern="1200"/>
            <a:t>Each stage provides a window for the child to develop a particular skill. </a:t>
          </a:r>
          <a:endParaRPr lang="en-US" sz="1500" kern="1200"/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Window = sensitive period of learning </a:t>
          </a:r>
          <a:r>
            <a:rPr lang="en-GB" sz="1400" kern="1200"/>
            <a:t>(</a:t>
          </a:r>
          <a:r>
            <a:rPr lang="en-GB" sz="1400" kern="1200" err="1"/>
            <a:t>Wetherley</a:t>
          </a:r>
          <a:r>
            <a:rPr lang="en-GB" sz="1400" kern="1200"/>
            <a:t>, 2017).</a:t>
          </a:r>
          <a:endParaRPr lang="en-US" sz="1500" kern="1200"/>
        </a:p>
      </dsp:txBody>
      <dsp:txXfrm>
        <a:off x="0" y="1526648"/>
        <a:ext cx="7837714" cy="1875883"/>
      </dsp:txXfrm>
    </dsp:sp>
    <dsp:sp modelId="{27CF2BB1-80C4-9540-80FC-4DEF1005D3DF}">
      <dsp:nvSpPr>
        <dsp:cNvPr id="0" name=""/>
        <dsp:cNvSpPr/>
      </dsp:nvSpPr>
      <dsp:spPr>
        <a:xfrm>
          <a:off x="391885" y="1260968"/>
          <a:ext cx="5486399" cy="531360"/>
        </a:xfrm>
        <a:prstGeom prst="roundRect">
          <a:avLst/>
        </a:prstGeom>
        <a:solidFill>
          <a:schemeClr val="tx2">
            <a:lumMod val="50000"/>
            <a:lumOff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373" tIns="0" rIns="207373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/>
            <a:t>2. Sensitive period of learning </a:t>
          </a:r>
          <a:endParaRPr lang="en-US" sz="1700" kern="1200"/>
        </a:p>
      </dsp:txBody>
      <dsp:txXfrm>
        <a:off x="417824" y="1286907"/>
        <a:ext cx="5434521" cy="479482"/>
      </dsp:txXfrm>
    </dsp:sp>
    <dsp:sp modelId="{02C0699A-92AB-7243-B9BB-4FAB1873EE2F}">
      <dsp:nvSpPr>
        <dsp:cNvPr id="0" name=""/>
        <dsp:cNvSpPr/>
      </dsp:nvSpPr>
      <dsp:spPr>
        <a:xfrm>
          <a:off x="0" y="3765411"/>
          <a:ext cx="7837714" cy="15875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2">
              <a:lumMod val="75000"/>
              <a:lumOff val="2500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8294" tIns="354076" rIns="608294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Environment can support their learning naturally </a:t>
          </a:r>
          <a:r>
            <a:rPr lang="en-GB" sz="1400" kern="1200"/>
            <a:t>(Arthur and Peterson, 2013). </a:t>
          </a:r>
          <a:endParaRPr lang="en-US" sz="14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Teachers = guardians of these environments. Changing and adjusting it to the individual needs and interests </a:t>
          </a:r>
          <a:r>
            <a:rPr lang="en-GB" sz="1400" kern="1200"/>
            <a:t>(Arthur and Peterson, 2013). </a:t>
          </a:r>
          <a:endParaRPr lang="en-US" sz="14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Natural environment = vital resource in Montessori education </a:t>
          </a:r>
          <a:r>
            <a:rPr lang="en-GB" sz="1400" kern="1200"/>
            <a:t>(Gray and </a:t>
          </a:r>
          <a:r>
            <a:rPr lang="en-GB" sz="1400" kern="1200" err="1"/>
            <a:t>Macblain</a:t>
          </a:r>
          <a:r>
            <a:rPr lang="en-GB" sz="1400" kern="1200"/>
            <a:t>, 2015). </a:t>
          </a:r>
          <a:endParaRPr lang="en-US" sz="1500" kern="1200"/>
        </a:p>
      </dsp:txBody>
      <dsp:txXfrm>
        <a:off x="0" y="3765411"/>
        <a:ext cx="7837714" cy="1587599"/>
      </dsp:txXfrm>
    </dsp:sp>
    <dsp:sp modelId="{1C95C47E-3AA8-6D4A-A877-419593A06C86}">
      <dsp:nvSpPr>
        <dsp:cNvPr id="0" name=""/>
        <dsp:cNvSpPr/>
      </dsp:nvSpPr>
      <dsp:spPr>
        <a:xfrm>
          <a:off x="391885" y="3499731"/>
          <a:ext cx="5486399" cy="531360"/>
        </a:xfrm>
        <a:prstGeom prst="roundRect">
          <a:avLst/>
        </a:prstGeom>
        <a:solidFill>
          <a:schemeClr val="tx2">
            <a:lumMod val="75000"/>
            <a:lumOff val="2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373" tIns="0" rIns="207373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/>
            <a:t>3. A prepared environment</a:t>
          </a:r>
          <a:endParaRPr lang="en-US" sz="1700" kern="1200"/>
        </a:p>
      </dsp:txBody>
      <dsp:txXfrm>
        <a:off x="417824" y="3525670"/>
        <a:ext cx="5434521" cy="479482"/>
      </dsp:txXfrm>
    </dsp:sp>
    <dsp:sp modelId="{3C68A1CF-E2DE-8B4E-9CE2-26DE36B92803}">
      <dsp:nvSpPr>
        <dsp:cNvPr id="0" name=""/>
        <dsp:cNvSpPr/>
      </dsp:nvSpPr>
      <dsp:spPr>
        <a:xfrm>
          <a:off x="0" y="5715891"/>
          <a:ext cx="7837714" cy="11339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2">
              <a:lumMod val="90000"/>
              <a:lumOff val="1000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8294" tIns="354076" rIns="608294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Children are naturally interested and desire to become independent learners </a:t>
          </a:r>
          <a:r>
            <a:rPr lang="en-GB" sz="1400" kern="1200"/>
            <a:t>(</a:t>
          </a:r>
          <a:r>
            <a:rPr lang="en-GB" sz="1400" kern="1200" err="1"/>
            <a:t>Wetherley</a:t>
          </a:r>
          <a:r>
            <a:rPr lang="en-GB" sz="1400" kern="1200"/>
            <a:t>, 2017).</a:t>
          </a:r>
          <a:endParaRPr lang="en-US" sz="14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/>
            <a:t>Created her own furniture and toys </a:t>
          </a:r>
          <a:r>
            <a:rPr lang="en-GB" sz="1400" b="0" i="0" kern="1200"/>
            <a:t>(</a:t>
          </a:r>
          <a:r>
            <a:rPr lang="en-GB" sz="1400" b="0" i="0" kern="1200" err="1"/>
            <a:t>Macblain</a:t>
          </a:r>
          <a:r>
            <a:rPr lang="en-GB" sz="1400" b="0" i="0" kern="1200"/>
            <a:t>, 2014). </a:t>
          </a:r>
          <a:endParaRPr lang="en-US" sz="1500" kern="1200"/>
        </a:p>
      </dsp:txBody>
      <dsp:txXfrm>
        <a:off x="0" y="5715891"/>
        <a:ext cx="7837714" cy="1133999"/>
      </dsp:txXfrm>
    </dsp:sp>
    <dsp:sp modelId="{3933BAF5-C7D2-B349-AD69-DA691037E4E8}">
      <dsp:nvSpPr>
        <dsp:cNvPr id="0" name=""/>
        <dsp:cNvSpPr/>
      </dsp:nvSpPr>
      <dsp:spPr>
        <a:xfrm>
          <a:off x="391885" y="5450211"/>
          <a:ext cx="5486399" cy="531360"/>
        </a:xfrm>
        <a:prstGeom prst="roundRect">
          <a:avLst/>
        </a:prstGeom>
        <a:solidFill>
          <a:schemeClr val="tx2">
            <a:lumMod val="90000"/>
            <a:lumOff val="10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7373" tIns="0" rIns="207373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/>
            <a:t>4. Independence and discovery </a:t>
          </a:r>
          <a:endParaRPr lang="en-US" sz="1700" kern="1200"/>
        </a:p>
      </dsp:txBody>
      <dsp:txXfrm>
        <a:off x="417824" y="5476150"/>
        <a:ext cx="5434521" cy="4794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B655B5-FE71-CA4F-80A9-DA0F68A2D6B2}">
      <dsp:nvSpPr>
        <dsp:cNvPr id="0" name=""/>
        <dsp:cNvSpPr/>
      </dsp:nvSpPr>
      <dsp:spPr>
        <a:xfrm>
          <a:off x="3661" y="17922"/>
          <a:ext cx="3570287" cy="10136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Aim 1: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Motor education </a:t>
          </a:r>
          <a:endParaRPr lang="en-GB" sz="2400" kern="1200"/>
        </a:p>
      </dsp:txBody>
      <dsp:txXfrm>
        <a:off x="3661" y="17922"/>
        <a:ext cx="3570287" cy="1013600"/>
      </dsp:txXfrm>
    </dsp:sp>
    <dsp:sp modelId="{F589B8FE-D221-844B-B9DD-160BB2A5E45D}">
      <dsp:nvSpPr>
        <dsp:cNvPr id="0" name=""/>
        <dsp:cNvSpPr/>
      </dsp:nvSpPr>
      <dsp:spPr>
        <a:xfrm>
          <a:off x="3661" y="1031523"/>
          <a:ext cx="3570287" cy="3872508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/>
            <a:t>daily practical skills, that are essential for a child’s physical development</a:t>
          </a:r>
        </a:p>
        <a:p>
          <a:pPr marL="342900" lvl="2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/>
            <a:t>(dressing, bathing, sweeping, nurturing pets and plants) </a:t>
          </a:r>
          <a:r>
            <a:rPr lang="en-GB" sz="1400" kern="1200"/>
            <a:t>(</a:t>
          </a:r>
          <a:r>
            <a:rPr lang="en-GB" sz="1400" kern="1200" err="1"/>
            <a:t>Özerem</a:t>
          </a:r>
          <a:r>
            <a:rPr lang="en-GB" sz="1400" kern="1200"/>
            <a:t> and </a:t>
          </a:r>
          <a:r>
            <a:rPr lang="en-GB" sz="1400" kern="1200" err="1"/>
            <a:t>Kavaz</a:t>
          </a:r>
          <a:r>
            <a:rPr lang="en-GB" sz="1400" kern="1200"/>
            <a:t>, 2013).</a:t>
          </a:r>
          <a:endParaRPr lang="en-GB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600" kern="1200"/>
            <a:t>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/>
            <a:t>Repeated observation + demonstration = flawless movements </a:t>
          </a:r>
          <a:r>
            <a:rPr lang="en-GB" sz="1400" kern="1200"/>
            <a:t>(</a:t>
          </a:r>
          <a:r>
            <a:rPr lang="en-GB" sz="1400" kern="1200" err="1"/>
            <a:t>Özerem</a:t>
          </a:r>
          <a:r>
            <a:rPr lang="en-GB" sz="1400" kern="1200"/>
            <a:t> and </a:t>
          </a:r>
          <a:r>
            <a:rPr lang="en-GB" sz="1400" kern="1200" err="1"/>
            <a:t>Kavaz</a:t>
          </a:r>
          <a:r>
            <a:rPr lang="en-GB" sz="1400" kern="1200"/>
            <a:t>, 2013).</a:t>
          </a:r>
          <a:endParaRPr lang="en-GB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Ø"/>
          </a:pPr>
          <a:r>
            <a:rPr lang="en-GB" sz="1600" kern="1200"/>
            <a:t> Aligns with the 3</a:t>
          </a:r>
          <a:r>
            <a:rPr lang="en-GB" sz="1600" kern="1200" baseline="30000"/>
            <a:t>rd</a:t>
          </a:r>
          <a:r>
            <a:rPr lang="en-GB" sz="1600" kern="1200"/>
            <a:t> and 4</a:t>
          </a:r>
          <a:r>
            <a:rPr lang="en-GB" sz="1600" kern="1200" baseline="30000"/>
            <a:t>th</a:t>
          </a:r>
          <a:r>
            <a:rPr lang="en-GB" sz="1600" kern="1200"/>
            <a:t> progression step of the Health and Wellbeing section of the Curriculum for Wales  </a:t>
          </a:r>
          <a:r>
            <a:rPr lang="en-GB" sz="1400" kern="1200"/>
            <a:t>(Welsh Government, 2020).</a:t>
          </a:r>
          <a:endParaRPr lang="en-GB" sz="1600" kern="1200"/>
        </a:p>
      </dsp:txBody>
      <dsp:txXfrm>
        <a:off x="3661" y="1031523"/>
        <a:ext cx="3570287" cy="3872508"/>
      </dsp:txXfrm>
    </dsp:sp>
    <dsp:sp modelId="{3EEE391A-8165-344D-AC21-75D5AD3AC3C7}">
      <dsp:nvSpPr>
        <dsp:cNvPr id="0" name=""/>
        <dsp:cNvSpPr/>
      </dsp:nvSpPr>
      <dsp:spPr>
        <a:xfrm>
          <a:off x="4073789" y="17922"/>
          <a:ext cx="3570287" cy="10136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Aim 2: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Affective Education </a:t>
          </a:r>
          <a:endParaRPr lang="en-GB" sz="2400" kern="1200"/>
        </a:p>
      </dsp:txBody>
      <dsp:txXfrm>
        <a:off x="4073789" y="17922"/>
        <a:ext cx="3570287" cy="1013600"/>
      </dsp:txXfrm>
    </dsp:sp>
    <dsp:sp modelId="{6306A656-8674-AF41-8321-31544661C023}">
      <dsp:nvSpPr>
        <dsp:cNvPr id="0" name=""/>
        <dsp:cNvSpPr/>
      </dsp:nvSpPr>
      <dsp:spPr>
        <a:xfrm>
          <a:off x="4073789" y="1031523"/>
          <a:ext cx="3570287" cy="3872508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/>
            <a:t>Children learn through their senses </a:t>
          </a:r>
          <a:r>
            <a:rPr lang="en-GB" sz="1600" b="1" kern="1200"/>
            <a:t>as well </a:t>
          </a:r>
          <a:r>
            <a:rPr lang="en-GB" sz="1600" kern="1200"/>
            <a:t>as cognitive stimulation </a:t>
          </a:r>
          <a:r>
            <a:rPr lang="en-GB" sz="1400" b="0" i="0" u="none" kern="1200"/>
            <a:t>(Arthur and Peterson, 2013). </a:t>
          </a:r>
          <a:endParaRPr lang="en-GB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/>
            <a:t>Specific designed learning tools focused on the development of senses </a:t>
          </a:r>
          <a:r>
            <a:rPr lang="en-GB" sz="1400" b="0" i="0" u="none" kern="1200"/>
            <a:t>(</a:t>
          </a:r>
          <a:r>
            <a:rPr lang="en-GB" sz="1400" b="0" i="0" u="none" kern="1200" err="1"/>
            <a:t>Özerem</a:t>
          </a:r>
          <a:r>
            <a:rPr lang="en-GB" sz="1400" b="0" i="0" u="none" kern="1200"/>
            <a:t> and </a:t>
          </a:r>
          <a:r>
            <a:rPr lang="en-GB" sz="1400" b="0" i="0" u="none" kern="1200" err="1"/>
            <a:t>Kavaz</a:t>
          </a:r>
          <a:r>
            <a:rPr lang="en-GB" sz="1400" b="0" i="0" u="none" kern="1200"/>
            <a:t>, 2013).</a:t>
          </a:r>
          <a:endParaRPr lang="en-GB" sz="14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/>
            <a:t>Compare materials = observer, making decisions based on their experience and observation </a:t>
          </a:r>
          <a:r>
            <a:rPr lang="en-GB" sz="1400" kern="1200"/>
            <a:t>(</a:t>
          </a:r>
          <a:r>
            <a:rPr lang="en-GB" sz="1400" kern="1200" err="1"/>
            <a:t>Özerem</a:t>
          </a:r>
          <a:r>
            <a:rPr lang="en-GB" sz="1400" kern="1200"/>
            <a:t> and </a:t>
          </a:r>
          <a:r>
            <a:rPr lang="en-GB" sz="1400" kern="1200" err="1"/>
            <a:t>Kavaz</a:t>
          </a:r>
          <a:r>
            <a:rPr lang="en-GB" sz="1400" kern="1200"/>
            <a:t>, 2013).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Ø"/>
          </a:pPr>
          <a:r>
            <a:rPr lang="en-GB" sz="1600" kern="1200"/>
            <a:t> Aligns with the 3</a:t>
          </a:r>
          <a:r>
            <a:rPr lang="en-GB" sz="1600" kern="1200" baseline="30000"/>
            <a:t>rd</a:t>
          </a:r>
          <a:r>
            <a:rPr lang="en-GB" sz="1600" kern="1200"/>
            <a:t> and 4</a:t>
          </a:r>
          <a:r>
            <a:rPr lang="en-GB" sz="1600" kern="1200" baseline="30000"/>
            <a:t>th</a:t>
          </a:r>
          <a:r>
            <a:rPr lang="en-GB" sz="1600" kern="1200"/>
            <a:t> progression step of the Expressive Art section of the curriculum for Wales  </a:t>
          </a:r>
          <a:r>
            <a:rPr lang="en-GB" sz="1400" kern="1200"/>
            <a:t>(Welsh Government, 2020).</a:t>
          </a:r>
          <a:endParaRPr lang="en-GB" sz="1600" kern="1200"/>
        </a:p>
      </dsp:txBody>
      <dsp:txXfrm>
        <a:off x="4073789" y="1031523"/>
        <a:ext cx="3570287" cy="3872508"/>
      </dsp:txXfrm>
    </dsp:sp>
    <dsp:sp modelId="{3B745EE9-7CC8-1C45-90FD-336033171E35}">
      <dsp:nvSpPr>
        <dsp:cNvPr id="0" name=""/>
        <dsp:cNvSpPr/>
      </dsp:nvSpPr>
      <dsp:spPr>
        <a:xfrm>
          <a:off x="8143916" y="17922"/>
          <a:ext cx="3570287" cy="10136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Aim 3: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Language Education </a:t>
          </a:r>
          <a:endParaRPr lang="en-GB" sz="2400" kern="1200"/>
        </a:p>
      </dsp:txBody>
      <dsp:txXfrm>
        <a:off x="8143916" y="17922"/>
        <a:ext cx="3570287" cy="1013600"/>
      </dsp:txXfrm>
    </dsp:sp>
    <dsp:sp modelId="{43DEBFA0-A969-3F4B-B964-863C595A5351}">
      <dsp:nvSpPr>
        <dsp:cNvPr id="0" name=""/>
        <dsp:cNvSpPr/>
      </dsp:nvSpPr>
      <dsp:spPr>
        <a:xfrm>
          <a:off x="8143916" y="1031523"/>
          <a:ext cx="3570287" cy="3872508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Creating an awareness - questioning the meaning = leading to better understanding &amp; correct usage </a:t>
          </a:r>
          <a:r>
            <a:rPr lang="en-GB" sz="1400" b="0" i="0" u="none" kern="1200"/>
            <a:t>(</a:t>
          </a:r>
          <a:r>
            <a:rPr lang="en-GB" sz="1400" b="0" i="0" u="none" kern="1200" err="1"/>
            <a:t>Özerem</a:t>
          </a:r>
          <a:r>
            <a:rPr lang="en-GB" sz="1400" b="0" i="0" u="none" kern="1200"/>
            <a:t> and </a:t>
          </a:r>
          <a:r>
            <a:rPr lang="en-GB" sz="1400" b="0" i="0" u="none" kern="1200" err="1"/>
            <a:t>Kavaz</a:t>
          </a:r>
          <a:r>
            <a:rPr lang="en-GB" sz="1400" b="0" i="0" u="none" kern="1200"/>
            <a:t>, 2013).</a:t>
          </a:r>
          <a:endParaRPr lang="en-GB" sz="1400" kern="120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700" kern="120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kern="1200"/>
            <a:t>Language development through structured questions, rather than casual conversation </a:t>
          </a:r>
          <a:r>
            <a:rPr lang="en-GB" sz="1400" kern="1200"/>
            <a:t>(</a:t>
          </a:r>
          <a:r>
            <a:rPr lang="en-GB" sz="1400" kern="1200" err="1"/>
            <a:t>Özerem</a:t>
          </a:r>
          <a:r>
            <a:rPr lang="en-GB" sz="1400" kern="1200"/>
            <a:t> and </a:t>
          </a:r>
          <a:r>
            <a:rPr lang="en-GB" sz="1400" kern="1200" err="1"/>
            <a:t>Kavaz</a:t>
          </a:r>
          <a:r>
            <a:rPr lang="en-GB" sz="1400" kern="1200"/>
            <a:t>, 2013).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700" kern="120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Ø"/>
          </a:pPr>
          <a:r>
            <a:rPr lang="en-GB" sz="1700" kern="1200"/>
            <a:t> Aligns with the 4</a:t>
          </a:r>
          <a:r>
            <a:rPr lang="en-GB" sz="1700" kern="1200" baseline="30000"/>
            <a:t>th</a:t>
          </a:r>
          <a:r>
            <a:rPr lang="en-GB" sz="1700" kern="1200"/>
            <a:t> progression step in the Language, Literacy and Communication section of the curriculum for Wales. </a:t>
          </a:r>
          <a:r>
            <a:rPr lang="en-GB" sz="1400" kern="1200"/>
            <a:t>(Welsh Government, 2020).</a:t>
          </a:r>
          <a:endParaRPr lang="en-GB" sz="1700" kern="1200"/>
        </a:p>
      </dsp:txBody>
      <dsp:txXfrm>
        <a:off x="8143916" y="1031523"/>
        <a:ext cx="3570287" cy="387250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F2B6E9-D797-D145-8F8E-FB9D6170EE01}">
      <dsp:nvSpPr>
        <dsp:cNvPr id="0" name=""/>
        <dsp:cNvSpPr/>
      </dsp:nvSpPr>
      <dsp:spPr>
        <a:xfrm rot="5400000">
          <a:off x="7147263" y="-3145656"/>
          <a:ext cx="1153044" cy="7802880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en-GB" sz="1600" kern="1200"/>
            <a:t>Teachers observe each child individually</a:t>
          </a:r>
          <a:endParaRPr lang="en-US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Ø"/>
          </a:pPr>
          <a:r>
            <a:rPr lang="en-GB" sz="1600" kern="1200"/>
            <a:t> create individual lessons (Cole, 2019). </a:t>
          </a:r>
          <a:endParaRPr lang="en-US" sz="1600" kern="1200"/>
        </a:p>
      </dsp:txBody>
      <dsp:txXfrm rot="-5400000">
        <a:off x="3822346" y="235548"/>
        <a:ext cx="7746593" cy="1040470"/>
      </dsp:txXfrm>
    </dsp:sp>
    <dsp:sp modelId="{0BE46D04-E118-A84F-A8BF-7D898AB5EAA4}">
      <dsp:nvSpPr>
        <dsp:cNvPr id="0" name=""/>
        <dsp:cNvSpPr/>
      </dsp:nvSpPr>
      <dsp:spPr>
        <a:xfrm>
          <a:off x="349800" y="27086"/>
          <a:ext cx="3666319" cy="136490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/>
            <a:t>Individualised Instruction </a:t>
          </a:r>
          <a:endParaRPr lang="en-US" sz="2400" kern="1200"/>
        </a:p>
      </dsp:txBody>
      <dsp:txXfrm>
        <a:off x="416429" y="93715"/>
        <a:ext cx="3533061" cy="1231651"/>
      </dsp:txXfrm>
    </dsp:sp>
    <dsp:sp modelId="{B4186E12-6486-0142-9FC8-0E51B8F71A2B}">
      <dsp:nvSpPr>
        <dsp:cNvPr id="0" name=""/>
        <dsp:cNvSpPr/>
      </dsp:nvSpPr>
      <dsp:spPr>
        <a:xfrm rot="5400000">
          <a:off x="7135670" y="-1744080"/>
          <a:ext cx="1193581" cy="7805923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600" kern="1200"/>
            <a:t>Children ages 3-6 / 6-9 are grouped together </a:t>
          </a:r>
          <a:endParaRPr lang="en-US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Ø"/>
          </a:pPr>
          <a:r>
            <a:rPr lang="en-GB" sz="1600" kern="1200"/>
            <a:t> It encourages leadership and social skills (Ruhl, 2021). </a:t>
          </a:r>
          <a:endParaRPr lang="en-US" sz="1600" kern="1200"/>
        </a:p>
      </dsp:txBody>
      <dsp:txXfrm rot="-5400000">
        <a:off x="3829499" y="1620357"/>
        <a:ext cx="7747657" cy="1077049"/>
      </dsp:txXfrm>
    </dsp:sp>
    <dsp:sp modelId="{18655420-BC91-4E4B-8175-2EF474D392C0}">
      <dsp:nvSpPr>
        <dsp:cNvPr id="0" name=""/>
        <dsp:cNvSpPr/>
      </dsp:nvSpPr>
      <dsp:spPr>
        <a:xfrm>
          <a:off x="360646" y="1482403"/>
          <a:ext cx="3664783" cy="135748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1" kern="1200"/>
            <a:t>Multi-age </a:t>
          </a:r>
          <a:r>
            <a:rPr lang="en-GB" sz="2400" b="1" kern="1200"/>
            <a:t>grouping</a:t>
          </a:r>
          <a:endParaRPr lang="en-US" sz="2600" b="1" kern="1200"/>
        </a:p>
      </dsp:txBody>
      <dsp:txXfrm>
        <a:off x="426913" y="1548670"/>
        <a:ext cx="3532249" cy="1224953"/>
      </dsp:txXfrm>
    </dsp:sp>
    <dsp:sp modelId="{BB6B5FFC-BCCF-9F43-99E6-645575521397}">
      <dsp:nvSpPr>
        <dsp:cNvPr id="0" name=""/>
        <dsp:cNvSpPr/>
      </dsp:nvSpPr>
      <dsp:spPr>
        <a:xfrm rot="5400000">
          <a:off x="7185304" y="-306141"/>
          <a:ext cx="1134810" cy="7802880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600" kern="1200"/>
            <a:t>Montessori day = broken into two- to three-hour chunks of time.</a:t>
          </a:r>
          <a:endParaRPr lang="en-US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Ø"/>
          </a:pPr>
          <a:r>
            <a:rPr lang="en-GB" sz="1600" kern="1200"/>
            <a:t> Engage in the learning process and master a variety of concepts (</a:t>
          </a:r>
          <a:r>
            <a:rPr lang="en-GB" sz="1600" kern="1200" err="1"/>
            <a:t>Sapientia</a:t>
          </a:r>
          <a:r>
            <a:rPr lang="en-GB" sz="1600" kern="1200"/>
            <a:t>, 2024).</a:t>
          </a:r>
        </a:p>
      </dsp:txBody>
      <dsp:txXfrm rot="-5400000">
        <a:off x="3851270" y="3083290"/>
        <a:ext cx="7747483" cy="1024016"/>
      </dsp:txXfrm>
    </dsp:sp>
    <dsp:sp modelId="{5274CE43-8DA4-FE47-ADF7-A860C84CBBA6}">
      <dsp:nvSpPr>
        <dsp:cNvPr id="0" name=""/>
        <dsp:cNvSpPr/>
      </dsp:nvSpPr>
      <dsp:spPr>
        <a:xfrm>
          <a:off x="360646" y="2905316"/>
          <a:ext cx="3664783" cy="135748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/>
            <a:t>Uninterrupted blocks </a:t>
          </a:r>
          <a:endParaRPr lang="en-US" sz="2400" b="1" kern="1200"/>
        </a:p>
      </dsp:txBody>
      <dsp:txXfrm>
        <a:off x="426913" y="2971583"/>
        <a:ext cx="3532249" cy="1224953"/>
      </dsp:txXfrm>
    </dsp:sp>
    <dsp:sp modelId="{D9A7EA98-D868-4E41-B061-7BD68BE6DC2E}">
      <dsp:nvSpPr>
        <dsp:cNvPr id="0" name=""/>
        <dsp:cNvSpPr/>
      </dsp:nvSpPr>
      <dsp:spPr>
        <a:xfrm rot="5400000">
          <a:off x="7227121" y="1108856"/>
          <a:ext cx="1138257" cy="7802880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en-GB" sz="1600" kern="1200"/>
            <a:t>Children are encouraged to:</a:t>
          </a:r>
          <a:endParaRPr lang="en-US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Ø"/>
          </a:pPr>
          <a:r>
            <a:rPr lang="en-GB" sz="1600" kern="1200"/>
            <a:t>    wash their own dishes, dress themselves, do gardening, cleaning, and washing up (Ruhl, 2021). </a:t>
          </a:r>
          <a:endParaRPr lang="en-US" sz="1600" kern="1200"/>
        </a:p>
      </dsp:txBody>
      <dsp:txXfrm rot="-5400000">
        <a:off x="3894810" y="4496733"/>
        <a:ext cx="7747315" cy="1027127"/>
      </dsp:txXfrm>
    </dsp:sp>
    <dsp:sp modelId="{3BBF77EB-768D-E64C-AB44-1959A32BDDAA}">
      <dsp:nvSpPr>
        <dsp:cNvPr id="0" name=""/>
        <dsp:cNvSpPr/>
      </dsp:nvSpPr>
      <dsp:spPr>
        <a:xfrm>
          <a:off x="360646" y="4353319"/>
          <a:ext cx="3664783" cy="135748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/>
            <a:t>Fine motor skills &amp; hand-eye coordination</a:t>
          </a:r>
          <a:endParaRPr lang="en-US" sz="2400" b="1" kern="1200"/>
        </a:p>
      </dsp:txBody>
      <dsp:txXfrm>
        <a:off x="426913" y="4419586"/>
        <a:ext cx="3532249" cy="12249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6642D4-57DE-7A44-939B-D774D504F7EE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ED4010-B6C6-3548-BEE1-B9BBE64A6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655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F6CFFD-2D03-DD4D-A55B-4EBE8995ED3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1356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F6CFFD-2D03-DD4D-A55B-4EBE8995ED3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443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E10E56-5B18-B40F-A76E-8A93586B50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18FF54-7F2D-BC3B-D277-BA2A5A1C84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97EFB3-7AD2-42A2-5D44-D25D17E67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230DF-FA4A-7B4B-81BC-096C4E7452E4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A88098-6B1C-8560-F721-6FF6E0D00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1855E8-DC53-C086-AB03-A17185041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8AE-F31D-3B4D-9DF2-A79F20DBB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826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8DA0DC-0D96-B64A-7551-F646F0913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0E674-75FA-5CB4-871C-2441AD330B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C3D492-79A6-4CB1-F35C-15F8733D1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230DF-FA4A-7B4B-81BC-096C4E7452E4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3B48D0-96E2-58E0-4D74-8D36A5B0D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1EE877-2D93-DAD0-4DC8-2EF3198BF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8AE-F31D-3B4D-9DF2-A79F20DBB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494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F74C3-191C-C066-CF51-01040803E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7FCCF5-7C61-738C-9AF5-E05FBF1F64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77EF96-76C7-4149-FEC1-2E60F03E8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230DF-FA4A-7B4B-81BC-096C4E7452E4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2BFF69-3B29-C903-EC07-024E0831B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964DA7-B227-9734-81EC-08AE91E98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8AE-F31D-3B4D-9DF2-A79F20DBB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501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891ED-DF19-33C0-D304-62B7C7935F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21E41D-DC01-85CE-03A6-4687796EB5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425700-C297-8CFC-2B5F-FBC53B01D9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A98E8E-DA81-33E2-5A1A-A91635721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230DF-FA4A-7B4B-81BC-096C4E7452E4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4C818F-6B5E-D9E7-655C-B9FC865B1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FDC00A-B347-BF11-6449-E78C7854F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8AE-F31D-3B4D-9DF2-A79F20DBB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970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639911-87BE-3DA3-7F8D-1D13526BE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57A12D-4318-6A22-C031-B0916DDB55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875F4F-B53D-C97B-196D-B519A66F62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C51A3E-E031-043C-A4E9-4856193C75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326C14B-4664-30BA-5A3E-EAF765120E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13E2E46-CFA0-F65C-A646-552F374A7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230DF-FA4A-7B4B-81BC-096C4E7452E4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BA8FFC-B0C1-1A43-E98E-C6C64D027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360B2DD-14F7-5468-6576-9B60B8C9E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8AE-F31D-3B4D-9DF2-A79F20DBB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443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861F85-7CEE-5D93-ADFD-7027A8B9E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5F1E86-D9B9-D081-9F7D-45E0D551E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230DF-FA4A-7B4B-81BC-096C4E7452E4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B10523-BD50-ACAF-B072-D5A84A414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92B7B3-AF68-F4B0-9CB5-90EAC78D3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8AE-F31D-3B4D-9DF2-A79F20DBB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360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DAF5FF-135D-53A1-F6F6-A82BAF412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230DF-FA4A-7B4B-81BC-096C4E7452E4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F45FC2-5149-E977-075A-75B7EA31C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429538-625E-1800-862F-CA2018E1F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8AE-F31D-3B4D-9DF2-A79F20DBB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191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B7A57-D143-95CB-F56D-8F8215684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88CFC-2DCB-4130-7DDD-CE7F35EABD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BAA7B7-D0CF-47B0-65FA-F1CDD72B0B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F531AA-3C78-A8A5-9ADC-65D2D28B2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230DF-FA4A-7B4B-81BC-096C4E7452E4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FC5A25-8341-5B37-D639-B2A04F1C8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39C31B-28B5-0069-7833-789CB2E77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8AE-F31D-3B4D-9DF2-A79F20DBB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572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C6B1E-1230-DD98-4C73-9E187262C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B934BC-1A9C-FE90-115B-D9C51E2285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A0EE78-5A18-6ECD-CF17-4E7BA9A9A4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52CEF2-9EFB-82FB-B3BC-A9CB17DF1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230DF-FA4A-7B4B-81BC-096C4E7452E4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B50B39-CBF1-488A-EB9C-A2BE6596E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F4AD58-87DC-3A3C-FAE9-45CF76883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8AE-F31D-3B4D-9DF2-A79F20DBB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419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E7BFE-C916-ECC6-2D9C-FE4F3748E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68B5C2-BF4B-9742-65A6-12A90B70B8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236700-306A-61E2-EBE8-6B28D54612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230DF-FA4A-7B4B-81BC-096C4E7452E4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C2A259-B457-09A9-3F07-0A9723825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210AEF-7632-DA25-6A2E-4703E68D42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8AE-F31D-3B4D-9DF2-A79F20DBB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137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D4994AD-3732-7E20-882B-7B785A9D15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1BE486-08AD-EB27-B9D2-C88F3201E6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BBF344-9026-6CC7-24B3-511272B73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230DF-FA4A-7B4B-81BC-096C4E7452E4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72699E-AE49-2447-0D0F-D92F0582B1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1D5993-A16C-9D92-34F2-45275A633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3C8AE-F31D-3B4D-9DF2-A79F20DBB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378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862109-392D-41A0-987B-77BF50B3A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F157D8-193A-D812-6E4F-586A679EE2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03738A-0A27-C1B3-E419-CFD91132D1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DA230DF-FA4A-7B4B-81BC-096C4E7452E4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CFDFC4-641C-D0BD-3140-E7D924253A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F41336-18BE-9FE3-A4D5-131F59EEA6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D3C8AE-F31D-3B4D-9DF2-A79F20DBBC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05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uowtsd.sharepoint.com/teams/LearningTheoryandPracticeECES4010C_GRP-Group3/Shared%20Documents/Recordings/New%20channel%20meeting-20240301_144241-Meeting%20Recording.mp4?web=1&amp;xsdata=MDV8MDJ8fGNiODc2MTdkZDA5ZDRmMDQ5MmM0MDhkYzNhMDE0NTk5fDRlMGYxMWY5MDQ2ZTQ1MDU5Y2I4ZGIyMTUyMzExZTIxfDB8MHw2Mzg0NDkwMjQzMTY4Mzg1OTZ8VW5rbm93bnxWR1ZoYlhOVFpXTjFjbWwwZVZObGNuWnBZMlY4ZXlKV0lqb2lNQzR3TGpBd01EQWlMQ0pRSWpvaVYybHVNeklpTENKQlRpSTZJazkwYUdWeUlpd2lWMVFpT2pFeGZRPT18MXxMM1JsWVcxekx6RTVPakp5Y2paVVZqTTFSMm93WDB4MVYxcHplVEk0ZVRRd2MxTXRSVlF4Y0Y5bU5GSTBZMFpHTUVOS1Rra3hRSFJvY21WaFpDNTBZV04yTWk5amFHRnVibVZzY3k4eE9UcGtaRGN6WVdRMU0yTTVPV00wTXpSa09EQXlNekF5WkdGaU16QTVNRFUxT1VCMGFISmxZV1F1ZEdGamRqSXZiV1Z6YzJGblpYTXZNVGN3T1RNd05UWXpNRE0zT1E9PXwzOWQzNDIwZWU2NzI0YTBjMzA1ODA4ZGMzYTAxNDU5N3w4YWFlZDM4NWMwYmE0Y2Q0YjA5MDYzYWU2YTcyMDQwNA%3D%3D&amp;sdata=YUh4MTdCeXdkS3Z0N1NJNXpNakhxenFnaDlDQUZUcmt1OVpRVWJSQzJ6dz0%3D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059988-09C8-196F-2BC1-D9951E645E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3" y="1999615"/>
            <a:ext cx="9144000" cy="2225544"/>
          </a:xfrm>
        </p:spPr>
        <p:txBody>
          <a:bodyPr anchor="ctr">
            <a:normAutofit/>
          </a:bodyPr>
          <a:lstStyle/>
          <a:p>
            <a:r>
              <a:rPr lang="en-US" sz="7200" dirty="0"/>
              <a:t>Learning Theory and Practice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1E75E8-6D63-90C3-BAA3-3BDF2BF0FB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66912" y="5645150"/>
            <a:ext cx="8258176" cy="6318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1500"/>
              <a:t>Piaget by Ellie Davies (2303876) 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en-US" sz="1500"/>
              <a:t>Montessori by Lydia Manley (2307320)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724496-132B-D467-7378-295EF0D866E0}"/>
              </a:ext>
            </a:extLst>
          </p:cNvPr>
          <p:cNvSpPr txBox="1"/>
          <p:nvPr/>
        </p:nvSpPr>
        <p:spPr>
          <a:xfrm>
            <a:off x="10249469" y="9553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8F9A808-1BDB-396D-81EF-8188949AA64B}"/>
              </a:ext>
            </a:extLst>
          </p:cNvPr>
          <p:cNvSpPr txBox="1"/>
          <p:nvPr/>
        </p:nvSpPr>
        <p:spPr>
          <a:xfrm>
            <a:off x="1569493" y="682388"/>
            <a:ext cx="9717206" cy="873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318FEE-072E-3A36-7933-173E1FE83B8A}"/>
              </a:ext>
            </a:extLst>
          </p:cNvPr>
          <p:cNvSpPr txBox="1"/>
          <p:nvPr/>
        </p:nvSpPr>
        <p:spPr>
          <a:xfrm>
            <a:off x="1734209" y="4759215"/>
            <a:ext cx="89603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000" b="0" i="0" dirty="0">
                <a:effectLst/>
                <a:latin typeface="-apple-system"/>
                <a:hlinkClick r:id="rId2" tooltip="https://uowtsd.sharepoint.com/teams/learningtheoryandpracticeeces4010c_grp-group3/shared%20documents/recordings/new%20channel%20meeting-20240301_144241-meeting%20recording.mp4?web=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Link to our PowerPoint Presentation: </a:t>
            </a:r>
          </a:p>
          <a:p>
            <a:pPr algn="l"/>
            <a:r>
              <a:rPr lang="en-GB" sz="1000" b="0" i="0" u="sng" dirty="0">
                <a:solidFill>
                  <a:schemeClr val="accent1"/>
                </a:solidFill>
                <a:effectLst/>
                <a:latin typeface="-apple-system"/>
                <a:hlinkClick r:id="rId2" tooltip="https://uowtsd.sharepoint.com/teams/learningtheoryandpracticeeces4010c_grp-group3/shared%20documents/recordings/new%20channel%20meeting-20240301_144241-meeting%20recording.mp4?web=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uowtsd.sharepoint.com/teams/LearningTheoryandPracticeECES4010C_GRP-Group3/_layouts/15/stream.aspx?id=%2Fteams%2FLearningTheoryandPracticeECES4010C%5FGRP%2DGroup3%2FShared%20Documents%2FRecordings%2FNew%20channel%20meeting%2D20240301%5F144241%2DMeeting%20Recording%2Emp4&amp;referrer=StreamWebApp%2EWeb&amp;referrerScenario=AddressBarCopied%2Eview</a:t>
            </a:r>
          </a:p>
        </p:txBody>
      </p:sp>
    </p:spTree>
    <p:extLst>
      <p:ext uri="{BB962C8B-B14F-4D97-AF65-F5344CB8AC3E}">
        <p14:creationId xmlns:p14="http://schemas.microsoft.com/office/powerpoint/2010/main" val="3317159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F871E-D920-B0CA-A926-ED60191ED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556" y="534458"/>
            <a:ext cx="4941711" cy="808919"/>
          </a:xfrm>
          <a:ln>
            <a:solidFill>
              <a:schemeClr val="accent2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b="1"/>
              <a:t>Introduction</a:t>
            </a:r>
            <a:r>
              <a:rPr lang="en-US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0C9109-2606-7396-C4CB-B9B9D4DC6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>
            <a:normAutofit fontScale="92500" lnSpcReduction="10000"/>
          </a:bodyPr>
          <a:lstStyle/>
          <a:p>
            <a:pPr lvl="0">
              <a:spcAft>
                <a:spcPts val="800"/>
              </a:spcAft>
              <a:buFont typeface="Wingdings" pitchFamily="2" charset="2"/>
              <a:buChar char="Ø"/>
            </a:pPr>
            <a:r>
              <a:rPr lang="en-GB" sz="18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Maria Montessori is a huge &amp; influential figure in the field of child-hood education </a:t>
            </a:r>
            <a:r>
              <a:rPr lang="en-GB" sz="17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GB" sz="170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Macblain</a:t>
            </a:r>
            <a:r>
              <a:rPr lang="en-GB" sz="17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2014).</a:t>
            </a:r>
            <a:endParaRPr lang="en-GB" sz="180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  <a:buFont typeface="Wingdings" pitchFamily="2" charset="2"/>
              <a:buChar char="Ø"/>
            </a:pPr>
            <a:r>
              <a:rPr lang="en-GB" sz="1800" kern="0">
                <a:effectLst/>
                <a:ea typeface="Times New Roman" panose="02020603050405020304" pitchFamily="18" charset="0"/>
              </a:rPr>
              <a:t>She opened a children home in Rome and equipped children to develop their learning in a natural and individual way </a:t>
            </a:r>
            <a:r>
              <a:rPr lang="en-GB" sz="1700" kern="0">
                <a:effectLst/>
                <a:ea typeface="Times New Roman" panose="02020603050405020304" pitchFamily="18" charset="0"/>
              </a:rPr>
              <a:t>(Arthur and Peterson, 2013).</a:t>
            </a:r>
            <a:endParaRPr lang="en-GB" sz="1700">
              <a:cs typeface="Times New Roman" panose="02020603050405020304" pitchFamily="18" charset="0"/>
            </a:endParaRPr>
          </a:p>
          <a:p>
            <a:pPr lvl="0">
              <a:spcAft>
                <a:spcPts val="800"/>
              </a:spcAft>
              <a:buFont typeface="Wingdings" pitchFamily="2" charset="2"/>
              <a:buChar char="Ø"/>
            </a:pPr>
            <a:r>
              <a:rPr lang="en-GB" sz="18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Education is child-centred, hands-on and collaborative </a:t>
            </a:r>
            <a:r>
              <a:rPr lang="en-GB" sz="17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(Ruhl, 2021). </a:t>
            </a:r>
          </a:p>
          <a:p>
            <a:pPr lvl="0">
              <a:spcAft>
                <a:spcPts val="800"/>
              </a:spcAft>
              <a:buFont typeface="Wingdings" pitchFamily="2" charset="2"/>
              <a:buChar char="Ø"/>
            </a:pPr>
            <a:r>
              <a:rPr lang="en-GB" sz="1800"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GB" sz="18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earning is a journey not a task </a:t>
            </a:r>
            <a:r>
              <a:rPr lang="en-GB" sz="17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GB" sz="170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Macblain</a:t>
            </a:r>
            <a:r>
              <a:rPr lang="en-GB" sz="17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2014).</a:t>
            </a:r>
          </a:p>
          <a:p>
            <a:pPr>
              <a:spcAft>
                <a:spcPts val="800"/>
              </a:spcAft>
              <a:buFont typeface="Wingdings" pitchFamily="2" charset="2"/>
              <a:buChar char="Ø"/>
            </a:pPr>
            <a:r>
              <a:rPr lang="en-GB" sz="1800" kern="0">
                <a:effectLst/>
                <a:ea typeface="Times New Roman" panose="02020603050405020304" pitchFamily="18" charset="0"/>
              </a:rPr>
              <a:t>Freedom within limits</a:t>
            </a:r>
            <a:r>
              <a:rPr lang="en-GB" sz="1800" kern="0">
                <a:ea typeface="Times New Roman" panose="02020603050405020304" pitchFamily="18" charset="0"/>
              </a:rPr>
              <a:t> </a:t>
            </a:r>
            <a:r>
              <a:rPr lang="en-GB" sz="1700" kern="0">
                <a:effectLst/>
                <a:ea typeface="Times New Roman" panose="02020603050405020304" pitchFamily="18" charset="0"/>
              </a:rPr>
              <a:t>(</a:t>
            </a:r>
            <a:r>
              <a:rPr lang="en-GB" sz="1700" kern="0" err="1">
                <a:effectLst/>
                <a:ea typeface="Times New Roman" panose="02020603050405020304" pitchFamily="18" charset="0"/>
              </a:rPr>
              <a:t>Rathunde</a:t>
            </a:r>
            <a:r>
              <a:rPr lang="en-GB" sz="1700" kern="0">
                <a:effectLst/>
                <a:ea typeface="Times New Roman" panose="02020603050405020304" pitchFamily="18" charset="0"/>
              </a:rPr>
              <a:t>, 2014).</a:t>
            </a:r>
            <a:r>
              <a:rPr lang="en-GB" sz="1700">
                <a:effectLst/>
              </a:rPr>
              <a:t> </a:t>
            </a:r>
            <a:endParaRPr lang="en-GB" sz="170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Aft>
                <a:spcPts val="800"/>
              </a:spcAft>
              <a:buFont typeface="Wingdings" pitchFamily="2" charset="2"/>
              <a:buChar char="Ø"/>
            </a:pPr>
            <a:r>
              <a:rPr lang="en-GB" sz="18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Holistic learning theory </a:t>
            </a:r>
          </a:p>
          <a:p>
            <a:pPr lvl="1">
              <a:spcAft>
                <a:spcPts val="800"/>
              </a:spcAft>
              <a:buFont typeface="Wingdings" pitchFamily="2" charset="2"/>
              <a:buChar char="Ø"/>
            </a:pPr>
            <a:r>
              <a:rPr lang="en-GB" sz="1800" b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physical, social, emotional and cognitive growth</a:t>
            </a:r>
            <a:r>
              <a:rPr lang="en-GB" sz="18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are equally important </a:t>
            </a:r>
            <a:r>
              <a:rPr lang="en-GB" sz="17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(Murray et al., 2022).</a:t>
            </a:r>
            <a:endParaRPr lang="en-GB" sz="180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spcAft>
                <a:spcPts val="800"/>
              </a:spcAft>
              <a:buFont typeface="Avenir Book" panose="02000503020000020003" pitchFamily="2" charset="0"/>
              <a:buChar char="-"/>
            </a:pPr>
            <a:endParaRPr lang="en-GB" sz="100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2" name="Picture 8" descr="Maria Montessori">
            <a:extLst>
              <a:ext uri="{FF2B5EF4-FFF2-40B4-BE49-F238E27FC236}">
                <a16:creationId xmlns:a16="http://schemas.microsoft.com/office/drawing/2014/main" id="{99E0ACCB-0ECC-C3ED-6C28-834B3E743E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3"/>
          <a:stretch/>
        </p:blipFill>
        <p:spPr bwMode="auto">
          <a:xfrm>
            <a:off x="6374920" y="758514"/>
            <a:ext cx="5122238" cy="5122238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F4657A-D6AD-4B76-A3D9-48089C4FD336}"/>
              </a:ext>
            </a:extLst>
          </p:cNvPr>
          <p:cNvSpPr txBox="1"/>
          <p:nvPr/>
        </p:nvSpPr>
        <p:spPr>
          <a:xfrm>
            <a:off x="10199915" y="6096000"/>
            <a:ext cx="13112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400"/>
              <a:t>(</a:t>
            </a:r>
            <a:r>
              <a:rPr lang="en-US" sz="1400" err="1"/>
              <a:t>Ulstein</a:t>
            </a:r>
            <a:r>
              <a:rPr lang="en-US" sz="1400"/>
              <a:t>, 2014)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C62CD28A-D162-ECC0-7AD4-377D3AD19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BBFFD-A033-EA41-B046-C63B592882B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829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0E5EB-C550-DF45-6B21-2F9985573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7654008" cy="950587"/>
          </a:xfrm>
        </p:spPr>
        <p:txBody>
          <a:bodyPr anchor="b">
            <a:normAutofit/>
          </a:bodyPr>
          <a:lstStyle/>
          <a:p>
            <a:pPr algn="ctr"/>
            <a:r>
              <a:rPr lang="en-GB" sz="4000">
                <a:solidFill>
                  <a:srgbClr val="FFFFFF"/>
                </a:solidFill>
              </a:rPr>
              <a:t>]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3259813-ABD6-9955-6422-EB7A50FFA0A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234543" y="0"/>
          <a:ext cx="7837714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Montessori Core Principles">
            <a:extLst>
              <a:ext uri="{FF2B5EF4-FFF2-40B4-BE49-F238E27FC236}">
                <a16:creationId xmlns:a16="http://schemas.microsoft.com/office/drawing/2014/main" id="{198529E4-977E-F316-228B-A676710230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271940"/>
            <a:ext cx="3743325" cy="3780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F533BC3-A4AE-15B8-5532-279D3C70FBE3}"/>
              </a:ext>
            </a:extLst>
          </p:cNvPr>
          <p:cNvSpPr txBox="1"/>
          <p:nvPr/>
        </p:nvSpPr>
        <p:spPr>
          <a:xfrm>
            <a:off x="353037" y="204731"/>
            <a:ext cx="3347426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chemeClr val="accent1"/>
                </a:solidFill>
              </a:rPr>
              <a:t>Four core principles </a:t>
            </a:r>
          </a:p>
          <a:p>
            <a:pPr algn="ctr"/>
            <a:r>
              <a:rPr lang="en-GB" sz="3600" b="1" dirty="0">
                <a:solidFill>
                  <a:schemeClr val="accent1"/>
                </a:solidFill>
              </a:rPr>
              <a:t>of Montessori</a:t>
            </a:r>
            <a:endParaRPr lang="en-US" sz="2000" b="1" dirty="0">
              <a:solidFill>
                <a:schemeClr val="accent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B1FE2E-B39A-1A1F-60FD-612D51B6A44B}"/>
              </a:ext>
            </a:extLst>
          </p:cNvPr>
          <p:cNvSpPr txBox="1"/>
          <p:nvPr/>
        </p:nvSpPr>
        <p:spPr>
          <a:xfrm>
            <a:off x="2034147" y="6192327"/>
            <a:ext cx="1941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b="0" i="0" u="none" strike="noStrike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(</a:t>
            </a:r>
            <a:r>
              <a:rPr lang="en-GB" sz="1800" b="0" i="0" u="none" strike="noStrike" err="1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Sapientia</a:t>
            </a:r>
            <a:r>
              <a:rPr lang="en-GB" sz="1800" b="0" i="0" u="none" strike="noStrike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, 2024)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478361D0-4B9D-492F-1A3B-782004328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BBFFD-A033-EA41-B046-C63B592882B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987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3B0CC30-2AE9-9E47-89DD-AE244C7AD3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3E5BBF5-04DA-044D-B539-CDBE297587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7CF2BB1-80C4-9540-80FC-4DEF1005D3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DCA68E6-3B76-7142-9A65-2998B1EC54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C95C47E-3AA8-6D4A-A877-419593A06C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2C0699A-92AB-7243-B9BB-4FAB1873EE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933BAF5-C7D2-B349-AD69-DA691037E4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C68A1CF-E2DE-8B4E-9CE2-26DE36B928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B69DC1-3FE0-B32C-E424-CE38DC737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  <a:ln>
            <a:solidFill>
              <a:schemeClr val="accent2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3600" b="1"/>
              <a:t>How does Montessori’s theory support the development of skills and knowledge? 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5EA2159C-EDB2-674F-997F-077D2648B41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37067" y="1772356"/>
          <a:ext cx="11717866" cy="4921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86150-4BCA-BEFC-4858-0B62E8C30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BBFFD-A033-EA41-B046-C63B592882B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158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7B655B5-FE71-CA4F-80A9-DA0F68A2D6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EE391A-8165-344D-AC21-75D5AD3AC3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B745EE9-7CC8-1C45-90FD-336033171E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589B8FE-D221-844B-B9DD-160BB2A5E4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306A656-8674-AF41-8321-31544661C0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3DEBFA0-A969-3F4B-B964-863C595A53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F7F82-989E-9995-5090-130730165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b="1"/>
              <a:t>Criticisms of Montessori’s Theory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BBE89F-6F8F-7240-38EC-4CF68FDD8F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 fontScale="92500" lnSpcReduction="20000"/>
          </a:bodyPr>
          <a:lstStyle/>
          <a:p>
            <a:pPr lvl="0">
              <a:lnSpc>
                <a:spcPct val="100000"/>
              </a:lnSpc>
              <a:spcAft>
                <a:spcPts val="800"/>
              </a:spcAft>
              <a:buFont typeface="Wingdings" pitchFamily="2" charset="2"/>
              <a:buChar char="Ø"/>
            </a:pPr>
            <a:r>
              <a:rPr lang="en-GB" sz="2200"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en-GB" sz="22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ome schools may simply be following a trend</a:t>
            </a:r>
          </a:p>
          <a:p>
            <a:pPr lvl="1">
              <a:lnSpc>
                <a:spcPct val="100000"/>
              </a:lnSpc>
              <a:spcAft>
                <a:spcPts val="800"/>
              </a:spcAft>
            </a:pPr>
            <a:r>
              <a:rPr lang="en-GB" sz="22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which can hugely influence the child's outcome </a:t>
            </a:r>
            <a:r>
              <a:rPr lang="en-GB" sz="18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(Robson and Franco, 2023).</a:t>
            </a:r>
          </a:p>
          <a:p>
            <a:pPr marL="457200" lvl="1" indent="0">
              <a:lnSpc>
                <a:spcPct val="100000"/>
              </a:lnSpc>
              <a:spcAft>
                <a:spcPts val="800"/>
              </a:spcAft>
              <a:buNone/>
            </a:pPr>
            <a:endParaRPr lang="en-GB" sz="220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  <a:spcAft>
                <a:spcPts val="800"/>
              </a:spcAft>
              <a:buFont typeface="Wingdings" pitchFamily="2" charset="2"/>
              <a:buChar char="Ø"/>
            </a:pPr>
            <a:r>
              <a:rPr lang="en-GB" sz="22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Montessori's theory needs to adapt to social and technological change </a:t>
            </a:r>
            <a:r>
              <a:rPr lang="en-GB" sz="18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(Robson and Franco, 2023).</a:t>
            </a:r>
          </a:p>
          <a:p>
            <a:pPr marL="0" lvl="0" indent="0">
              <a:lnSpc>
                <a:spcPct val="100000"/>
              </a:lnSpc>
              <a:spcAft>
                <a:spcPts val="800"/>
              </a:spcAft>
              <a:buNone/>
            </a:pPr>
            <a:endParaRPr lang="en-GB" sz="180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  <a:buFont typeface="Wingdings" pitchFamily="2" charset="2"/>
              <a:buChar char="Ø"/>
            </a:pPr>
            <a:r>
              <a:rPr lang="en-GB" sz="22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The open-ended structure of the classroom = intimidating for some</a:t>
            </a:r>
            <a:r>
              <a:rPr lang="en-GB" sz="2200" b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children</a:t>
            </a:r>
          </a:p>
          <a:p>
            <a:pPr lvl="1">
              <a:lnSpc>
                <a:spcPct val="100000"/>
              </a:lnSpc>
            </a:pPr>
            <a:r>
              <a:rPr lang="en-GB" sz="2200"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GB" sz="22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ome children prefer routine and structure </a:t>
            </a:r>
            <a:r>
              <a:rPr lang="en-GB" sz="18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(Robson and Franco, 2023).</a:t>
            </a:r>
          </a:p>
          <a:p>
            <a:pPr marL="457200" lvl="1" indent="0">
              <a:lnSpc>
                <a:spcPct val="100000"/>
              </a:lnSpc>
              <a:buNone/>
            </a:pPr>
            <a:endParaRPr lang="en-GB" sz="220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  <a:spcAft>
                <a:spcPts val="800"/>
              </a:spcAft>
              <a:buFont typeface="Wingdings" pitchFamily="2" charset="2"/>
              <a:buChar char="Ø"/>
            </a:pPr>
            <a:r>
              <a:rPr lang="en-GB" sz="2200">
                <a:ea typeface="Times New Roman" panose="02020603050405020304" pitchFamily="18" charset="0"/>
                <a:cs typeface="Times New Roman" panose="02020603050405020304" pitchFamily="18" charset="0"/>
              </a:rPr>
              <a:t> Montessori’s theory is</a:t>
            </a:r>
            <a:r>
              <a:rPr lang="en-GB" sz="22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not promoting children’s imaginations and creativity</a:t>
            </a:r>
            <a:endParaRPr lang="en-GB" sz="180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00000"/>
              </a:lnSpc>
              <a:spcAft>
                <a:spcPts val="800"/>
              </a:spcAft>
            </a:pPr>
            <a:r>
              <a:rPr lang="en-GB" sz="2000">
                <a:ea typeface="Times New Roman" panose="02020603050405020304" pitchFamily="18" charset="0"/>
                <a:cs typeface="Times New Roman" panose="02020603050405020304" pitchFamily="18" charset="0"/>
              </a:rPr>
              <a:t>as she did not support role-play activities </a:t>
            </a:r>
            <a:r>
              <a:rPr lang="en-GB" sz="180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(Isaacs, 2018).</a:t>
            </a:r>
            <a:endParaRPr lang="en-GB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C4A6A9-11BE-97A4-60E5-1077EF98C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BBFFD-A033-EA41-B046-C63B592882B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017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9DFE2-EFC7-1767-D37B-C73248788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111" y="90312"/>
            <a:ext cx="11164711" cy="1004710"/>
          </a:xfrm>
          <a:ln>
            <a:noFill/>
          </a:ln>
        </p:spPr>
        <p:txBody>
          <a:bodyPr/>
          <a:lstStyle/>
          <a:p>
            <a:r>
              <a:rPr lang="en-US"/>
              <a:t>How is Montessori applying to the classroom</a:t>
            </a:r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98B7CDF2-87E1-DD13-DB7C-2C3F1180329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0" y="1127051"/>
          <a:ext cx="12192000" cy="57126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72F1379-B7D9-828B-FEF4-29A5B74107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BBFFD-A033-EA41-B046-C63B592882B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338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BE46D04-E118-A84F-A8BF-7D898AB5EA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0F2B6E9-D797-D145-8F8E-FB9D6170EE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8655420-BC91-4E4B-8175-2EF474D392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4186E12-6486-0142-9FC8-0E51B8F71A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274CE43-8DA4-FE47-ADF7-A860C84CBB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B6B5FFC-BCCF-9F43-99E6-6455755213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BBF77EB-768D-E64C-AB44-1959A32BDD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9A7EA98-D868-4E41-B061-7BD68BE6DC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C17DE74-01C9-4859-B65A-85CF999E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68C0432-0E90-4CC1-8CD3-D44A90DF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chemeClr val="accent2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6D1E0A-4EE7-471E-0F3C-ECF96E7DD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/>
          </a:bodyPr>
          <a:lstStyle/>
          <a:p>
            <a:pPr algn="ctr"/>
            <a:r>
              <a:rPr lang="en-US" sz="4200" b="1" dirty="0">
                <a:solidFill>
                  <a:srgbClr val="FFFFFF"/>
                </a:solidFill>
              </a:rPr>
              <a:t>How learning is assessed and planned - Montessori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11D8AB-6E98-9C1A-3F55-694988CE0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86789"/>
            <a:ext cx="10515600" cy="35901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200">
                <a:effectLst/>
                <a:ea typeface="Times New Roman" panose="02020603050405020304" pitchFamily="18" charset="0"/>
              </a:rPr>
              <a:t>The Welsh Governments intention is that the learners will become young adults that are</a:t>
            </a:r>
            <a:r>
              <a:rPr lang="en-GB" sz="1200">
                <a:ea typeface="Times New Roman" panose="02020603050405020304" pitchFamily="18" charset="0"/>
              </a:rPr>
              <a:t> : </a:t>
            </a:r>
            <a:r>
              <a:rPr lang="en-GB" sz="1200">
                <a:effectLst/>
                <a:ea typeface="Times New Roman" panose="02020603050405020304" pitchFamily="18" charset="0"/>
              </a:rPr>
              <a:t>(Welsh government, 2017)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200" b="1">
                <a:effectLst/>
                <a:ea typeface="Times New Roman" panose="02020603050405020304" pitchFamily="18" charset="0"/>
              </a:rPr>
              <a:t>ambitious, capable learners, ready to learn throughout their lives </a:t>
            </a:r>
          </a:p>
          <a:p>
            <a:pPr lvl="1">
              <a:buFont typeface="Wingdings" pitchFamily="2" charset="2"/>
              <a:buChar char="ü"/>
            </a:pPr>
            <a:r>
              <a:rPr lang="en-GB" sz="1200" kern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Children are born with a natural ability and readiness to learn </a:t>
            </a:r>
            <a:r>
              <a:rPr lang="en-GB" sz="1200" b="0" i="0" u="none" strike="noStrike">
                <a:effectLst/>
              </a:rPr>
              <a:t>(Wetherley, 2017).</a:t>
            </a:r>
            <a:endParaRPr lang="en-GB" sz="1200">
              <a:effectLst/>
              <a:ea typeface="Times New Roman" panose="02020603050405020304" pitchFamily="18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en-GB" sz="1200">
                <a:effectLst/>
                <a:ea typeface="Times New Roman" panose="02020603050405020304" pitchFamily="18" charset="0"/>
              </a:rPr>
              <a:t>Learning is something to be embraced and enjoyed (Gray and Macblain, 2015).</a:t>
            </a:r>
          </a:p>
          <a:p>
            <a:pPr lvl="2">
              <a:buFont typeface="Wingdings" pitchFamily="2" charset="2"/>
              <a:buChar char="ü"/>
            </a:pPr>
            <a:r>
              <a:rPr lang="en-GB" sz="1200">
                <a:effectLst/>
                <a:ea typeface="Times New Roman" panose="02020603050405020304" pitchFamily="18" charset="0"/>
              </a:rPr>
              <a:t>Constantly adjust  the environment - as that will awaken the child’s curiosity, interests and encourage independency (Arthur and Peterson, 2013).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200" b="1">
                <a:effectLst/>
                <a:ea typeface="Times New Roman" panose="02020603050405020304" pitchFamily="18" charset="0"/>
              </a:rPr>
              <a:t>enterprising, creative contributors, ready to play a full part in life and work.</a:t>
            </a:r>
          </a:p>
          <a:p>
            <a:pPr lvl="1">
              <a:buFont typeface="Wingdings" pitchFamily="2" charset="2"/>
              <a:buChar char="ü"/>
            </a:pPr>
            <a:r>
              <a:rPr lang="en-GB" sz="1200" kern="0">
                <a:ea typeface="Times New Roman" panose="02020603050405020304" pitchFamily="18" charset="0"/>
              </a:rPr>
              <a:t>C</a:t>
            </a:r>
            <a:r>
              <a:rPr lang="en-GB" sz="1200" kern="0">
                <a:effectLst/>
                <a:ea typeface="Times New Roman" panose="02020603050405020304" pitchFamily="18" charset="0"/>
              </a:rPr>
              <a:t>hildren can explore using their imagination to build confidence, creativity and self-expression (Berg, 2021)</a:t>
            </a:r>
            <a:r>
              <a:rPr lang="en-GB" sz="1200">
                <a:effectLst/>
              </a:rPr>
              <a:t>. </a:t>
            </a:r>
          </a:p>
          <a:p>
            <a:pPr lvl="1">
              <a:buFont typeface="Wingdings" pitchFamily="2" charset="2"/>
              <a:buChar char="ü"/>
            </a:pPr>
            <a:r>
              <a:rPr lang="en-GB" sz="1200">
                <a:ea typeface="Times New Roman" panose="02020603050405020304" pitchFamily="18" charset="0"/>
              </a:rPr>
              <a:t>The Montessori</a:t>
            </a:r>
            <a:r>
              <a:rPr lang="en-GB" sz="1200">
                <a:effectLst/>
                <a:ea typeface="Times New Roman" panose="02020603050405020304" pitchFamily="18" charset="0"/>
              </a:rPr>
              <a:t> involves using Arts, Music, drama, poetry (Toadhall, 2024).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200" b="1">
                <a:effectLst/>
                <a:ea typeface="Times New Roman" panose="02020603050405020304" pitchFamily="18" charset="0"/>
              </a:rPr>
              <a:t>ethical, informed citizens of Wales and the world </a:t>
            </a:r>
          </a:p>
          <a:p>
            <a:pPr lvl="1">
              <a:buFont typeface="Wingdings" pitchFamily="2" charset="2"/>
              <a:buChar char="ü"/>
            </a:pPr>
            <a:r>
              <a:rPr lang="en-GB" sz="1200">
                <a:effectLst/>
                <a:ea typeface="Times New Roman" panose="02020603050405020304" pitchFamily="18" charset="0"/>
              </a:rPr>
              <a:t>One whole section of the Montessori curriculum is just focussing on Culture &amp; Understanding of the World (Toadhall, 2024).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200" b="1">
                <a:effectLst/>
                <a:ea typeface="Times New Roman" panose="02020603050405020304" pitchFamily="18" charset="0"/>
              </a:rPr>
              <a:t>healthy, confident individuals, ready to lead fulfilling lives as valued members of society</a:t>
            </a:r>
          </a:p>
          <a:p>
            <a:pPr lvl="1">
              <a:buFont typeface="Wingdings" pitchFamily="2" charset="2"/>
              <a:buChar char="ü"/>
            </a:pPr>
            <a:r>
              <a:rPr lang="en-GB" sz="1200" kern="0">
                <a:effectLst/>
                <a:ea typeface="Times New Roman" panose="02020603050405020304" pitchFamily="18" charset="0"/>
              </a:rPr>
              <a:t>holistic approach (</a:t>
            </a:r>
            <a:r>
              <a:rPr lang="en-GB" sz="1200" ker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physical, social, emotional and cognitive growth are equally important</a:t>
            </a:r>
            <a:r>
              <a:rPr lang="en-GB" sz="1200" kern="0">
                <a:effectLst/>
                <a:ea typeface="Times New Roman" panose="02020603050405020304" pitchFamily="18" charset="0"/>
              </a:rPr>
              <a:t>) </a:t>
            </a:r>
            <a:r>
              <a:rPr lang="en-GB" sz="1200"/>
              <a:t>(Wetherley, 2017) </a:t>
            </a:r>
            <a:endParaRPr lang="en-GB" sz="1200" kern="0">
              <a:effectLst/>
              <a:ea typeface="Times New Roman" panose="02020603050405020304" pitchFamily="18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en-GB" sz="1200">
                <a:effectLst/>
                <a:ea typeface="Times New Roman" panose="02020603050405020304" pitchFamily="18" charset="0"/>
              </a:rPr>
              <a:t>Independence and the ability to care for oneself = key principles of the Montessori philosophy (Macblain, 2014).</a:t>
            </a:r>
          </a:p>
          <a:p>
            <a:endParaRPr lang="en-US" sz="120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A5B773-0F82-9BD7-2284-9BCF6DCE7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5EBBFFD-A033-EA41-B046-C63B592882B0}" type="slidenum">
              <a:rPr lang="en-US" smtClean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984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40667-7E7B-D0B3-946D-DA2080F8CB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17576"/>
            <a:ext cx="10909640" cy="12493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Conclusion 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271FCF25-D12C-45BC-1B90-7DD8DBB1B4A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20040" y="2817292"/>
          <a:ext cx="11548873" cy="3218716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  <a:tableStyleId>{5C22544A-7EE6-4342-B048-85BDC9FD1C3A}</a:tableStyleId>
              </a:tblPr>
              <a:tblGrid>
                <a:gridCol w="5753659">
                  <a:extLst>
                    <a:ext uri="{9D8B030D-6E8A-4147-A177-3AD203B41FA5}">
                      <a16:colId xmlns:a16="http://schemas.microsoft.com/office/drawing/2014/main" val="2595145785"/>
                    </a:ext>
                  </a:extLst>
                </a:gridCol>
                <a:gridCol w="5795214">
                  <a:extLst>
                    <a:ext uri="{9D8B030D-6E8A-4147-A177-3AD203B41FA5}">
                      <a16:colId xmlns:a16="http://schemas.microsoft.com/office/drawing/2014/main" val="2104241199"/>
                    </a:ext>
                  </a:extLst>
                </a:gridCol>
              </a:tblGrid>
              <a:tr h="456958">
                <a:tc>
                  <a:txBody>
                    <a:bodyPr/>
                    <a:lstStyle/>
                    <a:p>
                      <a:pPr algn="l"/>
                      <a:r>
                        <a:rPr lang="en-US" sz="1800" b="0" cap="none" spc="0">
                          <a:solidFill>
                            <a:schemeClr val="bg1"/>
                          </a:solidFill>
                        </a:rPr>
                        <a:t>PIAGET</a:t>
                      </a:r>
                    </a:p>
                  </a:txBody>
                  <a:tcPr marL="100064" marR="100064" marT="100064" marB="50032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0" cap="none" spc="0">
                          <a:solidFill>
                            <a:schemeClr val="bg1"/>
                          </a:solidFill>
                        </a:rPr>
                        <a:t>MONTESSORI</a:t>
                      </a:r>
                    </a:p>
                  </a:txBody>
                  <a:tcPr marL="100064" marR="100064" marT="100064" marB="50032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1939073"/>
                  </a:ext>
                </a:extLst>
              </a:tr>
              <a:tr h="59037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cap="none" spc="0">
                          <a:solidFill>
                            <a:schemeClr val="tx1"/>
                          </a:solidFill>
                        </a:rPr>
                        <a:t>Cognitive constructivist</a:t>
                      </a:r>
                    </a:p>
                    <a:p>
                      <a:pPr algn="l"/>
                      <a:endParaRPr lang="en-US" sz="13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00064" marR="100064" marT="100064" marB="5003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cap="none" spc="0">
                          <a:solidFill>
                            <a:schemeClr val="tx1"/>
                          </a:solidFill>
                        </a:rPr>
                        <a:t>Child-centered  Education </a:t>
                      </a:r>
                    </a:p>
                    <a:p>
                      <a:pPr algn="r"/>
                      <a:endParaRPr lang="en-US" sz="13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00064" marR="100064" marT="100064" marB="5003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0894619"/>
                  </a:ext>
                </a:extLst>
              </a:tr>
              <a:tr h="7905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cap="none" spc="0">
                          <a:solidFill>
                            <a:schemeClr val="tx1"/>
                          </a:solidFill>
                        </a:rPr>
                        <a:t>Encourages open-ended exploration, spontaneity, unstructured play </a:t>
                      </a:r>
                    </a:p>
                    <a:p>
                      <a:endParaRPr lang="en-US" sz="13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00064" marR="100064" marT="100064" marB="5003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cap="none" spc="0">
                          <a:solidFill>
                            <a:schemeClr val="tx1"/>
                          </a:solidFill>
                        </a:rPr>
                        <a:t>Specially designed furniture and hands-on material in a prepared environment will enhance the child’s sensory and cognitive development. </a:t>
                      </a:r>
                    </a:p>
                    <a:p>
                      <a:endParaRPr lang="en-US" sz="13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00064" marR="100064" marT="100064" marB="5003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6754553"/>
                  </a:ext>
                </a:extLst>
              </a:tr>
              <a:tr h="7905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cap="none" spc="0">
                          <a:solidFill>
                            <a:schemeClr val="tx1"/>
                          </a:solidFill>
                        </a:rPr>
                        <a:t>Emphasized the importance of cognitive development of the child.</a:t>
                      </a:r>
                    </a:p>
                    <a:p>
                      <a:endParaRPr lang="en-US" sz="13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00064" marR="100064" marT="100064" marB="5003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cap="none" spc="0">
                          <a:solidFill>
                            <a:schemeClr val="tx1"/>
                          </a:solidFill>
                        </a:rPr>
                        <a:t>Holistic learning theory – physical, social, emotional and cognitive growth – equally important. </a:t>
                      </a:r>
                    </a:p>
                    <a:p>
                      <a:endParaRPr lang="en-US" sz="13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00064" marR="100064" marT="100064" marB="5003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4988331"/>
                  </a:ext>
                </a:extLst>
              </a:tr>
              <a:tr h="590376">
                <a:tc>
                  <a:txBody>
                    <a:bodyPr/>
                    <a:lstStyle/>
                    <a:p>
                      <a:r>
                        <a:rPr lang="en-GB" sz="13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-apple-system"/>
                        </a:rPr>
                        <a:t>Piaget identified distinct cognitive stages, highlighting the importance of age-appropriate learning experiences. </a:t>
                      </a:r>
                      <a:endParaRPr lang="en-US" sz="13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00064" marR="100064" marT="100064" marB="5003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-apple-system"/>
                        </a:rPr>
                        <a:t>Montessori suggests four planes of development. Children pass them individually and progress at their own pace.</a:t>
                      </a:r>
                      <a:endParaRPr lang="en-US" sz="1300" cap="none" spc="0">
                        <a:solidFill>
                          <a:schemeClr val="tx1"/>
                        </a:solidFill>
                      </a:endParaRPr>
                    </a:p>
                  </a:txBody>
                  <a:tcPr marL="100064" marR="100064" marT="100064" marB="50032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8431029"/>
                  </a:ext>
                </a:extLst>
              </a:tr>
            </a:tbl>
          </a:graphicData>
        </a:graphic>
      </p:graphicFrame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B47033-AEB8-C7DC-CD10-FDC3A5C27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BBFFD-A033-EA41-B046-C63B592882B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415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766C68-1927-27E7-A34E-A642F5232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 b="1">
                <a:solidFill>
                  <a:srgbClr val="FFFFFF"/>
                </a:solidFill>
              </a:rPr>
              <a:t>Reference list (Ludi)</a:t>
            </a: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93740-6EA5-4871-C35C-4CAA129FD0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GB" sz="700" b="1" i="0" u="none" strike="noStrike">
              <a:effectLst/>
              <a:latin typeface="Arial" panose="020B0604020202020204" pitchFamily="34" charset="0"/>
            </a:endParaRPr>
          </a:p>
          <a:p>
            <a:r>
              <a:rPr lang="en-GB" sz="700" b="0" i="0" u="none" strike="noStrike">
                <a:effectLst/>
                <a:latin typeface="Arial" panose="020B0604020202020204" pitchFamily="34" charset="0"/>
              </a:rPr>
              <a:t>Arthur, J. and Peterson, A. (2013). </a:t>
            </a:r>
            <a:r>
              <a:rPr lang="en-GB" sz="700" b="0" i="1" u="none" strike="noStrike">
                <a:effectLst/>
                <a:latin typeface="Arial" panose="020B0604020202020204" pitchFamily="34" charset="0"/>
              </a:rPr>
              <a:t>The Routledge Companion to Education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. Routledge.</a:t>
            </a:r>
          </a:p>
          <a:p>
            <a:r>
              <a:rPr lang="en-GB" sz="700" b="0" i="0" u="none" strike="noStrike">
                <a:effectLst/>
                <a:latin typeface="Arial" panose="020B0604020202020204" pitchFamily="34" charset="0"/>
              </a:rPr>
              <a:t>Berg, V. (2021). </a:t>
            </a:r>
            <a:r>
              <a:rPr lang="en-GB" sz="700" b="0" i="1" u="none" strike="noStrike">
                <a:effectLst/>
                <a:latin typeface="Arial" panose="020B0604020202020204" pitchFamily="34" charset="0"/>
              </a:rPr>
              <a:t>The Montessori method of education: A child-led approach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. [online] 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Daynurseries.co.uk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. Available at: https://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www.daynurseries.co.uk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/advice/the-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montessori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-method-of-education-a-child-led-approach [Accessed 27 Feb. 2024].</a:t>
            </a:r>
          </a:p>
          <a:p>
            <a:r>
              <a:rPr lang="en-GB" sz="700" b="0" i="0" u="none" strike="noStrike">
                <a:effectLst/>
                <a:latin typeface="Arial" panose="020B0604020202020204" pitchFamily="34" charset="0"/>
              </a:rPr>
              <a:t>Cole, S. (2019). </a:t>
            </a:r>
            <a:r>
              <a:rPr lang="en-GB" sz="700" b="0" i="1" u="none" strike="noStrike">
                <a:effectLst/>
                <a:latin typeface="Arial" panose="020B0604020202020204" pitchFamily="34" charset="0"/>
              </a:rPr>
              <a:t>Reasons the Montessori Method Continues a Century after Being Developed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. [online] 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blog.fms.org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. Available at: https://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blog.fms.org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/reasons-the-montessori-method-continues-a-century-after-being-developed [Accessed 27 Feb. 2024].</a:t>
            </a:r>
          </a:p>
          <a:p>
            <a:r>
              <a:rPr lang="en-GB" sz="700" b="0" i="0" u="none" strike="noStrike">
                <a:effectLst/>
                <a:latin typeface="Arial" panose="020B0604020202020204" pitchFamily="34" charset="0"/>
              </a:rPr>
              <a:t>Gray, C. and 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Macblain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, S. (2015). </a:t>
            </a:r>
            <a:r>
              <a:rPr lang="en-GB" sz="700" b="0" i="1" u="none" strike="noStrike">
                <a:effectLst/>
                <a:latin typeface="Arial" panose="020B0604020202020204" pitchFamily="34" charset="0"/>
              </a:rPr>
              <a:t>Learning theories in childhood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. 2nd ed. London: Sage.</a:t>
            </a:r>
          </a:p>
          <a:p>
            <a:r>
              <a:rPr lang="en-GB" sz="700" b="0" i="0" u="none" strike="noStrike">
                <a:effectLst/>
                <a:latin typeface="Arial" panose="020B0604020202020204" pitchFamily="34" charset="0"/>
              </a:rPr>
              <a:t>Isaacs, B. (2018). </a:t>
            </a:r>
            <a:r>
              <a:rPr lang="en-GB" sz="700" b="0" i="1" u="none" strike="noStrike">
                <a:effectLst/>
                <a:latin typeface="Arial" panose="020B0604020202020204" pitchFamily="34" charset="0"/>
              </a:rPr>
              <a:t>Understanding the Montessori approach : early years education in practice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. 2nd ed. Abingdon, Oxon ; New York, Ny: Routledge, p.99.</a:t>
            </a:r>
          </a:p>
          <a:p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Macblain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, S. (2014). </a:t>
            </a:r>
            <a:r>
              <a:rPr lang="en-GB" sz="700" b="0" i="1" u="none" strike="noStrike">
                <a:effectLst/>
                <a:latin typeface="Arial" panose="020B0604020202020204" pitchFamily="34" charset="0"/>
              </a:rPr>
              <a:t>How children learn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. London: Sage Publications.</a:t>
            </a:r>
          </a:p>
          <a:p>
            <a:r>
              <a:rPr lang="en-GB" sz="700" b="0" i="0" u="none" strike="noStrike">
                <a:effectLst/>
                <a:latin typeface="Arial" panose="020B0604020202020204" pitchFamily="34" charset="0"/>
              </a:rPr>
              <a:t>May, S. (n.d.). </a:t>
            </a:r>
            <a:r>
              <a:rPr lang="en-GB" sz="700" b="0" i="1" u="none" strike="noStrike">
                <a:effectLst/>
                <a:latin typeface="Arial" panose="020B0604020202020204" pitchFamily="34" charset="0"/>
              </a:rPr>
              <a:t>Maria Montessori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. [online] Biola University. Available at: https://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www.biola.edu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/talbot/ce20/database/maria-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montessori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#:~:text=Montessori%20noted%20four%20planes%20of [Accessed 27 Feb. 2024].</a:t>
            </a:r>
          </a:p>
          <a:p>
            <a:r>
              <a:rPr lang="en-GB" sz="700" b="0" i="0" u="none" strike="noStrike">
                <a:effectLst/>
                <a:latin typeface="Arial" panose="020B0604020202020204" pitchFamily="34" charset="0"/>
              </a:rPr>
              <a:t>Murray, A.K., Miller, M., 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Postlewaite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, E.L. and Clark, K. (2022). Implementing the Montessori approach in an undergraduate marketing course: A case study. </a:t>
            </a:r>
            <a:r>
              <a:rPr lang="en-GB" sz="700" b="0" i="1" u="none" strike="noStrike">
                <a:effectLst/>
                <a:latin typeface="Arial" panose="020B0604020202020204" pitchFamily="34" charset="0"/>
              </a:rPr>
              <a:t>Frontiers in Education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, [online] 7. 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doi:https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://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doi.org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/10.3389/feduc.2022.1033752.</a:t>
            </a:r>
          </a:p>
          <a:p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Özerem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, A. and 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Kavaz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, R. (2013). Montessori Approach in Pre-School Education and Its Effects. </a:t>
            </a:r>
            <a:r>
              <a:rPr lang="en-GB" sz="700" b="0" i="1" u="none" strike="noStrike">
                <a:effectLst/>
                <a:latin typeface="Arial" panose="020B0604020202020204" pitchFamily="34" charset="0"/>
              </a:rPr>
              <a:t>The Online Journal of New Horizons in Education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, [online] 3(3). Available at: https://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www.tojsat.net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/journals/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tojned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/volumes/tojned-volume03-i03.pdf#page=18 [Accessed 27 Feb. 2024].</a:t>
            </a:r>
          </a:p>
          <a:p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Rathunde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, K. (2014). Understanding Optimal School Experience: Contributions from Montessori Education. </a:t>
            </a:r>
            <a:r>
              <a:rPr lang="en-GB" sz="700" b="0" i="1" u="none" strike="noStrike">
                <a:effectLst/>
                <a:latin typeface="Arial" panose="020B0604020202020204" pitchFamily="34" charset="0"/>
              </a:rPr>
              <a:t>Teachers College Record: the Voice of Scholarship in Education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, 116(13), pp.253–274. 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doi:https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://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doi.org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/10.1177/016146811411601317.</a:t>
            </a:r>
          </a:p>
          <a:p>
            <a:r>
              <a:rPr lang="en-GB" sz="700" b="0" i="0" u="none" strike="noStrike">
                <a:effectLst/>
                <a:latin typeface="Arial" panose="020B0604020202020204" pitchFamily="34" charset="0"/>
              </a:rPr>
              <a:t>Robson, D. and Franco, A. (2023). </a:t>
            </a:r>
            <a:r>
              <a:rPr lang="en-GB" sz="700" b="0" i="1" u="none" strike="noStrike">
                <a:effectLst/>
                <a:latin typeface="Arial" panose="020B0604020202020204" pitchFamily="34" charset="0"/>
              </a:rPr>
              <a:t>Montessori: The world’s most influential school?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 [online] 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www.bbc.com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. Available at: https://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www.bbc.com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/future/article/20230131-does-the-montessori-method-actually-work [Accessed 27 Feb. 2024].</a:t>
            </a:r>
          </a:p>
          <a:p>
            <a:r>
              <a:rPr lang="en-GB" sz="700" b="0" i="0" u="none" strike="noStrike">
                <a:effectLst/>
                <a:latin typeface="Arial" panose="020B0604020202020204" pitchFamily="34" charset="0"/>
              </a:rPr>
              <a:t>Ruhl, C. (2021). </a:t>
            </a:r>
            <a:r>
              <a:rPr lang="en-GB" sz="700" b="0" i="1" u="none" strike="noStrike">
                <a:effectLst/>
                <a:latin typeface="Arial" panose="020B0604020202020204" pitchFamily="34" charset="0"/>
              </a:rPr>
              <a:t>Montessori method of education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. [online] 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www.simplypsychology.org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. Available at: https://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www.simplypsychology.org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/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montessori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-method-of-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education.html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 [Accessed 27 Feb. 2024].</a:t>
            </a:r>
          </a:p>
          <a:p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Sapientia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 (2024). </a:t>
            </a:r>
            <a:r>
              <a:rPr lang="en-GB" sz="700" b="0" i="1" u="none" strike="noStrike">
                <a:effectLst/>
                <a:latin typeface="Arial" panose="020B0604020202020204" pitchFamily="34" charset="0"/>
              </a:rPr>
              <a:t>What is Montessori? | Montessori Method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. [online] 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Sapientia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 Montessori. Available at: https://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sapientiamontessori.com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/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montessori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/about-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montessori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/ [Accessed 27 Feb. 2024].</a:t>
            </a:r>
          </a:p>
          <a:p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Toadhall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 (2024). </a:t>
            </a:r>
            <a:r>
              <a:rPr lang="en-GB" sz="700" b="0" i="1" u="none" strike="noStrike">
                <a:effectLst/>
                <a:latin typeface="Arial" panose="020B0604020202020204" pitchFamily="34" charset="0"/>
              </a:rPr>
              <a:t>Nursery 2-4 Years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. [online] 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Toadhall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 Montessori Nurseries and Out Of School Academy. Available at: https://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www.toadhallmontessorinurseries.co.uk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/nursery-2-4-years/ [Accessed 27 Feb. 2024].</a:t>
            </a:r>
          </a:p>
          <a:p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Ulstein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 (2014). </a:t>
            </a:r>
            <a:r>
              <a:rPr lang="en-GB" sz="700" b="0" i="1" u="none" strike="noStrike">
                <a:effectLst/>
                <a:latin typeface="Arial" panose="020B0604020202020204" pitchFamily="34" charset="0"/>
              </a:rPr>
              <a:t>Maria Montessori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. </a:t>
            </a:r>
            <a:r>
              <a:rPr lang="en-GB" sz="700" b="0" i="1" u="none" strike="noStrike">
                <a:effectLst/>
                <a:latin typeface="Arial" panose="020B0604020202020204" pitchFamily="34" charset="0"/>
              </a:rPr>
              <a:t>Biography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. Available at: https://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www.biography.com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/scholar/maria-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montessori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 [Accessed 29 Feb. 2024].</a:t>
            </a:r>
          </a:p>
          <a:p>
            <a:r>
              <a:rPr lang="en-GB" sz="700" b="0" i="0" u="none" strike="noStrike">
                <a:effectLst/>
                <a:latin typeface="Arial" panose="020B0604020202020204" pitchFamily="34" charset="0"/>
              </a:rPr>
              <a:t>Welsh Government (2020). </a:t>
            </a:r>
            <a:r>
              <a:rPr lang="en-GB" sz="700" b="0" i="1" u="none" strike="noStrike">
                <a:effectLst/>
                <a:latin typeface="Arial" panose="020B0604020202020204" pitchFamily="34" charset="0"/>
              </a:rPr>
              <a:t>Curriculum for Wales - Hwb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. [online] 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hwb.gov.wales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. Available at: https://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hwb.gov.wales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/curriculum-for-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wales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/ [Accessed 27 Feb. 2024].</a:t>
            </a:r>
          </a:p>
          <a:p>
            <a:r>
              <a:rPr lang="en-GB" sz="700" b="0" i="0" u="none" strike="noStrike">
                <a:effectLst/>
                <a:latin typeface="Arial" panose="020B0604020202020204" pitchFamily="34" charset="0"/>
              </a:rPr>
              <a:t>Welsh government (2017). </a:t>
            </a:r>
            <a:r>
              <a:rPr lang="en-GB" sz="700" b="0" i="1" u="none" strike="noStrike">
                <a:effectLst/>
                <a:latin typeface="Arial" panose="020B0604020202020204" pitchFamily="34" charset="0"/>
              </a:rPr>
              <a:t>Education in Wales: Our national mission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. Education Wales .</a:t>
            </a:r>
          </a:p>
          <a:p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Wetherley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, E. (2017). </a:t>
            </a:r>
            <a:r>
              <a:rPr lang="en-GB" sz="700" b="0" i="1" u="none" strike="noStrike">
                <a:effectLst/>
                <a:latin typeface="Arial" panose="020B0604020202020204" pitchFamily="34" charset="0"/>
              </a:rPr>
              <a:t>Montessori approach to learning · Grantham Farm Montessori School &amp; The Children’s House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. [online] Grantham Farm Montessori School &amp; The Children’s House. Available at: https://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montessorigranthamfarm.co.uk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/about-us/</a:t>
            </a:r>
            <a:r>
              <a:rPr lang="en-GB" sz="700" b="0" i="0" u="none" strike="noStrike" err="1">
                <a:effectLst/>
                <a:latin typeface="Arial" panose="020B0604020202020204" pitchFamily="34" charset="0"/>
              </a:rPr>
              <a:t>montessori</a:t>
            </a:r>
            <a:r>
              <a:rPr lang="en-GB" sz="700" b="0" i="0" u="none" strike="noStrike">
                <a:effectLst/>
                <a:latin typeface="Arial" panose="020B0604020202020204" pitchFamily="34" charset="0"/>
              </a:rPr>
              <a:t>-approach-to-learning/ [Accessed 27 Feb. 2024].</a:t>
            </a:r>
          </a:p>
          <a:p>
            <a:endParaRPr lang="en-GB" sz="700">
              <a:effectLst/>
              <a:latin typeface="Helvetica" pitchFamily="2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7BACF7-58E8-9D95-15F9-E0137D5ED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41564" y="6356350"/>
            <a:ext cx="181223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5EBBFFD-A033-EA41-B046-C63B592882B0}" type="slidenum">
              <a:rPr lang="en-US" smtClean="0"/>
              <a:pPr>
                <a:spcAft>
                  <a:spcPts val="600"/>
                </a:spcAft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34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1904</Words>
  <Application>Microsoft Macintosh PowerPoint</Application>
  <PresentationFormat>Widescreen</PresentationFormat>
  <Paragraphs>130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-apple-system</vt:lpstr>
      <vt:lpstr>Aptos</vt:lpstr>
      <vt:lpstr>Aptos Display</vt:lpstr>
      <vt:lpstr>Arial</vt:lpstr>
      <vt:lpstr>Avenir Book</vt:lpstr>
      <vt:lpstr>Calibri</vt:lpstr>
      <vt:lpstr>Helvetica</vt:lpstr>
      <vt:lpstr>Times New Roman</vt:lpstr>
      <vt:lpstr>Wingdings</vt:lpstr>
      <vt:lpstr>Office Theme</vt:lpstr>
      <vt:lpstr>Learning Theory and Practice</vt:lpstr>
      <vt:lpstr>Introduction </vt:lpstr>
      <vt:lpstr>]</vt:lpstr>
      <vt:lpstr>How does Montessori’s theory support the development of skills and knowledge? </vt:lpstr>
      <vt:lpstr>Criticisms of Montessori’s Theory </vt:lpstr>
      <vt:lpstr>How is Montessori applying to the classroom</vt:lpstr>
      <vt:lpstr>How learning is assessed and planned - Montessori </vt:lpstr>
      <vt:lpstr>Conclusion </vt:lpstr>
      <vt:lpstr>Reference list (Ludi)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Theory and Practice</dc:title>
  <dc:creator>Lydia Manley (2307320)</dc:creator>
  <cp:lastModifiedBy>Lydia Manley (2307320)</cp:lastModifiedBy>
  <cp:revision>2</cp:revision>
  <dcterms:created xsi:type="dcterms:W3CDTF">2024-03-01T15:15:35Z</dcterms:created>
  <dcterms:modified xsi:type="dcterms:W3CDTF">2024-03-01T15:29:57Z</dcterms:modified>
</cp:coreProperties>
</file>