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6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7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9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0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11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12.xml" ContentType="application/vnd.openxmlformats-officedocument.theme+xml"/>
  <Override PartName="/ppt/slideLayouts/slideLayout37.xml" ContentType="application/vnd.openxmlformats-officedocument.presentationml.slideLayout+xml"/>
  <Override PartName="/ppt/theme/theme1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14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15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16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17.xml" ContentType="application/vnd.openxmlformats-officedocument.theme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18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theme/theme19.xml" ContentType="application/vnd.openxmlformats-officedocument.theme+xml"/>
  <Override PartName="/ppt/slideLayouts/slideLayout77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0" r:id="rId5"/>
    <p:sldMasterId id="2147483652" r:id="rId6"/>
    <p:sldMasterId id="2147483653" r:id="rId7"/>
    <p:sldMasterId id="2147483654" r:id="rId8"/>
    <p:sldMasterId id="2147483655" r:id="rId9"/>
    <p:sldMasterId id="2147483656" r:id="rId10"/>
    <p:sldMasterId id="2147483657" r:id="rId11"/>
    <p:sldMasterId id="2147483658" r:id="rId12"/>
    <p:sldMasterId id="2147483660" r:id="rId13"/>
    <p:sldMasterId id="2147483659" r:id="rId14"/>
    <p:sldMasterId id="2147483661" r:id="rId15"/>
    <p:sldMasterId id="2147483662" r:id="rId16"/>
    <p:sldMasterId id="2147483663" r:id="rId17"/>
    <p:sldMasterId id="2147483664" r:id="rId18"/>
    <p:sldMasterId id="2147483665" r:id="rId19"/>
    <p:sldMasterId id="2147483666" r:id="rId20"/>
    <p:sldMasterId id="2147483673" r:id="rId21"/>
    <p:sldMasterId id="2147483670" r:id="rId22"/>
    <p:sldMasterId id="2147483671" r:id="rId23"/>
  </p:sldMasterIdLst>
  <p:notesMasterIdLst>
    <p:notesMasterId r:id="rId44"/>
  </p:notesMasterIdLst>
  <p:sldIdLst>
    <p:sldId id="719" r:id="rId24"/>
    <p:sldId id="301" r:id="rId25"/>
    <p:sldId id="302" r:id="rId26"/>
    <p:sldId id="329" r:id="rId27"/>
    <p:sldId id="534" r:id="rId28"/>
    <p:sldId id="726" r:id="rId29"/>
    <p:sldId id="326" r:id="rId30"/>
    <p:sldId id="344" r:id="rId31"/>
    <p:sldId id="340" r:id="rId32"/>
    <p:sldId id="341" r:id="rId33"/>
    <p:sldId id="343" r:id="rId34"/>
    <p:sldId id="722" r:id="rId35"/>
    <p:sldId id="337" r:id="rId36"/>
    <p:sldId id="333" r:id="rId37"/>
    <p:sldId id="335" r:id="rId38"/>
    <p:sldId id="334" r:id="rId39"/>
    <p:sldId id="723" r:id="rId40"/>
    <p:sldId id="724" r:id="rId41"/>
    <p:sldId id="725" r:id="rId42"/>
    <p:sldId id="721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E446965-0497-4749-90F7-18ED3B2A1F1E}" v="1" dt="2023-02-06T11:27:35.41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82"/>
    <p:restoredTop sz="77253"/>
  </p:normalViewPr>
  <p:slideViewPr>
    <p:cSldViewPr snapToGrid="0">
      <p:cViewPr varScale="1">
        <p:scale>
          <a:sx n="76" d="100"/>
          <a:sy n="76" d="100"/>
        </p:scale>
        <p:origin x="93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3.xml"/><Relationship Id="rId39" Type="http://schemas.openxmlformats.org/officeDocument/2006/relationships/slide" Target="slides/slide16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11.xml"/><Relationship Id="rId42" Type="http://schemas.openxmlformats.org/officeDocument/2006/relationships/slide" Target="slides/slide19.xml"/><Relationship Id="rId47" Type="http://schemas.openxmlformats.org/officeDocument/2006/relationships/theme" Target="theme/theme1.xml"/><Relationship Id="rId50" Type="http://schemas.microsoft.com/office/2015/10/relationships/revisionInfo" Target="revisionInfo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9" Type="http://schemas.openxmlformats.org/officeDocument/2006/relationships/slide" Target="slides/slide6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slide" Target="slides/slide14.xml"/><Relationship Id="rId40" Type="http://schemas.openxmlformats.org/officeDocument/2006/relationships/slide" Target="slides/slide17.xml"/><Relationship Id="rId45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5.xml"/><Relationship Id="rId36" Type="http://schemas.openxmlformats.org/officeDocument/2006/relationships/slide" Target="slides/slide13.xml"/><Relationship Id="rId49" Type="http://schemas.microsoft.com/office/2016/11/relationships/changesInfo" Target="changesInfos/changesInfo1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slide" Target="slides/slide8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43" Type="http://schemas.openxmlformats.org/officeDocument/2006/relationships/slide" Target="slides/slide20.xml"/><Relationship Id="rId48" Type="http://schemas.openxmlformats.org/officeDocument/2006/relationships/tableStyles" Target="tableStyle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slide" Target="slides/slide15.xml"/><Relationship Id="rId46" Type="http://schemas.openxmlformats.org/officeDocument/2006/relationships/viewProps" Target="viewProps.xml"/><Relationship Id="rId20" Type="http://schemas.openxmlformats.org/officeDocument/2006/relationships/slideMaster" Target="slideMasters/slideMaster17.xml"/><Relationship Id="rId41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alin Jacob Wilson Packia Dhas" userId="050d7d71-3621-4503-95e8-1c9a9d962492" providerId="ADAL" clId="{DE446965-0497-4749-90F7-18ED3B2A1F1E}"/>
    <pc:docChg chg="custSel delSld modSld">
      <pc:chgData name="Stalin Jacob Wilson Packia Dhas" userId="050d7d71-3621-4503-95e8-1c9a9d962492" providerId="ADAL" clId="{DE446965-0497-4749-90F7-18ED3B2A1F1E}" dt="2023-02-06T11:27:24.264" v="43" actId="20577"/>
      <pc:docMkLst>
        <pc:docMk/>
      </pc:docMkLst>
      <pc:sldChg chg="modSp mod">
        <pc:chgData name="Stalin Jacob Wilson Packia Dhas" userId="050d7d71-3621-4503-95e8-1c9a9d962492" providerId="ADAL" clId="{DE446965-0497-4749-90F7-18ED3B2A1F1E}" dt="2023-02-06T11:27:24.264" v="43" actId="20577"/>
        <pc:sldMkLst>
          <pc:docMk/>
          <pc:sldMk cId="3657130640" sldId="301"/>
        </pc:sldMkLst>
        <pc:spChg chg="mod">
          <ac:chgData name="Stalin Jacob Wilson Packia Dhas" userId="050d7d71-3621-4503-95e8-1c9a9d962492" providerId="ADAL" clId="{DE446965-0497-4749-90F7-18ED3B2A1F1E}" dt="2023-02-06T11:26:58.909" v="31" actId="20577"/>
          <ac:spMkLst>
            <pc:docMk/>
            <pc:sldMk cId="3657130640" sldId="301"/>
            <ac:spMk id="3" creationId="{00000000-0000-0000-0000-000000000000}"/>
          </ac:spMkLst>
        </pc:spChg>
        <pc:spChg chg="mod">
          <ac:chgData name="Stalin Jacob Wilson Packia Dhas" userId="050d7d71-3621-4503-95e8-1c9a9d962492" providerId="ADAL" clId="{DE446965-0497-4749-90F7-18ED3B2A1F1E}" dt="2023-02-06T11:27:24.264" v="43" actId="20577"/>
          <ac:spMkLst>
            <pc:docMk/>
            <pc:sldMk cId="3657130640" sldId="301"/>
            <ac:spMk id="4" creationId="{7E2EBC05-CB4F-406D-2F45-D8D94E4ABFE4}"/>
          </ac:spMkLst>
        </pc:spChg>
      </pc:sldChg>
      <pc:sldChg chg="del">
        <pc:chgData name="Stalin Jacob Wilson Packia Dhas" userId="050d7d71-3621-4503-95e8-1c9a9d962492" providerId="ADAL" clId="{DE446965-0497-4749-90F7-18ED3B2A1F1E}" dt="2023-02-06T11:26:38.111" v="30" actId="47"/>
        <pc:sldMkLst>
          <pc:docMk/>
          <pc:sldMk cId="3380877915" sldId="400"/>
        </pc:sldMkLst>
      </pc:sldChg>
      <pc:sldChg chg="modSp mod">
        <pc:chgData name="Stalin Jacob Wilson Packia Dhas" userId="050d7d71-3621-4503-95e8-1c9a9d962492" providerId="ADAL" clId="{DE446965-0497-4749-90F7-18ED3B2A1F1E}" dt="2023-02-06T11:22:01.530" v="29" actId="20577"/>
        <pc:sldMkLst>
          <pc:docMk/>
          <pc:sldMk cId="3119007398" sldId="719"/>
        </pc:sldMkLst>
        <pc:spChg chg="mod">
          <ac:chgData name="Stalin Jacob Wilson Packia Dhas" userId="050d7d71-3621-4503-95e8-1c9a9d962492" providerId="ADAL" clId="{DE446965-0497-4749-90F7-18ED3B2A1F1E}" dt="2023-02-06T11:22:01.530" v="29" actId="20577"/>
          <ac:spMkLst>
            <pc:docMk/>
            <pc:sldMk cId="3119007398" sldId="719"/>
            <ac:spMk id="2" creationId="{5AF40EAB-6954-8B5E-C784-2A455332F66A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352846-ECB7-4157-8B14-6C8CD89B5875}" type="doc">
      <dgm:prSet loTypeId="urn:microsoft.com/office/officeart/2005/8/layout/vList2" loCatId="list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0D13A31D-7D7A-4C92-8FD9-8CA4FACCBFCA}">
      <dgm:prSet/>
      <dgm:spPr/>
      <dgm:t>
        <a:bodyPr/>
        <a:lstStyle/>
        <a:p>
          <a:r>
            <a:rPr lang="en-IN" dirty="0"/>
            <a:t>Voltage is also called as </a:t>
          </a:r>
          <a:r>
            <a:rPr lang="en-IN" i="1" dirty="0"/>
            <a:t>electromotive force (EMF) or Potential difference</a:t>
          </a:r>
          <a:endParaRPr lang="en-US" dirty="0"/>
        </a:p>
      </dgm:t>
    </dgm:pt>
    <dgm:pt modelId="{3316279E-E5D1-4ADE-9BFA-F79C20AD3226}" type="parTrans" cxnId="{DB92563F-2FF7-4BAC-BB8F-9C33F5EE1581}">
      <dgm:prSet/>
      <dgm:spPr/>
      <dgm:t>
        <a:bodyPr/>
        <a:lstStyle/>
        <a:p>
          <a:endParaRPr lang="en-US"/>
        </a:p>
      </dgm:t>
    </dgm:pt>
    <dgm:pt modelId="{7178C4D0-8EAF-4EF2-93E2-252A743F165D}" type="sibTrans" cxnId="{DB92563F-2FF7-4BAC-BB8F-9C33F5EE1581}">
      <dgm:prSet/>
      <dgm:spPr/>
      <dgm:t>
        <a:bodyPr/>
        <a:lstStyle/>
        <a:p>
          <a:endParaRPr lang="en-US"/>
        </a:p>
      </dgm:t>
    </dgm:pt>
    <dgm:pt modelId="{DEC7F840-65A5-4C0E-8C13-D1A717703D03}">
      <dgm:prSet/>
      <dgm:spPr/>
      <dgm:t>
        <a:bodyPr/>
        <a:lstStyle/>
        <a:p>
          <a:r>
            <a:rPr lang="en-IN" dirty="0"/>
            <a:t>It is the quantitative expression of the potential difference in charge between two points in an electrical field. </a:t>
          </a:r>
          <a:endParaRPr lang="en-US" dirty="0"/>
        </a:p>
      </dgm:t>
    </dgm:pt>
    <dgm:pt modelId="{A66B926A-0D60-4C1E-AAA7-D7E3AA2C53AE}" type="parTrans" cxnId="{F4D83188-BDA1-45E3-9404-E21B9DA5B9D5}">
      <dgm:prSet/>
      <dgm:spPr/>
      <dgm:t>
        <a:bodyPr/>
        <a:lstStyle/>
        <a:p>
          <a:endParaRPr lang="en-US"/>
        </a:p>
      </dgm:t>
    </dgm:pt>
    <dgm:pt modelId="{2923561F-67EC-4D0E-8A6A-8621E0A89053}" type="sibTrans" cxnId="{F4D83188-BDA1-45E3-9404-E21B9DA5B9D5}">
      <dgm:prSet/>
      <dgm:spPr/>
      <dgm:t>
        <a:bodyPr/>
        <a:lstStyle/>
        <a:p>
          <a:endParaRPr lang="en-US"/>
        </a:p>
      </dgm:t>
    </dgm:pt>
    <dgm:pt modelId="{962C16E2-F619-480A-8707-D08FE22DB97D}">
      <dgm:prSet/>
      <dgm:spPr/>
      <dgm:t>
        <a:bodyPr/>
        <a:lstStyle/>
        <a:p>
          <a:r>
            <a:rPr lang="en-IN" dirty="0"/>
            <a:t>Voltage is represented by </a:t>
          </a:r>
          <a:r>
            <a:rPr lang="en-IN" b="1" dirty="0"/>
            <a:t>(V) or (E) </a:t>
          </a:r>
          <a:endParaRPr lang="en-US" dirty="0"/>
        </a:p>
      </dgm:t>
    </dgm:pt>
    <dgm:pt modelId="{DBA4744D-4C91-4790-B8DA-A6A264B7BD37}" type="parTrans" cxnId="{9B893D5B-0E78-47B6-B50B-37B1F5D5275B}">
      <dgm:prSet/>
      <dgm:spPr/>
      <dgm:t>
        <a:bodyPr/>
        <a:lstStyle/>
        <a:p>
          <a:endParaRPr lang="en-US"/>
        </a:p>
      </dgm:t>
    </dgm:pt>
    <dgm:pt modelId="{78967A81-68A6-494E-8339-5611F4A160F5}" type="sibTrans" cxnId="{9B893D5B-0E78-47B6-B50B-37B1F5D5275B}">
      <dgm:prSet/>
      <dgm:spPr/>
      <dgm:t>
        <a:bodyPr/>
        <a:lstStyle/>
        <a:p>
          <a:endParaRPr lang="en-US"/>
        </a:p>
      </dgm:t>
    </dgm:pt>
    <dgm:pt modelId="{49C0BF15-4FC6-4609-882C-9ED4D004ECCE}">
      <dgm:prSet/>
      <dgm:spPr/>
      <dgm:t>
        <a:bodyPr/>
        <a:lstStyle/>
        <a:p>
          <a:r>
            <a:rPr lang="en-IN" dirty="0"/>
            <a:t>The unit of voltage is </a:t>
          </a:r>
          <a:r>
            <a:rPr lang="en-IN" b="1" dirty="0"/>
            <a:t>Volts</a:t>
          </a:r>
          <a:endParaRPr lang="en-US" dirty="0"/>
        </a:p>
      </dgm:t>
    </dgm:pt>
    <dgm:pt modelId="{150B1101-493A-4020-8EDE-0AFC799A6783}" type="parTrans" cxnId="{90D15396-561A-495A-80D7-D0FF2D9C237F}">
      <dgm:prSet/>
      <dgm:spPr/>
      <dgm:t>
        <a:bodyPr/>
        <a:lstStyle/>
        <a:p>
          <a:endParaRPr lang="en-US"/>
        </a:p>
      </dgm:t>
    </dgm:pt>
    <dgm:pt modelId="{760289B6-7BE8-4548-8545-ACC8B291F7E9}" type="sibTrans" cxnId="{90D15396-561A-495A-80D7-D0FF2D9C237F}">
      <dgm:prSet/>
      <dgm:spPr/>
      <dgm:t>
        <a:bodyPr/>
        <a:lstStyle/>
        <a:p>
          <a:endParaRPr lang="en-US"/>
        </a:p>
      </dgm:t>
    </dgm:pt>
    <dgm:pt modelId="{BFCCCE93-D902-47E2-81C1-7BBFC6937579}">
      <dgm:prSet/>
      <dgm:spPr/>
      <dgm:t>
        <a:bodyPr/>
        <a:lstStyle/>
        <a:p>
          <a:r>
            <a:rPr lang="en-IN" dirty="0"/>
            <a:t>The higher the voltage, the greater the flow of electrical current.</a:t>
          </a:r>
          <a:endParaRPr lang="en-GB" dirty="0"/>
        </a:p>
      </dgm:t>
    </dgm:pt>
    <dgm:pt modelId="{862729F4-AF24-4F8E-A225-7F989BE2B5B0}" type="parTrans" cxnId="{2CADF6DB-52F0-4E99-B865-3F3BB8F464B8}">
      <dgm:prSet/>
      <dgm:spPr/>
      <dgm:t>
        <a:bodyPr/>
        <a:lstStyle/>
        <a:p>
          <a:endParaRPr lang="en-GB"/>
        </a:p>
      </dgm:t>
    </dgm:pt>
    <dgm:pt modelId="{941ABFF1-E571-473B-AEC6-0BEC16A96A7B}" type="sibTrans" cxnId="{2CADF6DB-52F0-4E99-B865-3F3BB8F464B8}">
      <dgm:prSet/>
      <dgm:spPr/>
      <dgm:t>
        <a:bodyPr/>
        <a:lstStyle/>
        <a:p>
          <a:endParaRPr lang="en-GB"/>
        </a:p>
      </dgm:t>
    </dgm:pt>
    <dgm:pt modelId="{657B3EBE-CB3A-4D8D-8077-1ECEA1035C6E}" type="pres">
      <dgm:prSet presAssocID="{2F352846-ECB7-4157-8B14-6C8CD89B5875}" presName="linear" presStyleCnt="0">
        <dgm:presLayoutVars>
          <dgm:animLvl val="lvl"/>
          <dgm:resizeHandles val="exact"/>
        </dgm:presLayoutVars>
      </dgm:prSet>
      <dgm:spPr/>
    </dgm:pt>
    <dgm:pt modelId="{36FF50DD-C00A-4ADF-837E-0848D13D0E14}" type="pres">
      <dgm:prSet presAssocID="{0D13A31D-7D7A-4C92-8FD9-8CA4FACCBFCA}" presName="parentText" presStyleLbl="node1" presStyleIdx="0" presStyleCnt="5" custLinFactY="-2452" custLinFactNeighborY="-100000">
        <dgm:presLayoutVars>
          <dgm:chMax val="0"/>
          <dgm:bulletEnabled val="1"/>
        </dgm:presLayoutVars>
      </dgm:prSet>
      <dgm:spPr/>
    </dgm:pt>
    <dgm:pt modelId="{95CF0AD1-321C-4AB3-815F-FA64FE5F2FE4}" type="pres">
      <dgm:prSet presAssocID="{7178C4D0-8EAF-4EF2-93E2-252A743F165D}" presName="spacer" presStyleCnt="0"/>
      <dgm:spPr/>
    </dgm:pt>
    <dgm:pt modelId="{D15DC723-4468-49FE-9297-1B3FC53976FC}" type="pres">
      <dgm:prSet presAssocID="{DEC7F840-65A5-4C0E-8C13-D1A717703D03}" presName="parentText" presStyleLbl="node1" presStyleIdx="1" presStyleCnt="5" custLinFactNeighborY="-51209">
        <dgm:presLayoutVars>
          <dgm:chMax val="0"/>
          <dgm:bulletEnabled val="1"/>
        </dgm:presLayoutVars>
      </dgm:prSet>
      <dgm:spPr/>
    </dgm:pt>
    <dgm:pt modelId="{CC30533E-1AE8-4546-B003-6F8F4D25C4ED}" type="pres">
      <dgm:prSet presAssocID="{2923561F-67EC-4D0E-8A6A-8621E0A89053}" presName="spacer" presStyleCnt="0"/>
      <dgm:spPr/>
    </dgm:pt>
    <dgm:pt modelId="{0A9EC14A-E7C1-465D-9DD7-951751C6B410}" type="pres">
      <dgm:prSet presAssocID="{962C16E2-F619-480A-8707-D08FE22DB97D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6DA54AB1-49E4-4CC5-BD23-BC415639F2E2}" type="pres">
      <dgm:prSet presAssocID="{78967A81-68A6-494E-8339-5611F4A160F5}" presName="spacer" presStyleCnt="0"/>
      <dgm:spPr/>
    </dgm:pt>
    <dgm:pt modelId="{30EA5344-780A-41FD-B499-28A3FBD9C82C}" type="pres">
      <dgm:prSet presAssocID="{49C0BF15-4FC6-4609-882C-9ED4D004ECCE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90E7BD9F-3DFC-479D-B021-4600214474DD}" type="pres">
      <dgm:prSet presAssocID="{760289B6-7BE8-4548-8545-ACC8B291F7E9}" presName="spacer" presStyleCnt="0"/>
      <dgm:spPr/>
    </dgm:pt>
    <dgm:pt modelId="{1A095DC0-A386-4324-9A54-815652B61C78}" type="pres">
      <dgm:prSet presAssocID="{BFCCCE93-D902-47E2-81C1-7BBFC6937579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73531115-4801-45A1-A564-CA66EDB6D3F1}" type="presOf" srcId="{2F352846-ECB7-4157-8B14-6C8CD89B5875}" destId="{657B3EBE-CB3A-4D8D-8077-1ECEA1035C6E}" srcOrd="0" destOrd="0" presId="urn:microsoft.com/office/officeart/2005/8/layout/vList2"/>
    <dgm:cxn modelId="{DB92563F-2FF7-4BAC-BB8F-9C33F5EE1581}" srcId="{2F352846-ECB7-4157-8B14-6C8CD89B5875}" destId="{0D13A31D-7D7A-4C92-8FD9-8CA4FACCBFCA}" srcOrd="0" destOrd="0" parTransId="{3316279E-E5D1-4ADE-9BFA-F79C20AD3226}" sibTransId="{7178C4D0-8EAF-4EF2-93E2-252A743F165D}"/>
    <dgm:cxn modelId="{9B893D5B-0E78-47B6-B50B-37B1F5D5275B}" srcId="{2F352846-ECB7-4157-8B14-6C8CD89B5875}" destId="{962C16E2-F619-480A-8707-D08FE22DB97D}" srcOrd="2" destOrd="0" parTransId="{DBA4744D-4C91-4790-B8DA-A6A264B7BD37}" sibTransId="{78967A81-68A6-494E-8339-5611F4A160F5}"/>
    <dgm:cxn modelId="{7069BE5E-AEEF-4EA1-B524-E336DA14FF3E}" type="presOf" srcId="{0D13A31D-7D7A-4C92-8FD9-8CA4FACCBFCA}" destId="{36FF50DD-C00A-4ADF-837E-0848D13D0E14}" srcOrd="0" destOrd="0" presId="urn:microsoft.com/office/officeart/2005/8/layout/vList2"/>
    <dgm:cxn modelId="{0593C67E-3A07-4D4A-A0C2-31F43BB09ED2}" type="presOf" srcId="{49C0BF15-4FC6-4609-882C-9ED4D004ECCE}" destId="{30EA5344-780A-41FD-B499-28A3FBD9C82C}" srcOrd="0" destOrd="0" presId="urn:microsoft.com/office/officeart/2005/8/layout/vList2"/>
    <dgm:cxn modelId="{F4D83188-BDA1-45E3-9404-E21B9DA5B9D5}" srcId="{2F352846-ECB7-4157-8B14-6C8CD89B5875}" destId="{DEC7F840-65A5-4C0E-8C13-D1A717703D03}" srcOrd="1" destOrd="0" parTransId="{A66B926A-0D60-4C1E-AAA7-D7E3AA2C53AE}" sibTransId="{2923561F-67EC-4D0E-8A6A-8621E0A89053}"/>
    <dgm:cxn modelId="{90D15396-561A-495A-80D7-D0FF2D9C237F}" srcId="{2F352846-ECB7-4157-8B14-6C8CD89B5875}" destId="{49C0BF15-4FC6-4609-882C-9ED4D004ECCE}" srcOrd="3" destOrd="0" parTransId="{150B1101-493A-4020-8EDE-0AFC799A6783}" sibTransId="{760289B6-7BE8-4548-8545-ACC8B291F7E9}"/>
    <dgm:cxn modelId="{4CEA75A2-317E-4283-AD20-ED6CA4EB4451}" type="presOf" srcId="{962C16E2-F619-480A-8707-D08FE22DB97D}" destId="{0A9EC14A-E7C1-465D-9DD7-951751C6B410}" srcOrd="0" destOrd="0" presId="urn:microsoft.com/office/officeart/2005/8/layout/vList2"/>
    <dgm:cxn modelId="{DF06B5C0-B848-496E-9B66-BA00783F9A20}" type="presOf" srcId="{BFCCCE93-D902-47E2-81C1-7BBFC6937579}" destId="{1A095DC0-A386-4324-9A54-815652B61C78}" srcOrd="0" destOrd="0" presId="urn:microsoft.com/office/officeart/2005/8/layout/vList2"/>
    <dgm:cxn modelId="{2CADF6DB-52F0-4E99-B865-3F3BB8F464B8}" srcId="{2F352846-ECB7-4157-8B14-6C8CD89B5875}" destId="{BFCCCE93-D902-47E2-81C1-7BBFC6937579}" srcOrd="4" destOrd="0" parTransId="{862729F4-AF24-4F8E-A225-7F989BE2B5B0}" sibTransId="{941ABFF1-E571-473B-AEC6-0BEC16A96A7B}"/>
    <dgm:cxn modelId="{CD8AFDE0-F6AB-4E28-8DB4-78D6B9B11F3B}" type="presOf" srcId="{DEC7F840-65A5-4C0E-8C13-D1A717703D03}" destId="{D15DC723-4468-49FE-9297-1B3FC53976FC}" srcOrd="0" destOrd="0" presId="urn:microsoft.com/office/officeart/2005/8/layout/vList2"/>
    <dgm:cxn modelId="{007FA14F-2775-4339-AFCB-3038BB2224B6}" type="presParOf" srcId="{657B3EBE-CB3A-4D8D-8077-1ECEA1035C6E}" destId="{36FF50DD-C00A-4ADF-837E-0848D13D0E14}" srcOrd="0" destOrd="0" presId="urn:microsoft.com/office/officeart/2005/8/layout/vList2"/>
    <dgm:cxn modelId="{771AA385-98F6-4DB0-86AA-009EEEDDC00E}" type="presParOf" srcId="{657B3EBE-CB3A-4D8D-8077-1ECEA1035C6E}" destId="{95CF0AD1-321C-4AB3-815F-FA64FE5F2FE4}" srcOrd="1" destOrd="0" presId="urn:microsoft.com/office/officeart/2005/8/layout/vList2"/>
    <dgm:cxn modelId="{002F85BB-66F7-4CE1-8D19-EA5E4115EC14}" type="presParOf" srcId="{657B3EBE-CB3A-4D8D-8077-1ECEA1035C6E}" destId="{D15DC723-4468-49FE-9297-1B3FC53976FC}" srcOrd="2" destOrd="0" presId="urn:microsoft.com/office/officeart/2005/8/layout/vList2"/>
    <dgm:cxn modelId="{E3876592-0CB5-43DE-A809-5D44FB781149}" type="presParOf" srcId="{657B3EBE-CB3A-4D8D-8077-1ECEA1035C6E}" destId="{CC30533E-1AE8-4546-B003-6F8F4D25C4ED}" srcOrd="3" destOrd="0" presId="urn:microsoft.com/office/officeart/2005/8/layout/vList2"/>
    <dgm:cxn modelId="{F48A5261-0B1B-4A27-A050-35E6E0CD1AD5}" type="presParOf" srcId="{657B3EBE-CB3A-4D8D-8077-1ECEA1035C6E}" destId="{0A9EC14A-E7C1-465D-9DD7-951751C6B410}" srcOrd="4" destOrd="0" presId="urn:microsoft.com/office/officeart/2005/8/layout/vList2"/>
    <dgm:cxn modelId="{4DC957DE-4751-4DC3-BD3F-3C52929555F5}" type="presParOf" srcId="{657B3EBE-CB3A-4D8D-8077-1ECEA1035C6E}" destId="{6DA54AB1-49E4-4CC5-BD23-BC415639F2E2}" srcOrd="5" destOrd="0" presId="urn:microsoft.com/office/officeart/2005/8/layout/vList2"/>
    <dgm:cxn modelId="{085ECB55-2BFE-47B1-9624-21C300E79F9A}" type="presParOf" srcId="{657B3EBE-CB3A-4D8D-8077-1ECEA1035C6E}" destId="{30EA5344-780A-41FD-B499-28A3FBD9C82C}" srcOrd="6" destOrd="0" presId="urn:microsoft.com/office/officeart/2005/8/layout/vList2"/>
    <dgm:cxn modelId="{7505154A-D687-4EB1-85FF-011C0B30AD64}" type="presParOf" srcId="{657B3EBE-CB3A-4D8D-8077-1ECEA1035C6E}" destId="{90E7BD9F-3DFC-479D-B021-4600214474DD}" srcOrd="7" destOrd="0" presId="urn:microsoft.com/office/officeart/2005/8/layout/vList2"/>
    <dgm:cxn modelId="{684C990B-E4BF-442A-B1B3-4FFB0EAA346F}" type="presParOf" srcId="{657B3EBE-CB3A-4D8D-8077-1ECEA1035C6E}" destId="{1A095DC0-A386-4324-9A54-815652B61C78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C87F08C-849E-44BA-9B68-285B2BF7B426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C2587087-9840-435D-A3BA-BE39C9F158E3}">
      <dgm:prSet/>
      <dgm:spPr/>
      <dgm:t>
        <a:bodyPr/>
        <a:lstStyle/>
        <a:p>
          <a:r>
            <a:rPr lang="en-US" dirty="0"/>
            <a:t>Voltage rating is defined as the </a:t>
          </a:r>
          <a:r>
            <a:rPr lang="en-US" b="1" dirty="0"/>
            <a:t>maximum voltage </a:t>
          </a:r>
          <a:r>
            <a:rPr lang="en-US" dirty="0"/>
            <a:t>an </a:t>
          </a:r>
          <a:r>
            <a:rPr lang="en-US" b="1" dirty="0"/>
            <a:t>electrical appliances </a:t>
          </a:r>
          <a:r>
            <a:rPr lang="en-US" dirty="0"/>
            <a:t>can </a:t>
          </a:r>
          <a:r>
            <a:rPr lang="en-US" b="1" dirty="0"/>
            <a:t>withstand for a duration of time.</a:t>
          </a:r>
        </a:p>
      </dgm:t>
    </dgm:pt>
    <dgm:pt modelId="{57D23423-61D7-4CD5-A165-7141B11E1977}" type="parTrans" cxnId="{E114BCFD-02C7-4167-AA6E-6609D06E5FB3}">
      <dgm:prSet/>
      <dgm:spPr/>
      <dgm:t>
        <a:bodyPr/>
        <a:lstStyle/>
        <a:p>
          <a:endParaRPr lang="en-US"/>
        </a:p>
      </dgm:t>
    </dgm:pt>
    <dgm:pt modelId="{85117BF9-DAB1-4D5D-9386-B9C91344AD02}" type="sibTrans" cxnId="{E114BCFD-02C7-4167-AA6E-6609D06E5FB3}">
      <dgm:prSet/>
      <dgm:spPr/>
      <dgm:t>
        <a:bodyPr/>
        <a:lstStyle/>
        <a:p>
          <a:endParaRPr lang="en-US"/>
        </a:p>
      </dgm:t>
    </dgm:pt>
    <dgm:pt modelId="{DCDE4F14-D7BC-424A-B18D-A615B5B00682}">
      <dgm:prSet/>
      <dgm:spPr/>
      <dgm:t>
        <a:bodyPr/>
        <a:lstStyle/>
        <a:p>
          <a:r>
            <a:rPr lang="en-US" dirty="0"/>
            <a:t>All the electrical equipments and components can withstand a </a:t>
          </a:r>
          <a:r>
            <a:rPr lang="en-US" b="1" dirty="0"/>
            <a:t>particular amount of voltage, which is mentioned in the equipment.</a:t>
          </a:r>
        </a:p>
      </dgm:t>
    </dgm:pt>
    <dgm:pt modelId="{10277EF5-CB07-4BA7-A24A-2EBC8D514464}" type="parTrans" cxnId="{79E8376C-3A2A-4357-9693-ECFC2C1BF15D}">
      <dgm:prSet/>
      <dgm:spPr/>
      <dgm:t>
        <a:bodyPr/>
        <a:lstStyle/>
        <a:p>
          <a:endParaRPr lang="en-US"/>
        </a:p>
      </dgm:t>
    </dgm:pt>
    <dgm:pt modelId="{68CDC41B-8906-407C-98FE-21D813C6DB68}" type="sibTrans" cxnId="{79E8376C-3A2A-4357-9693-ECFC2C1BF15D}">
      <dgm:prSet/>
      <dgm:spPr/>
      <dgm:t>
        <a:bodyPr/>
        <a:lstStyle/>
        <a:p>
          <a:endParaRPr lang="en-US"/>
        </a:p>
      </dgm:t>
    </dgm:pt>
    <dgm:pt modelId="{0D43C1BB-2910-4FF4-B736-A6AA6ADE7D57}" type="pres">
      <dgm:prSet presAssocID="{8C87F08C-849E-44BA-9B68-285B2BF7B426}" presName="linear" presStyleCnt="0">
        <dgm:presLayoutVars>
          <dgm:animLvl val="lvl"/>
          <dgm:resizeHandles val="exact"/>
        </dgm:presLayoutVars>
      </dgm:prSet>
      <dgm:spPr/>
    </dgm:pt>
    <dgm:pt modelId="{86C50102-C20B-42FC-BD5B-8B0C33C46E3E}" type="pres">
      <dgm:prSet presAssocID="{C2587087-9840-435D-A3BA-BE39C9F158E3}" presName="parentText" presStyleLbl="node1" presStyleIdx="0" presStyleCnt="2" custLinFactNeighborX="452" custLinFactNeighborY="11887">
        <dgm:presLayoutVars>
          <dgm:chMax val="0"/>
          <dgm:bulletEnabled val="1"/>
        </dgm:presLayoutVars>
      </dgm:prSet>
      <dgm:spPr/>
    </dgm:pt>
    <dgm:pt modelId="{A4A6EB48-709E-4AC5-9931-299E39F70064}" type="pres">
      <dgm:prSet presAssocID="{85117BF9-DAB1-4D5D-9386-B9C91344AD02}" presName="spacer" presStyleCnt="0"/>
      <dgm:spPr/>
    </dgm:pt>
    <dgm:pt modelId="{C5714683-2D26-4E87-98B2-9A95F3A9C6A4}" type="pres">
      <dgm:prSet presAssocID="{DCDE4F14-D7BC-424A-B18D-A615B5B00682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32B05803-CB2B-41A4-AA9F-A55868FEC65C}" type="presOf" srcId="{C2587087-9840-435D-A3BA-BE39C9F158E3}" destId="{86C50102-C20B-42FC-BD5B-8B0C33C46E3E}" srcOrd="0" destOrd="0" presId="urn:microsoft.com/office/officeart/2005/8/layout/vList2"/>
    <dgm:cxn modelId="{79E8376C-3A2A-4357-9693-ECFC2C1BF15D}" srcId="{8C87F08C-849E-44BA-9B68-285B2BF7B426}" destId="{DCDE4F14-D7BC-424A-B18D-A615B5B00682}" srcOrd="1" destOrd="0" parTransId="{10277EF5-CB07-4BA7-A24A-2EBC8D514464}" sibTransId="{68CDC41B-8906-407C-98FE-21D813C6DB68}"/>
    <dgm:cxn modelId="{E7778CA1-8C78-45CE-8CB3-BE07DEA3C460}" type="presOf" srcId="{DCDE4F14-D7BC-424A-B18D-A615B5B00682}" destId="{C5714683-2D26-4E87-98B2-9A95F3A9C6A4}" srcOrd="0" destOrd="0" presId="urn:microsoft.com/office/officeart/2005/8/layout/vList2"/>
    <dgm:cxn modelId="{0D8155B5-05A8-42D1-AF77-98ED066C0EF3}" type="presOf" srcId="{8C87F08C-849E-44BA-9B68-285B2BF7B426}" destId="{0D43C1BB-2910-4FF4-B736-A6AA6ADE7D57}" srcOrd="0" destOrd="0" presId="urn:microsoft.com/office/officeart/2005/8/layout/vList2"/>
    <dgm:cxn modelId="{E114BCFD-02C7-4167-AA6E-6609D06E5FB3}" srcId="{8C87F08C-849E-44BA-9B68-285B2BF7B426}" destId="{C2587087-9840-435D-A3BA-BE39C9F158E3}" srcOrd="0" destOrd="0" parTransId="{57D23423-61D7-4CD5-A165-7141B11E1977}" sibTransId="{85117BF9-DAB1-4D5D-9386-B9C91344AD02}"/>
    <dgm:cxn modelId="{A87AD5A5-8C98-47C7-B12B-EC274C380C1A}" type="presParOf" srcId="{0D43C1BB-2910-4FF4-B736-A6AA6ADE7D57}" destId="{86C50102-C20B-42FC-BD5B-8B0C33C46E3E}" srcOrd="0" destOrd="0" presId="urn:microsoft.com/office/officeart/2005/8/layout/vList2"/>
    <dgm:cxn modelId="{8C9D5B78-3A8B-4CE5-8646-9E16781B7958}" type="presParOf" srcId="{0D43C1BB-2910-4FF4-B736-A6AA6ADE7D57}" destId="{A4A6EB48-709E-4AC5-9931-299E39F70064}" srcOrd="1" destOrd="0" presId="urn:microsoft.com/office/officeart/2005/8/layout/vList2"/>
    <dgm:cxn modelId="{D7D02DB6-8296-419C-9ECB-3A6B03F5B375}" type="presParOf" srcId="{0D43C1BB-2910-4FF4-B736-A6AA6ADE7D57}" destId="{C5714683-2D26-4E87-98B2-9A95F3A9C6A4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0A4D796-CD2C-4459-A62C-96A9C69D2376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2508964-813F-4C51-A682-474D93A364D3}">
      <dgm:prSet/>
      <dgm:spPr/>
      <dgm:t>
        <a:bodyPr/>
        <a:lstStyle/>
        <a:p>
          <a:r>
            <a:rPr lang="en-IN" dirty="0"/>
            <a:t>AC current (Alternating current)</a:t>
          </a:r>
          <a:endParaRPr lang="en-US" dirty="0"/>
        </a:p>
      </dgm:t>
    </dgm:pt>
    <dgm:pt modelId="{C91C29C5-CA86-47FB-92DA-0DF7A719C676}" type="parTrans" cxnId="{03A9F6DE-8C19-4DE6-A3C6-59E45C833021}">
      <dgm:prSet/>
      <dgm:spPr/>
      <dgm:t>
        <a:bodyPr/>
        <a:lstStyle/>
        <a:p>
          <a:endParaRPr lang="en-US"/>
        </a:p>
      </dgm:t>
    </dgm:pt>
    <dgm:pt modelId="{7285E12E-9EB9-43C6-A248-BCEBBC71024B}" type="sibTrans" cxnId="{03A9F6DE-8C19-4DE6-A3C6-59E45C833021}">
      <dgm:prSet/>
      <dgm:spPr/>
      <dgm:t>
        <a:bodyPr/>
        <a:lstStyle/>
        <a:p>
          <a:endParaRPr lang="en-US"/>
        </a:p>
      </dgm:t>
    </dgm:pt>
    <dgm:pt modelId="{C85C187A-87DF-4C5A-8A70-3760A82463DC}">
      <dgm:prSet/>
      <dgm:spPr/>
      <dgm:t>
        <a:bodyPr/>
        <a:lstStyle/>
        <a:p>
          <a:r>
            <a:rPr lang="en-IN"/>
            <a:t>DC current (Direct current)</a:t>
          </a:r>
          <a:endParaRPr lang="en-US"/>
        </a:p>
      </dgm:t>
    </dgm:pt>
    <dgm:pt modelId="{7210AE86-F02B-4163-8487-BE8856AD10AD}" type="parTrans" cxnId="{FC86162A-1492-41C9-933C-0AB8D8DA07B3}">
      <dgm:prSet/>
      <dgm:spPr/>
      <dgm:t>
        <a:bodyPr/>
        <a:lstStyle/>
        <a:p>
          <a:endParaRPr lang="en-US"/>
        </a:p>
      </dgm:t>
    </dgm:pt>
    <dgm:pt modelId="{6C2CDBC6-B66F-4E09-B5C0-A4BE297AE1A4}" type="sibTrans" cxnId="{FC86162A-1492-41C9-933C-0AB8D8DA07B3}">
      <dgm:prSet/>
      <dgm:spPr/>
      <dgm:t>
        <a:bodyPr/>
        <a:lstStyle/>
        <a:p>
          <a:endParaRPr lang="en-US"/>
        </a:p>
      </dgm:t>
    </dgm:pt>
    <dgm:pt modelId="{F93FCB8F-386B-4A3B-8548-24C92837FDF6}" type="pres">
      <dgm:prSet presAssocID="{70A4D796-CD2C-4459-A62C-96A9C69D2376}" presName="linear" presStyleCnt="0">
        <dgm:presLayoutVars>
          <dgm:animLvl val="lvl"/>
          <dgm:resizeHandles val="exact"/>
        </dgm:presLayoutVars>
      </dgm:prSet>
      <dgm:spPr/>
    </dgm:pt>
    <dgm:pt modelId="{428E9766-8B6C-485F-8957-BD92E9EB6538}" type="pres">
      <dgm:prSet presAssocID="{12508964-813F-4C51-A682-474D93A364D3}" presName="parentText" presStyleLbl="node1" presStyleIdx="0" presStyleCnt="2" custScaleX="99573" custLinFactNeighborX="161" custLinFactNeighborY="-50998">
        <dgm:presLayoutVars>
          <dgm:chMax val="0"/>
          <dgm:bulletEnabled val="1"/>
        </dgm:presLayoutVars>
      </dgm:prSet>
      <dgm:spPr/>
    </dgm:pt>
    <dgm:pt modelId="{D4AA1092-29A2-45EF-8446-661676341CF1}" type="pres">
      <dgm:prSet presAssocID="{7285E12E-9EB9-43C6-A248-BCEBBC71024B}" presName="spacer" presStyleCnt="0"/>
      <dgm:spPr/>
    </dgm:pt>
    <dgm:pt modelId="{08331492-E123-4B74-8164-58DDB8933294}" type="pres">
      <dgm:prSet presAssocID="{C85C187A-87DF-4C5A-8A70-3760A82463DC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FEE50A26-C50F-4B0A-A883-B786990773A3}" type="presOf" srcId="{12508964-813F-4C51-A682-474D93A364D3}" destId="{428E9766-8B6C-485F-8957-BD92E9EB6538}" srcOrd="0" destOrd="0" presId="urn:microsoft.com/office/officeart/2005/8/layout/vList2"/>
    <dgm:cxn modelId="{FC86162A-1492-41C9-933C-0AB8D8DA07B3}" srcId="{70A4D796-CD2C-4459-A62C-96A9C69D2376}" destId="{C85C187A-87DF-4C5A-8A70-3760A82463DC}" srcOrd="1" destOrd="0" parTransId="{7210AE86-F02B-4163-8487-BE8856AD10AD}" sibTransId="{6C2CDBC6-B66F-4E09-B5C0-A4BE297AE1A4}"/>
    <dgm:cxn modelId="{B0223176-D822-4940-9751-E8DC5750074D}" type="presOf" srcId="{70A4D796-CD2C-4459-A62C-96A9C69D2376}" destId="{F93FCB8F-386B-4A3B-8548-24C92837FDF6}" srcOrd="0" destOrd="0" presId="urn:microsoft.com/office/officeart/2005/8/layout/vList2"/>
    <dgm:cxn modelId="{50EAB789-0443-4B25-AD00-088C26239EB3}" type="presOf" srcId="{C85C187A-87DF-4C5A-8A70-3760A82463DC}" destId="{08331492-E123-4B74-8164-58DDB8933294}" srcOrd="0" destOrd="0" presId="urn:microsoft.com/office/officeart/2005/8/layout/vList2"/>
    <dgm:cxn modelId="{03A9F6DE-8C19-4DE6-A3C6-59E45C833021}" srcId="{70A4D796-CD2C-4459-A62C-96A9C69D2376}" destId="{12508964-813F-4C51-A682-474D93A364D3}" srcOrd="0" destOrd="0" parTransId="{C91C29C5-CA86-47FB-92DA-0DF7A719C676}" sibTransId="{7285E12E-9EB9-43C6-A248-BCEBBC71024B}"/>
    <dgm:cxn modelId="{029DD94B-C7AE-427A-83EB-F9AD778118B8}" type="presParOf" srcId="{F93FCB8F-386B-4A3B-8548-24C92837FDF6}" destId="{428E9766-8B6C-485F-8957-BD92E9EB6538}" srcOrd="0" destOrd="0" presId="urn:microsoft.com/office/officeart/2005/8/layout/vList2"/>
    <dgm:cxn modelId="{4BD27091-881F-4932-A7BB-F00173B140F7}" type="presParOf" srcId="{F93FCB8F-386B-4A3B-8548-24C92837FDF6}" destId="{D4AA1092-29A2-45EF-8446-661676341CF1}" srcOrd="1" destOrd="0" presId="urn:microsoft.com/office/officeart/2005/8/layout/vList2"/>
    <dgm:cxn modelId="{AABF0B1E-551C-498C-B55B-D4CA1405C7BD}" type="presParOf" srcId="{F93FCB8F-386B-4A3B-8548-24C92837FDF6}" destId="{08331492-E123-4B74-8164-58DDB8933294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E2CAD47-743B-4A67-9E31-CDC80607BC4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CC0B67BC-8786-46B4-A37A-68FA987A232E}">
      <dgm:prSet/>
      <dgm:spPr/>
      <dgm:t>
        <a:bodyPr/>
        <a:lstStyle/>
        <a:p>
          <a:r>
            <a:rPr lang="en-IN" dirty="0"/>
            <a:t>Alternating current is an electric current in which the flow of </a:t>
          </a:r>
          <a:r>
            <a:rPr lang="en-IN" dirty="0">
              <a:highlight>
                <a:srgbClr val="000000"/>
              </a:highlight>
            </a:rPr>
            <a:t>electric charge periodically reverses direction.</a:t>
          </a:r>
          <a:endParaRPr lang="en-US" dirty="0">
            <a:highlight>
              <a:srgbClr val="000000"/>
            </a:highlight>
          </a:endParaRPr>
        </a:p>
      </dgm:t>
    </dgm:pt>
    <dgm:pt modelId="{620148A3-011F-4FDD-8709-3E4FCE1991EA}" type="parTrans" cxnId="{FE82F1C3-DC84-4317-AF36-5AE60EF8C4FA}">
      <dgm:prSet/>
      <dgm:spPr/>
      <dgm:t>
        <a:bodyPr/>
        <a:lstStyle/>
        <a:p>
          <a:endParaRPr lang="en-US"/>
        </a:p>
      </dgm:t>
    </dgm:pt>
    <dgm:pt modelId="{DA8E142A-4E2C-45CC-98B9-9CEDDF01A821}" type="sibTrans" cxnId="{FE82F1C3-DC84-4317-AF36-5AE60EF8C4FA}">
      <dgm:prSet/>
      <dgm:spPr/>
      <dgm:t>
        <a:bodyPr/>
        <a:lstStyle/>
        <a:p>
          <a:endParaRPr lang="en-US"/>
        </a:p>
      </dgm:t>
    </dgm:pt>
    <dgm:pt modelId="{CE37A719-BCE4-431C-A519-C3E074E57477}">
      <dgm:prSet/>
      <dgm:spPr/>
      <dgm:t>
        <a:bodyPr/>
        <a:lstStyle/>
        <a:p>
          <a:r>
            <a:rPr lang="en-IN" dirty="0"/>
            <a:t>An AC waveform can be </a:t>
          </a:r>
          <a:r>
            <a:rPr lang="en-IN" dirty="0">
              <a:highlight>
                <a:srgbClr val="000000"/>
              </a:highlight>
            </a:rPr>
            <a:t>sinusoidal, square, or sawtooth-shaped</a:t>
          </a:r>
          <a:r>
            <a:rPr lang="en-IN" dirty="0"/>
            <a:t>. Some AC waveforms are irregular or complicated. </a:t>
          </a:r>
          <a:endParaRPr lang="en-US" dirty="0"/>
        </a:p>
      </dgm:t>
    </dgm:pt>
    <dgm:pt modelId="{0B092BF6-1D8E-4554-9332-1C39AC51AE65}" type="parTrans" cxnId="{19B1D97C-4355-4FB6-96EF-C970E83C605D}">
      <dgm:prSet/>
      <dgm:spPr/>
      <dgm:t>
        <a:bodyPr/>
        <a:lstStyle/>
        <a:p>
          <a:endParaRPr lang="en-US"/>
        </a:p>
      </dgm:t>
    </dgm:pt>
    <dgm:pt modelId="{C252A8AD-C121-42C6-9E14-86946A6CABE9}" type="sibTrans" cxnId="{19B1D97C-4355-4FB6-96EF-C970E83C605D}">
      <dgm:prSet/>
      <dgm:spPr/>
      <dgm:t>
        <a:bodyPr/>
        <a:lstStyle/>
        <a:p>
          <a:endParaRPr lang="en-US"/>
        </a:p>
      </dgm:t>
    </dgm:pt>
    <dgm:pt modelId="{ACDFFD5D-6701-4CB9-895C-9124B4F51014}">
      <dgm:prSet/>
      <dgm:spPr/>
      <dgm:t>
        <a:bodyPr/>
        <a:lstStyle/>
        <a:p>
          <a:r>
            <a:rPr lang="en-IN" dirty="0"/>
            <a:t>An example of sine-wave AC is common </a:t>
          </a:r>
          <a:r>
            <a:rPr lang="en-IN" dirty="0">
              <a:highlight>
                <a:srgbClr val="000000"/>
              </a:highlight>
            </a:rPr>
            <a:t>household utility current</a:t>
          </a:r>
          <a:r>
            <a:rPr lang="en-IN" dirty="0"/>
            <a:t>.</a:t>
          </a:r>
          <a:endParaRPr lang="en-US" dirty="0"/>
        </a:p>
      </dgm:t>
    </dgm:pt>
    <dgm:pt modelId="{40445773-9D32-45C4-8D4D-74C962258DF7}" type="parTrans" cxnId="{F3D3CD2E-98EF-4E33-93A3-F43FB1276D31}">
      <dgm:prSet/>
      <dgm:spPr/>
      <dgm:t>
        <a:bodyPr/>
        <a:lstStyle/>
        <a:p>
          <a:endParaRPr lang="en-US"/>
        </a:p>
      </dgm:t>
    </dgm:pt>
    <dgm:pt modelId="{D60C7AEF-44C3-45AB-A37D-0E65F3A51784}" type="sibTrans" cxnId="{F3D3CD2E-98EF-4E33-93A3-F43FB1276D31}">
      <dgm:prSet/>
      <dgm:spPr/>
      <dgm:t>
        <a:bodyPr/>
        <a:lstStyle/>
        <a:p>
          <a:endParaRPr lang="en-US"/>
        </a:p>
      </dgm:t>
    </dgm:pt>
    <dgm:pt modelId="{B685968B-A793-4A54-B55B-5E71330AA883}" type="pres">
      <dgm:prSet presAssocID="{8E2CAD47-743B-4A67-9E31-CDC80607BC48}" presName="linear" presStyleCnt="0">
        <dgm:presLayoutVars>
          <dgm:animLvl val="lvl"/>
          <dgm:resizeHandles val="exact"/>
        </dgm:presLayoutVars>
      </dgm:prSet>
      <dgm:spPr/>
    </dgm:pt>
    <dgm:pt modelId="{895AB054-B5AA-404D-8B69-9E9854E5DBC0}" type="pres">
      <dgm:prSet presAssocID="{CC0B67BC-8786-46B4-A37A-68FA987A232E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8157F3DA-4CDB-42B0-8004-856F4AA0E2F4}" type="pres">
      <dgm:prSet presAssocID="{DA8E142A-4E2C-45CC-98B9-9CEDDF01A821}" presName="spacer" presStyleCnt="0"/>
      <dgm:spPr/>
    </dgm:pt>
    <dgm:pt modelId="{3D3C1BFB-BED5-42B3-B51D-F3A8C84630A6}" type="pres">
      <dgm:prSet presAssocID="{CE37A719-BCE4-431C-A519-C3E074E57477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442D3BBF-0E8B-49F7-8541-7A44601B6B94}" type="pres">
      <dgm:prSet presAssocID="{C252A8AD-C121-42C6-9E14-86946A6CABE9}" presName="spacer" presStyleCnt="0"/>
      <dgm:spPr/>
    </dgm:pt>
    <dgm:pt modelId="{A6AF8994-856F-4E01-9370-6DED133540AD}" type="pres">
      <dgm:prSet presAssocID="{ACDFFD5D-6701-4CB9-895C-9124B4F51014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A5C40C05-CA76-4B8E-A656-43CB65D31B7D}" type="presOf" srcId="{8E2CAD47-743B-4A67-9E31-CDC80607BC48}" destId="{B685968B-A793-4A54-B55B-5E71330AA883}" srcOrd="0" destOrd="0" presId="urn:microsoft.com/office/officeart/2005/8/layout/vList2"/>
    <dgm:cxn modelId="{F3D3CD2E-98EF-4E33-93A3-F43FB1276D31}" srcId="{8E2CAD47-743B-4A67-9E31-CDC80607BC48}" destId="{ACDFFD5D-6701-4CB9-895C-9124B4F51014}" srcOrd="2" destOrd="0" parTransId="{40445773-9D32-45C4-8D4D-74C962258DF7}" sibTransId="{D60C7AEF-44C3-45AB-A37D-0E65F3A51784}"/>
    <dgm:cxn modelId="{C651915E-96F0-461A-8CF8-A92AFFA3336B}" type="presOf" srcId="{CE37A719-BCE4-431C-A519-C3E074E57477}" destId="{3D3C1BFB-BED5-42B3-B51D-F3A8C84630A6}" srcOrd="0" destOrd="0" presId="urn:microsoft.com/office/officeart/2005/8/layout/vList2"/>
    <dgm:cxn modelId="{CA2E2851-976C-4E32-BD62-7DF9A1CDA020}" type="presOf" srcId="{CC0B67BC-8786-46B4-A37A-68FA987A232E}" destId="{895AB054-B5AA-404D-8B69-9E9854E5DBC0}" srcOrd="0" destOrd="0" presId="urn:microsoft.com/office/officeart/2005/8/layout/vList2"/>
    <dgm:cxn modelId="{19B1D97C-4355-4FB6-96EF-C970E83C605D}" srcId="{8E2CAD47-743B-4A67-9E31-CDC80607BC48}" destId="{CE37A719-BCE4-431C-A519-C3E074E57477}" srcOrd="1" destOrd="0" parTransId="{0B092BF6-1D8E-4554-9332-1C39AC51AE65}" sibTransId="{C252A8AD-C121-42C6-9E14-86946A6CABE9}"/>
    <dgm:cxn modelId="{FE82F1C3-DC84-4317-AF36-5AE60EF8C4FA}" srcId="{8E2CAD47-743B-4A67-9E31-CDC80607BC48}" destId="{CC0B67BC-8786-46B4-A37A-68FA987A232E}" srcOrd="0" destOrd="0" parTransId="{620148A3-011F-4FDD-8709-3E4FCE1991EA}" sibTransId="{DA8E142A-4E2C-45CC-98B9-9CEDDF01A821}"/>
    <dgm:cxn modelId="{163A62CB-FFD5-40B4-A413-57E98BED46AE}" type="presOf" srcId="{ACDFFD5D-6701-4CB9-895C-9124B4F51014}" destId="{A6AF8994-856F-4E01-9370-6DED133540AD}" srcOrd="0" destOrd="0" presId="urn:microsoft.com/office/officeart/2005/8/layout/vList2"/>
    <dgm:cxn modelId="{672DDB6D-F673-4079-88B7-24E94B135D0D}" type="presParOf" srcId="{B685968B-A793-4A54-B55B-5E71330AA883}" destId="{895AB054-B5AA-404D-8B69-9E9854E5DBC0}" srcOrd="0" destOrd="0" presId="urn:microsoft.com/office/officeart/2005/8/layout/vList2"/>
    <dgm:cxn modelId="{ADFCEA4F-0BBC-45C9-99E7-C2395AE386CD}" type="presParOf" srcId="{B685968B-A793-4A54-B55B-5E71330AA883}" destId="{8157F3DA-4CDB-42B0-8004-856F4AA0E2F4}" srcOrd="1" destOrd="0" presId="urn:microsoft.com/office/officeart/2005/8/layout/vList2"/>
    <dgm:cxn modelId="{87FBD8F7-545B-4F86-99E0-3F80B3CF14FD}" type="presParOf" srcId="{B685968B-A793-4A54-B55B-5E71330AA883}" destId="{3D3C1BFB-BED5-42B3-B51D-F3A8C84630A6}" srcOrd="2" destOrd="0" presId="urn:microsoft.com/office/officeart/2005/8/layout/vList2"/>
    <dgm:cxn modelId="{371494EB-C8A4-467C-813A-684967E70A55}" type="presParOf" srcId="{B685968B-A793-4A54-B55B-5E71330AA883}" destId="{442D3BBF-0E8B-49F7-8541-7A44601B6B94}" srcOrd="3" destOrd="0" presId="urn:microsoft.com/office/officeart/2005/8/layout/vList2"/>
    <dgm:cxn modelId="{05DFDD98-59A9-452C-9C6D-2D4981BFEE8D}" type="presParOf" srcId="{B685968B-A793-4A54-B55B-5E71330AA883}" destId="{A6AF8994-856F-4E01-9370-6DED133540AD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D13618B-CD10-4358-A1AD-2F63C1261872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2EA2C346-455A-4B8F-98DE-967BC2F2809D}">
      <dgm:prSet/>
      <dgm:spPr/>
      <dgm:t>
        <a:bodyPr/>
        <a:lstStyle/>
        <a:p>
          <a:r>
            <a:rPr lang="en-IN" dirty="0"/>
            <a:t>DC is the </a:t>
          </a:r>
          <a:r>
            <a:rPr lang="en-IN" b="1" dirty="0"/>
            <a:t>unidirectional flow or movement of electric charge </a:t>
          </a:r>
          <a:r>
            <a:rPr lang="en-IN" dirty="0"/>
            <a:t>carriers</a:t>
          </a:r>
          <a:endParaRPr lang="en-US" dirty="0"/>
        </a:p>
      </dgm:t>
    </dgm:pt>
    <dgm:pt modelId="{9104AB83-B9C8-4861-8B24-3519E21BC7F7}" type="parTrans" cxnId="{B2F44F0B-9BBB-491F-AB74-55515306C5B5}">
      <dgm:prSet/>
      <dgm:spPr/>
      <dgm:t>
        <a:bodyPr/>
        <a:lstStyle/>
        <a:p>
          <a:endParaRPr lang="en-US"/>
        </a:p>
      </dgm:t>
    </dgm:pt>
    <dgm:pt modelId="{C63527AB-E7C7-46BD-A5F8-8D3735201828}" type="sibTrans" cxnId="{B2F44F0B-9BBB-491F-AB74-55515306C5B5}">
      <dgm:prSet/>
      <dgm:spPr/>
      <dgm:t>
        <a:bodyPr/>
        <a:lstStyle/>
        <a:p>
          <a:endParaRPr lang="en-US"/>
        </a:p>
      </dgm:t>
    </dgm:pt>
    <dgm:pt modelId="{338875E3-BE34-4213-A642-DB10A1B1E663}">
      <dgm:prSet/>
      <dgm:spPr/>
      <dgm:t>
        <a:bodyPr/>
        <a:lstStyle/>
        <a:p>
          <a:r>
            <a:rPr lang="en-IN" dirty="0"/>
            <a:t>The </a:t>
          </a:r>
          <a:r>
            <a:rPr lang="en-IN" b="1" dirty="0"/>
            <a:t>intensity of the current can vary with time</a:t>
          </a:r>
          <a:r>
            <a:rPr lang="en-IN" dirty="0"/>
            <a:t>, but the general </a:t>
          </a:r>
          <a:r>
            <a:rPr lang="en-IN" b="1" dirty="0"/>
            <a:t>direction</a:t>
          </a:r>
          <a:r>
            <a:rPr lang="en-IN" dirty="0"/>
            <a:t> of movement always stays the same.</a:t>
          </a:r>
          <a:endParaRPr lang="en-US" dirty="0"/>
        </a:p>
      </dgm:t>
    </dgm:pt>
    <dgm:pt modelId="{16351AD2-5B3E-47EE-ADB1-C8ABAF7F57F5}" type="parTrans" cxnId="{9B606346-FDC1-4E0B-B6DE-A32B2D48A8CA}">
      <dgm:prSet/>
      <dgm:spPr/>
      <dgm:t>
        <a:bodyPr/>
        <a:lstStyle/>
        <a:p>
          <a:endParaRPr lang="en-US"/>
        </a:p>
      </dgm:t>
    </dgm:pt>
    <dgm:pt modelId="{AFF6CD2B-6408-46AA-97D8-B162EC8DB623}" type="sibTrans" cxnId="{9B606346-FDC1-4E0B-B6DE-A32B2D48A8CA}">
      <dgm:prSet/>
      <dgm:spPr/>
      <dgm:t>
        <a:bodyPr/>
        <a:lstStyle/>
        <a:p>
          <a:endParaRPr lang="en-US"/>
        </a:p>
      </dgm:t>
    </dgm:pt>
    <dgm:pt modelId="{5B0F5DEA-D21A-41E7-8036-D2B136756066}" type="pres">
      <dgm:prSet presAssocID="{8D13618B-CD10-4358-A1AD-2F63C1261872}" presName="vert0" presStyleCnt="0">
        <dgm:presLayoutVars>
          <dgm:dir/>
          <dgm:animOne val="branch"/>
          <dgm:animLvl val="lvl"/>
        </dgm:presLayoutVars>
      </dgm:prSet>
      <dgm:spPr/>
    </dgm:pt>
    <dgm:pt modelId="{484798B6-E618-43A0-A657-338E118C619D}" type="pres">
      <dgm:prSet presAssocID="{2EA2C346-455A-4B8F-98DE-967BC2F2809D}" presName="thickLine" presStyleLbl="alignNode1" presStyleIdx="0" presStyleCnt="2"/>
      <dgm:spPr/>
    </dgm:pt>
    <dgm:pt modelId="{B151EFE2-8D12-4EE7-B404-C3C790B81FC5}" type="pres">
      <dgm:prSet presAssocID="{2EA2C346-455A-4B8F-98DE-967BC2F2809D}" presName="horz1" presStyleCnt="0"/>
      <dgm:spPr/>
    </dgm:pt>
    <dgm:pt modelId="{807DB8B2-E0ED-47A4-85E5-1173BBF50A56}" type="pres">
      <dgm:prSet presAssocID="{2EA2C346-455A-4B8F-98DE-967BC2F2809D}" presName="tx1" presStyleLbl="revTx" presStyleIdx="0" presStyleCnt="2"/>
      <dgm:spPr/>
    </dgm:pt>
    <dgm:pt modelId="{706C9E4F-9E7D-4722-9257-5A26D163892A}" type="pres">
      <dgm:prSet presAssocID="{2EA2C346-455A-4B8F-98DE-967BC2F2809D}" presName="vert1" presStyleCnt="0"/>
      <dgm:spPr/>
    </dgm:pt>
    <dgm:pt modelId="{D24C239B-DCAB-47F7-97D2-B36D02F5586E}" type="pres">
      <dgm:prSet presAssocID="{338875E3-BE34-4213-A642-DB10A1B1E663}" presName="thickLine" presStyleLbl="alignNode1" presStyleIdx="1" presStyleCnt="2"/>
      <dgm:spPr/>
    </dgm:pt>
    <dgm:pt modelId="{9D1B7310-FF8F-44BE-89C9-955358825574}" type="pres">
      <dgm:prSet presAssocID="{338875E3-BE34-4213-A642-DB10A1B1E663}" presName="horz1" presStyleCnt="0"/>
      <dgm:spPr/>
    </dgm:pt>
    <dgm:pt modelId="{B6F5B8D9-5AA7-4DA6-B2A9-672A5DF032D7}" type="pres">
      <dgm:prSet presAssocID="{338875E3-BE34-4213-A642-DB10A1B1E663}" presName="tx1" presStyleLbl="revTx" presStyleIdx="1" presStyleCnt="2"/>
      <dgm:spPr/>
    </dgm:pt>
    <dgm:pt modelId="{8F6C33EA-CFEC-40D5-B8E7-5EB1189D0B72}" type="pres">
      <dgm:prSet presAssocID="{338875E3-BE34-4213-A642-DB10A1B1E663}" presName="vert1" presStyleCnt="0"/>
      <dgm:spPr/>
    </dgm:pt>
  </dgm:ptLst>
  <dgm:cxnLst>
    <dgm:cxn modelId="{B2F44F0B-9BBB-491F-AB74-55515306C5B5}" srcId="{8D13618B-CD10-4358-A1AD-2F63C1261872}" destId="{2EA2C346-455A-4B8F-98DE-967BC2F2809D}" srcOrd="0" destOrd="0" parTransId="{9104AB83-B9C8-4861-8B24-3519E21BC7F7}" sibTransId="{C63527AB-E7C7-46BD-A5F8-8D3735201828}"/>
    <dgm:cxn modelId="{9B606346-FDC1-4E0B-B6DE-A32B2D48A8CA}" srcId="{8D13618B-CD10-4358-A1AD-2F63C1261872}" destId="{338875E3-BE34-4213-A642-DB10A1B1E663}" srcOrd="1" destOrd="0" parTransId="{16351AD2-5B3E-47EE-ADB1-C8ABAF7F57F5}" sibTransId="{AFF6CD2B-6408-46AA-97D8-B162EC8DB623}"/>
    <dgm:cxn modelId="{64BC5097-B438-4823-BAE3-920A6140ED2C}" type="presOf" srcId="{338875E3-BE34-4213-A642-DB10A1B1E663}" destId="{B6F5B8D9-5AA7-4DA6-B2A9-672A5DF032D7}" srcOrd="0" destOrd="0" presId="urn:microsoft.com/office/officeart/2008/layout/LinedList"/>
    <dgm:cxn modelId="{F71E97A5-7845-4C25-9AF4-0367B1FADD93}" type="presOf" srcId="{8D13618B-CD10-4358-A1AD-2F63C1261872}" destId="{5B0F5DEA-D21A-41E7-8036-D2B136756066}" srcOrd="0" destOrd="0" presId="urn:microsoft.com/office/officeart/2008/layout/LinedList"/>
    <dgm:cxn modelId="{EFE4F4AA-FFB5-49E8-A73A-4490052A1DC1}" type="presOf" srcId="{2EA2C346-455A-4B8F-98DE-967BC2F2809D}" destId="{807DB8B2-E0ED-47A4-85E5-1173BBF50A56}" srcOrd="0" destOrd="0" presId="urn:microsoft.com/office/officeart/2008/layout/LinedList"/>
    <dgm:cxn modelId="{114C06A1-77D2-47F8-A091-D679D4A6AA17}" type="presParOf" srcId="{5B0F5DEA-D21A-41E7-8036-D2B136756066}" destId="{484798B6-E618-43A0-A657-338E118C619D}" srcOrd="0" destOrd="0" presId="urn:microsoft.com/office/officeart/2008/layout/LinedList"/>
    <dgm:cxn modelId="{5CD7E5AD-3D2B-457C-9BF2-A59DCE6AB241}" type="presParOf" srcId="{5B0F5DEA-D21A-41E7-8036-D2B136756066}" destId="{B151EFE2-8D12-4EE7-B404-C3C790B81FC5}" srcOrd="1" destOrd="0" presId="urn:microsoft.com/office/officeart/2008/layout/LinedList"/>
    <dgm:cxn modelId="{E5F7BEB0-DDB2-4C5E-8198-F997C98AFF59}" type="presParOf" srcId="{B151EFE2-8D12-4EE7-B404-C3C790B81FC5}" destId="{807DB8B2-E0ED-47A4-85E5-1173BBF50A56}" srcOrd="0" destOrd="0" presId="urn:microsoft.com/office/officeart/2008/layout/LinedList"/>
    <dgm:cxn modelId="{301CBB17-3CAC-41BA-88D2-3F4D1D6A4E16}" type="presParOf" srcId="{B151EFE2-8D12-4EE7-B404-C3C790B81FC5}" destId="{706C9E4F-9E7D-4722-9257-5A26D163892A}" srcOrd="1" destOrd="0" presId="urn:microsoft.com/office/officeart/2008/layout/LinedList"/>
    <dgm:cxn modelId="{615EC76A-0457-4218-9E2F-DC4388185CF6}" type="presParOf" srcId="{5B0F5DEA-D21A-41E7-8036-D2B136756066}" destId="{D24C239B-DCAB-47F7-97D2-B36D02F5586E}" srcOrd="2" destOrd="0" presId="urn:microsoft.com/office/officeart/2008/layout/LinedList"/>
    <dgm:cxn modelId="{AAB32EA4-E555-450D-A1E7-BD85513B0B79}" type="presParOf" srcId="{5B0F5DEA-D21A-41E7-8036-D2B136756066}" destId="{9D1B7310-FF8F-44BE-89C9-955358825574}" srcOrd="3" destOrd="0" presId="urn:microsoft.com/office/officeart/2008/layout/LinedList"/>
    <dgm:cxn modelId="{4970F4F9-DA30-49F5-8927-2BC6FFB7765F}" type="presParOf" srcId="{9D1B7310-FF8F-44BE-89C9-955358825574}" destId="{B6F5B8D9-5AA7-4DA6-B2A9-672A5DF032D7}" srcOrd="0" destOrd="0" presId="urn:microsoft.com/office/officeart/2008/layout/LinedList"/>
    <dgm:cxn modelId="{794228C6-B0D6-42C2-B3E0-6500565941F7}" type="presParOf" srcId="{9D1B7310-FF8F-44BE-89C9-955358825574}" destId="{8F6C33EA-CFEC-40D5-B8E7-5EB1189D0B7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C87F08C-849E-44BA-9B68-285B2BF7B426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C2587087-9840-435D-A3BA-BE39C9F158E3}">
      <dgm:prSet/>
      <dgm:spPr/>
      <dgm:t>
        <a:bodyPr/>
        <a:lstStyle/>
        <a:p>
          <a:r>
            <a:rPr lang="en-US" dirty="0"/>
            <a:t>Current rating is defined as the </a:t>
          </a:r>
          <a:r>
            <a:rPr lang="en-US" dirty="0">
              <a:highlight>
                <a:srgbClr val="808080"/>
              </a:highlight>
            </a:rPr>
            <a:t>maximum current an electrical appliances can carry continuously </a:t>
          </a:r>
          <a:r>
            <a:rPr lang="en-US" dirty="0"/>
            <a:t>for a duration of time with complete safety.</a:t>
          </a:r>
        </a:p>
      </dgm:t>
    </dgm:pt>
    <dgm:pt modelId="{57D23423-61D7-4CD5-A165-7141B11E1977}" type="parTrans" cxnId="{E114BCFD-02C7-4167-AA6E-6609D06E5FB3}">
      <dgm:prSet/>
      <dgm:spPr/>
      <dgm:t>
        <a:bodyPr/>
        <a:lstStyle/>
        <a:p>
          <a:endParaRPr lang="en-US"/>
        </a:p>
      </dgm:t>
    </dgm:pt>
    <dgm:pt modelId="{85117BF9-DAB1-4D5D-9386-B9C91344AD02}" type="sibTrans" cxnId="{E114BCFD-02C7-4167-AA6E-6609D06E5FB3}">
      <dgm:prSet/>
      <dgm:spPr/>
      <dgm:t>
        <a:bodyPr/>
        <a:lstStyle/>
        <a:p>
          <a:endParaRPr lang="en-US"/>
        </a:p>
      </dgm:t>
    </dgm:pt>
    <dgm:pt modelId="{DCDE4F14-D7BC-424A-B18D-A615B5B00682}">
      <dgm:prSet/>
      <dgm:spPr/>
      <dgm:t>
        <a:bodyPr/>
        <a:lstStyle/>
        <a:p>
          <a:r>
            <a:rPr lang="en-US" dirty="0"/>
            <a:t>All the electrical equipment's and components can withstand a particular amount of current, which is mentioned in the equipment.</a:t>
          </a:r>
        </a:p>
      </dgm:t>
    </dgm:pt>
    <dgm:pt modelId="{10277EF5-CB07-4BA7-A24A-2EBC8D514464}" type="parTrans" cxnId="{79E8376C-3A2A-4357-9693-ECFC2C1BF15D}">
      <dgm:prSet/>
      <dgm:spPr/>
      <dgm:t>
        <a:bodyPr/>
        <a:lstStyle/>
        <a:p>
          <a:endParaRPr lang="en-US"/>
        </a:p>
      </dgm:t>
    </dgm:pt>
    <dgm:pt modelId="{68CDC41B-8906-407C-98FE-21D813C6DB68}" type="sibTrans" cxnId="{79E8376C-3A2A-4357-9693-ECFC2C1BF15D}">
      <dgm:prSet/>
      <dgm:spPr/>
      <dgm:t>
        <a:bodyPr/>
        <a:lstStyle/>
        <a:p>
          <a:endParaRPr lang="en-US"/>
        </a:p>
      </dgm:t>
    </dgm:pt>
    <dgm:pt modelId="{0D43C1BB-2910-4FF4-B736-A6AA6ADE7D57}" type="pres">
      <dgm:prSet presAssocID="{8C87F08C-849E-44BA-9B68-285B2BF7B426}" presName="linear" presStyleCnt="0">
        <dgm:presLayoutVars>
          <dgm:animLvl val="lvl"/>
          <dgm:resizeHandles val="exact"/>
        </dgm:presLayoutVars>
      </dgm:prSet>
      <dgm:spPr/>
    </dgm:pt>
    <dgm:pt modelId="{86C50102-C20B-42FC-BD5B-8B0C33C46E3E}" type="pres">
      <dgm:prSet presAssocID="{C2587087-9840-435D-A3BA-BE39C9F158E3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A4A6EB48-709E-4AC5-9931-299E39F70064}" type="pres">
      <dgm:prSet presAssocID="{85117BF9-DAB1-4D5D-9386-B9C91344AD02}" presName="spacer" presStyleCnt="0"/>
      <dgm:spPr/>
    </dgm:pt>
    <dgm:pt modelId="{C5714683-2D26-4E87-98B2-9A95F3A9C6A4}" type="pres">
      <dgm:prSet presAssocID="{DCDE4F14-D7BC-424A-B18D-A615B5B00682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32B05803-CB2B-41A4-AA9F-A55868FEC65C}" type="presOf" srcId="{C2587087-9840-435D-A3BA-BE39C9F158E3}" destId="{86C50102-C20B-42FC-BD5B-8B0C33C46E3E}" srcOrd="0" destOrd="0" presId="urn:microsoft.com/office/officeart/2005/8/layout/vList2"/>
    <dgm:cxn modelId="{79E8376C-3A2A-4357-9693-ECFC2C1BF15D}" srcId="{8C87F08C-849E-44BA-9B68-285B2BF7B426}" destId="{DCDE4F14-D7BC-424A-B18D-A615B5B00682}" srcOrd="1" destOrd="0" parTransId="{10277EF5-CB07-4BA7-A24A-2EBC8D514464}" sibTransId="{68CDC41B-8906-407C-98FE-21D813C6DB68}"/>
    <dgm:cxn modelId="{E7778CA1-8C78-45CE-8CB3-BE07DEA3C460}" type="presOf" srcId="{DCDE4F14-D7BC-424A-B18D-A615B5B00682}" destId="{C5714683-2D26-4E87-98B2-9A95F3A9C6A4}" srcOrd="0" destOrd="0" presId="urn:microsoft.com/office/officeart/2005/8/layout/vList2"/>
    <dgm:cxn modelId="{0D8155B5-05A8-42D1-AF77-98ED066C0EF3}" type="presOf" srcId="{8C87F08C-849E-44BA-9B68-285B2BF7B426}" destId="{0D43C1BB-2910-4FF4-B736-A6AA6ADE7D57}" srcOrd="0" destOrd="0" presId="urn:microsoft.com/office/officeart/2005/8/layout/vList2"/>
    <dgm:cxn modelId="{E114BCFD-02C7-4167-AA6E-6609D06E5FB3}" srcId="{8C87F08C-849E-44BA-9B68-285B2BF7B426}" destId="{C2587087-9840-435D-A3BA-BE39C9F158E3}" srcOrd="0" destOrd="0" parTransId="{57D23423-61D7-4CD5-A165-7141B11E1977}" sibTransId="{85117BF9-DAB1-4D5D-9386-B9C91344AD02}"/>
    <dgm:cxn modelId="{A87AD5A5-8C98-47C7-B12B-EC274C380C1A}" type="presParOf" srcId="{0D43C1BB-2910-4FF4-B736-A6AA6ADE7D57}" destId="{86C50102-C20B-42FC-BD5B-8B0C33C46E3E}" srcOrd="0" destOrd="0" presId="urn:microsoft.com/office/officeart/2005/8/layout/vList2"/>
    <dgm:cxn modelId="{8C9D5B78-3A8B-4CE5-8646-9E16781B7958}" type="presParOf" srcId="{0D43C1BB-2910-4FF4-B736-A6AA6ADE7D57}" destId="{A4A6EB48-709E-4AC5-9931-299E39F70064}" srcOrd="1" destOrd="0" presId="urn:microsoft.com/office/officeart/2005/8/layout/vList2"/>
    <dgm:cxn modelId="{D7D02DB6-8296-419C-9ECB-3A6B03F5B375}" type="presParOf" srcId="{0D43C1BB-2910-4FF4-B736-A6AA6ADE7D57}" destId="{C5714683-2D26-4E87-98B2-9A95F3A9C6A4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FF50DD-C00A-4ADF-837E-0848D13D0E14}">
      <dsp:nvSpPr>
        <dsp:cNvPr id="0" name=""/>
        <dsp:cNvSpPr/>
      </dsp:nvSpPr>
      <dsp:spPr>
        <a:xfrm>
          <a:off x="0" y="0"/>
          <a:ext cx="9110304" cy="9945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2500" kern="1200" dirty="0"/>
            <a:t>Voltage is also called as </a:t>
          </a:r>
          <a:r>
            <a:rPr lang="en-IN" sz="2500" i="1" kern="1200" dirty="0"/>
            <a:t>electromotive force (EMF) or Potential difference</a:t>
          </a:r>
          <a:endParaRPr lang="en-US" sz="2500" kern="1200" dirty="0"/>
        </a:p>
      </dsp:txBody>
      <dsp:txXfrm>
        <a:off x="48547" y="48547"/>
        <a:ext cx="9013210" cy="897406"/>
      </dsp:txXfrm>
    </dsp:sp>
    <dsp:sp modelId="{D15DC723-4468-49FE-9297-1B3FC53976FC}">
      <dsp:nvSpPr>
        <dsp:cNvPr id="0" name=""/>
        <dsp:cNvSpPr/>
      </dsp:nvSpPr>
      <dsp:spPr>
        <a:xfrm>
          <a:off x="0" y="1125081"/>
          <a:ext cx="9110304" cy="994500"/>
        </a:xfrm>
        <a:prstGeom prst="roundRect">
          <a:avLst/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2500" kern="1200" dirty="0"/>
            <a:t>It is the quantitative expression of the potential difference in charge between two points in an electrical field. </a:t>
          </a:r>
          <a:endParaRPr lang="en-US" sz="2500" kern="1200" dirty="0"/>
        </a:p>
      </dsp:txBody>
      <dsp:txXfrm>
        <a:off x="48547" y="1173628"/>
        <a:ext cx="9013210" cy="897406"/>
      </dsp:txXfrm>
    </dsp:sp>
    <dsp:sp modelId="{0A9EC14A-E7C1-465D-9DD7-951751C6B410}">
      <dsp:nvSpPr>
        <dsp:cNvPr id="0" name=""/>
        <dsp:cNvSpPr/>
      </dsp:nvSpPr>
      <dsp:spPr>
        <a:xfrm>
          <a:off x="0" y="2228451"/>
          <a:ext cx="9110304" cy="994500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2500" kern="1200" dirty="0"/>
            <a:t>Voltage is represented by </a:t>
          </a:r>
          <a:r>
            <a:rPr lang="en-IN" sz="2500" b="1" kern="1200" dirty="0"/>
            <a:t>(V) or (E) </a:t>
          </a:r>
          <a:endParaRPr lang="en-US" sz="2500" kern="1200" dirty="0"/>
        </a:p>
      </dsp:txBody>
      <dsp:txXfrm>
        <a:off x="48547" y="2276998"/>
        <a:ext cx="9013210" cy="897406"/>
      </dsp:txXfrm>
    </dsp:sp>
    <dsp:sp modelId="{30EA5344-780A-41FD-B499-28A3FBD9C82C}">
      <dsp:nvSpPr>
        <dsp:cNvPr id="0" name=""/>
        <dsp:cNvSpPr/>
      </dsp:nvSpPr>
      <dsp:spPr>
        <a:xfrm>
          <a:off x="0" y="3294951"/>
          <a:ext cx="9110304" cy="994500"/>
        </a:xfrm>
        <a:prstGeom prst="roundRect">
          <a:avLst/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2500" kern="1200" dirty="0"/>
            <a:t>The unit of voltage is </a:t>
          </a:r>
          <a:r>
            <a:rPr lang="en-IN" sz="2500" b="1" kern="1200" dirty="0"/>
            <a:t>Volts</a:t>
          </a:r>
          <a:endParaRPr lang="en-US" sz="2500" kern="1200" dirty="0"/>
        </a:p>
      </dsp:txBody>
      <dsp:txXfrm>
        <a:off x="48547" y="3343498"/>
        <a:ext cx="9013210" cy="897406"/>
      </dsp:txXfrm>
    </dsp:sp>
    <dsp:sp modelId="{1A095DC0-A386-4324-9A54-815652B61C78}">
      <dsp:nvSpPr>
        <dsp:cNvPr id="0" name=""/>
        <dsp:cNvSpPr/>
      </dsp:nvSpPr>
      <dsp:spPr>
        <a:xfrm>
          <a:off x="0" y="4361451"/>
          <a:ext cx="9110304" cy="99450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2500" kern="1200" dirty="0"/>
            <a:t>The higher the voltage, the greater the flow of electrical current.</a:t>
          </a:r>
          <a:endParaRPr lang="en-GB" sz="2500" kern="1200" dirty="0"/>
        </a:p>
      </dsp:txBody>
      <dsp:txXfrm>
        <a:off x="48547" y="4409998"/>
        <a:ext cx="9013210" cy="89740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C50102-C20B-42FC-BD5B-8B0C33C46E3E}">
      <dsp:nvSpPr>
        <dsp:cNvPr id="0" name=""/>
        <dsp:cNvSpPr/>
      </dsp:nvSpPr>
      <dsp:spPr>
        <a:xfrm>
          <a:off x="0" y="452750"/>
          <a:ext cx="10447758" cy="225459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Voltage rating is defined as the </a:t>
          </a:r>
          <a:r>
            <a:rPr lang="en-US" sz="4100" b="1" kern="1200" dirty="0"/>
            <a:t>maximum voltage </a:t>
          </a:r>
          <a:r>
            <a:rPr lang="en-US" sz="4100" kern="1200" dirty="0"/>
            <a:t>an </a:t>
          </a:r>
          <a:r>
            <a:rPr lang="en-US" sz="4100" b="1" kern="1200" dirty="0"/>
            <a:t>electrical appliances </a:t>
          </a:r>
          <a:r>
            <a:rPr lang="en-US" sz="4100" kern="1200" dirty="0"/>
            <a:t>can </a:t>
          </a:r>
          <a:r>
            <a:rPr lang="en-US" sz="4100" b="1" kern="1200" dirty="0"/>
            <a:t>withstand for a duration of time.</a:t>
          </a:r>
        </a:p>
      </dsp:txBody>
      <dsp:txXfrm>
        <a:off x="110060" y="562810"/>
        <a:ext cx="10227638" cy="2034470"/>
      </dsp:txXfrm>
    </dsp:sp>
    <dsp:sp modelId="{C5714683-2D26-4E87-98B2-9A95F3A9C6A4}">
      <dsp:nvSpPr>
        <dsp:cNvPr id="0" name=""/>
        <dsp:cNvSpPr/>
      </dsp:nvSpPr>
      <dsp:spPr>
        <a:xfrm>
          <a:off x="0" y="2811383"/>
          <a:ext cx="10447758" cy="2254590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All the electrical equipments and components can withstand a </a:t>
          </a:r>
          <a:r>
            <a:rPr lang="en-US" sz="4100" b="1" kern="1200" dirty="0"/>
            <a:t>particular amount of voltage, which is mentioned in the equipment.</a:t>
          </a:r>
        </a:p>
      </dsp:txBody>
      <dsp:txXfrm>
        <a:off x="110060" y="2921443"/>
        <a:ext cx="10227638" cy="203447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8E9766-8B6C-485F-8957-BD92E9EB6538}">
      <dsp:nvSpPr>
        <dsp:cNvPr id="0" name=""/>
        <dsp:cNvSpPr/>
      </dsp:nvSpPr>
      <dsp:spPr>
        <a:xfrm>
          <a:off x="33391" y="0"/>
          <a:ext cx="8878276" cy="230724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marL="0" lvl="0" indent="0" algn="l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5800" kern="1200" dirty="0"/>
            <a:t>AC current (Alternating current)</a:t>
          </a:r>
          <a:endParaRPr lang="en-US" sz="5800" kern="1200" dirty="0"/>
        </a:p>
      </dsp:txBody>
      <dsp:txXfrm>
        <a:off x="146021" y="112630"/>
        <a:ext cx="8653016" cy="2081980"/>
      </dsp:txXfrm>
    </dsp:sp>
    <dsp:sp modelId="{08331492-E123-4B74-8164-58DDB8933294}">
      <dsp:nvSpPr>
        <dsp:cNvPr id="0" name=""/>
        <dsp:cNvSpPr/>
      </dsp:nvSpPr>
      <dsp:spPr>
        <a:xfrm>
          <a:off x="0" y="2496119"/>
          <a:ext cx="8916349" cy="230724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marL="0" lvl="0" indent="0" algn="l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5800" kern="1200"/>
            <a:t>DC current (Direct current)</a:t>
          </a:r>
          <a:endParaRPr lang="en-US" sz="5800" kern="1200"/>
        </a:p>
      </dsp:txBody>
      <dsp:txXfrm>
        <a:off x="112630" y="2608749"/>
        <a:ext cx="8691089" cy="208198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5AB054-B5AA-404D-8B69-9E9854E5DBC0}">
      <dsp:nvSpPr>
        <dsp:cNvPr id="0" name=""/>
        <dsp:cNvSpPr/>
      </dsp:nvSpPr>
      <dsp:spPr>
        <a:xfrm>
          <a:off x="0" y="85722"/>
          <a:ext cx="6492353" cy="15947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2900" kern="1200" dirty="0"/>
            <a:t>Alternating current is an electric current in which the flow of </a:t>
          </a:r>
          <a:r>
            <a:rPr lang="en-IN" sz="2900" kern="1200" dirty="0">
              <a:highlight>
                <a:srgbClr val="000000"/>
              </a:highlight>
            </a:rPr>
            <a:t>electric charge periodically reverses direction.</a:t>
          </a:r>
          <a:endParaRPr lang="en-US" sz="2900" kern="1200" dirty="0">
            <a:highlight>
              <a:srgbClr val="000000"/>
            </a:highlight>
          </a:endParaRPr>
        </a:p>
      </dsp:txBody>
      <dsp:txXfrm>
        <a:off x="77847" y="163569"/>
        <a:ext cx="6336659" cy="1439016"/>
      </dsp:txXfrm>
    </dsp:sp>
    <dsp:sp modelId="{3D3C1BFB-BED5-42B3-B51D-F3A8C84630A6}">
      <dsp:nvSpPr>
        <dsp:cNvPr id="0" name=""/>
        <dsp:cNvSpPr/>
      </dsp:nvSpPr>
      <dsp:spPr>
        <a:xfrm>
          <a:off x="0" y="1763952"/>
          <a:ext cx="6492353" cy="15947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2900" kern="1200" dirty="0"/>
            <a:t>An AC waveform can be </a:t>
          </a:r>
          <a:r>
            <a:rPr lang="en-IN" sz="2900" kern="1200" dirty="0">
              <a:highlight>
                <a:srgbClr val="000000"/>
              </a:highlight>
            </a:rPr>
            <a:t>sinusoidal, square, or sawtooth-shaped</a:t>
          </a:r>
          <a:r>
            <a:rPr lang="en-IN" sz="2900" kern="1200" dirty="0"/>
            <a:t>. Some AC waveforms are irregular or complicated. </a:t>
          </a:r>
          <a:endParaRPr lang="en-US" sz="2900" kern="1200" dirty="0"/>
        </a:p>
      </dsp:txBody>
      <dsp:txXfrm>
        <a:off x="77847" y="1841799"/>
        <a:ext cx="6336659" cy="1439016"/>
      </dsp:txXfrm>
    </dsp:sp>
    <dsp:sp modelId="{A6AF8994-856F-4E01-9370-6DED133540AD}">
      <dsp:nvSpPr>
        <dsp:cNvPr id="0" name=""/>
        <dsp:cNvSpPr/>
      </dsp:nvSpPr>
      <dsp:spPr>
        <a:xfrm>
          <a:off x="0" y="3442182"/>
          <a:ext cx="6492353" cy="15947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2900" kern="1200" dirty="0"/>
            <a:t>An example of sine-wave AC is common </a:t>
          </a:r>
          <a:r>
            <a:rPr lang="en-IN" sz="2900" kern="1200" dirty="0">
              <a:highlight>
                <a:srgbClr val="000000"/>
              </a:highlight>
            </a:rPr>
            <a:t>household utility current</a:t>
          </a:r>
          <a:r>
            <a:rPr lang="en-IN" sz="2900" kern="1200" dirty="0"/>
            <a:t>.</a:t>
          </a:r>
          <a:endParaRPr lang="en-US" sz="2900" kern="1200" dirty="0"/>
        </a:p>
      </dsp:txBody>
      <dsp:txXfrm>
        <a:off x="77847" y="3520029"/>
        <a:ext cx="6336659" cy="143901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4798B6-E618-43A0-A657-338E118C619D}">
      <dsp:nvSpPr>
        <dsp:cNvPr id="0" name=""/>
        <dsp:cNvSpPr/>
      </dsp:nvSpPr>
      <dsp:spPr>
        <a:xfrm>
          <a:off x="0" y="0"/>
          <a:ext cx="614737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7DB8B2-E0ED-47A4-85E5-1173BBF50A56}">
      <dsp:nvSpPr>
        <dsp:cNvPr id="0" name=""/>
        <dsp:cNvSpPr/>
      </dsp:nvSpPr>
      <dsp:spPr>
        <a:xfrm>
          <a:off x="0" y="0"/>
          <a:ext cx="6147379" cy="25613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3500" kern="1200" dirty="0"/>
            <a:t>DC is the </a:t>
          </a:r>
          <a:r>
            <a:rPr lang="en-IN" sz="3500" b="1" kern="1200" dirty="0"/>
            <a:t>unidirectional flow or movement of electric charge </a:t>
          </a:r>
          <a:r>
            <a:rPr lang="en-IN" sz="3500" kern="1200" dirty="0"/>
            <a:t>carriers</a:t>
          </a:r>
          <a:endParaRPr lang="en-US" sz="3500" kern="1200" dirty="0"/>
        </a:p>
      </dsp:txBody>
      <dsp:txXfrm>
        <a:off x="0" y="0"/>
        <a:ext cx="6147379" cy="2561307"/>
      </dsp:txXfrm>
    </dsp:sp>
    <dsp:sp modelId="{D24C239B-DCAB-47F7-97D2-B36D02F5586E}">
      <dsp:nvSpPr>
        <dsp:cNvPr id="0" name=""/>
        <dsp:cNvSpPr/>
      </dsp:nvSpPr>
      <dsp:spPr>
        <a:xfrm>
          <a:off x="0" y="2561307"/>
          <a:ext cx="614737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F5B8D9-5AA7-4DA6-B2A9-672A5DF032D7}">
      <dsp:nvSpPr>
        <dsp:cNvPr id="0" name=""/>
        <dsp:cNvSpPr/>
      </dsp:nvSpPr>
      <dsp:spPr>
        <a:xfrm>
          <a:off x="0" y="2561307"/>
          <a:ext cx="6147379" cy="25613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3500" kern="1200" dirty="0"/>
            <a:t>The </a:t>
          </a:r>
          <a:r>
            <a:rPr lang="en-IN" sz="3500" b="1" kern="1200" dirty="0"/>
            <a:t>intensity of the current can vary with time</a:t>
          </a:r>
          <a:r>
            <a:rPr lang="en-IN" sz="3500" kern="1200" dirty="0"/>
            <a:t>, but the general </a:t>
          </a:r>
          <a:r>
            <a:rPr lang="en-IN" sz="3500" b="1" kern="1200" dirty="0"/>
            <a:t>direction</a:t>
          </a:r>
          <a:r>
            <a:rPr lang="en-IN" sz="3500" kern="1200" dirty="0"/>
            <a:t> of movement always stays the same.</a:t>
          </a:r>
          <a:endParaRPr lang="en-US" sz="3500" kern="1200" dirty="0"/>
        </a:p>
      </dsp:txBody>
      <dsp:txXfrm>
        <a:off x="0" y="2561307"/>
        <a:ext cx="6147379" cy="256130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C50102-C20B-42FC-BD5B-8B0C33C46E3E}">
      <dsp:nvSpPr>
        <dsp:cNvPr id="0" name=""/>
        <dsp:cNvSpPr/>
      </dsp:nvSpPr>
      <dsp:spPr>
        <a:xfrm>
          <a:off x="0" y="63652"/>
          <a:ext cx="8277425" cy="242657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Current rating is defined as the </a:t>
          </a:r>
          <a:r>
            <a:rPr lang="en-US" sz="3400" kern="1200" dirty="0">
              <a:highlight>
                <a:srgbClr val="808080"/>
              </a:highlight>
            </a:rPr>
            <a:t>maximum current an electrical appliances can carry continuously </a:t>
          </a:r>
          <a:r>
            <a:rPr lang="en-US" sz="3400" kern="1200" dirty="0"/>
            <a:t>for a duration of time with complete safety.</a:t>
          </a:r>
        </a:p>
      </dsp:txBody>
      <dsp:txXfrm>
        <a:off x="118456" y="182108"/>
        <a:ext cx="8040513" cy="2189667"/>
      </dsp:txXfrm>
    </dsp:sp>
    <dsp:sp modelId="{C5714683-2D26-4E87-98B2-9A95F3A9C6A4}">
      <dsp:nvSpPr>
        <dsp:cNvPr id="0" name=""/>
        <dsp:cNvSpPr/>
      </dsp:nvSpPr>
      <dsp:spPr>
        <a:xfrm>
          <a:off x="0" y="2588152"/>
          <a:ext cx="8277425" cy="2426579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All the electrical equipment's and components can withstand a particular amount of current, which is mentioned in the equipment.</a:t>
          </a:r>
        </a:p>
      </dsp:txBody>
      <dsp:txXfrm>
        <a:off x="118456" y="2706608"/>
        <a:ext cx="8040513" cy="21896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06/02/2023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9134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1178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Health and Safety module – coming soon on Moodle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33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7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7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7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8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9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399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1644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F1A2E2DD-B99E-4827-B9BF-96D6D50F2ED1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1 / 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42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7AF4E-400A-4282-A8C5-C3A75436E197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1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760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2D62A4C-62B9-4DFA-B016-38E3582571BF}" type="datetime1">
              <a:rPr lang="en-GB" smtClean="0"/>
              <a:t>06/02/2023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 / 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47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1563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54175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7884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42620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7038345D-126A-47C1-8095-ADF2B3DD2D48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1 / 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267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8A651-E0D4-4659-A9B0-C19BCA4A33CE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1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983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F873FB4-A6F7-41C8-BA81-3926D01C5DA4}" type="datetime1">
              <a:rPr lang="en-GB" smtClean="0"/>
              <a:t>06/02/2023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 / 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0266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8114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BCE6CFA-43D2-4243-8B55-BD77AB83F83E}" type="datetime1">
              <a:rPr lang="en-GB" noProof="0" smtClean="0"/>
              <a:t>06/02/2023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1 / Electrical Engineering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7349618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7CEE8572-353E-4430-987A-225A78F8833C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1 / 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250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08096-026B-4614-A411-E390CC0E1191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1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1374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BBDE541-C5D5-4496-9F9C-7B70928804FD}" type="datetime1">
              <a:rPr lang="en-GB" smtClean="0"/>
              <a:t>06/02/2023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 / 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2236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A0D4D23-69F7-4F4D-A89D-25DEC3BA19AD}" type="datetime1">
              <a:rPr lang="en-GB" noProof="0" smtClean="0"/>
              <a:t>06/02/2023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1 / Electrical Engineering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141747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72A467B0-BA77-4BD9-A960-9515862738DE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1 / 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7776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B6CB7-C706-405B-BFD4-17EDD7C525BF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1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959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3DFB01-D9C4-4187-8348-3E46A4997F5B}" type="datetime1">
              <a:rPr lang="en-GB" smtClean="0"/>
              <a:t>06/02/2023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 / 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989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A5160-FC11-43D3-94C6-417C01679226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1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6BAB554D-C192-4E23-A277-A4D8F13D2E8E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1 / 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16694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89A10-26D4-451C-B491-0383D4D74D70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1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48573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F7E0D83-3983-44F5-BC8C-E39EF3EAEDD4}" type="datetime1">
              <a:rPr lang="en-GB" smtClean="0"/>
              <a:t>06/02/2023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 / 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87670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2AE37D6-C17C-4881-818F-1E52ABE541AC}" type="datetime1">
              <a:rPr lang="en-GB" noProof="0" smtClean="0"/>
              <a:t>06/02/2023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1 / Electrical Engineering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1291950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17A2DF1C-3059-461F-8DFA-89886868CD77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1 / 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08030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820F7-B913-4305-8052-BF06B69AD0AD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1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49868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35539CE-8C9C-4C63-AB2F-A52EEF17466B}" type="datetime1">
              <a:rPr lang="en-GB" smtClean="0"/>
              <a:t>06/02/2023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 / 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45491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DD2BA04-7717-4CA0-920D-D480EC96FDAD}" type="datetime1">
              <a:rPr lang="en-GB" noProof="0" smtClean="0"/>
              <a:t>06/02/2023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1 / Electrical Engineering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30468977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0657BAE8-0353-4BE6-AA23-CA038FA5FF3B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1 / 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0710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2B65C-A009-47B0-84A2-4FC0331155B8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1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67553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4157D69-E1C9-4038-8602-60B55242EAB6}" type="datetime1">
              <a:rPr lang="en-GB" smtClean="0"/>
              <a:t>06/02/2023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 / 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2376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5067DF3-74F8-4628-8B18-6C5A2BD9387E}" type="datetime1">
              <a:rPr lang="en-GB" noProof="0" smtClean="0"/>
              <a:t>06/02/2023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1 / Electrical Engineering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91458264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8058B72D-07D3-4258-B31C-739E4D0E75DB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1 / 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84019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9CBA9-4EE3-498A-AE3E-D2D2038C9F5A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1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97325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46047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B7AB75-EC8A-4612-A761-B1B4A700F122}" type="datetime1">
              <a:rPr lang="en-GB" smtClean="0"/>
              <a:t>06/02/2023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 / 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08131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9FCAEE66-53BF-4F14-9580-DC24BE2A13D5}" type="datetime1">
              <a:rPr lang="en-GB" noProof="0" smtClean="0"/>
              <a:t>06/02/2023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1 / Electrical Engineering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6842106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A7971D1-7131-4EBE-A22D-114E80AE2894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1 / 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7442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E85F3-D3E8-468A-8C21-0F839FF7FD53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1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64581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84014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770AA9-4452-413B-9BF3-334C0E6FA80D}" type="datetime1">
              <a:rPr lang="en-GB" smtClean="0"/>
              <a:t>06/02/2023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 / 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44803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6E8CBF3C-4753-44F3-B026-A827622BF78B}" type="datetime1">
              <a:rPr lang="en-GB" noProof="0" smtClean="0"/>
              <a:t>06/02/2023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1 / Electrical Engineering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93991298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ECAFB371-E815-408B-B073-529066BCA48B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1 / 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10734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6472E-3354-4968-BD33-955F3C850296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1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73910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48058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CF5F47-E1F1-4C15-BBBE-2217135E9742}" type="datetime1">
              <a:rPr lang="en-GB" smtClean="0"/>
              <a:t>06/02/2023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 / 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81238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1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9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5" Type="http://schemas.openxmlformats.org/officeDocument/2006/relationships/theme" Target="../theme/theme11.xml"/><Relationship Id="rId4" Type="http://schemas.openxmlformats.org/officeDocument/2006/relationships/slideLayout" Target="../slideLayouts/slideLayout3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13.png"/><Relationship Id="rId4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37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0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theme" Target="../theme/theme14.xml"/><Relationship Id="rId5" Type="http://schemas.openxmlformats.org/officeDocument/2006/relationships/slideLayout" Target="../slideLayouts/slideLayout42.xml"/><Relationship Id="rId4" Type="http://schemas.openxmlformats.org/officeDocument/2006/relationships/slideLayout" Target="../slideLayouts/slideLayout41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5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theme" Target="../theme/theme15.xml"/><Relationship Id="rId5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6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0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theme" Target="../theme/theme16.xml"/><Relationship Id="rId5" Type="http://schemas.openxmlformats.org/officeDocument/2006/relationships/slideLayout" Target="../slideLayouts/slideLayout52.xml"/><Relationship Id="rId4" Type="http://schemas.openxmlformats.org/officeDocument/2006/relationships/slideLayout" Target="../slideLayouts/slideLayout51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slideLayout" Target="../slideLayouts/slideLayout65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64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Relationship Id="rId1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68.xml"/><Relationship Id="rId7" Type="http://schemas.openxmlformats.org/officeDocument/2006/relationships/theme" Target="../theme/theme18.xml"/><Relationship Id="rId2" Type="http://schemas.openxmlformats.org/officeDocument/2006/relationships/slideLayout" Target="../slideLayouts/slideLayout67.xml"/><Relationship Id="rId1" Type="http://schemas.openxmlformats.org/officeDocument/2006/relationships/slideLayout" Target="../slideLayouts/slideLayout66.xml"/><Relationship Id="rId6" Type="http://schemas.openxmlformats.org/officeDocument/2006/relationships/slideLayout" Target="../slideLayouts/slideLayout71.xml"/><Relationship Id="rId5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9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4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theme" Target="../theme/theme19.xml"/><Relationship Id="rId5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5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7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86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787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706" r:id="rId2"/>
    <p:sldLayoutId id="2147483707" r:id="rId3"/>
    <p:sldLayoutId id="2147483708" r:id="rId4"/>
    <p:sldLayoutId id="2147483709" r:id="rId5"/>
    <p:sldLayoutId id="2147483788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789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790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719" r:id="rId2"/>
    <p:sldLayoutId id="2147483720" r:id="rId3"/>
    <p:sldLayoutId id="2147483721" r:id="rId4"/>
    <p:sldLayoutId id="2147483751" r:id="rId5"/>
    <p:sldLayoutId id="2147483783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16" r:id="rId2"/>
    <p:sldLayoutId id="2147483717" r:id="rId3"/>
    <p:sldLayoutId id="2147483718" r:id="rId4"/>
    <p:sldLayoutId id="214748377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52" r:id="rId2"/>
    <p:sldLayoutId id="2147483753" r:id="rId3"/>
    <p:sldLayoutId id="2147483754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772" r:id="rId2"/>
    <p:sldLayoutId id="2147483773" r:id="rId3"/>
    <p:sldLayoutId id="2147483774" r:id="rId4"/>
    <p:sldLayoutId id="214748377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68" r:id="rId2"/>
    <p:sldLayoutId id="2147483769" r:id="rId3"/>
    <p:sldLayoutId id="2147483770" r:id="rId4"/>
    <p:sldLayoutId id="2147483771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764" r:id="rId2"/>
    <p:sldLayoutId id="2147483765" r:id="rId3"/>
    <p:sldLayoutId id="2147483766" r:id="rId4"/>
    <p:sldLayoutId id="214748376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  <p:sldLayoutId id="2147483759" r:id="rId9"/>
    <p:sldLayoutId id="2147483760" r:id="rId10"/>
    <p:sldLayoutId id="2147483761" r:id="rId11"/>
    <p:sldLayoutId id="2147483762" r:id="rId12"/>
    <p:sldLayoutId id="2147483763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78" r:id="rId2"/>
    <p:sldLayoutId id="2147483779" r:id="rId3"/>
    <p:sldLayoutId id="2147483780" r:id="rId4"/>
    <p:sldLayoutId id="2147483781" r:id="rId5"/>
    <p:sldLayoutId id="2147483782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722" r:id="rId2"/>
    <p:sldLayoutId id="2147483723" r:id="rId3"/>
    <p:sldLayoutId id="2147483724" r:id="rId4"/>
    <p:sldLayoutId id="214748372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2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5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32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5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33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5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5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5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F40EAB-6954-8B5E-C784-2A455332F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889370"/>
            <a:ext cx="5315818" cy="3331157"/>
          </a:xfrm>
        </p:spPr>
        <p:txBody>
          <a:bodyPr/>
          <a:lstStyle/>
          <a:p>
            <a:r>
              <a:rPr lang="en-GB" sz="4800" dirty="0"/>
              <a:t>Electrical Engineering</a:t>
            </a:r>
          </a:p>
          <a:p>
            <a:r>
              <a:rPr lang="en-GB" sz="4800" dirty="0"/>
              <a:t>(ACDA5001)</a:t>
            </a:r>
          </a:p>
          <a:p>
            <a:r>
              <a:rPr lang="en-GB" sz="3600" i="1" dirty="0">
                <a:solidFill>
                  <a:srgbClr val="FFC000"/>
                </a:solidFill>
              </a:rPr>
              <a:t>Lecture - 1</a:t>
            </a: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4146" y="-90487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b="1" dirty="0">
                <a:solidFill>
                  <a:schemeClr val="bg1"/>
                </a:solidFill>
                <a:latin typeface="+mn-lt"/>
              </a:rPr>
              <a:t>Content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380" y="1545700"/>
            <a:ext cx="9123354" cy="5230549"/>
          </a:xfrm>
        </p:spPr>
        <p:txBody>
          <a:bodyPr>
            <a:normAutofit/>
          </a:bodyPr>
          <a:lstStyle/>
          <a:p>
            <a:r>
              <a:rPr lang="en-US" sz="41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What is Electricity?</a:t>
            </a:r>
          </a:p>
          <a:p>
            <a:r>
              <a:rPr lang="en-US" sz="41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Differentiate Electrical and Electronics</a:t>
            </a:r>
          </a:p>
          <a:p>
            <a:r>
              <a:rPr lang="en-US" sz="41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Voltage / Potential Difference</a:t>
            </a:r>
          </a:p>
          <a:p>
            <a:r>
              <a:rPr lang="en-US" sz="41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Current</a:t>
            </a:r>
          </a:p>
          <a:p>
            <a:r>
              <a:rPr lang="en-US" sz="41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Types of Current</a:t>
            </a:r>
            <a:br>
              <a:rPr lang="en-US" sz="28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IN" sz="3083" dirty="0"/>
          </a:p>
          <a:p>
            <a:pPr marL="354629" lvl="1" indent="-354629" algn="just">
              <a:buFont typeface="Arial"/>
              <a:buChar char="•"/>
            </a:pPr>
            <a:endParaRPr lang="en-IN" sz="3083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2EBC05-CB4F-406D-2F45-D8D94E4AB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Lecture 1 / Electrical Engineering</a:t>
            </a:r>
          </a:p>
        </p:txBody>
      </p:sp>
    </p:spTree>
    <p:extLst>
      <p:ext uri="{BB962C8B-B14F-4D97-AF65-F5344CB8AC3E}">
        <p14:creationId xmlns:p14="http://schemas.microsoft.com/office/powerpoint/2010/main" val="3657130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9308" y="0"/>
            <a:ext cx="5245300" cy="1325563"/>
          </a:xfrm>
        </p:spPr>
        <p:txBody>
          <a:bodyPr/>
          <a:lstStyle/>
          <a:p>
            <a:pPr algn="l"/>
            <a:r>
              <a:rPr lang="en-IN" b="1" dirty="0">
                <a:solidFill>
                  <a:schemeClr val="bg1"/>
                </a:solidFill>
              </a:rPr>
              <a:t>Learning Outcome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4190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sz="3200" b="1" dirty="0"/>
              <a:t>The student upon completion of the lecture will be able to:</a:t>
            </a:r>
          </a:p>
          <a:p>
            <a:r>
              <a:rPr lang="en-IN" sz="3200" dirty="0"/>
              <a:t>Define Electricity, Electronics, charge, Voltage and Current.</a:t>
            </a:r>
          </a:p>
          <a:p>
            <a:r>
              <a:rPr lang="en-IN" sz="3200" dirty="0"/>
              <a:t>Differentiate Electrical and Electronics. </a:t>
            </a:r>
          </a:p>
          <a:p>
            <a:r>
              <a:rPr lang="en-IN" sz="3200" dirty="0"/>
              <a:t>Define the types of current.</a:t>
            </a:r>
          </a:p>
          <a:p>
            <a:r>
              <a:rPr lang="en-IN" sz="3200" dirty="0"/>
              <a:t>Define Voltage, current rating.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C3BA83-DFFF-457C-32C5-B0990E246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1 / Electrical Engineering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2266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28884" y="111270"/>
            <a:ext cx="5631948" cy="944716"/>
          </a:xfrm>
        </p:spPr>
        <p:txBody>
          <a:bodyPr>
            <a:normAutofit/>
          </a:bodyPr>
          <a:lstStyle/>
          <a:p>
            <a:r>
              <a:rPr lang="en-IN" b="1" dirty="0">
                <a:solidFill>
                  <a:schemeClr val="bg1"/>
                </a:solidFill>
              </a:rPr>
              <a:t>What is electricity?</a:t>
            </a:r>
            <a:endParaRPr lang="en-IN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3990" y="1806679"/>
            <a:ext cx="10972800" cy="3917032"/>
          </a:xfrm>
        </p:spPr>
        <p:txBody>
          <a:bodyPr>
            <a:normAutofit/>
          </a:bodyPr>
          <a:lstStyle/>
          <a:p>
            <a:r>
              <a:rPr lang="en-IN" sz="3600" dirty="0"/>
              <a:t>A type of energy that occurs due to the </a:t>
            </a:r>
            <a:r>
              <a:rPr lang="en-IN" sz="3600" b="1" dirty="0"/>
              <a:t>movement of electrons </a:t>
            </a:r>
            <a:r>
              <a:rPr lang="en-IN" sz="3600" dirty="0"/>
              <a:t>or</a:t>
            </a:r>
            <a:r>
              <a:rPr lang="en-IN" sz="3600" b="1" dirty="0"/>
              <a:t> protons</a:t>
            </a:r>
            <a:r>
              <a:rPr lang="en-IN" sz="3600" dirty="0"/>
              <a:t> in an oscillating pattern. </a:t>
            </a:r>
          </a:p>
          <a:p>
            <a:r>
              <a:rPr lang="en-US" sz="3600" dirty="0"/>
              <a:t>It is the </a:t>
            </a:r>
            <a:r>
              <a:rPr lang="en-US" sz="3600" b="1" dirty="0"/>
              <a:t>energy transported </a:t>
            </a:r>
            <a:r>
              <a:rPr lang="en-US" sz="3600" dirty="0"/>
              <a:t>by the </a:t>
            </a:r>
            <a:r>
              <a:rPr lang="en-US" sz="3600" b="1" dirty="0"/>
              <a:t>motion of electrons</a:t>
            </a:r>
            <a:r>
              <a:rPr lang="en-US" sz="3600" dirty="0"/>
              <a:t>.</a:t>
            </a:r>
          </a:p>
          <a:p>
            <a:r>
              <a:rPr lang="en-US" sz="3600" dirty="0"/>
              <a:t>We do not make electricity; we </a:t>
            </a:r>
            <a:r>
              <a:rPr lang="en-US" sz="3600" b="1" dirty="0"/>
              <a:t>convert other form of energy into electrical energy.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FBAD19-DC09-0542-98CF-B88D81CBC5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1 / Electrical Engineering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21133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9268" y="31094"/>
            <a:ext cx="5145401" cy="1325563"/>
          </a:xfrm>
        </p:spPr>
        <p:txBody>
          <a:bodyPr/>
          <a:lstStyle/>
          <a:p>
            <a:pPr algn="l"/>
            <a:r>
              <a:rPr lang="en-IN" dirty="0">
                <a:solidFill>
                  <a:schemeClr val="bg1"/>
                </a:solidFill>
              </a:rPr>
              <a:t>Atom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838037" y="1565834"/>
                <a:ext cx="7409730" cy="456048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IN" sz="3200" b="1" dirty="0"/>
                  <a:t>Atom has three particles</a:t>
                </a:r>
              </a:p>
              <a:p>
                <a:r>
                  <a:rPr lang="en-IN" sz="3200" b="1" dirty="0"/>
                  <a:t>Neutron</a:t>
                </a:r>
                <a:r>
                  <a:rPr lang="en-IN" sz="3200" dirty="0"/>
                  <a:t> – No charge</a:t>
                </a:r>
              </a:p>
              <a:p>
                <a:r>
                  <a:rPr lang="en-IN" sz="3200" b="1" dirty="0"/>
                  <a:t>Electron</a:t>
                </a:r>
                <a:r>
                  <a:rPr lang="en-IN" sz="3200" dirty="0"/>
                  <a:t> – Negative charge</a:t>
                </a:r>
              </a:p>
              <a:p>
                <a:pPr marL="0" indent="0">
                  <a:buNone/>
                </a:pPr>
                <a:r>
                  <a:rPr lang="en-IN" sz="3200" dirty="0"/>
                  <a:t>  (-1.6×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IN" sz="32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IN" sz="32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IN" sz="3200" b="0" i="1" smtClean="0">
                            <a:latin typeface="Cambria Math" panose="02040503050406030204" pitchFamily="18" charset="0"/>
                          </a:rPr>
                          <m:t>−19</m:t>
                        </m:r>
                      </m:sup>
                    </m:sSup>
                    <m:r>
                      <a:rPr lang="en-IN" sz="32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IN" sz="3200" b="0" i="1" smtClean="0">
                        <a:latin typeface="Cambria Math" panose="02040503050406030204" pitchFamily="18" charset="0"/>
                      </a:rPr>
                      <m:t>𝑚𝑎𝑠𝑠</m:t>
                    </m:r>
                  </m:oMath>
                </a14:m>
                <a:r>
                  <a:rPr lang="en-IN" sz="3200" dirty="0"/>
                  <a:t>)</a:t>
                </a:r>
              </a:p>
              <a:p>
                <a:r>
                  <a:rPr lang="en-IN" sz="3200" b="1" dirty="0"/>
                  <a:t>Proton </a:t>
                </a:r>
                <a:r>
                  <a:rPr lang="en-IN" sz="3200" dirty="0"/>
                  <a:t>– Positive charge (1.6×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IN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IN" sz="3200" i="1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IN" sz="3200" i="1">
                            <a:latin typeface="Cambria Math" panose="02040503050406030204" pitchFamily="18" charset="0"/>
                          </a:rPr>
                          <m:t>−19</m:t>
                        </m:r>
                      </m:sup>
                    </m:sSup>
                    <m:r>
                      <a:rPr lang="en-IN" sz="3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IN" sz="3200" i="1">
                        <a:latin typeface="Cambria Math" panose="02040503050406030204" pitchFamily="18" charset="0"/>
                      </a:rPr>
                      <m:t>𝑚𝑎𝑠𝑠</m:t>
                    </m:r>
                  </m:oMath>
                </a14:m>
                <a:r>
                  <a:rPr lang="en-IN" sz="3200" dirty="0"/>
                  <a:t>)</a:t>
                </a:r>
              </a:p>
              <a:p>
                <a:pPr marL="0" indent="0">
                  <a:buNone/>
                </a:pPr>
                <a:r>
                  <a:rPr lang="en-IN" sz="3200" dirty="0"/>
                  <a:t>	</a:t>
                </a:r>
                <a:r>
                  <a:rPr lang="en-IN" sz="3200" b="1" dirty="0"/>
                  <a:t>Nucleus</a:t>
                </a:r>
                <a:r>
                  <a:rPr lang="en-IN" sz="3200" dirty="0"/>
                  <a:t> has </a:t>
                </a:r>
                <a:r>
                  <a:rPr lang="en-IN" sz="3200" b="1" dirty="0"/>
                  <a:t>proton and neutrons.</a:t>
                </a:r>
              </a:p>
              <a:p>
                <a:pPr marL="0" indent="0">
                  <a:buNone/>
                </a:pPr>
                <a:r>
                  <a:rPr lang="en-IN" sz="3200" dirty="0"/>
                  <a:t>	</a:t>
                </a:r>
                <a:r>
                  <a:rPr lang="en-IN" sz="3200" b="1" dirty="0"/>
                  <a:t>Electrons</a:t>
                </a:r>
                <a:r>
                  <a:rPr lang="en-IN" sz="3200" dirty="0"/>
                  <a:t> revolve round the </a:t>
                </a:r>
                <a:r>
                  <a:rPr lang="en-IN" sz="3200" b="1" dirty="0"/>
                  <a:t>nucleus.</a:t>
                </a:r>
              </a:p>
              <a:p>
                <a:pPr marL="0" indent="0">
                  <a:buNone/>
                </a:pPr>
                <a:endParaRPr lang="en-IN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037" y="1565834"/>
                <a:ext cx="7409730" cy="4560483"/>
              </a:xfrm>
              <a:blipFill>
                <a:blip r:embed="rId3"/>
                <a:stretch>
                  <a:fillRect l="-2056" t="-2807" b="-1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1028" name="Picture 4" descr="Image result for ato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505" y="1921794"/>
            <a:ext cx="3297298" cy="172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84188F-F11C-1414-F28A-9D260C612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1 / Electrical Engineering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88118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62531" y="96890"/>
            <a:ext cx="5184743" cy="968901"/>
          </a:xfrm>
        </p:spPr>
        <p:txBody>
          <a:bodyPr>
            <a:normAutofit/>
          </a:bodyPr>
          <a:lstStyle/>
          <a:p>
            <a:pPr algn="l"/>
            <a:r>
              <a:rPr lang="en-IN" dirty="0">
                <a:solidFill>
                  <a:schemeClr val="bg1"/>
                </a:solidFill>
              </a:rPr>
              <a:t>Electric Charge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IN" b="1" dirty="0"/>
              <a:t>Charge (q)</a:t>
            </a:r>
          </a:p>
          <a:p>
            <a:pPr>
              <a:lnSpc>
                <a:spcPct val="90000"/>
              </a:lnSpc>
            </a:pPr>
            <a:r>
              <a:rPr lang="en-IN" sz="2902" b="1" dirty="0"/>
              <a:t>Electric charge</a:t>
            </a:r>
            <a:r>
              <a:rPr lang="en-IN" sz="2902" dirty="0"/>
              <a:t> is the physical property of matter that </a:t>
            </a:r>
            <a:r>
              <a:rPr lang="en-IN" sz="2902" b="1" dirty="0"/>
              <a:t>causes it to experience a force </a:t>
            </a:r>
            <a:r>
              <a:rPr lang="en-IN" sz="2902" dirty="0"/>
              <a:t>when placed in an </a:t>
            </a:r>
            <a:r>
              <a:rPr lang="en-IN" sz="2902" b="1" dirty="0"/>
              <a:t>electromagnetic field</a:t>
            </a:r>
            <a:r>
              <a:rPr lang="en-IN" sz="2902" dirty="0"/>
              <a:t>.</a:t>
            </a:r>
          </a:p>
          <a:p>
            <a:pPr>
              <a:lnSpc>
                <a:spcPct val="90000"/>
              </a:lnSpc>
            </a:pPr>
            <a:r>
              <a:rPr lang="en-US" sz="2902" dirty="0"/>
              <a:t>Two basic charges </a:t>
            </a:r>
          </a:p>
          <a:p>
            <a:pPr marL="457200" lvl="1" indent="0">
              <a:lnSpc>
                <a:spcPct val="90000"/>
              </a:lnSpc>
              <a:buNone/>
            </a:pPr>
            <a:r>
              <a:rPr lang="en-US" b="1" dirty="0"/>
              <a:t>- Positive and Negative</a:t>
            </a:r>
          </a:p>
          <a:p>
            <a:r>
              <a:rPr lang="en-IN" sz="2902" dirty="0"/>
              <a:t>The unit of electric charge is </a:t>
            </a:r>
            <a:r>
              <a:rPr lang="en-IN" sz="2902" b="1" dirty="0"/>
              <a:t>Coulomb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ECE4AD-A4C8-336D-F383-250E6FE80E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1 / Electrical Engineering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82803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68903" y="136317"/>
            <a:ext cx="6412911" cy="13255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sz="3200" b="1" dirty="0">
                <a:solidFill>
                  <a:schemeClr val="bg1"/>
                </a:solidFill>
              </a:rPr>
              <a:t>Differentiate Electrical and Electronics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48570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IN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5666685"/>
              </p:ext>
            </p:extLst>
          </p:nvPr>
        </p:nvGraphicFramePr>
        <p:xfrm>
          <a:off x="1185842" y="1557811"/>
          <a:ext cx="9820315" cy="4419804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11193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413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595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32839">
                <a:tc>
                  <a:txBody>
                    <a:bodyPr/>
                    <a:lstStyle/>
                    <a:p>
                      <a:pPr algn="ctr"/>
                      <a:r>
                        <a:rPr lang="en-IN" sz="2400" dirty="0"/>
                        <a:t>Sl. No</a:t>
                      </a:r>
                    </a:p>
                  </a:txBody>
                  <a:tcPr marL="82918" marR="82918" marT="41459" marB="41459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2400" dirty="0"/>
                        <a:t>Electrical</a:t>
                      </a:r>
                    </a:p>
                  </a:txBody>
                  <a:tcPr marL="82918" marR="82918" marT="41459" marB="41459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2400" dirty="0"/>
                        <a:t>Electronics</a:t>
                      </a:r>
                    </a:p>
                  </a:txBody>
                  <a:tcPr marL="82918" marR="82918" marT="41459" marB="41459"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5762">
                <a:tc>
                  <a:txBody>
                    <a:bodyPr/>
                    <a:lstStyle/>
                    <a:p>
                      <a:pPr algn="ctr"/>
                      <a:r>
                        <a:rPr lang="en-IN" sz="2400" dirty="0"/>
                        <a:t>1</a:t>
                      </a:r>
                    </a:p>
                  </a:txBody>
                  <a:tcPr marL="82918" marR="82918" marT="41459" marB="41459"/>
                </a:tc>
                <a:tc>
                  <a:txBody>
                    <a:bodyPr/>
                    <a:lstStyle/>
                    <a:p>
                      <a:r>
                        <a:rPr lang="en-IN" sz="2400" dirty="0"/>
                        <a:t>Electrical</a:t>
                      </a:r>
                      <a:r>
                        <a:rPr lang="en-IN" sz="2400" baseline="0" dirty="0"/>
                        <a:t> devices work with high voltage and current (110V or 220 V or 420V etc)</a:t>
                      </a:r>
                      <a:endParaRPr lang="en-IN" sz="2400" dirty="0"/>
                    </a:p>
                  </a:txBody>
                  <a:tcPr marL="82918" marR="82918" marT="41459" marB="41459"/>
                </a:tc>
                <a:tc>
                  <a:txBody>
                    <a:bodyPr/>
                    <a:lstStyle/>
                    <a:p>
                      <a:r>
                        <a:rPr lang="en-IN" sz="2400" dirty="0"/>
                        <a:t>Electronics devices work with</a:t>
                      </a:r>
                      <a:r>
                        <a:rPr lang="en-IN" sz="2400" baseline="0" dirty="0"/>
                        <a:t> low voltage and current. (3V, 5V, 8V, 12V etc.)</a:t>
                      </a:r>
                      <a:endParaRPr lang="en-IN" sz="2400" dirty="0"/>
                    </a:p>
                  </a:txBody>
                  <a:tcPr marL="82918" marR="82918" marT="41459" marB="41459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2033">
                <a:tc>
                  <a:txBody>
                    <a:bodyPr/>
                    <a:lstStyle/>
                    <a:p>
                      <a:pPr algn="ctr"/>
                      <a:r>
                        <a:rPr lang="en-IN" sz="2400" dirty="0"/>
                        <a:t>2</a:t>
                      </a:r>
                    </a:p>
                  </a:txBody>
                  <a:tcPr marL="82918" marR="82918" marT="41459" marB="41459"/>
                </a:tc>
                <a:tc>
                  <a:txBody>
                    <a:bodyPr/>
                    <a:lstStyle/>
                    <a:p>
                      <a:r>
                        <a:rPr lang="en-IN" sz="2400" dirty="0"/>
                        <a:t>Electrical devices does not control current and</a:t>
                      </a:r>
                      <a:r>
                        <a:rPr lang="en-IN" sz="2400" baseline="0" dirty="0"/>
                        <a:t> voltage</a:t>
                      </a:r>
                      <a:endParaRPr lang="en-IN" sz="2400" dirty="0"/>
                    </a:p>
                  </a:txBody>
                  <a:tcPr marL="82918" marR="82918" marT="41459" marB="41459"/>
                </a:tc>
                <a:tc>
                  <a:txBody>
                    <a:bodyPr/>
                    <a:lstStyle/>
                    <a:p>
                      <a:r>
                        <a:rPr lang="en-IN" sz="2400" dirty="0"/>
                        <a:t>Electronic</a:t>
                      </a:r>
                      <a:r>
                        <a:rPr lang="en-IN" sz="2400" baseline="0" dirty="0"/>
                        <a:t> devices control current and voltage</a:t>
                      </a:r>
                      <a:endParaRPr lang="en-IN" sz="2400" dirty="0"/>
                    </a:p>
                  </a:txBody>
                  <a:tcPr marL="82918" marR="82918" marT="41459" marB="41459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2839">
                <a:tc>
                  <a:txBody>
                    <a:bodyPr/>
                    <a:lstStyle/>
                    <a:p>
                      <a:pPr algn="ctr"/>
                      <a:r>
                        <a:rPr lang="en-IN" sz="2400" dirty="0"/>
                        <a:t>3</a:t>
                      </a:r>
                    </a:p>
                  </a:txBody>
                  <a:tcPr marL="82918" marR="82918" marT="41459" marB="41459"/>
                </a:tc>
                <a:tc>
                  <a:txBody>
                    <a:bodyPr/>
                    <a:lstStyle/>
                    <a:p>
                      <a:r>
                        <a:rPr lang="en-IN" sz="2400" dirty="0"/>
                        <a:t>Electrical</a:t>
                      </a:r>
                      <a:r>
                        <a:rPr lang="en-IN" sz="2400" baseline="0" dirty="0"/>
                        <a:t> devices work with AC</a:t>
                      </a:r>
                      <a:endParaRPr lang="en-IN" sz="2400" dirty="0"/>
                    </a:p>
                  </a:txBody>
                  <a:tcPr marL="82918" marR="82918" marT="41459" marB="41459"/>
                </a:tc>
                <a:tc>
                  <a:txBody>
                    <a:bodyPr/>
                    <a:lstStyle/>
                    <a:p>
                      <a:r>
                        <a:rPr lang="en-IN" sz="2400" dirty="0"/>
                        <a:t>Electronic devices work with DC</a:t>
                      </a:r>
                    </a:p>
                  </a:txBody>
                  <a:tcPr marL="82918" marR="82918" marT="41459" marB="41459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59490">
                <a:tc>
                  <a:txBody>
                    <a:bodyPr/>
                    <a:lstStyle/>
                    <a:p>
                      <a:pPr algn="ctr"/>
                      <a:r>
                        <a:rPr lang="en-IN" sz="2400" dirty="0"/>
                        <a:t>4</a:t>
                      </a:r>
                    </a:p>
                  </a:txBody>
                  <a:tcPr marL="82918" marR="82918" marT="41459" marB="41459"/>
                </a:tc>
                <a:tc>
                  <a:txBody>
                    <a:bodyPr/>
                    <a:lstStyle/>
                    <a:p>
                      <a:r>
                        <a:rPr lang="en-IN" sz="2400" dirty="0" err="1"/>
                        <a:t>Eg</a:t>
                      </a:r>
                      <a:r>
                        <a:rPr lang="en-IN" sz="2400" dirty="0"/>
                        <a:t>:</a:t>
                      </a:r>
                      <a:r>
                        <a:rPr lang="en-IN" sz="2400" baseline="0" dirty="0"/>
                        <a:t> Fan, Iron, Mixer grinder,</a:t>
                      </a:r>
                      <a:r>
                        <a:rPr lang="en-IN" sz="2400" dirty="0"/>
                        <a:t> Air conditioner, Refrigerator</a:t>
                      </a:r>
                    </a:p>
                    <a:p>
                      <a:r>
                        <a:rPr lang="en-IN" sz="2400" dirty="0"/>
                        <a:t>Microwave oven, </a:t>
                      </a:r>
                      <a:r>
                        <a:rPr lang="en-IN" sz="2400" baseline="0" dirty="0"/>
                        <a:t>etc..,</a:t>
                      </a:r>
                      <a:endParaRPr lang="en-IN" sz="2400" dirty="0"/>
                    </a:p>
                  </a:txBody>
                  <a:tcPr marL="82918" marR="82918" marT="41459" marB="41459"/>
                </a:tc>
                <a:tc>
                  <a:txBody>
                    <a:bodyPr/>
                    <a:lstStyle/>
                    <a:p>
                      <a:r>
                        <a:rPr lang="en-IN" sz="2400" dirty="0" err="1"/>
                        <a:t>Eg</a:t>
                      </a:r>
                      <a:r>
                        <a:rPr lang="en-IN" sz="2400" dirty="0"/>
                        <a:t>: Mobile phone, laptop, </a:t>
                      </a:r>
                      <a:r>
                        <a:rPr lang="en-IN" sz="2400" dirty="0" err="1"/>
                        <a:t>etc</a:t>
                      </a:r>
                      <a:endParaRPr lang="en-IN" sz="2400" dirty="0"/>
                    </a:p>
                  </a:txBody>
                  <a:tcPr marL="82918" marR="82918" marT="41459" marB="41459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B79BD3-1498-6928-B6F6-53A711037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1 / Electrical Engineering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47272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095071" y="6356350"/>
            <a:ext cx="2180805" cy="365125"/>
          </a:xfrm>
        </p:spPr>
        <p:txBody>
          <a:bodyPr>
            <a:normAutofit lnSpcReduction="10000"/>
          </a:bodyPr>
          <a:lstStyle/>
          <a:p>
            <a:pPr>
              <a:spcAft>
                <a:spcPts val="544"/>
              </a:spcAft>
            </a:pPr>
            <a:fld id="{A465DFF1-0632-DC41-8079-D9882AFED7B7}" type="slidenum">
              <a:rPr lang="en-US"/>
              <a:pPr>
                <a:spcAft>
                  <a:spcPts val="544"/>
                </a:spcAft>
              </a:pPr>
              <a:t>8</a:t>
            </a:fld>
            <a:endParaRPr lang="en-US"/>
          </a:p>
        </p:txBody>
      </p:sp>
      <p:graphicFrame>
        <p:nvGraphicFramePr>
          <p:cNvPr id="15" name="Content Placeholder 2">
            <a:extLst>
              <a:ext uri="{FF2B5EF4-FFF2-40B4-BE49-F238E27FC236}">
                <a16:creationId xmlns:a16="http://schemas.microsoft.com/office/drawing/2014/main" id="{7038FEF8-9B9D-4245-86F2-F8ADD56CFFC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6083383"/>
              </p:ext>
            </p:extLst>
          </p:nvPr>
        </p:nvGraphicFramePr>
        <p:xfrm>
          <a:off x="1540848" y="1205179"/>
          <a:ext cx="9110304" cy="54514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1">
            <a:extLst>
              <a:ext uri="{FF2B5EF4-FFF2-40B4-BE49-F238E27FC236}">
                <a16:creationId xmlns:a16="http://schemas.microsoft.com/office/drawing/2014/main" id="{3087FC5F-FB30-41CC-A93C-C65DCE0E78FF}"/>
              </a:ext>
            </a:extLst>
          </p:cNvPr>
          <p:cNvSpPr txBox="1">
            <a:spLocks/>
          </p:cNvSpPr>
          <p:nvPr/>
        </p:nvSpPr>
        <p:spPr>
          <a:xfrm>
            <a:off x="4600976" y="18167"/>
            <a:ext cx="6412911" cy="11082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4000" b="1" dirty="0">
                <a:solidFill>
                  <a:schemeClr val="bg1"/>
                </a:solidFill>
              </a:rPr>
              <a:t>Voltage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3A13E937-C1CB-DDFC-DFE4-545FCDC45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1 / Electrical Engineering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01363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74061" y="378998"/>
            <a:ext cx="5754460" cy="482787"/>
          </a:xfrm>
        </p:spPr>
        <p:txBody>
          <a:bodyPr>
            <a:normAutofit fontScale="90000"/>
          </a:bodyPr>
          <a:lstStyle/>
          <a:p>
            <a:r>
              <a:rPr lang="en-IN" sz="5350" b="1" dirty="0">
                <a:solidFill>
                  <a:schemeClr val="bg1">
                    <a:lumMod val="95000"/>
                  </a:schemeClr>
                </a:solidFill>
              </a:rPr>
              <a:t>Voltage Rating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095071" y="6356350"/>
            <a:ext cx="2180805" cy="365125"/>
          </a:xfrm>
        </p:spPr>
        <p:txBody>
          <a:bodyPr>
            <a:normAutofit lnSpcReduction="10000"/>
          </a:bodyPr>
          <a:lstStyle/>
          <a:p>
            <a:pPr>
              <a:spcAft>
                <a:spcPts val="544"/>
              </a:spcAft>
            </a:pPr>
            <a:fld id="{A465DFF1-0632-DC41-8079-D9882AFED7B7}" type="slidenum">
              <a:rPr lang="en-US" smtClean="0"/>
              <a:pPr>
                <a:spcAft>
                  <a:spcPts val="544"/>
                </a:spcAft>
              </a:pPr>
              <a:t>9</a:t>
            </a:fld>
            <a:endParaRPr lang="en-US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15A3CA09-A8C7-445E-B997-6A8EE6F5CFE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1228774"/>
              </p:ext>
            </p:extLst>
          </p:nvPr>
        </p:nvGraphicFramePr>
        <p:xfrm>
          <a:off x="1038287" y="974314"/>
          <a:ext cx="10447758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34114CC5-9520-4423-B0B1-93B8E5237A65}"/>
              </a:ext>
            </a:extLst>
          </p:cNvPr>
          <p:cNvSpPr txBox="1"/>
          <p:nvPr/>
        </p:nvSpPr>
        <p:spPr>
          <a:xfrm>
            <a:off x="3674061" y="3261691"/>
            <a:ext cx="4848587" cy="3434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32" dirty="0">
                <a:solidFill>
                  <a:schemeClr val="bg1">
                    <a:lumMod val="75000"/>
                  </a:schemeClr>
                </a:solidFill>
                <a:latin typeface="Mistral" panose="03090702030407020403" pitchFamily="66" charset="0"/>
              </a:rPr>
              <a:t>WSJ Lecture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4BFF9A9-9CB0-E097-B7C2-9C15A77BCB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1 / Electrical Engineering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95943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7559" y="136525"/>
            <a:ext cx="7321858" cy="853018"/>
          </a:xfrm>
        </p:spPr>
        <p:txBody>
          <a:bodyPr anchor="b">
            <a:normAutofit/>
          </a:bodyPr>
          <a:lstStyle/>
          <a:p>
            <a:r>
              <a:rPr lang="en-IN" sz="4806" b="1" dirty="0">
                <a:solidFill>
                  <a:schemeClr val="bg1">
                    <a:lumMod val="95000"/>
                  </a:schemeClr>
                </a:solidFill>
              </a:rPr>
              <a:t>Voltage Rating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5076" y="1792518"/>
            <a:ext cx="5003412" cy="4443100"/>
          </a:xfrm>
        </p:spPr>
        <p:txBody>
          <a:bodyPr anchor="t">
            <a:normAutofit/>
          </a:bodyPr>
          <a:lstStyle/>
          <a:p>
            <a:r>
              <a:rPr lang="en-US" dirty="0"/>
              <a:t>The Voltage rating of the </a:t>
            </a:r>
            <a:r>
              <a:rPr lang="en-US" b="1" dirty="0"/>
              <a:t>SHARP TV is 120V </a:t>
            </a:r>
            <a:r>
              <a:rPr lang="en-US" dirty="0"/>
              <a:t>Alternate Current. </a:t>
            </a:r>
          </a:p>
          <a:p>
            <a:r>
              <a:rPr lang="en-US" dirty="0"/>
              <a:t>If the Voltage increases above </a:t>
            </a:r>
            <a:r>
              <a:rPr lang="en-US" b="1" dirty="0"/>
              <a:t>120V,</a:t>
            </a:r>
            <a:r>
              <a:rPr lang="en-US" dirty="0"/>
              <a:t> this projector may get damaged. So, it must be supplied with the rated voltage.</a:t>
            </a:r>
          </a:p>
        </p:txBody>
      </p:sp>
      <p:pic>
        <p:nvPicPr>
          <p:cNvPr id="21" name="Picture 20" descr="Text&#10;&#10;Description automatically generated">
            <a:extLst>
              <a:ext uri="{FF2B5EF4-FFF2-40B4-BE49-F238E27FC236}">
                <a16:creationId xmlns:a16="http://schemas.microsoft.com/office/drawing/2014/main" id="{BD91BFB8-D5FC-4A5D-BA9D-F192985A97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4051" y="1890901"/>
            <a:ext cx="5488360" cy="2840225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095071" y="6356350"/>
            <a:ext cx="2180805" cy="365125"/>
          </a:xfrm>
        </p:spPr>
        <p:txBody>
          <a:bodyPr>
            <a:normAutofit lnSpcReduction="10000"/>
          </a:bodyPr>
          <a:lstStyle/>
          <a:p>
            <a:pPr>
              <a:spcAft>
                <a:spcPts val="544"/>
              </a:spcAft>
            </a:pPr>
            <a:fld id="{A465DFF1-0632-DC41-8079-D9882AFED7B7}" type="slidenum">
              <a:rPr lang="en-US" smtClean="0"/>
              <a:pPr>
                <a:spcAft>
                  <a:spcPts val="544"/>
                </a:spcAft>
              </a:pPr>
              <a:t>10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79300B-4B12-32E8-128D-D69BDED93E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1 / Electrical Engineering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63731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45555" y="287527"/>
            <a:ext cx="2726007" cy="575054"/>
          </a:xfrm>
        </p:spPr>
        <p:txBody>
          <a:bodyPr anchor="b">
            <a:normAutofit fontScale="90000"/>
          </a:bodyPr>
          <a:lstStyle/>
          <a:p>
            <a:r>
              <a:rPr lang="en-IN" sz="4806" b="1" dirty="0">
                <a:solidFill>
                  <a:schemeClr val="bg1">
                    <a:lumMod val="95000"/>
                  </a:schemeClr>
                </a:solidFill>
              </a:rPr>
              <a:t>Voltmeter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0837" y="1723643"/>
            <a:ext cx="4709110" cy="3410713"/>
          </a:xfrm>
        </p:spPr>
        <p:txBody>
          <a:bodyPr anchor="t">
            <a:normAutofit/>
          </a:bodyPr>
          <a:lstStyle/>
          <a:p>
            <a:r>
              <a:rPr lang="en-US" sz="3200" b="1" dirty="0"/>
              <a:t>Voltmeter</a:t>
            </a:r>
            <a:r>
              <a:rPr lang="en-US" sz="3200" dirty="0"/>
              <a:t> is used for measuring the Voltage.</a:t>
            </a:r>
          </a:p>
          <a:p>
            <a:r>
              <a:rPr lang="en-US" sz="3200" dirty="0"/>
              <a:t>The voltage can be calculated using the formula </a:t>
            </a:r>
          </a:p>
          <a:p>
            <a:r>
              <a:rPr lang="en-US" sz="3200" b="1" dirty="0"/>
              <a:t>V=IR</a:t>
            </a:r>
          </a:p>
          <a:p>
            <a:endParaRPr lang="en-US" sz="1995" dirty="0"/>
          </a:p>
        </p:txBody>
      </p:sp>
      <p:pic>
        <p:nvPicPr>
          <p:cNvPr id="11" name="Picture 10" descr="A close-up of a watch&#10;&#10;Description automatically generated with low confidence">
            <a:extLst>
              <a:ext uri="{FF2B5EF4-FFF2-40B4-BE49-F238E27FC236}">
                <a16:creationId xmlns:a16="http://schemas.microsoft.com/office/drawing/2014/main" id="{917E0A03-B3D1-4871-B086-9FBA3370E9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5350" y="1289147"/>
            <a:ext cx="3994509" cy="4182732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095071" y="6356350"/>
            <a:ext cx="2180805" cy="365125"/>
          </a:xfrm>
        </p:spPr>
        <p:txBody>
          <a:bodyPr>
            <a:normAutofit lnSpcReduction="10000"/>
          </a:bodyPr>
          <a:lstStyle/>
          <a:p>
            <a:pPr>
              <a:spcAft>
                <a:spcPts val="544"/>
              </a:spcAft>
            </a:pPr>
            <a:fld id="{A465DFF1-0632-DC41-8079-D9882AFED7B7}" type="slidenum">
              <a:rPr lang="en-US" smtClean="0"/>
              <a:pPr>
                <a:spcAft>
                  <a:spcPts val="544"/>
                </a:spcAft>
              </a:pPr>
              <a:t>11</a:t>
            </a:fld>
            <a:endParaRPr lang="en-US"/>
          </a:p>
        </p:txBody>
      </p:sp>
      <p:pic>
        <p:nvPicPr>
          <p:cNvPr id="1026" name="Picture 2" descr="Digital Voltmeter | ZV020 | RAVENCOURT | SE">
            <a:extLst>
              <a:ext uri="{FF2B5EF4-FFF2-40B4-BE49-F238E27FC236}">
                <a16:creationId xmlns:a16="http://schemas.microsoft.com/office/drawing/2014/main" id="{0963A318-5C6A-F47B-C546-9FFA8838C7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0719" y="3837235"/>
            <a:ext cx="3657495" cy="3020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64762B-639A-4FAB-E205-5FA6812B4E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1 / Electrical Engineering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36846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6255" y="-89771"/>
            <a:ext cx="5945229" cy="1352233"/>
          </a:xfrm>
        </p:spPr>
        <p:txBody>
          <a:bodyPr>
            <a:normAutofit/>
          </a:bodyPr>
          <a:lstStyle/>
          <a:p>
            <a:r>
              <a:rPr lang="en-IN" sz="4353" dirty="0">
                <a:solidFill>
                  <a:schemeClr val="bg1">
                    <a:lumMod val="95000"/>
                  </a:schemeClr>
                </a:solidFill>
              </a:rPr>
              <a:t>What is Electric Current?</a:t>
            </a:r>
          </a:p>
        </p:txBody>
      </p:sp>
      <p:pic>
        <p:nvPicPr>
          <p:cNvPr id="7" name="Picture 6" descr="Electronics protoboard">
            <a:extLst>
              <a:ext uri="{FF2B5EF4-FFF2-40B4-BE49-F238E27FC236}">
                <a16:creationId xmlns:a16="http://schemas.microsoft.com/office/drawing/2014/main" id="{C53C0386-7D44-47D4-A537-6C1DD75B856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738" r="45742" b="-1"/>
          <a:stretch/>
        </p:blipFill>
        <p:spPr>
          <a:xfrm>
            <a:off x="454993" y="1752109"/>
            <a:ext cx="4368515" cy="420329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8916" y="1752109"/>
            <a:ext cx="6554183" cy="4123944"/>
          </a:xfrm>
        </p:spPr>
        <p:txBody>
          <a:bodyPr anchor="t">
            <a:normAutofit/>
          </a:bodyPr>
          <a:lstStyle/>
          <a:p>
            <a:r>
              <a:rPr lang="en-IN" dirty="0"/>
              <a:t>Electric Current is defined as the </a:t>
            </a:r>
            <a:r>
              <a:rPr lang="en-IN" b="1" dirty="0"/>
              <a:t>flow of electric charge carriers</a:t>
            </a:r>
            <a:r>
              <a:rPr lang="en-IN" dirty="0"/>
              <a:t> in an electric circuit.</a:t>
            </a:r>
          </a:p>
          <a:p>
            <a:r>
              <a:rPr lang="en-IN" dirty="0"/>
              <a:t>The charge carriers are usually </a:t>
            </a:r>
            <a:r>
              <a:rPr lang="en-IN" b="1" dirty="0"/>
              <a:t>electrons</a:t>
            </a:r>
            <a:r>
              <a:rPr lang="en-IN" dirty="0"/>
              <a:t> (negative charge) or </a:t>
            </a:r>
            <a:r>
              <a:rPr lang="en-IN" b="1" dirty="0"/>
              <a:t>holes</a:t>
            </a:r>
            <a:r>
              <a:rPr lang="en-IN" dirty="0"/>
              <a:t> (Positive charge). </a:t>
            </a:r>
          </a:p>
          <a:p>
            <a:r>
              <a:rPr lang="en-IN" dirty="0"/>
              <a:t>The electric current is represented by </a:t>
            </a:r>
            <a:r>
              <a:rPr lang="en-IN" b="1" dirty="0"/>
              <a:t>(I). </a:t>
            </a:r>
          </a:p>
          <a:p>
            <a:r>
              <a:rPr lang="en-IN" dirty="0"/>
              <a:t>The </a:t>
            </a:r>
            <a:r>
              <a:rPr lang="en-IN" b="1" dirty="0"/>
              <a:t>unit</a:t>
            </a:r>
            <a:r>
              <a:rPr lang="en-IN" dirty="0"/>
              <a:t> of Electric Current is ampere </a:t>
            </a:r>
            <a:r>
              <a:rPr lang="en-IN" b="1" dirty="0"/>
              <a:t>(A).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918546" y="6355081"/>
            <a:ext cx="720705" cy="365124"/>
          </a:xfrm>
        </p:spPr>
        <p:txBody>
          <a:bodyPr>
            <a:normAutofit lnSpcReduction="10000"/>
          </a:bodyPr>
          <a:lstStyle/>
          <a:p>
            <a:pPr>
              <a:spcAft>
                <a:spcPts val="544"/>
              </a:spcAft>
            </a:pPr>
            <a:fld id="{A465DFF1-0632-DC41-8079-D9882AFED7B7}" type="slidenum">
              <a:rPr lang="en-US">
                <a:solidFill>
                  <a:schemeClr val="tx1"/>
                </a:solidFill>
              </a:rPr>
              <a:pPr>
                <a:spcAft>
                  <a:spcPts val="544"/>
                </a:spcAft>
              </a:pPr>
              <a:t>12</a:t>
            </a:fld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0DFB941-67AC-AB48-B5AD-FF221E2759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1 / Electrical Engineering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48329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292" y="136525"/>
            <a:ext cx="7455037" cy="839673"/>
          </a:xfrm>
        </p:spPr>
        <p:txBody>
          <a:bodyPr>
            <a:normAutofit/>
          </a:bodyPr>
          <a:lstStyle/>
          <a:p>
            <a:r>
              <a:rPr lang="en-IN" dirty="0">
                <a:solidFill>
                  <a:schemeClr val="bg1">
                    <a:lumMod val="95000"/>
                  </a:schemeClr>
                </a:solidFill>
              </a:rPr>
              <a:t>Direction of current flow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8929" y="2249621"/>
            <a:ext cx="5344816" cy="3785419"/>
          </a:xfrm>
        </p:spPr>
        <p:txBody>
          <a:bodyPr>
            <a:normAutofit/>
          </a:bodyPr>
          <a:lstStyle/>
          <a:p>
            <a:r>
              <a:rPr lang="en-US" sz="3600" dirty="0"/>
              <a:t>The direction of current flow is opposite to that of the direction of flow of charge particles.</a:t>
            </a:r>
          </a:p>
          <a:p>
            <a:endParaRPr lang="en-US" sz="1814" dirty="0"/>
          </a:p>
        </p:txBody>
      </p:sp>
      <p:pic>
        <p:nvPicPr>
          <p:cNvPr id="7" name="Picture 6" descr="A picture containing diagram&#10;&#10;Description automatically generated">
            <a:extLst>
              <a:ext uri="{FF2B5EF4-FFF2-40B4-BE49-F238E27FC236}">
                <a16:creationId xmlns:a16="http://schemas.microsoft.com/office/drawing/2014/main" id="{93249EDB-3444-45FC-B920-AB001C0B8E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2046" y="1559014"/>
            <a:ext cx="4785283" cy="3403850"/>
          </a:xfrm>
          <a:prstGeom prst="rect">
            <a:avLst/>
          </a:prstGeom>
          <a:effectLst/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095071" y="6356350"/>
            <a:ext cx="2180805" cy="365125"/>
          </a:xfrm>
        </p:spPr>
        <p:txBody>
          <a:bodyPr>
            <a:normAutofit lnSpcReduction="10000"/>
          </a:bodyPr>
          <a:lstStyle/>
          <a:p>
            <a:pPr>
              <a:spcAft>
                <a:spcPts val="544"/>
              </a:spcAft>
            </a:pPr>
            <a:fld id="{A465DFF1-0632-DC41-8079-D9882AFED7B7}" type="slidenum">
              <a:rPr lang="en-US">
                <a:solidFill>
                  <a:srgbClr val="303030"/>
                </a:solidFill>
              </a:rPr>
              <a:pPr>
                <a:spcAft>
                  <a:spcPts val="544"/>
                </a:spcAft>
              </a:pPr>
              <a:t>13</a:t>
            </a:fld>
            <a:endParaRPr lang="en-US">
              <a:solidFill>
                <a:srgbClr val="30303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E80D0B7-0BF8-4315-9A89-9A009D1F567B}"/>
              </a:ext>
            </a:extLst>
          </p:cNvPr>
          <p:cNvSpPr txBox="1"/>
          <p:nvPr/>
        </p:nvSpPr>
        <p:spPr>
          <a:xfrm>
            <a:off x="5708703" y="5545680"/>
            <a:ext cx="4848587" cy="3434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32" dirty="0">
                <a:solidFill>
                  <a:schemeClr val="bg1">
                    <a:lumMod val="75000"/>
                  </a:schemeClr>
                </a:solidFill>
                <a:latin typeface="Mistral" panose="03090702030407020403" pitchFamily="66" charset="0"/>
              </a:rPr>
              <a:t>WSJ Lecture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F7182A9-DFAD-5679-5804-A9F239B4F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1 / Electrical Engineering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81848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96307" y="-8007"/>
            <a:ext cx="6244107" cy="1025528"/>
          </a:xfrm>
        </p:spPr>
        <p:txBody>
          <a:bodyPr>
            <a:normAutofit/>
          </a:bodyPr>
          <a:lstStyle/>
          <a:p>
            <a:r>
              <a:rPr lang="en-IN" sz="5350" b="1" dirty="0">
                <a:solidFill>
                  <a:schemeClr val="bg1">
                    <a:lumMod val="95000"/>
                  </a:schemeClr>
                </a:solidFill>
              </a:rPr>
              <a:t>Types of Current</a:t>
            </a:r>
            <a:endParaRPr lang="en-IN" sz="535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095071" y="6356350"/>
            <a:ext cx="2180805" cy="365125"/>
          </a:xfrm>
        </p:spPr>
        <p:txBody>
          <a:bodyPr>
            <a:normAutofit lnSpcReduction="10000"/>
          </a:bodyPr>
          <a:lstStyle/>
          <a:p>
            <a:pPr>
              <a:spcAft>
                <a:spcPts val="544"/>
              </a:spcAft>
            </a:pPr>
            <a:fld id="{A465DFF1-0632-DC41-8079-D9882AFED7B7}" type="slidenum">
              <a:rPr lang="en-US" smtClean="0"/>
              <a:pPr>
                <a:spcAft>
                  <a:spcPts val="544"/>
                </a:spcAft>
              </a:pPr>
              <a:t>14</a:t>
            </a:fld>
            <a:endParaRPr lang="en-US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77D064B3-1981-484A-9E69-A65C1C0425E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2044011"/>
              </p:ext>
            </p:extLst>
          </p:nvPr>
        </p:nvGraphicFramePr>
        <p:xfrm>
          <a:off x="1454716" y="1280160"/>
          <a:ext cx="8916349" cy="48251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B14866E-5AC0-B7DD-A0AE-6F14525239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1 / Electrical Engineering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34898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87310" y="0"/>
            <a:ext cx="5438688" cy="1199015"/>
          </a:xfrm>
        </p:spPr>
        <p:txBody>
          <a:bodyPr>
            <a:normAutofit/>
          </a:bodyPr>
          <a:lstStyle/>
          <a:p>
            <a:r>
              <a:rPr lang="en-IN" b="1" dirty="0">
                <a:solidFill>
                  <a:schemeClr val="bg1">
                    <a:lumMod val="95000"/>
                  </a:schemeClr>
                </a:solidFill>
              </a:rPr>
              <a:t>Alternating current</a:t>
            </a:r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B829748B-9B55-47B6-B5BA-EF8D4B161B2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7814735"/>
              </p:ext>
            </p:extLst>
          </p:nvPr>
        </p:nvGraphicFramePr>
        <p:xfrm>
          <a:off x="427884" y="1265188"/>
          <a:ext cx="6492353" cy="51226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9" name="Picture 8" descr="Diagram&#10;&#10;Description automatically generated">
            <a:extLst>
              <a:ext uri="{FF2B5EF4-FFF2-40B4-BE49-F238E27FC236}">
                <a16:creationId xmlns:a16="http://schemas.microsoft.com/office/drawing/2014/main" id="{A7479E4A-6F7C-4E16-B060-E0110CD4785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01770" y="2530723"/>
            <a:ext cx="3740464" cy="2591546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9EDDEE3-46FD-47F6-D9E3-8F679BF26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1 / Electrical Engineering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35480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7259" y="-49819"/>
            <a:ext cx="5196855" cy="1325563"/>
          </a:xfrm>
        </p:spPr>
        <p:txBody>
          <a:bodyPr>
            <a:normAutofit/>
          </a:bodyPr>
          <a:lstStyle/>
          <a:p>
            <a:r>
              <a:rPr lang="en-IN" b="1" dirty="0">
                <a:solidFill>
                  <a:schemeClr val="bg1">
                    <a:lumMod val="95000"/>
                  </a:schemeClr>
                </a:solidFill>
              </a:rPr>
              <a:t>Direct Current</a:t>
            </a:r>
          </a:p>
        </p:txBody>
      </p:sp>
      <p:graphicFrame>
        <p:nvGraphicFramePr>
          <p:cNvPr id="9" name="Content Placeholder 2">
            <a:extLst>
              <a:ext uri="{FF2B5EF4-FFF2-40B4-BE49-F238E27FC236}">
                <a16:creationId xmlns:a16="http://schemas.microsoft.com/office/drawing/2014/main" id="{CB2D9A85-9364-4815-B7B0-D7F22F3DEEE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123413"/>
              </p:ext>
            </p:extLst>
          </p:nvPr>
        </p:nvGraphicFramePr>
        <p:xfrm>
          <a:off x="1101209" y="1580610"/>
          <a:ext cx="6147379" cy="51226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16</a:t>
            </a:fld>
            <a:endParaRPr lang="en-US" dirty="0"/>
          </a:p>
        </p:txBody>
      </p:sp>
      <p:pic>
        <p:nvPicPr>
          <p:cNvPr id="8" name="Picture 7" descr="A picture containing shape&#10;&#10;Description automatically generated">
            <a:extLst>
              <a:ext uri="{FF2B5EF4-FFF2-40B4-BE49-F238E27FC236}">
                <a16:creationId xmlns:a16="http://schemas.microsoft.com/office/drawing/2014/main" id="{8EF7DD5E-7055-4641-A3B5-CC8127682CF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91980" y="2383743"/>
            <a:ext cx="3757741" cy="2090514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7982F1-B667-692C-B1DB-7E29FB5B5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1 / Electrical Engineering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75158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12848" y="389122"/>
            <a:ext cx="5671869" cy="470989"/>
          </a:xfrm>
        </p:spPr>
        <p:txBody>
          <a:bodyPr>
            <a:normAutofit fontScale="90000"/>
          </a:bodyPr>
          <a:lstStyle/>
          <a:p>
            <a:r>
              <a:rPr lang="en-IN" sz="5350" b="1" dirty="0">
                <a:solidFill>
                  <a:schemeClr val="bg1"/>
                </a:solidFill>
              </a:rPr>
              <a:t>Current Rating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095071" y="6356350"/>
            <a:ext cx="2180805" cy="365125"/>
          </a:xfrm>
        </p:spPr>
        <p:txBody>
          <a:bodyPr>
            <a:normAutofit lnSpcReduction="10000"/>
          </a:bodyPr>
          <a:lstStyle/>
          <a:p>
            <a:pPr>
              <a:spcAft>
                <a:spcPts val="544"/>
              </a:spcAft>
            </a:pPr>
            <a:fld id="{A465DFF1-0632-DC41-8079-D9882AFED7B7}" type="slidenum">
              <a:rPr lang="en-US" smtClean="0"/>
              <a:pPr>
                <a:spcAft>
                  <a:spcPts val="544"/>
                </a:spcAft>
              </a:pPr>
              <a:t>17</a:t>
            </a:fld>
            <a:endParaRPr lang="en-US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15A3CA09-A8C7-445E-B997-6A8EE6F5CFE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9673472"/>
              </p:ext>
            </p:extLst>
          </p:nvPr>
        </p:nvGraphicFramePr>
        <p:xfrm>
          <a:off x="1998451" y="1174932"/>
          <a:ext cx="8277425" cy="5078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34255B9-C711-6E0F-512E-B72B6D14E9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1 / Electrical Engineering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09555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2177" y="-64336"/>
            <a:ext cx="4287646" cy="1325564"/>
          </a:xfrm>
        </p:spPr>
        <p:txBody>
          <a:bodyPr>
            <a:normAutofit/>
          </a:bodyPr>
          <a:lstStyle/>
          <a:p>
            <a:r>
              <a:rPr lang="en-IN" b="1" dirty="0">
                <a:solidFill>
                  <a:schemeClr val="bg1">
                    <a:lumMod val="95000"/>
                  </a:schemeClr>
                </a:solidFill>
              </a:rPr>
              <a:t>Current Rating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7334" y="1527144"/>
            <a:ext cx="5965414" cy="4351338"/>
          </a:xfrm>
        </p:spPr>
        <p:txBody>
          <a:bodyPr>
            <a:normAutofit/>
          </a:bodyPr>
          <a:lstStyle/>
          <a:p>
            <a:r>
              <a:rPr lang="en-US" dirty="0"/>
              <a:t>The Current rating of the </a:t>
            </a:r>
            <a:r>
              <a:rPr lang="en-US" b="1" dirty="0"/>
              <a:t>LG projector is 1.7A </a:t>
            </a:r>
            <a:r>
              <a:rPr lang="en-US" dirty="0"/>
              <a:t>Direct Current. </a:t>
            </a:r>
          </a:p>
          <a:p>
            <a:r>
              <a:rPr lang="en-US" dirty="0"/>
              <a:t>If the </a:t>
            </a:r>
            <a:r>
              <a:rPr lang="en-US" b="1" dirty="0"/>
              <a:t>current increases above 1.7A</a:t>
            </a:r>
            <a:r>
              <a:rPr lang="en-US" dirty="0"/>
              <a:t>, this projector may get damaged. So, it must be supplied with the rated current.</a:t>
            </a:r>
          </a:p>
          <a:p>
            <a:r>
              <a:rPr lang="en-US" dirty="0"/>
              <a:t>Resister are used to resist the flow of current, which helps the current to be with in the rated range. </a:t>
            </a:r>
          </a:p>
        </p:txBody>
      </p:sp>
      <p:pic>
        <p:nvPicPr>
          <p:cNvPr id="7" name="Picture 6" descr="Text, letter&#10;&#10;Description automatically generated">
            <a:extLst>
              <a:ext uri="{FF2B5EF4-FFF2-40B4-BE49-F238E27FC236}">
                <a16:creationId xmlns:a16="http://schemas.microsoft.com/office/drawing/2014/main" id="{9E6A9AE9-9D75-44D5-A4E3-37B1BDD31B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1469" y="1527143"/>
            <a:ext cx="3834286" cy="4351337"/>
          </a:xfrm>
          <a:custGeom>
            <a:avLst/>
            <a:gdLst/>
            <a:ahLst/>
            <a:cxnLst/>
            <a:rect l="l" t="t" r="r" b="b"/>
            <a:pathLst>
              <a:path w="4114800" h="5712488">
                <a:moveTo>
                  <a:pt x="133155" y="0"/>
                </a:moveTo>
                <a:lnTo>
                  <a:pt x="3981645" y="0"/>
                </a:lnTo>
                <a:cubicBezTo>
                  <a:pt x="4055184" y="0"/>
                  <a:pt x="4114800" y="59616"/>
                  <a:pt x="4114800" y="133155"/>
                </a:cubicBezTo>
                <a:lnTo>
                  <a:pt x="4114800" y="5579333"/>
                </a:lnTo>
                <a:cubicBezTo>
                  <a:pt x="4114800" y="5652872"/>
                  <a:pt x="4055184" y="5712488"/>
                  <a:pt x="3981645" y="5712488"/>
                </a:cubicBezTo>
                <a:lnTo>
                  <a:pt x="133155" y="5712488"/>
                </a:lnTo>
                <a:cubicBezTo>
                  <a:pt x="59616" y="5712488"/>
                  <a:pt x="0" y="5652872"/>
                  <a:pt x="0" y="5579333"/>
                </a:cubicBezTo>
                <a:lnTo>
                  <a:pt x="0" y="133155"/>
                </a:lnTo>
                <a:cubicBezTo>
                  <a:pt x="0" y="59616"/>
                  <a:pt x="59616" y="0"/>
                  <a:pt x="133155" y="0"/>
                </a:cubicBezTo>
                <a:close/>
              </a:path>
            </a:pathLst>
          </a:cu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223668" y="6356350"/>
            <a:ext cx="1052207" cy="365125"/>
          </a:xfrm>
        </p:spPr>
        <p:txBody>
          <a:bodyPr>
            <a:normAutofit lnSpcReduction="10000"/>
          </a:bodyPr>
          <a:lstStyle/>
          <a:p>
            <a:pPr>
              <a:spcAft>
                <a:spcPts val="544"/>
              </a:spcAft>
            </a:pPr>
            <a:fld id="{A465DFF1-0632-DC41-8079-D9882AFED7B7}" type="slidenum">
              <a:rPr lang="en-US" smtClean="0"/>
              <a:pPr>
                <a:spcAft>
                  <a:spcPts val="544"/>
                </a:spcAft>
              </a:pPr>
              <a:t>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5EF8FC-153B-0260-9E84-0F47836E12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1 / Electrical Engineering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21376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device, gauge, meter&#10;&#10;Description automatically generated">
            <a:extLst>
              <a:ext uri="{FF2B5EF4-FFF2-40B4-BE49-F238E27FC236}">
                <a16:creationId xmlns:a16="http://schemas.microsoft.com/office/drawing/2014/main" id="{B680FD1A-70E6-4471-83BF-9ED7EE4619E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787" r="-1" b="-1"/>
          <a:stretch/>
        </p:blipFill>
        <p:spPr>
          <a:xfrm>
            <a:off x="268462" y="2685288"/>
            <a:ext cx="3415314" cy="374276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7324" y="194044"/>
            <a:ext cx="4219258" cy="749853"/>
          </a:xfrm>
        </p:spPr>
        <p:txBody>
          <a:bodyPr>
            <a:normAutofit/>
          </a:bodyPr>
          <a:lstStyle/>
          <a:p>
            <a:r>
              <a:rPr lang="en-IN" sz="3537" b="1" dirty="0">
                <a:solidFill>
                  <a:schemeClr val="bg1">
                    <a:lumMod val="95000"/>
                  </a:schemeClr>
                </a:solidFill>
              </a:rPr>
              <a:t>Ammeter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37289" y="2434201"/>
            <a:ext cx="3038586" cy="3742762"/>
          </a:xfrm>
        </p:spPr>
        <p:txBody>
          <a:bodyPr>
            <a:normAutofit/>
          </a:bodyPr>
          <a:lstStyle/>
          <a:p>
            <a:r>
              <a:rPr lang="en-US" sz="2539" b="1" dirty="0"/>
              <a:t>Ammeter</a:t>
            </a:r>
            <a:r>
              <a:rPr lang="en-US" sz="2539" dirty="0"/>
              <a:t> is used for measuring the current .</a:t>
            </a:r>
          </a:p>
          <a:p>
            <a:r>
              <a:rPr lang="en-US" sz="2539" dirty="0"/>
              <a:t>The current can be calculated using the formula </a:t>
            </a:r>
          </a:p>
          <a:p>
            <a:r>
              <a:rPr lang="en-US" sz="2539" dirty="0"/>
              <a:t>I=V/R</a:t>
            </a:r>
          </a:p>
          <a:p>
            <a:endParaRPr lang="en-US" sz="1814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095071" y="6356350"/>
            <a:ext cx="2180805" cy="365125"/>
          </a:xfrm>
        </p:spPr>
        <p:txBody>
          <a:bodyPr>
            <a:normAutofit lnSpcReduction="10000"/>
          </a:bodyPr>
          <a:lstStyle/>
          <a:p>
            <a:pPr>
              <a:spcAft>
                <a:spcPts val="544"/>
              </a:spcAft>
            </a:pPr>
            <a:fld id="{A465DFF1-0632-DC41-8079-D9882AFED7B7}" type="slidenum">
              <a:rPr lang="en-US" smtClean="0"/>
              <a:pPr>
                <a:spcAft>
                  <a:spcPts val="544"/>
                </a:spcAft>
              </a:pPr>
              <a:t>19</a:t>
            </a:fld>
            <a:endParaRPr lang="en-US"/>
          </a:p>
        </p:txBody>
      </p:sp>
      <p:pic>
        <p:nvPicPr>
          <p:cNvPr id="2050" name="Picture 2" descr="Digital Ammeter | Health and Care">
            <a:extLst>
              <a:ext uri="{FF2B5EF4-FFF2-40B4-BE49-F238E27FC236}">
                <a16:creationId xmlns:a16="http://schemas.microsoft.com/office/drawing/2014/main" id="{7E5794CE-35E7-1883-DE12-78EC8AA8A8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8015" y="1637717"/>
            <a:ext cx="2980674" cy="2980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248C01-3E6C-F30B-415F-36835CD6D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1 / Electrical Engineering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67880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"/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9000"/>
                    </a14:imgEffect>
                    <a14:imgEffect>
                      <a14:brightnessContrast bright="-2000" contrast="4000"/>
                    </a14:imgEffect>
                  </a14:imgLayer>
                </a14:imgProps>
              </a:ext>
            </a:extLst>
          </a:blip>
          <a:srcRect/>
          <a:stretch>
            <a:fillRect l="36000" t="9000" r="-2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43DB1F-90B0-42CC-ABF2-3259D70B3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337" y="1280198"/>
            <a:ext cx="10601325" cy="540970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Thank You</a:t>
            </a:r>
            <a:br>
              <a:rPr lang="en-US" sz="6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6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6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66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2C3C7A6-E982-4ABF-9D9D-B78A86B2D4DF}"/>
              </a:ext>
            </a:extLst>
          </p:cNvPr>
          <p:cNvSpPr txBox="1">
            <a:spLocks/>
          </p:cNvSpPr>
          <p:nvPr/>
        </p:nvSpPr>
        <p:spPr>
          <a:xfrm>
            <a:off x="4089118" y="251169"/>
            <a:ext cx="4803709" cy="720080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9F19F10-3701-F54D-6D52-66C3EE8AD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151967-A607-1C5C-E865-FAA75F0DC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1 / Electrical Engineering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8782815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9A90DE1-5030-4590-8AE5-55F67A0F02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7D09DC4-48CE-45C2-9393-0A8E48C8FD95}">
  <ds:schemaRefs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purl.org/dc/elements/1.1/"/>
    <ds:schemaRef ds:uri="303dbf9b-b85b-46a0-94f1-894078c07ecd"/>
    <ds:schemaRef ds:uri="http://schemas.openxmlformats.org/package/2006/metadata/core-properties"/>
    <ds:schemaRef ds:uri="211f9404-bca0-4bcf-9c1d-965ccb6f8d2d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906</Words>
  <Application>Microsoft Office PowerPoint</Application>
  <PresentationFormat>Widescreen</PresentationFormat>
  <Paragraphs>139</Paragraphs>
  <Slides>20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20</vt:i4>
      </vt:variant>
    </vt:vector>
  </HeadingPairs>
  <TitlesOfParts>
    <vt:vector size="45" baseType="lpstr">
      <vt:lpstr>Arial</vt:lpstr>
      <vt:lpstr>Calibri</vt:lpstr>
      <vt:lpstr>Calibri Light</vt:lpstr>
      <vt:lpstr>Cambria Math</vt:lpstr>
      <vt:lpstr>Mistral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Content</vt:lpstr>
      <vt:lpstr>Learning Outcome</vt:lpstr>
      <vt:lpstr>What is electricity?</vt:lpstr>
      <vt:lpstr>Atom</vt:lpstr>
      <vt:lpstr>Electric Charge</vt:lpstr>
      <vt:lpstr>Differentiate Electrical and Electronics</vt:lpstr>
      <vt:lpstr>PowerPoint Presentation</vt:lpstr>
      <vt:lpstr>Voltage Rating</vt:lpstr>
      <vt:lpstr>Voltage Rating</vt:lpstr>
      <vt:lpstr>Voltmeter</vt:lpstr>
      <vt:lpstr>What is Electric Current?</vt:lpstr>
      <vt:lpstr>Direction of current flow</vt:lpstr>
      <vt:lpstr>Types of Current</vt:lpstr>
      <vt:lpstr>Alternating current</vt:lpstr>
      <vt:lpstr>Direct Current</vt:lpstr>
      <vt:lpstr>Current Rating</vt:lpstr>
      <vt:lpstr>Current Rating</vt:lpstr>
      <vt:lpstr>Ammeter</vt:lpstr>
      <vt:lpstr>Thank You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Stalin Jacob Wilson Packia Dhas</cp:lastModifiedBy>
  <cp:revision>107</cp:revision>
  <dcterms:created xsi:type="dcterms:W3CDTF">2021-03-09T15:35:42Z</dcterms:created>
  <dcterms:modified xsi:type="dcterms:W3CDTF">2023-02-06T11:27:41Z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