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C978DA-B285-F315-6DB1-5BB6B2D63112}" v="1739" dt="2021-10-13T09:43:25.117"/>
    <p1510:client id="{2462C965-ECC5-4DB7-A94C-11C8E63D02A6}" v="1991" dt="2021-10-14T20:17:44.514"/>
    <p1510:client id="{77FE37CD-522F-7B35-9B9F-FA7352A8D207}" v="678" dt="2021-10-13T17:42:55.932"/>
    <p1510:client id="{956C2B54-E23F-4578-B652-39168643845A}" v="129" dt="2021-10-12T18:43:18.518"/>
    <p1510:client id="{D1A803D5-04ED-EFF3-C8D0-6065474D804E}" v="1639" dt="2021-10-14T13:43:30.3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15/10/2021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thebalancecareers.com/thmb/QUORFfpa-6hVtw9NsLKYEl5sehs=/1500x1000/filters:no_upscale():max_bytes(150000):strip_icc()/critical-thinking-definition-with-examples-2063745-final-5b74926346e0fb00503e3ab5.png" TargetMode="External"/><Relationship Id="rId2" Type="http://schemas.openxmlformats.org/officeDocument/2006/relationships/hyperlink" Target="https://journals.aom.org/doi/abs/10.5456" TargetMode="External"/><Relationship Id="rId1" Type="http://schemas.openxmlformats.org/officeDocument/2006/relationships/slideLayout" Target="../slideLayouts/slideLayout1.xml"/><Relationship Id="rId5" Type="http://schemas.openxmlformats.org/officeDocument/2006/relationships/hyperlink" Target="http://www.nhs.uk" TargetMode="External"/><Relationship Id="rId4" Type="http://schemas.openxmlformats.org/officeDocument/2006/relationships/hyperlink" Target="http://www.sussex.ac.uk/skillshub/?id=277"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educationcorner.com/note-taking.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52167" y="2752197"/>
            <a:ext cx="2952751" cy="821267"/>
          </a:xfrm>
        </p:spPr>
        <p:txBody>
          <a:bodyPr>
            <a:normAutofit/>
          </a:bodyPr>
          <a:lstStyle/>
          <a:p>
            <a:r>
              <a:rPr lang="en-GB" sz="1400" dirty="0">
                <a:solidFill>
                  <a:schemeClr val="bg1"/>
                </a:solidFill>
                <a:latin typeface="Arial"/>
                <a:cs typeface="Arial"/>
              </a:rPr>
              <a:t>h</a:t>
            </a:r>
          </a:p>
        </p:txBody>
      </p:sp>
      <p:sp>
        <p:nvSpPr>
          <p:cNvPr id="3" name="Subtitle 2"/>
          <p:cNvSpPr>
            <a:spLocks noGrp="1"/>
          </p:cNvSpPr>
          <p:nvPr>
            <p:ph type="subTitle" idx="1"/>
          </p:nvPr>
        </p:nvSpPr>
        <p:spPr>
          <a:xfrm>
            <a:off x="52917" y="215372"/>
            <a:ext cx="5715000" cy="1306512"/>
          </a:xfrm>
        </p:spPr>
        <p:txBody>
          <a:bodyPr vert="horz" lIns="91440" tIns="45720" rIns="91440" bIns="45720" rtlCol="0" anchor="t">
            <a:normAutofit/>
          </a:bodyPr>
          <a:lstStyle/>
          <a:p>
            <a:r>
              <a:rPr lang="en-GB" sz="1400" dirty="0" err="1">
                <a:latin typeface="Arial"/>
                <a:cs typeface="Calibri"/>
              </a:rPr>
              <a:t>Aeon,B</a:t>
            </a:r>
            <a:r>
              <a:rPr lang="en-GB" sz="1400" dirty="0">
                <a:latin typeface="Arial"/>
                <a:cs typeface="Calibri"/>
              </a:rPr>
              <a:t> and </a:t>
            </a:r>
            <a:r>
              <a:rPr lang="en-GB" sz="1400" dirty="0" err="1">
                <a:latin typeface="Arial"/>
                <a:cs typeface="Calibri"/>
              </a:rPr>
              <a:t>Aguinis,H</a:t>
            </a:r>
            <a:r>
              <a:rPr lang="en-GB" sz="1400" dirty="0">
                <a:latin typeface="Arial"/>
                <a:cs typeface="Calibri"/>
              </a:rPr>
              <a:t> (2017)</a:t>
            </a:r>
            <a:r>
              <a:rPr lang="en-GB" i="1" dirty="0">
                <a:latin typeface="Arial"/>
                <a:cs typeface="Calibri"/>
              </a:rPr>
              <a:t> </a:t>
            </a:r>
            <a:r>
              <a:rPr lang="en-GB" sz="1400" i="1" dirty="0">
                <a:latin typeface="Arial"/>
                <a:cs typeface="Calibri"/>
              </a:rPr>
              <a:t>It's about time: New perspectives and insights on time management.</a:t>
            </a:r>
            <a:r>
              <a:rPr lang="en-GB" i="1" dirty="0">
                <a:latin typeface="Arial"/>
                <a:cs typeface="Calibri"/>
              </a:rPr>
              <a:t> </a:t>
            </a:r>
            <a:r>
              <a:rPr lang="en-GB" sz="1400" i="1" dirty="0">
                <a:latin typeface="Arial"/>
                <a:cs typeface="Calibri"/>
              </a:rPr>
              <a:t>Briarcliff manor, New York. Available at: </a:t>
            </a:r>
            <a:r>
              <a:rPr lang="en-GB" sz="1400" i="1" dirty="0">
                <a:latin typeface="Arial"/>
                <a:cs typeface="Calibri"/>
                <a:hlinkClick r:id="rId2"/>
              </a:rPr>
              <a:t>https://journals.aom.org/doi/abs/10.5456</a:t>
            </a:r>
            <a:r>
              <a:rPr lang="en-GB" sz="1400" i="1" dirty="0">
                <a:latin typeface="Arial"/>
                <a:cs typeface="Calibri"/>
              </a:rPr>
              <a:t> (accessed at 10th October 2021) </a:t>
            </a:r>
            <a:endParaRPr lang="en-US" sz="1400">
              <a:latin typeface="Arial"/>
              <a:cs typeface="Arial"/>
            </a:endParaRPr>
          </a:p>
        </p:txBody>
      </p:sp>
      <p:sp>
        <p:nvSpPr>
          <p:cNvPr id="4" name="TextBox 3">
            <a:extLst>
              <a:ext uri="{FF2B5EF4-FFF2-40B4-BE49-F238E27FC236}">
                <a16:creationId xmlns:a16="http://schemas.microsoft.com/office/drawing/2014/main" id="{D3B2514B-3A5D-4D88-97DE-FCB9B1FD26C1}"/>
              </a:ext>
            </a:extLst>
          </p:cNvPr>
          <p:cNvSpPr txBox="1"/>
          <p:nvPr/>
        </p:nvSpPr>
        <p:spPr>
          <a:xfrm>
            <a:off x="120650" y="1528234"/>
            <a:ext cx="61933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Calibri"/>
              </a:rPr>
              <a:t>Bing images</a:t>
            </a:r>
            <a:r>
              <a:rPr lang="en-GB" dirty="0">
                <a:cs typeface="Calibri"/>
              </a:rPr>
              <a:t> </a:t>
            </a:r>
            <a:r>
              <a:rPr lang="en-GB" dirty="0">
                <a:ea typeface="+mn-lt"/>
                <a:cs typeface="+mn-lt"/>
                <a:hlinkClick r:id="rId3"/>
              </a:rPr>
              <a:t>critical-thinking-definition-with-examples-2063745-final-5b74926346e0fb00503e3ab5.png (1500×1000) (thebalancecareers.com)</a:t>
            </a:r>
            <a:endParaRPr lang="en-GB" dirty="0">
              <a:cs typeface="Calibri"/>
            </a:endParaRPr>
          </a:p>
        </p:txBody>
      </p:sp>
      <p:sp>
        <p:nvSpPr>
          <p:cNvPr id="5" name="TextBox 4">
            <a:extLst>
              <a:ext uri="{FF2B5EF4-FFF2-40B4-BE49-F238E27FC236}">
                <a16:creationId xmlns:a16="http://schemas.microsoft.com/office/drawing/2014/main" id="{226CB01A-0E31-4C92-A0B9-904442A0CE8F}"/>
              </a:ext>
            </a:extLst>
          </p:cNvPr>
          <p:cNvSpPr txBox="1"/>
          <p:nvPr/>
        </p:nvSpPr>
        <p:spPr>
          <a:xfrm>
            <a:off x="6571191" y="1321860"/>
            <a:ext cx="5124451"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rgbClr val="000000"/>
                </a:solidFill>
                <a:latin typeface="Arial"/>
                <a:ea typeface="+mn-lt"/>
                <a:cs typeface="Calibri"/>
              </a:rPr>
              <a:t>University of Sussex,(2021)</a:t>
            </a:r>
            <a:r>
              <a:rPr lang="en-GB" dirty="0">
                <a:solidFill>
                  <a:srgbClr val="000000"/>
                </a:solidFill>
                <a:latin typeface="Calibri"/>
                <a:ea typeface="+mn-lt"/>
                <a:cs typeface="Calibri"/>
              </a:rPr>
              <a:t> </a:t>
            </a:r>
            <a:r>
              <a:rPr lang="en-GB" sz="1400" i="1" dirty="0">
                <a:solidFill>
                  <a:srgbClr val="000000"/>
                </a:solidFill>
                <a:latin typeface="Arial"/>
                <a:ea typeface="+mn-lt"/>
                <a:cs typeface="Calibri"/>
              </a:rPr>
              <a:t>Critical thinking.</a:t>
            </a:r>
            <a:r>
              <a:rPr lang="en-GB" dirty="0">
                <a:solidFill>
                  <a:srgbClr val="000000"/>
                </a:solidFill>
                <a:latin typeface="Calibri"/>
                <a:ea typeface="+mn-lt"/>
                <a:cs typeface="Calibri"/>
              </a:rPr>
              <a:t> </a:t>
            </a:r>
            <a:r>
              <a:rPr lang="en-GB" sz="1400" dirty="0">
                <a:solidFill>
                  <a:srgbClr val="000000"/>
                </a:solidFill>
                <a:latin typeface="Arial"/>
                <a:ea typeface="+mn-lt"/>
                <a:cs typeface="Calibri"/>
              </a:rPr>
              <a:t>Available at:</a:t>
            </a:r>
            <a:r>
              <a:rPr lang="en-GB" sz="1400" dirty="0">
                <a:solidFill>
                  <a:schemeClr val="bg1"/>
                </a:solidFill>
                <a:latin typeface="Arial"/>
                <a:ea typeface="+mn-lt"/>
                <a:cs typeface="Arial"/>
                <a:hlinkClick r:id="rId4">
                  <a:extLst>
                    <a:ext uri="{A12FA001-AC4F-418D-AE19-62706E023703}">
                      <ahyp:hlinkClr xmlns:ahyp="http://schemas.microsoft.com/office/drawing/2018/hyperlinkcolor" val="tx"/>
                    </a:ext>
                  </a:extLst>
                </a:hlinkClick>
              </a:rPr>
              <a:t>www.sussex.ac.uk/skillshub/?id=277</a:t>
            </a:r>
            <a:endParaRPr lang="en-GB" sz="1400">
              <a:solidFill>
                <a:schemeClr val="bg1"/>
              </a:solidFill>
              <a:latin typeface="Arial"/>
              <a:ea typeface="+mn-lt"/>
              <a:cs typeface="+mn-lt"/>
            </a:endParaRPr>
          </a:p>
          <a:p>
            <a:r>
              <a:rPr lang="en-GB" sz="1400" dirty="0">
                <a:solidFill>
                  <a:srgbClr val="000000"/>
                </a:solidFill>
                <a:latin typeface="Arial"/>
                <a:ea typeface="+mn-lt"/>
                <a:cs typeface="Calibri"/>
              </a:rPr>
              <a:t> (accessed:13th October 2021)</a:t>
            </a:r>
            <a:endParaRPr lang="en-GB" sz="1400">
              <a:latin typeface="Arial"/>
              <a:cs typeface="Arial"/>
            </a:endParaRPr>
          </a:p>
          <a:p>
            <a:endParaRPr lang="en-GB">
              <a:solidFill>
                <a:schemeClr val="bg1"/>
              </a:solidFill>
              <a:ea typeface="+mn-lt"/>
              <a:cs typeface="+mn-lt"/>
            </a:endParaRPr>
          </a:p>
        </p:txBody>
      </p:sp>
      <p:sp>
        <p:nvSpPr>
          <p:cNvPr id="6" name="TextBox 5">
            <a:extLst>
              <a:ext uri="{FF2B5EF4-FFF2-40B4-BE49-F238E27FC236}">
                <a16:creationId xmlns:a16="http://schemas.microsoft.com/office/drawing/2014/main" id="{ED6D5855-09FF-4568-A524-F2F1865E9878}"/>
              </a:ext>
            </a:extLst>
          </p:cNvPr>
          <p:cNvSpPr txBox="1"/>
          <p:nvPr/>
        </p:nvSpPr>
        <p:spPr>
          <a:xfrm>
            <a:off x="4235" y="4914900"/>
            <a:ext cx="482811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err="1">
                <a:latin typeface="Arial"/>
                <a:cs typeface="Calibri"/>
              </a:rPr>
              <a:t>Cotrell,S</a:t>
            </a:r>
            <a:r>
              <a:rPr lang="en-GB" sz="1400" dirty="0">
                <a:latin typeface="Arial"/>
                <a:cs typeface="Calibri"/>
              </a:rPr>
              <a:t>. (2011</a:t>
            </a:r>
            <a:r>
              <a:rPr lang="en-GB" dirty="0">
                <a:cs typeface="Calibri"/>
              </a:rPr>
              <a:t>) </a:t>
            </a:r>
            <a:r>
              <a:rPr lang="en-GB" sz="1400" i="1" dirty="0">
                <a:latin typeface="Arial"/>
                <a:cs typeface="Calibri"/>
              </a:rPr>
              <a:t>Critical thinking skills. Developing effective analysis and argument (2nd ed) New </a:t>
            </a:r>
            <a:r>
              <a:rPr lang="en-GB" sz="1400" i="1" dirty="0" err="1">
                <a:latin typeface="Arial"/>
                <a:cs typeface="Calibri"/>
              </a:rPr>
              <a:t>york</a:t>
            </a:r>
            <a:r>
              <a:rPr lang="en-GB" sz="1400" i="1" dirty="0">
                <a:latin typeface="Arial"/>
                <a:cs typeface="Calibri"/>
              </a:rPr>
              <a:t>: </a:t>
            </a:r>
            <a:r>
              <a:rPr lang="en-GB" sz="1400" i="1" dirty="0" err="1">
                <a:latin typeface="Arial"/>
                <a:cs typeface="Calibri"/>
              </a:rPr>
              <a:t>Palagrave</a:t>
            </a:r>
            <a:r>
              <a:rPr lang="en-GB" sz="1400" i="1" dirty="0">
                <a:latin typeface="Arial"/>
                <a:cs typeface="Calibri"/>
              </a:rPr>
              <a:t>.</a:t>
            </a:r>
          </a:p>
        </p:txBody>
      </p:sp>
      <p:sp>
        <p:nvSpPr>
          <p:cNvPr id="7" name="TextBox 6">
            <a:extLst>
              <a:ext uri="{FF2B5EF4-FFF2-40B4-BE49-F238E27FC236}">
                <a16:creationId xmlns:a16="http://schemas.microsoft.com/office/drawing/2014/main" id="{7A7FC97E-B8FC-46B9-856C-CED2B958FFE3}"/>
              </a:ext>
            </a:extLst>
          </p:cNvPr>
          <p:cNvSpPr txBox="1"/>
          <p:nvPr/>
        </p:nvSpPr>
        <p:spPr>
          <a:xfrm>
            <a:off x="51859" y="2750608"/>
            <a:ext cx="501861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err="1">
                <a:latin typeface="Arial"/>
                <a:cs typeface="Calibri"/>
              </a:rPr>
              <a:t>Caposey</a:t>
            </a:r>
            <a:r>
              <a:rPr lang="en-GB" sz="1400" dirty="0">
                <a:latin typeface="Arial"/>
                <a:cs typeface="Calibri"/>
              </a:rPr>
              <a:t>, Pj.(2018)</a:t>
            </a:r>
            <a:r>
              <a:rPr lang="en-GB" dirty="0">
                <a:cs typeface="Calibri"/>
              </a:rPr>
              <a:t> </a:t>
            </a:r>
            <a:r>
              <a:rPr lang="en-GB" sz="1400" i="1" dirty="0">
                <a:latin typeface="Arial"/>
                <a:cs typeface="Calibri"/>
              </a:rPr>
              <a:t>Manage your time or time will manage you: Strategies that work from an educator who's been there.</a:t>
            </a:r>
            <a:r>
              <a:rPr lang="en-GB" dirty="0">
                <a:cs typeface="Calibri"/>
              </a:rPr>
              <a:t> </a:t>
            </a:r>
            <a:r>
              <a:rPr lang="en-GB" sz="1400" dirty="0">
                <a:latin typeface="Arial"/>
                <a:cs typeface="Calibri"/>
              </a:rPr>
              <a:t>Available at: </a:t>
            </a:r>
            <a:r>
              <a:rPr lang="en-GB" sz="1400" u="sng" dirty="0">
                <a:latin typeface="Arial"/>
                <a:cs typeface="Calibri"/>
              </a:rPr>
              <a:t>librarysearch.uwtsd.ac.uk/discovery/</a:t>
            </a:r>
            <a:r>
              <a:rPr lang="en-GB" sz="1400" u="sng" dirty="0" err="1">
                <a:latin typeface="Arial"/>
                <a:cs typeface="Calibri"/>
              </a:rPr>
              <a:t>fulldisplay</a:t>
            </a:r>
            <a:r>
              <a:rPr lang="en-GB" sz="1400" dirty="0">
                <a:latin typeface="Arial"/>
                <a:cs typeface="Calibri"/>
              </a:rPr>
              <a:t> (accessed at: 10th October 2021)</a:t>
            </a:r>
          </a:p>
        </p:txBody>
      </p:sp>
      <p:sp>
        <p:nvSpPr>
          <p:cNvPr id="8" name="TextBox 7">
            <a:extLst>
              <a:ext uri="{FF2B5EF4-FFF2-40B4-BE49-F238E27FC236}">
                <a16:creationId xmlns:a16="http://schemas.microsoft.com/office/drawing/2014/main" id="{F84282E9-A617-42A4-9C5D-3885852EFED4}"/>
              </a:ext>
            </a:extLst>
          </p:cNvPr>
          <p:cNvSpPr txBox="1"/>
          <p:nvPr/>
        </p:nvSpPr>
        <p:spPr>
          <a:xfrm>
            <a:off x="4233" y="4068234"/>
            <a:ext cx="501861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err="1">
                <a:latin typeface="Arial"/>
                <a:cs typeface="Calibri"/>
              </a:rPr>
              <a:t>Cottrell,S</a:t>
            </a:r>
            <a:r>
              <a:rPr lang="en-GB" sz="1200" dirty="0">
                <a:latin typeface="Arial"/>
                <a:cs typeface="Calibri"/>
              </a:rPr>
              <a:t>. (2005,2011)</a:t>
            </a:r>
            <a:r>
              <a:rPr lang="en-GB" sz="1200" i="1" dirty="0">
                <a:latin typeface="Arial"/>
                <a:cs typeface="Calibri"/>
              </a:rPr>
              <a:t> Critical thinking skills developing effective analysis and argument.</a:t>
            </a:r>
            <a:r>
              <a:rPr lang="en-GB" dirty="0">
                <a:cs typeface="Calibri"/>
              </a:rPr>
              <a:t> </a:t>
            </a:r>
            <a:r>
              <a:rPr lang="en-GB" sz="1200" dirty="0">
                <a:latin typeface="Arial"/>
                <a:cs typeface="Calibri"/>
              </a:rPr>
              <a:t>London: Palgrave.</a:t>
            </a:r>
          </a:p>
        </p:txBody>
      </p:sp>
      <p:sp>
        <p:nvSpPr>
          <p:cNvPr id="9" name="TextBox 8">
            <a:extLst>
              <a:ext uri="{FF2B5EF4-FFF2-40B4-BE49-F238E27FC236}">
                <a16:creationId xmlns:a16="http://schemas.microsoft.com/office/drawing/2014/main" id="{BE6D83B3-0DC5-4E5F-BDCE-8F19ADAB5EC8}"/>
              </a:ext>
            </a:extLst>
          </p:cNvPr>
          <p:cNvSpPr txBox="1"/>
          <p:nvPr/>
        </p:nvSpPr>
        <p:spPr>
          <a:xfrm>
            <a:off x="115358" y="6084358"/>
            <a:ext cx="487045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err="1">
                <a:latin typeface="Arial"/>
                <a:cs typeface="Calibri"/>
              </a:rPr>
              <a:t>Cottrell,S</a:t>
            </a:r>
            <a:r>
              <a:rPr lang="en-GB" sz="1200" dirty="0">
                <a:latin typeface="Arial"/>
                <a:cs typeface="Calibri"/>
              </a:rPr>
              <a:t>. (2013)</a:t>
            </a:r>
            <a:r>
              <a:rPr lang="en-GB" sz="1200" i="1" dirty="0">
                <a:latin typeface="Arial"/>
                <a:cs typeface="Calibri"/>
              </a:rPr>
              <a:t> The study skills handbook stella </a:t>
            </a:r>
            <a:r>
              <a:rPr lang="en-GB" sz="1200" i="1" dirty="0" err="1">
                <a:latin typeface="Arial"/>
                <a:cs typeface="Calibri"/>
              </a:rPr>
              <a:t>cottrell</a:t>
            </a:r>
            <a:r>
              <a:rPr lang="en-GB" sz="1200" dirty="0">
                <a:latin typeface="Arial"/>
                <a:cs typeface="Calibri"/>
              </a:rPr>
              <a:t> </a:t>
            </a:r>
            <a:r>
              <a:rPr lang="en-GB" dirty="0">
                <a:cs typeface="Calibri"/>
              </a:rPr>
              <a:t>.</a:t>
            </a:r>
            <a:r>
              <a:rPr lang="en-GB" sz="1200" dirty="0">
                <a:latin typeface="Arial"/>
                <a:cs typeface="Calibri"/>
              </a:rPr>
              <a:t>London: Palgrave.</a:t>
            </a:r>
          </a:p>
        </p:txBody>
      </p:sp>
      <p:sp>
        <p:nvSpPr>
          <p:cNvPr id="10" name="TextBox 9">
            <a:extLst>
              <a:ext uri="{FF2B5EF4-FFF2-40B4-BE49-F238E27FC236}">
                <a16:creationId xmlns:a16="http://schemas.microsoft.com/office/drawing/2014/main" id="{443F2BF9-657D-446D-A076-867189B803E1}"/>
              </a:ext>
            </a:extLst>
          </p:cNvPr>
          <p:cNvSpPr txBox="1"/>
          <p:nvPr/>
        </p:nvSpPr>
        <p:spPr>
          <a:xfrm>
            <a:off x="6565900" y="364067"/>
            <a:ext cx="424603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Calibri"/>
              </a:rPr>
              <a:t>NHS </a:t>
            </a:r>
            <a:r>
              <a:rPr lang="en-GB" sz="1200" dirty="0" err="1">
                <a:latin typeface="Arial"/>
                <a:cs typeface="Calibri"/>
              </a:rPr>
              <a:t>Feilder,de</a:t>
            </a:r>
            <a:r>
              <a:rPr lang="en-GB" sz="1200" dirty="0">
                <a:latin typeface="Arial"/>
                <a:cs typeface="Calibri"/>
              </a:rPr>
              <a:t> (2019)</a:t>
            </a:r>
            <a:r>
              <a:rPr lang="en-GB" dirty="0">
                <a:cs typeface="Calibri"/>
              </a:rPr>
              <a:t> </a:t>
            </a:r>
            <a:r>
              <a:rPr lang="en-GB" sz="1200" i="1" dirty="0">
                <a:latin typeface="Arial"/>
                <a:cs typeface="Calibri"/>
              </a:rPr>
              <a:t>easy time management tips.</a:t>
            </a:r>
            <a:r>
              <a:rPr lang="en-GB" dirty="0">
                <a:cs typeface="Calibri"/>
              </a:rPr>
              <a:t> </a:t>
            </a:r>
            <a:r>
              <a:rPr lang="en-GB" sz="1200" dirty="0">
                <a:latin typeface="Arial"/>
                <a:cs typeface="Calibri"/>
                <a:hlinkClick r:id="rId5"/>
              </a:rPr>
              <a:t>www.nhs.uk</a:t>
            </a:r>
            <a:r>
              <a:rPr lang="en-GB" sz="1200" dirty="0">
                <a:latin typeface="Arial"/>
                <a:cs typeface="Calibri"/>
              </a:rPr>
              <a:t> (accessed at: 10th </a:t>
            </a:r>
            <a:r>
              <a:rPr lang="en-GB" sz="1200" dirty="0" err="1">
                <a:latin typeface="Arial"/>
                <a:cs typeface="Calibri"/>
              </a:rPr>
              <a:t>october</a:t>
            </a:r>
            <a:r>
              <a:rPr lang="en-GB" sz="1200" dirty="0">
                <a:latin typeface="Arial"/>
                <a:cs typeface="Calibri"/>
              </a:rPr>
              <a:t> 2021)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AB432-CD37-4E1F-8939-A05A827E44DF}"/>
              </a:ext>
            </a:extLst>
          </p:cNvPr>
          <p:cNvSpPr>
            <a:spLocks noGrp="1"/>
          </p:cNvSpPr>
          <p:nvPr>
            <p:ph type="title"/>
          </p:nvPr>
        </p:nvSpPr>
        <p:spPr>
          <a:xfrm>
            <a:off x="838200" y="-5292"/>
            <a:ext cx="10515600" cy="669397"/>
          </a:xfrm>
        </p:spPr>
        <p:txBody>
          <a:bodyPr>
            <a:normAutofit/>
          </a:bodyPr>
          <a:lstStyle/>
          <a:p>
            <a:r>
              <a:rPr lang="en-GB" sz="3200" b="1" dirty="0">
                <a:solidFill>
                  <a:schemeClr val="bg1"/>
                </a:solidFill>
                <a:latin typeface="Bookman Old Style"/>
                <a:cs typeface="Calibri Light"/>
              </a:rPr>
              <a:t>Stacey bell             2110735            ECGE4003P</a:t>
            </a:r>
          </a:p>
        </p:txBody>
      </p:sp>
      <p:sp>
        <p:nvSpPr>
          <p:cNvPr id="3" name="Content Placeholder 2">
            <a:extLst>
              <a:ext uri="{FF2B5EF4-FFF2-40B4-BE49-F238E27FC236}">
                <a16:creationId xmlns:a16="http://schemas.microsoft.com/office/drawing/2014/main" id="{AC6E8A53-7DE3-4E03-B5AA-880B5AA76130}"/>
              </a:ext>
            </a:extLst>
          </p:cNvPr>
          <p:cNvSpPr>
            <a:spLocks noGrp="1"/>
          </p:cNvSpPr>
          <p:nvPr>
            <p:ph idx="1"/>
          </p:nvPr>
        </p:nvSpPr>
        <p:spPr>
          <a:xfrm>
            <a:off x="838200" y="1337469"/>
            <a:ext cx="9586912" cy="1053307"/>
          </a:xfrm>
        </p:spPr>
        <p:txBody>
          <a:bodyPr vert="horz" lIns="91440" tIns="45720" rIns="91440" bIns="45720" rtlCol="0" anchor="t">
            <a:normAutofit/>
          </a:bodyPr>
          <a:lstStyle/>
          <a:p>
            <a:pPr marL="0" indent="0">
              <a:buNone/>
            </a:pPr>
            <a:r>
              <a:rPr lang="en-GB" sz="3200" dirty="0">
                <a:cs typeface="Calibri"/>
              </a:rPr>
              <a:t>                                 </a:t>
            </a:r>
            <a:r>
              <a:rPr lang="en-GB" sz="3200" b="1" dirty="0">
                <a:cs typeface="Calibri"/>
              </a:rPr>
              <a:t>      </a:t>
            </a:r>
            <a:r>
              <a:rPr lang="en-GB" sz="3200" b="1" dirty="0">
                <a:solidFill>
                  <a:schemeClr val="accent1">
                    <a:lumMod val="75000"/>
                  </a:schemeClr>
                </a:solidFill>
                <a:cs typeface="Calibri"/>
              </a:rPr>
              <a:t> </a:t>
            </a:r>
            <a:endParaRPr lang="en-GB" sz="4000" b="1" dirty="0">
              <a:solidFill>
                <a:schemeClr val="accent1">
                  <a:lumMod val="75000"/>
                </a:schemeClr>
              </a:solidFill>
              <a:cs typeface="Calibri"/>
            </a:endParaRPr>
          </a:p>
        </p:txBody>
      </p:sp>
      <p:sp>
        <p:nvSpPr>
          <p:cNvPr id="4" name="Wave 3">
            <a:extLst>
              <a:ext uri="{FF2B5EF4-FFF2-40B4-BE49-F238E27FC236}">
                <a16:creationId xmlns:a16="http://schemas.microsoft.com/office/drawing/2014/main" id="{1B1B9BA1-DEB5-4C32-A65E-35659728A993}"/>
              </a:ext>
            </a:extLst>
          </p:cNvPr>
          <p:cNvSpPr/>
          <p:nvPr/>
        </p:nvSpPr>
        <p:spPr>
          <a:xfrm>
            <a:off x="6612465" y="442385"/>
            <a:ext cx="5492751" cy="1143000"/>
          </a:xfrm>
          <a:prstGeom prst="wave">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chemeClr val="bg1"/>
                </a:solidFill>
                <a:cs typeface="Calibri"/>
              </a:rPr>
              <a:t>Critical thinking</a:t>
            </a:r>
          </a:p>
        </p:txBody>
      </p:sp>
      <p:sp>
        <p:nvSpPr>
          <p:cNvPr id="6" name="Speech Bubble: Rectangle with Corners Rounded 5">
            <a:extLst>
              <a:ext uri="{FF2B5EF4-FFF2-40B4-BE49-F238E27FC236}">
                <a16:creationId xmlns:a16="http://schemas.microsoft.com/office/drawing/2014/main" id="{26F26D6C-ACD7-4956-980B-08EC96709579}"/>
              </a:ext>
            </a:extLst>
          </p:cNvPr>
          <p:cNvSpPr/>
          <p:nvPr/>
        </p:nvSpPr>
        <p:spPr>
          <a:xfrm>
            <a:off x="77259" y="577385"/>
            <a:ext cx="3915830" cy="3143248"/>
          </a:xfrm>
          <a:prstGeom prst="wedgeRoundRectCallout">
            <a:avLst/>
          </a:prstGeom>
          <a:solidFill>
            <a:schemeClr val="accent1">
              <a:lumMod val="60000"/>
              <a:lumOff val="40000"/>
            </a:schemeClr>
          </a:solidFill>
          <a:ln>
            <a:solidFill>
              <a:schemeClr val="accent1">
                <a:lumMod val="20000"/>
                <a:lumOff val="80000"/>
              </a:schemeClr>
            </a:solid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sz="2400" b="1" dirty="0">
              <a:cs typeface="Calibri"/>
            </a:endParaRPr>
          </a:p>
        </p:txBody>
      </p:sp>
      <p:sp>
        <p:nvSpPr>
          <p:cNvPr id="7" name="TextBox 6">
            <a:extLst>
              <a:ext uri="{FF2B5EF4-FFF2-40B4-BE49-F238E27FC236}">
                <a16:creationId xmlns:a16="http://schemas.microsoft.com/office/drawing/2014/main" id="{DB518A0D-D050-4C54-86B9-FD1D0A00B043}"/>
              </a:ext>
            </a:extLst>
          </p:cNvPr>
          <p:cNvSpPr txBox="1"/>
          <p:nvPr/>
        </p:nvSpPr>
        <p:spPr>
          <a:xfrm>
            <a:off x="152401" y="491066"/>
            <a:ext cx="3748617"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solidFill>
                  <a:schemeClr val="bg1"/>
                </a:solidFill>
                <a:cs typeface="Calibri"/>
              </a:rPr>
              <a:t>Introduction</a:t>
            </a:r>
            <a:endParaRPr lang="en-US"/>
          </a:p>
          <a:p>
            <a:r>
              <a:rPr lang="en-GB" sz="1200" dirty="0">
                <a:solidFill>
                  <a:schemeClr val="bg1"/>
                </a:solidFill>
                <a:latin typeface="Arial"/>
                <a:cs typeface="Calibri"/>
              </a:rPr>
              <a:t>This poster will explore critical thinking and the skills that students may need while studying at university. </a:t>
            </a:r>
          </a:p>
          <a:p>
            <a:r>
              <a:rPr lang="en-GB" sz="1200" dirty="0">
                <a:solidFill>
                  <a:schemeClr val="bg1"/>
                </a:solidFill>
                <a:latin typeface="Arial"/>
                <a:cs typeface="Calibri"/>
              </a:rPr>
              <a:t>According to a particular website University of Sussex (2021).  "Good critical thinking includes recognising good arguments even when we disagree with them, and poor arguments even when these support our own point of view."</a:t>
            </a:r>
            <a:r>
              <a:rPr lang="en-GB" sz="1200" dirty="0">
                <a:solidFill>
                  <a:schemeClr val="bg1"/>
                </a:solidFill>
                <a:cs typeface="Calibri"/>
              </a:rPr>
              <a:t> </a:t>
            </a:r>
            <a:r>
              <a:rPr lang="en-GB" sz="1200" dirty="0">
                <a:solidFill>
                  <a:schemeClr val="bg1"/>
                </a:solidFill>
                <a:latin typeface="Arial"/>
                <a:cs typeface="Calibri"/>
              </a:rPr>
              <a:t>Furthermore Cotrell (2011) Nobody else might interpret the evidence in the same way as you. It takes courage to argue an alternative point of view, especially when it is possible that you might be wrong. </a:t>
            </a:r>
            <a:r>
              <a:rPr lang="en-GB" sz="1200" b="1" i="1" dirty="0">
                <a:solidFill>
                  <a:schemeClr val="bg1"/>
                </a:solidFill>
                <a:latin typeface="Calibri"/>
                <a:cs typeface="Calibri"/>
              </a:rPr>
              <a:t> </a:t>
            </a:r>
            <a:r>
              <a:rPr lang="en-GB" sz="1200" dirty="0">
                <a:solidFill>
                  <a:schemeClr val="bg1"/>
                </a:solidFill>
                <a:latin typeface="Arial"/>
                <a:cs typeface="Calibri"/>
              </a:rPr>
              <a:t>I will now move forward to discuss my three skills on note taking, time management and critical reading and researching.</a:t>
            </a:r>
          </a:p>
        </p:txBody>
      </p:sp>
      <p:sp>
        <p:nvSpPr>
          <p:cNvPr id="8" name="Speech Bubble: Rectangle with Corners Rounded 7">
            <a:extLst>
              <a:ext uri="{FF2B5EF4-FFF2-40B4-BE49-F238E27FC236}">
                <a16:creationId xmlns:a16="http://schemas.microsoft.com/office/drawing/2014/main" id="{5411833A-7681-452C-B959-E815825C6315}"/>
              </a:ext>
            </a:extLst>
          </p:cNvPr>
          <p:cNvSpPr/>
          <p:nvPr/>
        </p:nvSpPr>
        <p:spPr>
          <a:xfrm>
            <a:off x="3175" y="3720634"/>
            <a:ext cx="4074581" cy="3132661"/>
          </a:xfrm>
          <a:prstGeom prst="wedgeRoundRectCallout">
            <a:avLst/>
          </a:prstGeom>
          <a:solidFill>
            <a:schemeClr val="accent1">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F5B2C4D-D579-4F23-B0C4-08378A780833}"/>
              </a:ext>
            </a:extLst>
          </p:cNvPr>
          <p:cNvSpPr txBox="1"/>
          <p:nvPr/>
        </p:nvSpPr>
        <p:spPr>
          <a:xfrm>
            <a:off x="-376766" y="3676651"/>
            <a:ext cx="4394199"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lgn="ctr"/>
            <a:r>
              <a:rPr lang="en-GB" sz="2400" b="1" dirty="0">
                <a:solidFill>
                  <a:schemeClr val="bg1"/>
                </a:solidFill>
                <a:cs typeface="Calibri"/>
              </a:rPr>
              <a:t>Time management</a:t>
            </a:r>
            <a:endParaRPr lang="en-US" sz="2400">
              <a:solidFill>
                <a:schemeClr val="bg1"/>
              </a:solidFill>
              <a:cs typeface="Calibri" panose="020F0502020204030204"/>
            </a:endParaRPr>
          </a:p>
          <a:p>
            <a:pPr lvl="1"/>
            <a:r>
              <a:rPr lang="en-GB" sz="1200" dirty="0">
                <a:solidFill>
                  <a:schemeClr val="bg1"/>
                </a:solidFill>
                <a:latin typeface="Arial"/>
                <a:cs typeface="Calibri"/>
              </a:rPr>
              <a:t>According to Caposey,pj.(2018). Time management is a complex and personal issue best addressed through deep self-reflection or caring and thoughtful coaching. Therefore </a:t>
            </a:r>
            <a:r>
              <a:rPr lang="en-GB" sz="1200" dirty="0" err="1">
                <a:solidFill>
                  <a:schemeClr val="bg1"/>
                </a:solidFill>
                <a:latin typeface="Arial"/>
                <a:cs typeface="Calibri"/>
              </a:rPr>
              <a:t>Aeon,B</a:t>
            </a:r>
            <a:r>
              <a:rPr lang="en-GB" sz="1200" dirty="0">
                <a:solidFill>
                  <a:schemeClr val="bg1"/>
                </a:solidFill>
                <a:latin typeface="Arial"/>
                <a:cs typeface="Calibri"/>
              </a:rPr>
              <a:t> and </a:t>
            </a:r>
            <a:r>
              <a:rPr lang="en-GB" sz="1200" dirty="0" err="1">
                <a:solidFill>
                  <a:schemeClr val="bg1"/>
                </a:solidFill>
                <a:latin typeface="Arial"/>
                <a:cs typeface="Calibri"/>
              </a:rPr>
              <a:t>Aguinis,H</a:t>
            </a:r>
            <a:r>
              <a:rPr lang="en-GB" sz="1200" dirty="0">
                <a:solidFill>
                  <a:schemeClr val="bg1"/>
                </a:solidFill>
                <a:latin typeface="Arial"/>
                <a:cs typeface="Calibri"/>
              </a:rPr>
              <a:t> (2017)  suggests that time management has helped people organize their professional lives for centuries. The existing literature, however, reveals mixed findings and lack of clarity as to whether, when, how, and why time management leads to critical outcomes such as well-being and job performance. According to NHS (2019) It is important to remember work out your goals, make a list, focus on results, have a lunch break, priorities important task that way they lower the chances of activities ever becoming "urgent and important".</a:t>
            </a:r>
          </a:p>
        </p:txBody>
      </p:sp>
      <p:sp>
        <p:nvSpPr>
          <p:cNvPr id="5" name="Speech Bubble: Rectangle with Corners Rounded 4">
            <a:extLst>
              <a:ext uri="{FF2B5EF4-FFF2-40B4-BE49-F238E27FC236}">
                <a16:creationId xmlns:a16="http://schemas.microsoft.com/office/drawing/2014/main" id="{C378A557-DBAA-45E3-B34B-0E5C49B5E127}"/>
              </a:ext>
            </a:extLst>
          </p:cNvPr>
          <p:cNvSpPr/>
          <p:nvPr/>
        </p:nvSpPr>
        <p:spPr>
          <a:xfrm flipH="1" flipV="1">
            <a:off x="10856382" y="2784009"/>
            <a:ext cx="95251" cy="74083"/>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C7E2E13-4B3D-4D7E-834E-7F9D6BAAC2BB}"/>
              </a:ext>
            </a:extLst>
          </p:cNvPr>
          <p:cNvSpPr txBox="1"/>
          <p:nvPr/>
        </p:nvSpPr>
        <p:spPr>
          <a:xfrm>
            <a:off x="4031188" y="676276"/>
            <a:ext cx="2520956" cy="3231654"/>
          </a:xfrm>
          <a:prstGeom prst="rect">
            <a:avLst/>
          </a:prstGeom>
          <a:solidFill>
            <a:schemeClr val="accent1">
              <a:lumMod val="60000"/>
              <a:lumOff val="40000"/>
            </a:schemeClr>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GB" sz="2400" b="1" dirty="0">
                <a:solidFill>
                  <a:schemeClr val="bg1"/>
                </a:solidFill>
                <a:cs typeface="Calibri"/>
              </a:rPr>
              <a:t>Note taking </a:t>
            </a:r>
            <a:r>
              <a:rPr lang="en-GB" sz="2000" b="1" dirty="0">
                <a:solidFill>
                  <a:schemeClr val="bg1"/>
                </a:solidFill>
                <a:cs typeface="Calibri"/>
              </a:rPr>
              <a:t> </a:t>
            </a:r>
            <a:endParaRPr lang="en-US" sz="2000">
              <a:solidFill>
                <a:schemeClr val="bg1"/>
              </a:solidFill>
              <a:cs typeface="Calibri" panose="020F0502020204030204"/>
            </a:endParaRPr>
          </a:p>
          <a:p>
            <a:r>
              <a:rPr lang="en-GB" sz="1200" dirty="0">
                <a:solidFill>
                  <a:schemeClr val="bg1"/>
                </a:solidFill>
                <a:latin typeface="Arial"/>
                <a:cs typeface="Calibri"/>
              </a:rPr>
              <a:t>According to Loveless,B(no date) on a website </a:t>
            </a:r>
            <a:r>
              <a:rPr lang="en-GB" sz="1200" dirty="0">
                <a:solidFill>
                  <a:schemeClr val="bg1"/>
                </a:solidFill>
                <a:latin typeface="Arial"/>
                <a:cs typeface="Calibri"/>
                <a:hlinkClick r:id="rId2">
                  <a:extLst>
                    <a:ext uri="{A12FA001-AC4F-418D-AE19-62706E023703}">
                      <ahyp:hlinkClr xmlns:ahyp="http://schemas.microsoft.com/office/drawing/2018/hyperlinkcolor" val="tx"/>
                    </a:ext>
                  </a:extLst>
                </a:hlinkClick>
              </a:rPr>
              <a:t>https://www.educationcorner.com/note-taking.html</a:t>
            </a:r>
            <a:r>
              <a:rPr lang="en-GB" sz="1200" dirty="0">
                <a:solidFill>
                  <a:schemeClr val="bg1"/>
                </a:solidFill>
                <a:latin typeface="Arial"/>
                <a:cs typeface="Calibri"/>
              </a:rPr>
              <a:t> effective note taking is one of the keys to succeeding in school. Students should devote a considerable amount of time reviewing information discussed during classroom lectures. It is very difficult to remember specific details-event major concepts-from classroom lectures without good notes.</a:t>
            </a:r>
          </a:p>
          <a:p>
            <a:endParaRPr lang="en-GB" sz="1200" dirty="0">
              <a:solidFill>
                <a:schemeClr val="bg1"/>
              </a:solidFill>
              <a:latin typeface="Arial"/>
              <a:cs typeface="Calibri"/>
            </a:endParaRPr>
          </a:p>
        </p:txBody>
      </p:sp>
      <p:sp>
        <p:nvSpPr>
          <p:cNvPr id="11" name="TextBox 10">
            <a:extLst>
              <a:ext uri="{FF2B5EF4-FFF2-40B4-BE49-F238E27FC236}">
                <a16:creationId xmlns:a16="http://schemas.microsoft.com/office/drawing/2014/main" id="{0BFB3DFE-31CF-4139-9F5D-61EF128D1C5D}"/>
              </a:ext>
            </a:extLst>
          </p:cNvPr>
          <p:cNvSpPr txBox="1"/>
          <p:nvPr/>
        </p:nvSpPr>
        <p:spPr>
          <a:xfrm flipH="1">
            <a:off x="8822267" y="3422650"/>
            <a:ext cx="71966" cy="624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12" name="TextBox 11">
            <a:extLst>
              <a:ext uri="{FF2B5EF4-FFF2-40B4-BE49-F238E27FC236}">
                <a16:creationId xmlns:a16="http://schemas.microsoft.com/office/drawing/2014/main" id="{FA18A1C9-FE5F-45DB-91BE-AB3F2B9A9CFB}"/>
              </a:ext>
            </a:extLst>
          </p:cNvPr>
          <p:cNvSpPr txBox="1"/>
          <p:nvPr/>
        </p:nvSpPr>
        <p:spPr>
          <a:xfrm flipH="1" flipV="1">
            <a:off x="11198225" y="3035274"/>
            <a:ext cx="71966" cy="1386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13" name="TextBox 12">
            <a:extLst>
              <a:ext uri="{FF2B5EF4-FFF2-40B4-BE49-F238E27FC236}">
                <a16:creationId xmlns:a16="http://schemas.microsoft.com/office/drawing/2014/main" id="{504B017A-8F54-4DF9-9A2F-2D4C76B7C638}"/>
              </a:ext>
            </a:extLst>
          </p:cNvPr>
          <p:cNvSpPr txBox="1"/>
          <p:nvPr/>
        </p:nvSpPr>
        <p:spPr>
          <a:xfrm flipH="1">
            <a:off x="10483850" y="2173816"/>
            <a:ext cx="71966" cy="624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14" name="Picture 14" descr="A picture containing text, businesscard, vector graphics&#10;&#10;Description automatically generated">
            <a:extLst>
              <a:ext uri="{FF2B5EF4-FFF2-40B4-BE49-F238E27FC236}">
                <a16:creationId xmlns:a16="http://schemas.microsoft.com/office/drawing/2014/main" id="{743B024C-C352-4F53-B956-4D15638DDA60}"/>
              </a:ext>
            </a:extLst>
          </p:cNvPr>
          <p:cNvPicPr>
            <a:picLocks noChangeAspect="1"/>
          </p:cNvPicPr>
          <p:nvPr/>
        </p:nvPicPr>
        <p:blipFill>
          <a:blip r:embed="rId3"/>
          <a:stretch>
            <a:fillRect/>
          </a:stretch>
        </p:blipFill>
        <p:spPr>
          <a:xfrm>
            <a:off x="8894234" y="4567767"/>
            <a:ext cx="3293533" cy="2294466"/>
          </a:xfrm>
          <a:prstGeom prst="rect">
            <a:avLst/>
          </a:prstGeom>
        </p:spPr>
      </p:pic>
      <p:sp>
        <p:nvSpPr>
          <p:cNvPr id="15" name="TextBox 14">
            <a:extLst>
              <a:ext uri="{FF2B5EF4-FFF2-40B4-BE49-F238E27FC236}">
                <a16:creationId xmlns:a16="http://schemas.microsoft.com/office/drawing/2014/main" id="{C8BDE83E-05D6-4AC4-96E3-BAB511928AB4}"/>
              </a:ext>
            </a:extLst>
          </p:cNvPr>
          <p:cNvSpPr txBox="1"/>
          <p:nvPr/>
        </p:nvSpPr>
        <p:spPr>
          <a:xfrm>
            <a:off x="10312401" y="4258733"/>
            <a:ext cx="18436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bg1"/>
                </a:solidFill>
                <a:cs typeface="Calibri"/>
              </a:rPr>
              <a:t>(source: Bing images)</a:t>
            </a:r>
          </a:p>
        </p:txBody>
      </p:sp>
      <p:sp>
        <p:nvSpPr>
          <p:cNvPr id="16" name="Speech Bubble: Rectangle with Corners Rounded 15">
            <a:extLst>
              <a:ext uri="{FF2B5EF4-FFF2-40B4-BE49-F238E27FC236}">
                <a16:creationId xmlns:a16="http://schemas.microsoft.com/office/drawing/2014/main" id="{26B35429-561E-40F2-9DD6-BACE76248BE1}"/>
              </a:ext>
            </a:extLst>
          </p:cNvPr>
          <p:cNvSpPr/>
          <p:nvPr/>
        </p:nvSpPr>
        <p:spPr>
          <a:xfrm>
            <a:off x="6612468" y="1609258"/>
            <a:ext cx="5429246" cy="2402415"/>
          </a:xfrm>
          <a:prstGeom prst="wedgeRoundRectCallout">
            <a:avLst/>
          </a:prstGeom>
          <a:solidFill>
            <a:schemeClr val="accent1">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4190159D-1387-471F-9DAE-D31BD28DC5D1}"/>
              </a:ext>
            </a:extLst>
          </p:cNvPr>
          <p:cNvSpPr txBox="1"/>
          <p:nvPr/>
        </p:nvSpPr>
        <p:spPr>
          <a:xfrm>
            <a:off x="6232527" y="1713441"/>
            <a:ext cx="555836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lgn="just"/>
            <a:r>
              <a:rPr lang="en-GB" sz="2000" b="1" dirty="0">
                <a:solidFill>
                  <a:schemeClr val="bg1"/>
                </a:solidFill>
                <a:latin typeface="Arial"/>
                <a:cs typeface="Calibri"/>
              </a:rPr>
              <a:t>             Reading and researching </a:t>
            </a:r>
            <a:r>
              <a:rPr lang="en-GB" sz="2400" b="1" dirty="0">
                <a:solidFill>
                  <a:schemeClr val="bg1"/>
                </a:solidFill>
                <a:latin typeface="Arial"/>
                <a:cs typeface="Calibri"/>
              </a:rPr>
              <a:t> </a:t>
            </a:r>
            <a:endParaRPr lang="en-US">
              <a:solidFill>
                <a:schemeClr val="bg1"/>
              </a:solidFill>
              <a:cs typeface="Calibri" panose="020F0502020204030204"/>
            </a:endParaRPr>
          </a:p>
          <a:p>
            <a:pPr lvl="1" algn="just"/>
            <a:r>
              <a:rPr lang="en-GB" sz="1200" dirty="0">
                <a:solidFill>
                  <a:schemeClr val="bg1"/>
                </a:solidFill>
                <a:latin typeface="Arial"/>
                <a:cs typeface="Calibri"/>
              </a:rPr>
              <a:t>Cottrell (2011) suggests that being a good critical thinker can often detect a poor argument without a good knowledge of the subject. However, critical thinking usually benefits from background research. Also, Cottrell (2013) suggests research, or ' finding out', is something we all do all the time, weather we want to know more about music, people, sports, shopping or following up an item on the news. Our methods vary depending on the topic, how much we want to know, and the availability of the material. Likewise, for academic study, there are different of researching a topic, depending on the subject discipline, level of study, source materials and the assignment.</a:t>
            </a:r>
          </a:p>
        </p:txBody>
      </p:sp>
      <p:sp>
        <p:nvSpPr>
          <p:cNvPr id="18" name="TextBox 17">
            <a:extLst>
              <a:ext uri="{FF2B5EF4-FFF2-40B4-BE49-F238E27FC236}">
                <a16:creationId xmlns:a16="http://schemas.microsoft.com/office/drawing/2014/main" id="{BE991321-08C3-4D0E-A150-44B71C177BE2}"/>
              </a:ext>
            </a:extLst>
          </p:cNvPr>
          <p:cNvSpPr txBox="1"/>
          <p:nvPr/>
        </p:nvSpPr>
        <p:spPr>
          <a:xfrm flipV="1">
            <a:off x="6841067" y="4979967"/>
            <a:ext cx="9736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19" name="TextBox 18">
            <a:extLst>
              <a:ext uri="{FF2B5EF4-FFF2-40B4-BE49-F238E27FC236}">
                <a16:creationId xmlns:a16="http://schemas.microsoft.com/office/drawing/2014/main" id="{2323997A-6C8B-45A9-B8FA-6FDF80DA59D1}"/>
              </a:ext>
            </a:extLst>
          </p:cNvPr>
          <p:cNvSpPr txBox="1"/>
          <p:nvPr/>
        </p:nvSpPr>
        <p:spPr>
          <a:xfrm>
            <a:off x="4856692" y="50683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755172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h</vt:lpstr>
      <vt:lpstr>Stacey bell             2110735            ECGE4003P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1353</cp:revision>
  <dcterms:created xsi:type="dcterms:W3CDTF">2021-10-12T18:14:40Z</dcterms:created>
  <dcterms:modified xsi:type="dcterms:W3CDTF">2021-10-15T10:28:21Z</dcterms:modified>
</cp:coreProperties>
</file>