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257" r:id="rId4"/>
    <p:sldId id="264" r:id="rId5"/>
    <p:sldId id="266" r:id="rId6"/>
    <p:sldId id="259" r:id="rId7"/>
    <p:sldId id="261" r:id="rId8"/>
    <p:sldId id="260" r:id="rId9"/>
    <p:sldId id="262" r:id="rId10"/>
    <p:sldId id="265"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0" autoAdjust="0"/>
    <p:restoredTop sz="94660"/>
  </p:normalViewPr>
  <p:slideViewPr>
    <p:cSldViewPr snapToGrid="0">
      <p:cViewPr varScale="1">
        <p:scale>
          <a:sx n="102" d="100"/>
          <a:sy n="102" d="100"/>
        </p:scale>
        <p:origin x="138"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1/18/2018</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1.xml"/><Relationship Id="rId1" Type="http://schemas.openxmlformats.org/officeDocument/2006/relationships/video" Target="https://www.youtube.com/embed/ei3lT0-cbmI"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QRLhy0D7v_8" TargetMode="External"/><Relationship Id="rId2" Type="http://schemas.openxmlformats.org/officeDocument/2006/relationships/hyperlink" Target="file:///\\Volumes\TOSHIBA\The%20rugby%20world%20cup%202015.pptx"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tatista.com/chart/3805/the-numbers-behind-the-2015-rugby-world-cup/"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food52.com/recipes/31987-welsh-cak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gi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35D3F-95BB-4030-B7EE-09B6EA16AAFC}"/>
              </a:ext>
            </a:extLst>
          </p:cNvPr>
          <p:cNvSpPr>
            <a:spLocks noGrp="1"/>
          </p:cNvSpPr>
          <p:nvPr>
            <p:ph type="ctrTitle"/>
          </p:nvPr>
        </p:nvSpPr>
        <p:spPr/>
        <p:txBody>
          <a:bodyPr>
            <a:normAutofit/>
          </a:bodyPr>
          <a:lstStyle/>
          <a:p>
            <a:pPr algn="ctr"/>
            <a:r>
              <a:rPr lang="en-GB" sz="6000" dirty="0"/>
              <a:t>The rugby world cup 2015</a:t>
            </a:r>
          </a:p>
        </p:txBody>
      </p:sp>
      <p:sp>
        <p:nvSpPr>
          <p:cNvPr id="3" name="Subtitle 2">
            <a:extLst>
              <a:ext uri="{FF2B5EF4-FFF2-40B4-BE49-F238E27FC236}">
                <a16:creationId xmlns:a16="http://schemas.microsoft.com/office/drawing/2014/main" id="{EF7524F9-6998-4F6E-9551-375507D642BA}"/>
              </a:ext>
            </a:extLst>
          </p:cNvPr>
          <p:cNvSpPr>
            <a:spLocks noGrp="1"/>
          </p:cNvSpPr>
          <p:nvPr>
            <p:ph type="subTitle" idx="1"/>
          </p:nvPr>
        </p:nvSpPr>
        <p:spPr>
          <a:xfrm>
            <a:off x="4121425" y="4902566"/>
            <a:ext cx="7197726" cy="1405467"/>
          </a:xfrm>
        </p:spPr>
        <p:txBody>
          <a:bodyPr>
            <a:normAutofit/>
          </a:bodyPr>
          <a:lstStyle/>
          <a:p>
            <a:r>
              <a:rPr lang="en-GB" sz="3200" dirty="0"/>
              <a:t>By Steffan and Connor</a:t>
            </a:r>
          </a:p>
        </p:txBody>
      </p:sp>
      <p:pic>
        <p:nvPicPr>
          <p:cNvPr id="4" name="Online Media 3">
            <a:hlinkClick r:id="" action="ppaction://media"/>
            <a:extLst>
              <a:ext uri="{FF2B5EF4-FFF2-40B4-BE49-F238E27FC236}">
                <a16:creationId xmlns:a16="http://schemas.microsoft.com/office/drawing/2014/main" id="{DEF80619-F0A5-4AB7-BAFB-FEBA18348D00}"/>
              </a:ext>
            </a:extLst>
          </p:cNvPr>
          <p:cNvPicPr>
            <a:picLocks noRot="1" noChangeAspect="1"/>
          </p:cNvPicPr>
          <p:nvPr>
            <a:videoFile r:link="rId1"/>
          </p:nvPr>
        </p:nvPicPr>
        <p:blipFill>
          <a:blip r:embed="rId3"/>
          <a:stretch>
            <a:fillRect/>
          </a:stretch>
        </p:blipFill>
        <p:spPr>
          <a:xfrm>
            <a:off x="1709530" y="3876261"/>
            <a:ext cx="3048000" cy="2286000"/>
          </a:xfrm>
          <a:prstGeom prst="rect">
            <a:avLst/>
          </a:prstGeom>
        </p:spPr>
      </p:pic>
    </p:spTree>
    <p:extLst>
      <p:ext uri="{BB962C8B-B14F-4D97-AF65-F5344CB8AC3E}">
        <p14:creationId xmlns:p14="http://schemas.microsoft.com/office/powerpoint/2010/main" val="1715001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38CBA-E9CD-491A-8841-D34C156CDA15}"/>
              </a:ext>
            </a:extLst>
          </p:cNvPr>
          <p:cNvSpPr>
            <a:spLocks noGrp="1"/>
          </p:cNvSpPr>
          <p:nvPr>
            <p:ph type="title"/>
          </p:nvPr>
        </p:nvSpPr>
        <p:spPr/>
        <p:txBody>
          <a:bodyPr/>
          <a:lstStyle/>
          <a:p>
            <a:r>
              <a:rPr lang="en-GB" dirty="0"/>
              <a:t>The rugby world cup 2015</a:t>
            </a:r>
          </a:p>
        </p:txBody>
      </p:sp>
      <p:sp>
        <p:nvSpPr>
          <p:cNvPr id="4" name="TextBox 3">
            <a:extLst>
              <a:ext uri="{FF2B5EF4-FFF2-40B4-BE49-F238E27FC236}">
                <a16:creationId xmlns:a16="http://schemas.microsoft.com/office/drawing/2014/main" id="{0860EFB0-A404-412C-A239-67EACA72FC72}"/>
              </a:ext>
            </a:extLst>
          </p:cNvPr>
          <p:cNvSpPr txBox="1"/>
          <p:nvPr/>
        </p:nvSpPr>
        <p:spPr>
          <a:xfrm>
            <a:off x="1098204" y="3261341"/>
            <a:ext cx="9995591" cy="2492990"/>
          </a:xfrm>
          <a:prstGeom prst="rect">
            <a:avLst/>
          </a:prstGeom>
          <a:noFill/>
        </p:spPr>
        <p:txBody>
          <a:bodyPr wrap="square" rtlCol="0">
            <a:spAutoFit/>
          </a:bodyPr>
          <a:lstStyle/>
          <a:p>
            <a:pPr marL="342900" indent="-342900">
              <a:buFont typeface="+mj-lt"/>
              <a:buAutoNum type="arabicPeriod"/>
            </a:pPr>
            <a:r>
              <a:rPr lang="en-GB" sz="2000" dirty="0"/>
              <a:t>Held in the UK</a:t>
            </a:r>
          </a:p>
          <a:p>
            <a:pPr marL="342900" indent="-342900">
              <a:buFont typeface="+mj-lt"/>
              <a:buAutoNum type="arabicPeriod"/>
            </a:pPr>
            <a:r>
              <a:rPr lang="en-GB" sz="2000" dirty="0"/>
              <a:t>Started on the 18</a:t>
            </a:r>
            <a:r>
              <a:rPr lang="en-GB" sz="2000" baseline="30000" dirty="0"/>
              <a:t>th</a:t>
            </a:r>
            <a:r>
              <a:rPr lang="en-GB" sz="2000" dirty="0"/>
              <a:t> of September 2015 </a:t>
            </a:r>
          </a:p>
          <a:p>
            <a:pPr marL="342900" indent="-342900">
              <a:buFont typeface="+mj-lt"/>
              <a:buAutoNum type="arabicPeriod"/>
            </a:pPr>
            <a:r>
              <a:rPr lang="en-GB" sz="2000" dirty="0"/>
              <a:t>First game was England v Fiji ( score 35 – 11)</a:t>
            </a:r>
          </a:p>
          <a:p>
            <a:pPr marL="342900" indent="-342900">
              <a:buFont typeface="+mj-lt"/>
              <a:buAutoNum type="arabicPeriod"/>
            </a:pPr>
            <a:r>
              <a:rPr lang="en-GB" sz="2000" dirty="0"/>
              <a:t>Ended 31st October 2015 </a:t>
            </a:r>
          </a:p>
          <a:p>
            <a:pPr marL="342900" indent="-342900">
              <a:buFont typeface="+mj-lt"/>
              <a:buAutoNum type="arabicPeriod"/>
            </a:pPr>
            <a:r>
              <a:rPr lang="en-GB" sz="2000" dirty="0"/>
              <a:t>The final New Zealand v Australia ( score 34 – 17)</a:t>
            </a:r>
          </a:p>
          <a:p>
            <a:pPr marL="342900" indent="-342900">
              <a:buFont typeface="+mj-lt"/>
              <a:buAutoNum type="arabicPeriod"/>
            </a:pPr>
            <a:r>
              <a:rPr lang="en-GB" sz="2000" dirty="0"/>
              <a:t>20 teams qualified split into 4 groups ( A,B,C and D)</a:t>
            </a:r>
          </a:p>
          <a:p>
            <a:pPr marL="342900" indent="-342900">
              <a:buFont typeface="+mj-lt"/>
              <a:buAutoNum type="arabicPeriod"/>
            </a:pPr>
            <a:r>
              <a:rPr lang="en-GB" sz="2000" dirty="0"/>
              <a:t>48 games in total held in 13 different venues </a:t>
            </a:r>
          </a:p>
          <a:p>
            <a:pPr marL="342900" indent="-342900">
              <a:buFont typeface="+mj-lt"/>
              <a:buAutoNum type="arabicPeriod"/>
            </a:pPr>
            <a:endParaRPr lang="en-GB" sz="1600" dirty="0"/>
          </a:p>
        </p:txBody>
      </p:sp>
      <p:sp>
        <p:nvSpPr>
          <p:cNvPr id="5" name="TextBox 4">
            <a:extLst>
              <a:ext uri="{FF2B5EF4-FFF2-40B4-BE49-F238E27FC236}">
                <a16:creationId xmlns:a16="http://schemas.microsoft.com/office/drawing/2014/main" id="{B867D634-4209-402F-87B4-C53FBF3D3148}"/>
              </a:ext>
            </a:extLst>
          </p:cNvPr>
          <p:cNvSpPr txBox="1"/>
          <p:nvPr/>
        </p:nvSpPr>
        <p:spPr>
          <a:xfrm>
            <a:off x="1098204" y="2330911"/>
            <a:ext cx="7697787" cy="707886"/>
          </a:xfrm>
          <a:prstGeom prst="rect">
            <a:avLst/>
          </a:prstGeom>
          <a:noFill/>
        </p:spPr>
        <p:txBody>
          <a:bodyPr wrap="square" rtlCol="0">
            <a:spAutoFit/>
          </a:bodyPr>
          <a:lstStyle/>
          <a:p>
            <a:r>
              <a:rPr lang="en-GB" sz="2000" dirty="0"/>
              <a:t>Looking at sustainability, economic, social, environmental and political factors and how it effects the tournament, Also stakeholders.</a:t>
            </a:r>
          </a:p>
        </p:txBody>
      </p:sp>
    </p:spTree>
    <p:extLst>
      <p:ext uri="{BB962C8B-B14F-4D97-AF65-F5344CB8AC3E}">
        <p14:creationId xmlns:p14="http://schemas.microsoft.com/office/powerpoint/2010/main" val="3325386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9B47E-800A-4A47-80B2-95A55FFDF713}"/>
              </a:ext>
            </a:extLst>
          </p:cNvPr>
          <p:cNvSpPr>
            <a:spLocks noGrp="1"/>
          </p:cNvSpPr>
          <p:nvPr>
            <p:ph type="title"/>
          </p:nvPr>
        </p:nvSpPr>
        <p:spPr/>
        <p:txBody>
          <a:bodyPr/>
          <a:lstStyle/>
          <a:p>
            <a:r>
              <a:rPr lang="en-GB" dirty="0"/>
              <a:t>How sustainable is the Rugby world cup </a:t>
            </a:r>
          </a:p>
        </p:txBody>
      </p:sp>
      <p:sp>
        <p:nvSpPr>
          <p:cNvPr id="4" name="TextBox 3">
            <a:extLst>
              <a:ext uri="{FF2B5EF4-FFF2-40B4-BE49-F238E27FC236}">
                <a16:creationId xmlns:a16="http://schemas.microsoft.com/office/drawing/2014/main" id="{723CD8D4-061B-44A1-A413-C4E2CDEFF26E}"/>
              </a:ext>
            </a:extLst>
          </p:cNvPr>
          <p:cNvSpPr txBox="1"/>
          <p:nvPr/>
        </p:nvSpPr>
        <p:spPr>
          <a:xfrm>
            <a:off x="344557" y="1562285"/>
            <a:ext cx="11383617" cy="6555641"/>
          </a:xfrm>
          <a:prstGeom prst="rect">
            <a:avLst/>
          </a:prstGeom>
          <a:noFill/>
        </p:spPr>
        <p:txBody>
          <a:bodyPr wrap="square" rtlCol="0">
            <a:spAutoFit/>
          </a:bodyPr>
          <a:lstStyle/>
          <a:p>
            <a:pPr algn="ctr"/>
            <a:endParaRPr lang="en-GB" sz="1400" dirty="0"/>
          </a:p>
          <a:p>
            <a:pPr marL="285750" indent="-285750" algn="ctr">
              <a:buFont typeface="Arial" charset="0"/>
              <a:buChar char="•"/>
            </a:pPr>
            <a:r>
              <a:rPr lang="en-GB" sz="1400" dirty="0"/>
              <a:t>Sustainability is defined by oxford dictionary by saying: “Able to be maintained at a certain rate or level.” Also saying ”Avoidance of depletion of natural resources in order to maintain an ecological balance.</a:t>
            </a:r>
          </a:p>
          <a:p>
            <a:pPr marL="285750" indent="-285750" algn="ctr">
              <a:buFont typeface="Arial" charset="0"/>
              <a:buChar char="•"/>
            </a:pPr>
            <a:endParaRPr lang="en-GB" sz="1400" dirty="0"/>
          </a:p>
          <a:p>
            <a:pPr marL="285750" indent="-285750" algn="ctr">
              <a:buFont typeface="Arial" charset="0"/>
              <a:buChar char="•"/>
            </a:pPr>
            <a:endParaRPr lang="en-GB" sz="1400" dirty="0"/>
          </a:p>
          <a:p>
            <a:pPr algn="ctr"/>
            <a:r>
              <a:rPr lang="en-GB" sz="1400" dirty="0"/>
              <a:t>“According to the WCED, sustainable development is defined as development that meets the needs of the present without compromising the ability of future generations to meet their own needs.”</a:t>
            </a:r>
          </a:p>
          <a:p>
            <a:pPr algn="ctr"/>
            <a:endParaRPr lang="en-GB" sz="1400" dirty="0"/>
          </a:p>
          <a:p>
            <a:pPr algn="ctr"/>
            <a:endParaRPr lang="en-GB" sz="1400" dirty="0"/>
          </a:p>
          <a:p>
            <a:pPr algn="ctr"/>
            <a:r>
              <a:rPr lang="en-GB" sz="1400" dirty="0"/>
              <a:t>Benchmark comparison between 2011 and 2015 world cup sustainability:</a:t>
            </a:r>
          </a:p>
          <a:p>
            <a:endParaRPr lang="en-GB" sz="1400" dirty="0"/>
          </a:p>
          <a:p>
            <a:pPr marL="285750" indent="-285750">
              <a:buFont typeface="Arial" panose="020B0604020202020204" pitchFamily="34" charset="0"/>
              <a:buChar char="•"/>
            </a:pPr>
            <a:r>
              <a:rPr lang="en-GB" sz="1400" dirty="0"/>
              <a:t>Eden Park was constructed for the 2011 Rugby World Cup in New Zealand. Roughly 70% of materials used to build the stadium was recycled also during construction water consumption was reduced by roughly 50% from the preparation of the world cup. </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In comparison to Eden Park the Metropolitan Police in London managed to collect roughly 52 tonnes of scrap metal from knives and guns. The metal from the Met is being used for the Olympic Stadium in Stratford.  Its main objective was to reduce the use of new materials and use recycled metals.</a:t>
            </a:r>
          </a:p>
          <a:p>
            <a:pPr marL="285750" indent="-285750">
              <a:buFont typeface="Arial" panose="020B0604020202020204" pitchFamily="34" charset="0"/>
              <a:buChar char="•"/>
            </a:pPr>
            <a:endParaRPr lang="en-GB" sz="1400" dirty="0"/>
          </a:p>
          <a:p>
            <a:pPr algn="ctr"/>
            <a:r>
              <a:rPr lang="en-GB" sz="1400" dirty="0"/>
              <a:t>Sustainability of the tournament:</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From 2012 – 2015 world rugby governing body injected £34 million to lower tier teams to bridge the gap between the world’s best teams and lower teams.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£192 million injected into all teams combined from 2012 – 2015 purely to develop rugby and the professionalism of the sport.</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p:txBody>
      </p:sp>
    </p:spTree>
    <p:extLst>
      <p:ext uri="{BB962C8B-B14F-4D97-AF65-F5344CB8AC3E}">
        <p14:creationId xmlns:p14="http://schemas.microsoft.com/office/powerpoint/2010/main" val="71651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157" y="278296"/>
            <a:ext cx="10131425" cy="1456267"/>
          </a:xfrm>
        </p:spPr>
        <p:txBody>
          <a:bodyPr/>
          <a:lstStyle/>
          <a:p>
            <a:r>
              <a:rPr lang="en-US" dirty="0"/>
              <a:t>Stakeholders  </a:t>
            </a:r>
          </a:p>
        </p:txBody>
      </p:sp>
      <p:sp>
        <p:nvSpPr>
          <p:cNvPr id="4" name="TextBox 3">
            <a:hlinkClick r:id="rId2"/>
          </p:cNvPr>
          <p:cNvSpPr txBox="1"/>
          <p:nvPr/>
        </p:nvSpPr>
        <p:spPr>
          <a:xfrm>
            <a:off x="954157" y="1421271"/>
            <a:ext cx="8719930" cy="5262979"/>
          </a:xfrm>
          <a:prstGeom prst="rect">
            <a:avLst/>
          </a:prstGeom>
          <a:noFill/>
        </p:spPr>
        <p:txBody>
          <a:bodyPr wrap="square" rtlCol="0">
            <a:spAutoFit/>
          </a:bodyPr>
          <a:lstStyle/>
          <a:p>
            <a:pPr marL="285750" indent="-285750">
              <a:buFont typeface="Arial" charset="0"/>
              <a:buChar char="•"/>
            </a:pPr>
            <a:r>
              <a:rPr lang="en-US" sz="1400" dirty="0"/>
              <a:t>“Denoting a type of organization or system in which all the members or participants are seen as having an interest in its success.” oxford dictionary.</a:t>
            </a:r>
          </a:p>
          <a:p>
            <a:pPr marL="285750" indent="-285750">
              <a:buFont typeface="Arial" charset="0"/>
              <a:buChar char="•"/>
            </a:pPr>
            <a:endParaRPr lang="en-US" sz="1400" dirty="0"/>
          </a:p>
          <a:p>
            <a:pPr marL="285750" indent="-285750">
              <a:buFont typeface="Arial" charset="0"/>
              <a:buChar char="•"/>
            </a:pPr>
            <a:r>
              <a:rPr lang="en-US" sz="1400" dirty="0"/>
              <a:t>“A stakeholder refers to any individual or group that maintains a stake in an </a:t>
            </a:r>
            <a:r>
              <a:rPr lang="en-US" sz="1400" dirty="0" err="1"/>
              <a:t>organisation</a:t>
            </a:r>
            <a:r>
              <a:rPr lang="en-US" sz="1400" dirty="0"/>
              <a:t> “. Which follows on to say, “those who can affect a firm are not always the same as those who can be affected by it “.  </a:t>
            </a:r>
            <a:r>
              <a:rPr lang="en-US" sz="1400" dirty="0" err="1"/>
              <a:t>Fassin</a:t>
            </a:r>
            <a:r>
              <a:rPr lang="en-US" sz="1400" dirty="0"/>
              <a:t>, Y (2009).”</a:t>
            </a:r>
          </a:p>
          <a:p>
            <a:pPr marL="285750" indent="-285750">
              <a:buFont typeface="Arial" charset="0"/>
              <a:buChar char="•"/>
            </a:pPr>
            <a:endParaRPr lang="en-US" sz="1400" dirty="0"/>
          </a:p>
          <a:p>
            <a:pPr marL="285750" indent="-285750">
              <a:buFont typeface="Arial" charset="0"/>
              <a:buChar char="•"/>
            </a:pPr>
            <a:r>
              <a:rPr lang="en-US" sz="1400" dirty="0"/>
              <a:t>ITV had </a:t>
            </a:r>
            <a:r>
              <a:rPr lang="en-US" sz="1400" dirty="0" err="1"/>
              <a:t>tv</a:t>
            </a:r>
            <a:r>
              <a:rPr lang="en-US" sz="1400" dirty="0"/>
              <a:t> rights to broadcast all the games.</a:t>
            </a:r>
          </a:p>
          <a:p>
            <a:pPr marL="285750" indent="-285750">
              <a:buFont typeface="Arial" charset="0"/>
              <a:buChar char="•"/>
            </a:pPr>
            <a:r>
              <a:rPr lang="en-US" sz="1400" dirty="0"/>
              <a:t>BBC had the radio broadcast rights.</a:t>
            </a:r>
          </a:p>
          <a:p>
            <a:pPr marL="285750" indent="-285750">
              <a:buFont typeface="Arial" charset="0"/>
              <a:buChar char="•"/>
            </a:pPr>
            <a:r>
              <a:rPr lang="en-US" sz="1400" dirty="0"/>
              <a:t>They both had to apply for broadcasting rights via </a:t>
            </a:r>
            <a:r>
              <a:rPr lang="en-US" sz="1400" dirty="0" err="1"/>
              <a:t>Ofcom</a:t>
            </a:r>
            <a:r>
              <a:rPr lang="en-US" sz="1400" dirty="0"/>
              <a:t>.</a:t>
            </a:r>
          </a:p>
          <a:p>
            <a:pPr marL="285750" indent="-285750">
              <a:buFont typeface="Arial" charset="0"/>
              <a:buChar char="•"/>
            </a:pPr>
            <a:endParaRPr lang="en-US" sz="1400" dirty="0"/>
          </a:p>
          <a:p>
            <a:pPr marL="285750" indent="-285750">
              <a:buFont typeface="Arial" charset="0"/>
              <a:buChar char="•"/>
            </a:pPr>
            <a:r>
              <a:rPr lang="en-US" sz="1400" dirty="0"/>
              <a:t>Fans</a:t>
            </a:r>
          </a:p>
          <a:p>
            <a:pPr marL="285750" indent="-285750">
              <a:buFont typeface="Arial" charset="0"/>
              <a:buChar char="•"/>
            </a:pPr>
            <a:r>
              <a:rPr lang="en-US" sz="1400" dirty="0"/>
              <a:t>Government </a:t>
            </a:r>
          </a:p>
          <a:p>
            <a:pPr marL="285750" indent="-285750">
              <a:buFont typeface="Arial" charset="0"/>
              <a:buChar char="•"/>
            </a:pPr>
            <a:endParaRPr lang="en-US" sz="1400" dirty="0"/>
          </a:p>
          <a:p>
            <a:pPr marL="285750" indent="-285750">
              <a:buFont typeface="Arial" charset="0"/>
              <a:buChar char="•"/>
            </a:pPr>
            <a:r>
              <a:rPr lang="en-US" sz="1400" dirty="0"/>
              <a:t>Main </a:t>
            </a:r>
            <a:r>
              <a:rPr lang="en-US" sz="1400" dirty="0" smtClean="0"/>
              <a:t>sponsorship </a:t>
            </a:r>
            <a:r>
              <a:rPr lang="en-US" sz="1400" dirty="0"/>
              <a:t>combined brought in over $96 million</a:t>
            </a:r>
          </a:p>
          <a:p>
            <a:pPr marL="285750" indent="-285750">
              <a:buFont typeface="Arial" charset="0"/>
              <a:buChar char="•"/>
            </a:pPr>
            <a:r>
              <a:rPr lang="en-US" sz="1400" dirty="0"/>
              <a:t>  </a:t>
            </a:r>
          </a:p>
          <a:p>
            <a:pPr marL="285750" indent="-285750">
              <a:buFont typeface="Arial" charset="0"/>
              <a:buChar char="•"/>
            </a:pPr>
            <a:r>
              <a:rPr lang="en-US" sz="1400" dirty="0"/>
              <a:t>DHL </a:t>
            </a:r>
          </a:p>
          <a:p>
            <a:pPr marL="285750" indent="-285750">
              <a:buFont typeface="Arial" charset="0"/>
              <a:buChar char="•"/>
            </a:pPr>
            <a:r>
              <a:rPr lang="en-US" sz="1400" dirty="0"/>
              <a:t>Emirates</a:t>
            </a:r>
          </a:p>
          <a:p>
            <a:pPr marL="285750" indent="-285750">
              <a:buFont typeface="Arial" charset="0"/>
              <a:buChar char="•"/>
            </a:pPr>
            <a:r>
              <a:rPr lang="en-US" sz="1400" dirty="0"/>
              <a:t>Heineken</a:t>
            </a:r>
          </a:p>
          <a:p>
            <a:pPr marL="285750" indent="-285750">
              <a:buFont typeface="Arial" charset="0"/>
              <a:buChar char="•"/>
            </a:pPr>
            <a:r>
              <a:rPr lang="en-US" sz="1400" dirty="0"/>
              <a:t>Land Rover</a:t>
            </a:r>
          </a:p>
          <a:p>
            <a:pPr marL="285750" indent="-285750">
              <a:buFont typeface="Arial" charset="0"/>
              <a:buChar char="•"/>
            </a:pPr>
            <a:r>
              <a:rPr lang="en-US" sz="1400" dirty="0" err="1"/>
              <a:t>Mastercard</a:t>
            </a:r>
            <a:endParaRPr lang="en-US" sz="1400" dirty="0"/>
          </a:p>
          <a:p>
            <a:pPr marL="285750" indent="-285750">
              <a:buFont typeface="Arial" charset="0"/>
              <a:buChar char="•"/>
            </a:pPr>
            <a:r>
              <a:rPr lang="en-US" sz="1400" dirty="0" err="1"/>
              <a:t>Societe</a:t>
            </a:r>
            <a:r>
              <a:rPr lang="en-US" sz="1400" dirty="0"/>
              <a:t> </a:t>
            </a:r>
            <a:r>
              <a:rPr lang="en-US" sz="1400" dirty="0" err="1"/>
              <a:t>Generale</a:t>
            </a:r>
            <a:endParaRPr lang="en-US" sz="1400" dirty="0"/>
          </a:p>
          <a:p>
            <a:pPr marL="285750" indent="-285750">
              <a:buFont typeface="Arial" charset="0"/>
              <a:buChar char="•"/>
            </a:pPr>
            <a:endParaRPr lang="en-US" sz="1400" dirty="0"/>
          </a:p>
          <a:p>
            <a:pPr marL="285750" indent="-285750">
              <a:buFont typeface="Arial" charset="0"/>
              <a:buChar char="•"/>
            </a:pPr>
            <a:r>
              <a:rPr lang="en-US" sz="1400" dirty="0"/>
              <a:t>Caterers of the tournament</a:t>
            </a:r>
          </a:p>
          <a:p>
            <a:pPr marL="285750" indent="-285750">
              <a:buFont typeface="Arial" charset="0"/>
              <a:buChar char="•"/>
            </a:pPr>
            <a:r>
              <a:rPr lang="en-US" sz="1400" dirty="0"/>
              <a:t>STH Group</a:t>
            </a:r>
          </a:p>
        </p:txBody>
      </p:sp>
      <p:sp>
        <p:nvSpPr>
          <p:cNvPr id="7" name="Rectangle 6"/>
          <p:cNvSpPr/>
          <p:nvPr/>
        </p:nvSpPr>
        <p:spPr>
          <a:xfrm>
            <a:off x="5019922" y="5389854"/>
            <a:ext cx="4975529" cy="646331"/>
          </a:xfrm>
          <a:prstGeom prst="rect">
            <a:avLst/>
          </a:prstGeom>
        </p:spPr>
        <p:txBody>
          <a:bodyPr wrap="none">
            <a:spAutoFit/>
          </a:bodyPr>
          <a:lstStyle/>
          <a:p>
            <a:r>
              <a:rPr lang="en-US" dirty="0">
                <a:hlinkClick r:id="rId3"/>
              </a:rPr>
              <a:t>https://www.youtube.com/watch?v=QRLhy0D7v_8</a:t>
            </a:r>
            <a:endParaRPr lang="en-US" dirty="0"/>
          </a:p>
          <a:p>
            <a:endParaRPr lang="en-US" dirty="0"/>
          </a:p>
        </p:txBody>
      </p:sp>
    </p:spTree>
    <p:extLst>
      <p:ext uri="{BB962C8B-B14F-4D97-AF65-F5344CB8AC3E}">
        <p14:creationId xmlns:p14="http://schemas.microsoft.com/office/powerpoint/2010/main" val="195405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1878" y="887895"/>
            <a:ext cx="8041611" cy="4832092"/>
          </a:xfrm>
          <a:prstGeom prst="rect">
            <a:avLst/>
          </a:prstGeom>
          <a:noFill/>
        </p:spPr>
        <p:txBody>
          <a:bodyPr wrap="square" rtlCol="0">
            <a:spAutoFit/>
          </a:bodyPr>
          <a:lstStyle/>
          <a:p>
            <a:r>
              <a:rPr lang="en-US" sz="1400" dirty="0"/>
              <a:t>DHL</a:t>
            </a:r>
          </a:p>
          <a:p>
            <a:endParaRPr lang="en-US" sz="1400" dirty="0"/>
          </a:p>
          <a:p>
            <a:r>
              <a:rPr lang="en-US" sz="1400" dirty="0"/>
              <a:t>What DHL wanted to do across the rugby world cup as stated by them online: </a:t>
            </a:r>
          </a:p>
          <a:p>
            <a:endParaRPr lang="en-US" sz="1400" dirty="0"/>
          </a:p>
          <a:p>
            <a:r>
              <a:rPr lang="en-US" sz="1400" dirty="0"/>
              <a:t>“As a logistics company, DHL hopes its RWC sponsorship will give its brand a more human face. Its goal is to inspire the next generation of rugby players while showcasing the company’s capabilities.”</a:t>
            </a:r>
          </a:p>
          <a:p>
            <a:endParaRPr lang="en-US" sz="1400" dirty="0"/>
          </a:p>
          <a:p>
            <a:r>
              <a:rPr lang="en-US" sz="1400" dirty="0"/>
              <a:t>DHL also was running a promotion during the world cup with  former welsh rugby player Adam Jones, this was to get fans to take photos of themselves doing a scrum and tweet them  to DHL.</a:t>
            </a:r>
          </a:p>
          <a:p>
            <a:endParaRPr lang="en-US" sz="1400" dirty="0"/>
          </a:p>
          <a:p>
            <a:r>
              <a:rPr lang="en-US" sz="1400" dirty="0"/>
              <a:t>Emirates</a:t>
            </a:r>
          </a:p>
          <a:p>
            <a:endParaRPr lang="en-US" sz="1400" dirty="0"/>
          </a:p>
          <a:p>
            <a:r>
              <a:rPr lang="en-US" sz="1400" dirty="0"/>
              <a:t>Sponsor since the rugby world cup 2007.</a:t>
            </a:r>
          </a:p>
          <a:p>
            <a:r>
              <a:rPr lang="en-US" sz="1400" dirty="0"/>
              <a:t>Has committed its self through until the rugby world cup 2019.</a:t>
            </a:r>
          </a:p>
          <a:p>
            <a:r>
              <a:rPr lang="en-US" sz="1400" dirty="0"/>
              <a:t>Held a competition for ages 14 – 16 to be a flag holder walking on to the field during start of the game.</a:t>
            </a:r>
          </a:p>
          <a:p>
            <a:endParaRPr lang="en-US" sz="1400" dirty="0"/>
          </a:p>
          <a:p>
            <a:r>
              <a:rPr lang="en-US" sz="1400" dirty="0"/>
              <a:t>Heineken</a:t>
            </a:r>
          </a:p>
          <a:p>
            <a:endParaRPr lang="en-US" sz="1400" dirty="0"/>
          </a:p>
          <a:p>
            <a:r>
              <a:rPr lang="en-US" sz="1400" dirty="0"/>
              <a:t>First sponsored the tournament back in 1995 and continues to sponsor to this day.</a:t>
            </a:r>
          </a:p>
          <a:p>
            <a:r>
              <a:rPr lang="en-US" sz="1400" dirty="0"/>
              <a:t>Launched a campaign called “its your call” which gives 48 members of the public to actually toss the coin before a match.</a:t>
            </a:r>
          </a:p>
          <a:p>
            <a:r>
              <a:rPr lang="en-US" sz="1400" dirty="0"/>
              <a:t>They also created a panelist of former rugby players such as Jonah </a:t>
            </a:r>
            <a:r>
              <a:rPr lang="en-US" sz="1400" dirty="0" err="1"/>
              <a:t>Lomu</a:t>
            </a:r>
            <a:r>
              <a:rPr lang="en-US" sz="1400" dirty="0"/>
              <a:t> for Heineken TV.</a:t>
            </a:r>
          </a:p>
        </p:txBody>
      </p:sp>
      <p:pic>
        <p:nvPicPr>
          <p:cNvPr id="2" name="Picture 1"/>
          <p:cNvPicPr>
            <a:picLocks noChangeAspect="1"/>
          </p:cNvPicPr>
          <p:nvPr/>
        </p:nvPicPr>
        <p:blipFill>
          <a:blip r:embed="rId2"/>
          <a:stretch>
            <a:fillRect/>
          </a:stretch>
        </p:blipFill>
        <p:spPr>
          <a:xfrm>
            <a:off x="8823489" y="4564930"/>
            <a:ext cx="2017336" cy="1513002"/>
          </a:xfrm>
          <a:prstGeom prst="rect">
            <a:avLst/>
          </a:prstGeom>
        </p:spPr>
      </p:pic>
      <p:pic>
        <p:nvPicPr>
          <p:cNvPr id="3" name="Picture 2"/>
          <p:cNvPicPr>
            <a:picLocks noChangeAspect="1"/>
          </p:cNvPicPr>
          <p:nvPr/>
        </p:nvPicPr>
        <p:blipFill>
          <a:blip r:embed="rId3"/>
          <a:stretch>
            <a:fillRect/>
          </a:stretch>
        </p:blipFill>
        <p:spPr>
          <a:xfrm>
            <a:off x="8822851" y="1969912"/>
            <a:ext cx="2018613" cy="1513002"/>
          </a:xfrm>
          <a:prstGeom prst="rect">
            <a:avLst/>
          </a:prstGeom>
        </p:spPr>
      </p:pic>
    </p:spTree>
    <p:extLst>
      <p:ext uri="{BB962C8B-B14F-4D97-AF65-F5344CB8AC3E}">
        <p14:creationId xmlns:p14="http://schemas.microsoft.com/office/powerpoint/2010/main" val="1332040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7197" y="609600"/>
            <a:ext cx="10131425" cy="1456267"/>
          </a:xfrm>
        </p:spPr>
        <p:txBody>
          <a:bodyPr/>
          <a:lstStyle/>
          <a:p>
            <a:r>
              <a:rPr lang="en-GB" dirty="0"/>
              <a:t>Economic</a:t>
            </a:r>
          </a:p>
        </p:txBody>
      </p:sp>
      <p:sp>
        <p:nvSpPr>
          <p:cNvPr id="5" name="TextBox 4"/>
          <p:cNvSpPr txBox="1"/>
          <p:nvPr/>
        </p:nvSpPr>
        <p:spPr>
          <a:xfrm>
            <a:off x="1134436" y="1840580"/>
            <a:ext cx="5506399" cy="5355312"/>
          </a:xfrm>
          <a:prstGeom prst="rect">
            <a:avLst/>
          </a:prstGeom>
          <a:noFill/>
        </p:spPr>
        <p:txBody>
          <a:bodyPr wrap="square" rtlCol="0">
            <a:spAutoFit/>
          </a:bodyPr>
          <a:lstStyle/>
          <a:p>
            <a:pPr marL="285750" indent="-285750">
              <a:buFont typeface="Arial" charset="0"/>
              <a:buChar char="•"/>
            </a:pPr>
            <a:r>
              <a:rPr lang="en-GB" sz="1600" dirty="0"/>
              <a:t>The 2015 RWC generated nearly £2.3 billion in economic output .</a:t>
            </a:r>
          </a:p>
          <a:p>
            <a:pPr marL="285750" indent="-285750">
              <a:buFont typeface="Arial" charset="0"/>
              <a:buChar char="•"/>
            </a:pPr>
            <a:r>
              <a:rPr lang="en-GB" sz="1600" dirty="0"/>
              <a:t>£1.1 billion generated and but back directly into the UK economy.</a:t>
            </a:r>
          </a:p>
          <a:p>
            <a:pPr marL="285750" indent="-285750">
              <a:buFont typeface="Arial" charset="0"/>
              <a:buChar char="•"/>
            </a:pPr>
            <a:r>
              <a:rPr lang="en-GB" sz="1600" dirty="0"/>
              <a:t>2.47 million tickets sold for the RWC 2015.</a:t>
            </a:r>
          </a:p>
          <a:p>
            <a:pPr marL="285750" indent="-285750">
              <a:buFont typeface="Arial" charset="0"/>
              <a:buChar char="•"/>
            </a:pPr>
            <a:r>
              <a:rPr lang="en-GB" sz="1600" dirty="0"/>
              <a:t>98% of available tickets were sold.</a:t>
            </a:r>
          </a:p>
          <a:p>
            <a:pPr marL="285750" indent="-285750">
              <a:buFont typeface="Arial" charset="0"/>
              <a:buChar char="•"/>
            </a:pPr>
            <a:r>
              <a:rPr lang="en-GB" sz="1600" dirty="0"/>
              <a:t>34,000 jobs created such as volunteering jobs also payed jobs such as stewards and security.</a:t>
            </a:r>
          </a:p>
          <a:p>
            <a:pPr marL="285750" indent="-285750">
              <a:buFont typeface="Arial" charset="0"/>
              <a:buChar char="•"/>
            </a:pPr>
            <a:r>
              <a:rPr lang="en-GB" sz="1600" dirty="0"/>
              <a:t>406,000 people stayed on average 14 days in the UK spending money in local economies.</a:t>
            </a:r>
          </a:p>
          <a:p>
            <a:pPr marL="285750" indent="-285750">
              <a:buFont typeface="Arial" charset="0"/>
              <a:buChar char="•"/>
            </a:pPr>
            <a:r>
              <a:rPr lang="en-GB" sz="1600" dirty="0"/>
              <a:t>80% of the international visitor would visit the UK again.</a:t>
            </a:r>
          </a:p>
          <a:p>
            <a:pPr marL="285750" indent="-285750">
              <a:buFont typeface="Arial" charset="0"/>
              <a:buChar char="•"/>
            </a:pPr>
            <a:r>
              <a:rPr lang="en-GB" sz="1600" dirty="0"/>
              <a:t> average visitor spent £2400 in the UK</a:t>
            </a:r>
          </a:p>
          <a:p>
            <a:pPr marL="285750" indent="-285750">
              <a:buFont typeface="Arial" charset="0"/>
              <a:buChar char="•"/>
            </a:pPr>
            <a:r>
              <a:rPr lang="en-GB" sz="1600" dirty="0"/>
              <a:t>£2.7 billion attributed to the investment of the UK.</a:t>
            </a:r>
          </a:p>
          <a:p>
            <a:pPr marL="285750" indent="-285750">
              <a:buFont typeface="Arial" charset="0"/>
              <a:buChar char="•"/>
            </a:pPr>
            <a:endParaRPr lang="en-GB" sz="1600" dirty="0"/>
          </a:p>
          <a:p>
            <a:pPr marL="285750" indent="-285750">
              <a:buFont typeface="Arial" charset="0"/>
              <a:buChar char="•"/>
            </a:pPr>
            <a:r>
              <a:rPr lang="en-GB" sz="1600" dirty="0"/>
              <a:t>“some economic impact studies provide high and low estimates based on varying estimates of direct effects,“. </a:t>
            </a:r>
            <a:r>
              <a:rPr lang="en-US" sz="1600" dirty="0"/>
              <a:t>MADDEN, J.R., (2006). </a:t>
            </a:r>
            <a:endParaRPr lang="en-GB" sz="1600" dirty="0"/>
          </a:p>
          <a:p>
            <a:pPr marL="285750" indent="-285750">
              <a:buFont typeface="Arial" charset="0"/>
              <a:buChar char="•"/>
            </a:pPr>
            <a:endParaRPr lang="en-GB" sz="1600" dirty="0"/>
          </a:p>
          <a:p>
            <a:pPr marL="285750" indent="-285750">
              <a:buFont typeface="Arial" charset="0"/>
              <a:buChar char="•"/>
            </a:pPr>
            <a:endParaRPr lang="en-GB" dirty="0"/>
          </a:p>
          <a:p>
            <a:pPr marL="285750" indent="-285750">
              <a:buFont typeface="Arial" charset="0"/>
              <a:buChar char="•"/>
            </a:pPr>
            <a:endParaRPr lang="en-GB" dirty="0"/>
          </a:p>
          <a:p>
            <a:endParaRPr lang="en-US" dirty="0"/>
          </a:p>
        </p:txBody>
      </p:sp>
      <p:pic>
        <p:nvPicPr>
          <p:cNvPr id="1025" name="Picture 1" descr="https://encrypted-tbn1.gstatic.com/images?q=tbn:ANd9GcTEZTum_1yke0J2vu-1eb9JX4HZflm8ZP-PdFc0y54ZyvJaggv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8984" y="2065867"/>
            <a:ext cx="2705612" cy="18002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age result for economic graphs for rwc 2015">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8984" y="4142768"/>
            <a:ext cx="2705612" cy="2158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38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a:t>
            </a:r>
            <a:endParaRPr lang="en-GB" dirty="0"/>
          </a:p>
        </p:txBody>
      </p:sp>
      <p:sp>
        <p:nvSpPr>
          <p:cNvPr id="3" name="Content Placeholder 2"/>
          <p:cNvSpPr>
            <a:spLocks noGrp="1"/>
          </p:cNvSpPr>
          <p:nvPr>
            <p:ph idx="1"/>
          </p:nvPr>
        </p:nvSpPr>
        <p:spPr/>
        <p:txBody>
          <a:bodyPr>
            <a:normAutofit fontScale="85000" lnSpcReduction="20000"/>
          </a:bodyPr>
          <a:lstStyle/>
          <a:p>
            <a:r>
              <a:rPr lang="en-GB" dirty="0"/>
              <a:t>The Millennium Stadium in Cardiff is a major international sporting and events venue with a 74,500-seat capacity. The stadium hosts sports, music and conference events all year round and offers a range of catering services for its customers. </a:t>
            </a:r>
            <a:endParaRPr lang="en-GB" dirty="0" smtClean="0"/>
          </a:p>
          <a:p>
            <a:r>
              <a:rPr lang="en-GB" dirty="0"/>
              <a:t>90 tonnes of CO2 have been saved at the Millennium </a:t>
            </a:r>
            <a:r>
              <a:rPr lang="en-GB" dirty="0" smtClean="0"/>
              <a:t>Stadium.</a:t>
            </a:r>
            <a:endParaRPr lang="en-GB" dirty="0"/>
          </a:p>
          <a:p>
            <a:r>
              <a:rPr lang="en-GB" dirty="0" smtClean="0"/>
              <a:t>The </a:t>
            </a:r>
            <a:r>
              <a:rPr lang="en-GB" dirty="0"/>
              <a:t>Millennium Stadium aimed to continually improve the sustainability of its operations in time for the Rugby World </a:t>
            </a:r>
            <a:r>
              <a:rPr lang="en-GB" dirty="0" smtClean="0"/>
              <a:t>Cup which included </a:t>
            </a:r>
            <a:r>
              <a:rPr lang="en-GB" dirty="0"/>
              <a:t>identifying ways to reduce and recycle </a:t>
            </a:r>
            <a:r>
              <a:rPr lang="en-GB" dirty="0" smtClean="0"/>
              <a:t>waste along with WRAP.</a:t>
            </a:r>
          </a:p>
          <a:p>
            <a:r>
              <a:rPr lang="en-GB" dirty="0"/>
              <a:t>This lead to savings identified from the programme to over 78 tons of waste, reducing the stadium’s costs by over £21,000 per year. </a:t>
            </a:r>
          </a:p>
          <a:p>
            <a:r>
              <a:rPr lang="en-GB" dirty="0"/>
              <a:t>The stadium was the first venue to achieve the British Standard for Sustainable Development and ISO 20121 Sustainable Event Management</a:t>
            </a:r>
            <a:r>
              <a:rPr lang="en-GB" dirty="0" smtClean="0"/>
              <a:t>.</a:t>
            </a:r>
          </a:p>
          <a:p>
            <a:r>
              <a:rPr lang="en-GB" dirty="0"/>
              <a:t>Reducing waste at source was a clear way to achieving these objectives, and so the Millennium Stadium invited WRAP to carry out a review of its resource use, identifying ways to reduce waste and recycle more.</a:t>
            </a:r>
          </a:p>
          <a:p>
            <a:r>
              <a:rPr lang="en-GB" dirty="0"/>
              <a:t>WRAP worked with the Millennium Stadium’s facilities manager, Darren Crossman, to investigate the range of resources entering and leaving the stadium site. The aim of the review was to identify opportunities for savings to be made in terms of materials used, waste generated, carbon emissions and financial costs</a:t>
            </a:r>
            <a:r>
              <a:rPr lang="en-GB" dirty="0" smtClean="0"/>
              <a:t>.</a:t>
            </a: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2422" y="299258"/>
            <a:ext cx="2410552" cy="1499062"/>
          </a:xfrm>
          <a:prstGeom prst="rect">
            <a:avLst/>
          </a:prstGeom>
        </p:spPr>
      </p:pic>
    </p:spTree>
    <p:extLst>
      <p:ext uri="{BB962C8B-B14F-4D97-AF65-F5344CB8AC3E}">
        <p14:creationId xmlns:p14="http://schemas.microsoft.com/office/powerpoint/2010/main" val="3574493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8653" y="202528"/>
            <a:ext cx="10131425" cy="1456267"/>
          </a:xfrm>
        </p:spPr>
        <p:txBody>
          <a:bodyPr/>
          <a:lstStyle/>
          <a:p>
            <a:r>
              <a:rPr lang="en-GB" dirty="0"/>
              <a:t>social</a:t>
            </a:r>
          </a:p>
        </p:txBody>
      </p:sp>
      <p:sp>
        <p:nvSpPr>
          <p:cNvPr id="5" name="TextBox 4"/>
          <p:cNvSpPr txBox="1"/>
          <p:nvPr/>
        </p:nvSpPr>
        <p:spPr>
          <a:xfrm>
            <a:off x="1007165" y="1393752"/>
            <a:ext cx="7938052" cy="6093976"/>
          </a:xfrm>
          <a:prstGeom prst="rect">
            <a:avLst/>
          </a:prstGeom>
          <a:noFill/>
        </p:spPr>
        <p:txBody>
          <a:bodyPr wrap="square" rtlCol="0">
            <a:spAutoFit/>
          </a:bodyPr>
          <a:lstStyle/>
          <a:p>
            <a:r>
              <a:rPr lang="en-GB" sz="1400" dirty="0"/>
              <a:t>Hunzicker (1951) “describes social tourism as ‘the relationships and phenomena in the ﬁeld of tourism resulting from participation in travel by economically weak or otherwise disadvantaged elements in society.”</a:t>
            </a:r>
            <a:endParaRPr lang="en-US" sz="1400" dirty="0"/>
          </a:p>
          <a:p>
            <a:endParaRPr lang="en-US" sz="1400" dirty="0"/>
          </a:p>
          <a:p>
            <a:r>
              <a:rPr lang="en-US" sz="1400" dirty="0"/>
              <a:t>There are many positive and negative impacts for the society that is emerged around the rugby world cup.</a:t>
            </a:r>
          </a:p>
          <a:p>
            <a:endParaRPr lang="en-US" sz="1400" dirty="0"/>
          </a:p>
          <a:p>
            <a:r>
              <a:rPr lang="en-US" sz="1400" dirty="0"/>
              <a:t>Some negative impacts:</a:t>
            </a:r>
          </a:p>
          <a:p>
            <a:endParaRPr lang="en-US" sz="1400" dirty="0"/>
          </a:p>
          <a:p>
            <a:pPr marL="285750" indent="-285750">
              <a:buFont typeface="Arial" charset="0"/>
              <a:buChar char="•"/>
            </a:pPr>
            <a:r>
              <a:rPr lang="en-US" sz="1400" dirty="0"/>
              <a:t>Loss of homes</a:t>
            </a:r>
          </a:p>
          <a:p>
            <a:pPr marL="285750" indent="-285750">
              <a:buFont typeface="Arial" charset="0"/>
              <a:buChar char="•"/>
            </a:pPr>
            <a:r>
              <a:rPr lang="en-US" sz="1400" dirty="0"/>
              <a:t>loss of land</a:t>
            </a:r>
          </a:p>
          <a:p>
            <a:pPr marL="285750" indent="-285750">
              <a:buFont typeface="Arial" charset="0"/>
              <a:buChar char="•"/>
            </a:pPr>
            <a:r>
              <a:rPr lang="en-US" sz="1400" dirty="0"/>
              <a:t>loss of community participation</a:t>
            </a:r>
          </a:p>
          <a:p>
            <a:pPr marL="285750" indent="-285750">
              <a:buFont typeface="Arial" charset="0"/>
              <a:buChar char="•"/>
            </a:pPr>
            <a:r>
              <a:rPr lang="en-US" sz="1400" dirty="0"/>
              <a:t>Loss  of employment</a:t>
            </a:r>
          </a:p>
          <a:p>
            <a:pPr marL="285750" indent="-285750">
              <a:buFont typeface="Arial" charset="0"/>
              <a:buChar char="•"/>
            </a:pPr>
            <a:r>
              <a:rPr lang="en-US" sz="1400" dirty="0"/>
              <a:t>Loss of accessibility of local sport facilities.</a:t>
            </a:r>
          </a:p>
          <a:p>
            <a:pPr marL="285750" indent="-285750">
              <a:buFont typeface="Arial" charset="0"/>
              <a:buChar char="•"/>
            </a:pPr>
            <a:endParaRPr lang="en-US" sz="1400" dirty="0"/>
          </a:p>
          <a:p>
            <a:r>
              <a:rPr lang="en-US" sz="1400" dirty="0"/>
              <a:t>Positive impacts:</a:t>
            </a:r>
          </a:p>
          <a:p>
            <a:pPr marL="285750" indent="-285750">
              <a:buFont typeface="Arial" charset="0"/>
              <a:buChar char="•"/>
            </a:pPr>
            <a:endParaRPr lang="en-US" sz="1400" dirty="0"/>
          </a:p>
          <a:p>
            <a:pPr marL="285750" indent="-285750">
              <a:buFont typeface="Arial" charset="0"/>
              <a:buChar char="•"/>
            </a:pPr>
            <a:r>
              <a:rPr lang="en-US" sz="1400" dirty="0"/>
              <a:t>Visitors learning local traditions with local communities ( sense of pride)</a:t>
            </a:r>
          </a:p>
          <a:p>
            <a:pPr marL="285750" indent="-285750">
              <a:buFont typeface="Arial" charset="0"/>
              <a:buChar char="•"/>
            </a:pPr>
            <a:r>
              <a:rPr lang="en-US" sz="1400" dirty="0"/>
              <a:t>Local communities engaging in international relations</a:t>
            </a:r>
          </a:p>
          <a:p>
            <a:pPr marL="285750" indent="-285750">
              <a:buFont typeface="Arial" charset="0"/>
              <a:buChar char="•"/>
            </a:pPr>
            <a:r>
              <a:rPr lang="en-US" sz="1400" dirty="0"/>
              <a:t>Brings the community together</a:t>
            </a:r>
          </a:p>
          <a:p>
            <a:pPr marL="285750" indent="-285750">
              <a:buFont typeface="Arial" charset="0"/>
              <a:buChar char="•"/>
            </a:pPr>
            <a:r>
              <a:rPr lang="en-US" sz="1400" dirty="0"/>
              <a:t>Gain of employment</a:t>
            </a:r>
          </a:p>
          <a:p>
            <a:pPr marL="285750" indent="-285750">
              <a:buFont typeface="Arial" charset="0"/>
              <a:buChar char="•"/>
            </a:pPr>
            <a:r>
              <a:rPr lang="en-US" sz="1400" dirty="0"/>
              <a:t>Educational </a:t>
            </a:r>
          </a:p>
          <a:p>
            <a:pPr marL="285750" indent="-285750">
              <a:buFont typeface="Arial" charset="0"/>
              <a:buChar char="•"/>
            </a:pPr>
            <a:r>
              <a:rPr lang="en-US" sz="1400" dirty="0"/>
              <a:t>Racial and cultural barriers fade</a:t>
            </a:r>
          </a:p>
          <a:p>
            <a:pPr marL="285750" indent="-285750">
              <a:buFont typeface="Arial" charset="0"/>
              <a:buChar char="•"/>
            </a:pPr>
            <a:endParaRPr lang="en-US" sz="1600" dirty="0"/>
          </a:p>
          <a:p>
            <a:pPr marL="285750" indent="-285750">
              <a:buFont typeface="Arial" charset="0"/>
              <a:buChar char="•"/>
            </a:pPr>
            <a:endParaRPr lang="en-US" sz="1600" dirty="0"/>
          </a:p>
          <a:p>
            <a:pPr marL="285750" indent="-285750">
              <a:buFont typeface="Arial" charset="0"/>
              <a:buChar char="•"/>
            </a:pPr>
            <a:endParaRPr lang="en-US" sz="1600" dirty="0"/>
          </a:p>
          <a:p>
            <a:pPr marL="285750" indent="-285750">
              <a:buFont typeface="Arial" charset="0"/>
              <a:buChar char="•"/>
            </a:pPr>
            <a:endParaRPr lang="en-US" sz="1600" dirty="0"/>
          </a:p>
          <a:p>
            <a:endParaRPr lang="en-US" dirty="0"/>
          </a:p>
        </p:txBody>
      </p:sp>
      <p:pic>
        <p:nvPicPr>
          <p:cNvPr id="2050" name="Picture 2" descr="mage result for welsh cake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0313" y="2716696"/>
            <a:ext cx="3122130" cy="2081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069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a:t>
            </a:r>
          </a:p>
        </p:txBody>
      </p:sp>
      <p:sp>
        <p:nvSpPr>
          <p:cNvPr id="3" name="Content Placeholder 2"/>
          <p:cNvSpPr>
            <a:spLocks noGrp="1"/>
          </p:cNvSpPr>
          <p:nvPr>
            <p:ph idx="1"/>
          </p:nvPr>
        </p:nvSpPr>
        <p:spPr>
          <a:xfrm>
            <a:off x="685800" y="1893137"/>
            <a:ext cx="10131425" cy="3649133"/>
          </a:xfrm>
        </p:spPr>
        <p:txBody>
          <a:bodyPr>
            <a:normAutofit lnSpcReduction="10000"/>
          </a:bodyPr>
          <a:lstStyle/>
          <a:p>
            <a:r>
              <a:rPr lang="en-GB" dirty="0"/>
              <a:t>England were confident that their Government-backed bid to host the 2015 Rugby World </a:t>
            </a:r>
            <a:r>
              <a:rPr lang="en-GB" dirty="0" smtClean="0"/>
              <a:t>Cup.</a:t>
            </a:r>
          </a:p>
          <a:p>
            <a:r>
              <a:rPr lang="en-GB" dirty="0"/>
              <a:t>Back in 2007 England only managed to gain one independent vote, which was from </a:t>
            </a:r>
            <a:r>
              <a:rPr lang="en-GB" dirty="0" smtClean="0"/>
              <a:t>Canada.</a:t>
            </a:r>
          </a:p>
          <a:p>
            <a:r>
              <a:rPr lang="en-GB" dirty="0"/>
              <a:t>The IRB insisted on a £100 million guarantee for the countries to bid but revised the price downwards after protests from nearly every country. The price was reduced to £80 million, this was still seen as too much and three of the seven countries bidding to host, dropped out; Australia, Scotland and Ireland. This only left; England, Italy, Japan and South Africa left for contention. </a:t>
            </a:r>
          </a:p>
          <a:p>
            <a:r>
              <a:rPr lang="en-GB" dirty="0"/>
              <a:t>To hopefully maximise revenues the RFU used football stadiums for contention for their bid, such as Wembley, Old Trafford and The London Olympic Stadium as well as major stadiums like the Millennium Stadium in Wales. </a:t>
            </a:r>
            <a:endParaRPr lang="en-GB" dirty="0" smtClean="0"/>
          </a:p>
          <a:p>
            <a:r>
              <a:rPr lang="en-GB" dirty="0"/>
              <a:t>Andy Burnham, the Secretary of State for Culture Media and Sport, was joined by 2003 World Cup-winners Lawrence Dallaglio and Will Greenwood to add a celebrity status to the bidding presentation in Dublin.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59884" y="399442"/>
            <a:ext cx="1893916" cy="11363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1" y="5583595"/>
            <a:ext cx="1723561" cy="118296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58987" y="5542270"/>
            <a:ext cx="1898420" cy="1265613"/>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59884" y="5489353"/>
            <a:ext cx="1913417" cy="1277206"/>
          </a:xfrm>
          <a:prstGeom prst="rect">
            <a:avLst/>
          </a:prstGeom>
        </p:spPr>
      </p:pic>
    </p:spTree>
    <p:extLst>
      <p:ext uri="{BB962C8B-B14F-4D97-AF65-F5344CB8AC3E}">
        <p14:creationId xmlns:p14="http://schemas.microsoft.com/office/powerpoint/2010/main" val="2606142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6" name="TextBox 5"/>
          <p:cNvSpPr txBox="1"/>
          <p:nvPr/>
        </p:nvSpPr>
        <p:spPr>
          <a:xfrm>
            <a:off x="887896" y="2065867"/>
            <a:ext cx="8733182" cy="2677656"/>
          </a:xfrm>
          <a:prstGeom prst="rect">
            <a:avLst/>
          </a:prstGeom>
          <a:noFill/>
        </p:spPr>
        <p:txBody>
          <a:bodyPr wrap="square" rtlCol="0">
            <a:spAutoFit/>
          </a:bodyPr>
          <a:lstStyle/>
          <a:p>
            <a:r>
              <a:rPr lang="en-US" sz="1400" dirty="0" err="1"/>
              <a:t>Tinnish</a:t>
            </a:r>
            <a:r>
              <a:rPr lang="en-US" sz="1400" dirty="0"/>
              <a:t>, S, &amp; </a:t>
            </a:r>
            <a:r>
              <a:rPr lang="en-US" sz="1400" dirty="0" err="1"/>
              <a:t>Mangal</a:t>
            </a:r>
            <a:r>
              <a:rPr lang="en-US" sz="1400" dirty="0"/>
              <a:t>, S (2012), 'Sustainable Event Marketing in the MICE Industry: A Theoretical Framework', </a:t>
            </a:r>
            <a:r>
              <a:rPr lang="en-US" sz="1400" i="1" dirty="0"/>
              <a:t>Journal Of Convention &amp; Event Tourism</a:t>
            </a:r>
            <a:r>
              <a:rPr lang="en-US" sz="1400" dirty="0"/>
              <a:t>, 13, 4, pp. 227-249, Hospitality &amp; Tourism Complete, EBSCO</a:t>
            </a:r>
            <a:r>
              <a:rPr lang="en-US" sz="1400" i="1" dirty="0"/>
              <a:t>host.  </a:t>
            </a:r>
          </a:p>
          <a:p>
            <a:endParaRPr lang="en-US" sz="1400" i="1" dirty="0"/>
          </a:p>
          <a:p>
            <a:r>
              <a:rPr lang="en-US" sz="1400" i="1" dirty="0"/>
              <a:t>WCED (1987), ”Our common future” , (pp15)</a:t>
            </a:r>
          </a:p>
          <a:p>
            <a:endParaRPr lang="en-US" sz="1400" i="1" dirty="0"/>
          </a:p>
          <a:p>
            <a:r>
              <a:rPr lang="en-US" sz="1400" dirty="0"/>
              <a:t>MADDEN, J.R., (2006). ECONOMIC AND FISCAL IMPACTS OF MEGA SPORTING EVENTS: A GENERAL EQUILIBRIUM ASSESSMENT. </a:t>
            </a:r>
            <a:r>
              <a:rPr lang="en-US" sz="1400" i="1" dirty="0"/>
              <a:t>Public Finance and Management, </a:t>
            </a:r>
            <a:r>
              <a:rPr lang="en-US" sz="1400" b="1" dirty="0"/>
              <a:t>6</a:t>
            </a:r>
            <a:r>
              <a:rPr lang="en-US" sz="1400" dirty="0"/>
              <a:t>(3), pp. 346-394.</a:t>
            </a:r>
          </a:p>
          <a:p>
            <a:endParaRPr lang="en-US" sz="1400" dirty="0"/>
          </a:p>
          <a:p>
            <a:r>
              <a:rPr lang="en-GB" sz="1400" dirty="0" err="1"/>
              <a:t>Hunziker</a:t>
            </a:r>
            <a:r>
              <a:rPr lang="en-GB" sz="1400" dirty="0"/>
              <a:t>, W. (1951). Social tourism: Its nature and problems. International Tourists Alliance Scientiﬁc </a:t>
            </a:r>
            <a:r>
              <a:rPr lang="en-GB" sz="1400" dirty="0" smtClean="0"/>
              <a:t>Commission</a:t>
            </a:r>
          </a:p>
          <a:p>
            <a:endParaRPr lang="en-GB" sz="1400" dirty="0"/>
          </a:p>
          <a:p>
            <a:endParaRPr lang="en-GB" sz="1400" dirty="0"/>
          </a:p>
          <a:p>
            <a:endParaRPr lang="en-US" sz="1400" dirty="0"/>
          </a:p>
        </p:txBody>
      </p:sp>
    </p:spTree>
    <p:extLst>
      <p:ext uri="{BB962C8B-B14F-4D97-AF65-F5344CB8AC3E}">
        <p14:creationId xmlns:p14="http://schemas.microsoft.com/office/powerpoint/2010/main" val="288089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54E40-7E2E-46F5-A77E-FBD4346AAC44}"/>
              </a:ext>
            </a:extLst>
          </p:cNvPr>
          <p:cNvSpPr>
            <a:spLocks noGrp="1"/>
          </p:cNvSpPr>
          <p:nvPr>
            <p:ph type="ctrTitle"/>
          </p:nvPr>
        </p:nvSpPr>
        <p:spPr>
          <a:xfrm>
            <a:off x="4144651" y="-226380"/>
            <a:ext cx="7197726" cy="2421464"/>
          </a:xfrm>
        </p:spPr>
        <p:txBody>
          <a:bodyPr/>
          <a:lstStyle/>
          <a:p>
            <a:r>
              <a:rPr lang="en-GB" dirty="0"/>
              <a:t>bibliography</a:t>
            </a:r>
          </a:p>
        </p:txBody>
      </p:sp>
      <p:sp>
        <p:nvSpPr>
          <p:cNvPr id="4" name="TextBox 3">
            <a:extLst>
              <a:ext uri="{FF2B5EF4-FFF2-40B4-BE49-F238E27FC236}">
                <a16:creationId xmlns:a16="http://schemas.microsoft.com/office/drawing/2014/main" id="{193587A3-967B-4807-B150-2262BA063D4E}"/>
              </a:ext>
            </a:extLst>
          </p:cNvPr>
          <p:cNvSpPr txBox="1"/>
          <p:nvPr/>
        </p:nvSpPr>
        <p:spPr>
          <a:xfrm>
            <a:off x="3789575" y="2373095"/>
            <a:ext cx="7890235" cy="4001095"/>
          </a:xfrm>
          <a:prstGeom prst="rect">
            <a:avLst/>
          </a:prstGeom>
          <a:noFill/>
        </p:spPr>
        <p:txBody>
          <a:bodyPr wrap="square" rtlCol="0">
            <a:spAutoFit/>
          </a:bodyPr>
          <a:lstStyle/>
          <a:p>
            <a:pPr marL="171450" indent="-171450">
              <a:buFont typeface="Arial" panose="020B0604020202020204" pitchFamily="34" charset="0"/>
              <a:buChar char="•"/>
            </a:pPr>
            <a:r>
              <a:rPr lang="en-GB" sz="900" dirty="0" err="1"/>
              <a:t>Carr</a:t>
            </a:r>
            <a:r>
              <a:rPr lang="en-GB" sz="900" dirty="0"/>
              <a:t>, C, &amp; Hayes, R 2015, 'Social Media: Defining, Developing, and Divining', Atlantic Journal Of Communication, 23, 1, pp. 46-65, Humanities Source, EBSCOhost, viewed 10 January 2018</a:t>
            </a:r>
            <a:r>
              <a:rPr lang="en-GB" sz="900" dirty="0" smtClean="0"/>
              <a:t>.</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Shearer, David A., 2015. Collective efficacy at the Rugby World Cup 2015 – The role of imagery and observation. European Journal of Sport Science, 15(6), pp.530–536</a:t>
            </a:r>
            <a:r>
              <a:rPr lang="en-GB" sz="900" dirty="0" smtClean="0"/>
              <a:t>.</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Anon, 2015. Toshiba sponsors the Rugby World Cup. ACR News: Air Conditioning &amp; Refrigeration News, p.8</a:t>
            </a:r>
            <a:r>
              <a:rPr lang="en-GB" sz="900" dirty="0" smtClean="0"/>
              <a:t>.</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Werner, Kim, 2015. COOPETITION AND KNOWLEDGE TRANSFER DYNAMICS: NEW ZEALAND'S REGIONAL TOURISM ORGANIZATIONS AND THE 2011 RUGBY WORLD CUP. Event Management, 19(3), pp.365–381</a:t>
            </a:r>
            <a:r>
              <a:rPr lang="en-GB" sz="900" dirty="0" smtClean="0"/>
              <a:t>.</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Anon, 2017. WORLD IN UNION. NZ Rugby World, (187), pp.92–96</a:t>
            </a:r>
            <a:r>
              <a:rPr lang="en-GB" sz="900" dirty="0" smtClean="0"/>
              <a:t>.</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Estienne, Michel, 2015. LIFE IN THE FAST LANE. NZ Rugby World, (174), pp.80–84</a:t>
            </a:r>
            <a:r>
              <a:rPr lang="en-GB" sz="900" dirty="0" smtClean="0"/>
              <a:t>.</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Roberts, Kevin, 2017. Three in a row. NZ Rugby World, (187), pp.90–91</a:t>
            </a:r>
            <a:r>
              <a:rPr lang="en-GB" sz="900" dirty="0" smtClean="0"/>
              <a:t>.</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Bacon, Jonathan, 2015. A marketer's essential guide to the Rugby World Cup. Marketing Week, pp.1–2</a:t>
            </a:r>
            <a:r>
              <a:rPr lang="en-GB" sz="900" dirty="0" smtClean="0"/>
              <a:t>.</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Bath, Richard, 2011. A FALSE ECONOMY. NZ Rugby World, (146), pp.52–55</a:t>
            </a:r>
            <a:r>
              <a:rPr lang="en-GB" sz="900" dirty="0" smtClean="0"/>
              <a:t>.</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endParaRPr lang="en-GB" sz="900" dirty="0" smtClean="0"/>
          </a:p>
          <a:p>
            <a:pPr marL="171450" indent="-171450">
              <a:buFont typeface="Arial" panose="020B0604020202020204" pitchFamily="34" charset="0"/>
              <a:buChar char="•"/>
            </a:pPr>
            <a:r>
              <a:rPr lang="en-GB" sz="900" dirty="0"/>
              <a:t>Miller, Richard K., 2016. PART IV: MAJOR EVENTS: CHAPTER 35: RUGBY WORLD CUP: 35.2: Rugby World Cup 2015. Sports Marketing, p.1/4</a:t>
            </a:r>
            <a:r>
              <a:rPr lang="en-GB" sz="900" dirty="0" smtClean="0"/>
              <a:t>.</a:t>
            </a:r>
          </a:p>
          <a:p>
            <a:pPr marL="171450" indent="-171450">
              <a:buFont typeface="Arial" panose="020B0604020202020204" pitchFamily="34" charset="0"/>
              <a:buChar char="•"/>
            </a:pPr>
            <a:endParaRPr lang="en-GB" sz="900" dirty="0" smtClean="0"/>
          </a:p>
          <a:p>
            <a:pPr marL="171450" indent="-171450">
              <a:buFont typeface="Arial" panose="020B0604020202020204" pitchFamily="34" charset="0"/>
              <a:buChar char="•"/>
            </a:pPr>
            <a:r>
              <a:rPr lang="en-GB" sz="900" dirty="0"/>
              <a:t>Shearer, David A., 2015. Collective efficacy at the Rugby World Cup 2015 – The role of imagery and observation. European Journal of Sport Science, 15(6), pp.530–536.</a:t>
            </a:r>
            <a:endParaRPr lang="en-GB" sz="900" dirty="0"/>
          </a:p>
          <a:p>
            <a:pPr marL="171450" indent="-171450">
              <a:buFont typeface="Arial" panose="020B0604020202020204" pitchFamily="34" charset="0"/>
              <a:buChar char="•"/>
            </a:pPr>
            <a:r>
              <a:rPr lang="en-GB" sz="1000" dirty="0"/>
              <a:t>Field, Katie, 2016. Simply the Best: Rugby World Cup 2015. Rugby World, p.1/9</a:t>
            </a:r>
            <a:r>
              <a:rPr lang="en-GB" sz="1000" dirty="0" smtClean="0"/>
              <a:t>.</a:t>
            </a:r>
          </a:p>
          <a:p>
            <a:pPr marL="171450" indent="-171450">
              <a:buFont typeface="Arial" panose="020B0604020202020204" pitchFamily="34" charset="0"/>
              <a:buChar char="•"/>
            </a:pPr>
            <a:endParaRPr lang="en-GB" sz="1000" dirty="0"/>
          </a:p>
        </p:txBody>
      </p:sp>
    </p:spTree>
    <p:extLst>
      <p:ext uri="{BB962C8B-B14F-4D97-AF65-F5344CB8AC3E}">
        <p14:creationId xmlns:p14="http://schemas.microsoft.com/office/powerpoint/2010/main" val="3107230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466</TotalTime>
  <Words>1662</Words>
  <Application>Microsoft Office PowerPoint</Application>
  <PresentationFormat>Widescreen</PresentationFormat>
  <Paragraphs>162</Paragraphs>
  <Slides>11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Celestial</vt:lpstr>
      <vt:lpstr>The rugby world cup 2015</vt:lpstr>
      <vt:lpstr>The rugby world cup 2015</vt:lpstr>
      <vt:lpstr>How sustainable is the Rugby world cup </vt:lpstr>
      <vt:lpstr>Stakeholders  </vt:lpstr>
      <vt:lpstr>PowerPoint Presentation</vt:lpstr>
      <vt:lpstr>Economic</vt:lpstr>
      <vt:lpstr>environmental</vt:lpstr>
      <vt:lpstr>social</vt:lpstr>
      <vt:lpstr>political</vt:lpstr>
      <vt:lpstr>References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rugby world cup 2015</dc:title>
  <dc:creator>Steffan Treharne (1705128)</dc:creator>
  <cp:lastModifiedBy>Steffan Treharne (1705128)</cp:lastModifiedBy>
  <cp:revision>50</cp:revision>
  <dcterms:created xsi:type="dcterms:W3CDTF">2017-12-14T10:55:33Z</dcterms:created>
  <dcterms:modified xsi:type="dcterms:W3CDTF">2018-01-18T11:35:55Z</dcterms:modified>
</cp:coreProperties>
</file>