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
  </p:notesMasterIdLst>
  <p:sldIdLst>
    <p:sldId id="258" r:id="rId2"/>
    <p:sldId id="256" r:id="rId3"/>
    <p:sldId id="257" r:id="rId4"/>
    <p:sldId id="260"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A17E7F-0954-4D29-83AD-B6778B5F2003}" v="645" dt="2023-06-08T09:58:38.1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p:scale>
          <a:sx n="74" d="100"/>
          <a:sy n="74" d="100"/>
        </p:scale>
        <p:origin x="33" y="95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FD58BA-CECF-4E4A-96A9-FA3BFA31D832}" type="datetimeFigureOut">
              <a:t>6/9/2023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231F93-6DF2-4534-B222-96E494E7F995}" type="slidenum">
              <a:t>‹#›</a:t>
            </a:fld>
            <a:endParaRPr lang="en-US"/>
          </a:p>
        </p:txBody>
      </p:sp>
    </p:spTree>
    <p:extLst>
      <p:ext uri="{BB962C8B-B14F-4D97-AF65-F5344CB8AC3E}">
        <p14:creationId xmlns:p14="http://schemas.microsoft.com/office/powerpoint/2010/main" val="23235524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Starters</a:t>
            </a:r>
            <a:endParaRPr lang="en-US" dirty="0"/>
          </a:p>
          <a:p>
            <a:r>
              <a:rPr lang="en-GB" dirty="0"/>
              <a:t>Tomato served with basil | £7.50</a:t>
            </a:r>
            <a:endParaRPr lang="en-US" dirty="0"/>
          </a:p>
          <a:p>
            <a:r>
              <a:rPr lang="en-GB" dirty="0"/>
              <a:t>Spinach served with tortilla chips | £8.50</a:t>
            </a:r>
            <a:endParaRPr lang="en-US" dirty="0"/>
          </a:p>
          <a:p>
            <a:r>
              <a:rPr lang="en-GB" dirty="0"/>
              <a:t>Bruschetta Trio served with olive tapenade </a:t>
            </a:r>
            <a:r>
              <a:rPr lang="en-GB" dirty="0" err="1"/>
              <a:t>bruschettas</a:t>
            </a:r>
            <a:r>
              <a:rPr lang="en-GB" dirty="0"/>
              <a:t> |£9.50</a:t>
            </a:r>
            <a:endParaRPr lang="en-US" dirty="0"/>
          </a:p>
          <a:p>
            <a:r>
              <a:rPr lang="en-GB" dirty="0" err="1"/>
              <a:t>omemade</a:t>
            </a:r>
            <a:r>
              <a:rPr lang="en-GB" dirty="0"/>
              <a:t> hummus served with roasted red peppers |£10.50</a:t>
            </a:r>
            <a:endParaRPr lang="en-US" dirty="0"/>
          </a:p>
          <a:p>
            <a:endParaRPr lang="en-US" dirty="0"/>
          </a:p>
          <a:p>
            <a:r>
              <a:rPr lang="en-GB" dirty="0"/>
              <a:t>Main Course</a:t>
            </a:r>
            <a:endParaRPr lang="en-US" dirty="0"/>
          </a:p>
          <a:p>
            <a:r>
              <a:rPr lang="en-GB" dirty="0"/>
              <a:t>Tender filet mignon served with sautéed vegetables |£ 7.50</a:t>
            </a:r>
            <a:endParaRPr lang="en-US" dirty="0"/>
          </a:p>
          <a:p>
            <a:r>
              <a:rPr lang="en-GB" dirty="0"/>
              <a:t>Roasted chicken served with cheese |£ 9.99</a:t>
            </a:r>
            <a:endParaRPr lang="en-US" dirty="0"/>
          </a:p>
          <a:p>
            <a:r>
              <a:rPr lang="en-GB" dirty="0"/>
              <a:t>Penne pasta served with pesto sauce |£8.09</a:t>
            </a:r>
            <a:endParaRPr lang="en-US" dirty="0"/>
          </a:p>
          <a:p>
            <a:endParaRPr lang="en-US" dirty="0"/>
          </a:p>
          <a:p>
            <a:r>
              <a:rPr lang="en-GB" dirty="0"/>
              <a:t>Desserts</a:t>
            </a:r>
            <a:endParaRPr lang="en-US" dirty="0"/>
          </a:p>
          <a:p>
            <a:r>
              <a:rPr lang="en-GB" dirty="0"/>
              <a:t>Chocolate Lava Cake served with molten chocolate </a:t>
            </a:r>
            <a:r>
              <a:rPr lang="en-GB" dirty="0" err="1"/>
              <a:t>center</a:t>
            </a:r>
            <a:r>
              <a:rPr lang="en-GB" dirty="0"/>
              <a:t> £10.09</a:t>
            </a:r>
            <a:endParaRPr lang="en-US" dirty="0"/>
          </a:p>
          <a:p>
            <a:r>
              <a:rPr lang="en-GB" dirty="0"/>
              <a:t>mixed berries served with granola |£11.90</a:t>
            </a:r>
            <a:endParaRPr lang="en-US" dirty="0"/>
          </a:p>
          <a:p>
            <a:r>
              <a:rPr lang="en-GB" dirty="0"/>
              <a:t>Caramel Apple served with cinnamon ice cream |£8.97</a:t>
            </a:r>
            <a:endParaRPr lang="en-US" dirty="0"/>
          </a:p>
          <a:p>
            <a:r>
              <a:rPr lang="en-GB" dirty="0"/>
              <a:t>vanilla custard served with sugar topping |£8.21</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C231F93-6DF2-4534-B222-96E494E7F995}" type="slidenum">
              <a:t>2</a:t>
            </a:fld>
            <a:endParaRPr lang="en-US"/>
          </a:p>
        </p:txBody>
      </p:sp>
    </p:spTree>
    <p:extLst>
      <p:ext uri="{BB962C8B-B14F-4D97-AF65-F5344CB8AC3E}">
        <p14:creationId xmlns:p14="http://schemas.microsoft.com/office/powerpoint/2010/main" val="12860727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Beverages</a:t>
            </a:r>
            <a:endParaRPr lang="en-US" dirty="0"/>
          </a:p>
          <a:p>
            <a:r>
              <a:rPr lang="en-GB" dirty="0"/>
              <a:t>Sparkling Raspberry Lemonade |£8.90</a:t>
            </a:r>
            <a:endParaRPr lang="en-US" dirty="0"/>
          </a:p>
          <a:p>
            <a:r>
              <a:rPr lang="en-GB" dirty="0"/>
              <a:t>fresh mint and lime |£9.22</a:t>
            </a:r>
            <a:endParaRPr lang="en-US" dirty="0"/>
          </a:p>
          <a:p>
            <a:r>
              <a:rPr lang="en-GB" dirty="0"/>
              <a:t>Tropical blend juice |9.21</a:t>
            </a:r>
            <a:endParaRPr lang="en-US" dirty="0"/>
          </a:p>
          <a:p>
            <a:r>
              <a:rPr lang="en-GB" dirty="0"/>
              <a:t>Iced Caramel Macchiato |£8.99</a:t>
            </a:r>
            <a:endParaRPr lang="en-US" dirty="0"/>
          </a:p>
          <a:p>
            <a:endParaRPr lang="en-US" dirty="0"/>
          </a:p>
          <a:p>
            <a:r>
              <a:rPr lang="en-US" dirty="0"/>
              <a:t>Soda</a:t>
            </a:r>
          </a:p>
          <a:p>
            <a:r>
              <a:rPr lang="en-US" dirty="0"/>
              <a:t>Coca cola |£3.12</a:t>
            </a:r>
          </a:p>
          <a:p>
            <a:r>
              <a:rPr lang="en-US" dirty="0"/>
              <a:t>Sprite</a:t>
            </a:r>
          </a:p>
          <a:p>
            <a:r>
              <a:rPr lang="en-US" dirty="0"/>
              <a:t>Fanta</a:t>
            </a:r>
          </a:p>
          <a:p>
            <a:endParaRPr lang="en-US" dirty="0"/>
          </a:p>
          <a:p>
            <a:r>
              <a:rPr lang="en-US" dirty="0"/>
              <a:t>Wine </a:t>
            </a:r>
          </a:p>
          <a:p>
            <a:r>
              <a:rPr lang="en-US" dirty="0"/>
              <a:t>Rosé  |£13.34</a:t>
            </a:r>
          </a:p>
          <a:p>
            <a:r>
              <a:rPr lang="en-US" dirty="0"/>
              <a:t>Prosecco  |£17.99</a:t>
            </a:r>
          </a:p>
          <a:p>
            <a:r>
              <a:rPr lang="en-US" dirty="0"/>
              <a:t>Rioja Gran </a:t>
            </a:r>
            <a:r>
              <a:rPr lang="en-US" dirty="0" err="1"/>
              <a:t>Reserva</a:t>
            </a:r>
            <a:r>
              <a:rPr lang="en-US" dirty="0"/>
              <a:t> |£18.56</a:t>
            </a:r>
          </a:p>
          <a:p>
            <a:r>
              <a:rPr lang="en-US" dirty="0"/>
              <a:t>Pinot Noir |£15.09</a:t>
            </a:r>
          </a:p>
          <a:p>
            <a:endParaRPr lang="en-US" dirty="0"/>
          </a:p>
          <a:p>
            <a:r>
              <a:rPr lang="en-GB" dirty="0"/>
              <a:t>Note </a:t>
            </a:r>
            <a:endParaRPr lang="en-US" dirty="0"/>
          </a:p>
          <a:p>
            <a:r>
              <a:rPr lang="en-GB" dirty="0"/>
              <a:t>Large Group Delights: Enjoy our carefully designed pre-order meals, created to please every palate and guarantee an exceptional mealtime experience, for any number of 15 or larger. When eating among parties of five or more, consider taking advantage of special discounts to make your day considerably more worthwhile.</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C231F93-6DF2-4534-B222-96E494E7F995}" type="slidenum">
              <a:t>3</a:t>
            </a:fld>
            <a:endParaRPr lang="en-US"/>
          </a:p>
        </p:txBody>
      </p:sp>
    </p:spTree>
    <p:extLst>
      <p:ext uri="{BB962C8B-B14F-4D97-AF65-F5344CB8AC3E}">
        <p14:creationId xmlns:p14="http://schemas.microsoft.com/office/powerpoint/2010/main" val="21949725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6/9/2023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395034-1905-A7EB-AF39-C8F4D064B62C}"/>
              </a:ext>
            </a:extLst>
          </p:cNvPr>
          <p:cNvSpPr>
            <a:spLocks noGrp="1"/>
          </p:cNvSpPr>
          <p:nvPr>
            <p:ph type="title"/>
          </p:nvPr>
        </p:nvSpPr>
        <p:spPr>
          <a:xfrm>
            <a:off x="4654296" y="329184"/>
            <a:ext cx="6894576" cy="1783080"/>
          </a:xfrm>
        </p:spPr>
        <p:txBody>
          <a:bodyPr anchor="b">
            <a:normAutofit/>
          </a:bodyPr>
          <a:lstStyle/>
          <a:p>
            <a:r>
              <a:rPr lang="en-GB" sz="5400"/>
              <a:t>Hotel Trinity</a:t>
            </a:r>
          </a:p>
        </p:txBody>
      </p:sp>
      <p:pic>
        <p:nvPicPr>
          <p:cNvPr id="5" name="Picture 4" descr="Hotel bell">
            <a:extLst>
              <a:ext uri="{FF2B5EF4-FFF2-40B4-BE49-F238E27FC236}">
                <a16:creationId xmlns:a16="http://schemas.microsoft.com/office/drawing/2014/main" id="{18476B08-A60C-D586-9AA4-2EBB8087F6C6}"/>
              </a:ext>
            </a:extLst>
          </p:cNvPr>
          <p:cNvPicPr>
            <a:picLocks noChangeAspect="1"/>
          </p:cNvPicPr>
          <p:nvPr/>
        </p:nvPicPr>
        <p:blipFill rotWithShape="1">
          <a:blip r:embed="rId2"/>
          <a:srcRect l="54086" r="6470"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089EE9-4ABC-8769-28EF-5A2D58AA1B5B}"/>
              </a:ext>
            </a:extLst>
          </p:cNvPr>
          <p:cNvSpPr>
            <a:spLocks noGrp="1"/>
          </p:cNvSpPr>
          <p:nvPr>
            <p:ph idx="1"/>
          </p:nvPr>
        </p:nvSpPr>
        <p:spPr>
          <a:xfrm>
            <a:off x="4654296" y="2706624"/>
            <a:ext cx="6894576" cy="3483864"/>
          </a:xfrm>
        </p:spPr>
        <p:txBody>
          <a:bodyPr>
            <a:normAutofit/>
          </a:bodyPr>
          <a:lstStyle/>
          <a:p>
            <a:pPr marL="0" indent="0">
              <a:buNone/>
            </a:pPr>
            <a:r>
              <a:rPr lang="en-GB" sz="2200"/>
              <a:t>Student: George Plescan</a:t>
            </a:r>
          </a:p>
          <a:p>
            <a:pPr marL="0" indent="0">
              <a:buNone/>
            </a:pPr>
            <a:r>
              <a:rPr lang="en-GB" sz="2200"/>
              <a:t>ID:2234901</a:t>
            </a:r>
          </a:p>
        </p:txBody>
      </p:sp>
    </p:spTree>
    <p:extLst>
      <p:ext uri="{BB962C8B-B14F-4D97-AF65-F5344CB8AC3E}">
        <p14:creationId xmlns:p14="http://schemas.microsoft.com/office/powerpoint/2010/main" val="4094916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954475E-A07F-AC27-4067-07EA18C4CC41}"/>
              </a:ext>
            </a:extLst>
          </p:cNvPr>
          <p:cNvSpPr txBox="1"/>
          <p:nvPr/>
        </p:nvSpPr>
        <p:spPr>
          <a:xfrm>
            <a:off x="4622" y="1027"/>
            <a:ext cx="6970143" cy="6960303"/>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endParaRPr lang="en-GB" sz="2000" dirty="0">
              <a:solidFill>
                <a:srgbClr val="374151"/>
              </a:solidFill>
              <a:latin typeface="Arial"/>
              <a:ea typeface="Calibri"/>
              <a:cs typeface="Calibri"/>
            </a:endParaRPr>
          </a:p>
          <a:p>
            <a:pPr>
              <a:lnSpc>
                <a:spcPct val="150000"/>
              </a:lnSpc>
            </a:pPr>
            <a:endParaRPr lang="en-GB" sz="2000" dirty="0">
              <a:solidFill>
                <a:srgbClr val="374151"/>
              </a:solidFill>
              <a:latin typeface="Arial"/>
              <a:ea typeface="Calibri"/>
              <a:cs typeface="Calibri"/>
            </a:endParaRPr>
          </a:p>
          <a:p>
            <a:pPr>
              <a:lnSpc>
                <a:spcPct val="150000"/>
              </a:lnSpc>
            </a:pPr>
            <a:endParaRPr lang="en-GB" sz="2000" b="1" dirty="0">
              <a:solidFill>
                <a:srgbClr val="FF0000"/>
              </a:solidFill>
              <a:highlight>
                <a:srgbClr val="FFFF00"/>
              </a:highlight>
              <a:latin typeface="Arial"/>
              <a:ea typeface="Calibri"/>
              <a:cs typeface="Calibri"/>
            </a:endParaRPr>
          </a:p>
          <a:p>
            <a:pPr>
              <a:lnSpc>
                <a:spcPct val="150000"/>
              </a:lnSpc>
            </a:pPr>
            <a:endParaRPr lang="en-GB" sz="2000" b="1" dirty="0">
              <a:solidFill>
                <a:srgbClr val="FF0000"/>
              </a:solidFill>
              <a:highlight>
                <a:srgbClr val="FFFF00"/>
              </a:highlight>
              <a:latin typeface="Arial"/>
              <a:ea typeface="Calibri"/>
              <a:cs typeface="Calibri"/>
            </a:endParaRPr>
          </a:p>
          <a:p>
            <a:pPr>
              <a:lnSpc>
                <a:spcPct val="150000"/>
              </a:lnSpc>
            </a:pPr>
            <a:r>
              <a:rPr lang="en-GB" sz="2000" b="1" dirty="0">
                <a:solidFill>
                  <a:schemeClr val="bg1"/>
                </a:solidFill>
                <a:latin typeface="Arial"/>
                <a:ea typeface="Calibri"/>
                <a:cs typeface="Calibri"/>
              </a:rPr>
              <a:t>Starters</a:t>
            </a:r>
            <a:endParaRPr lang="en-US" sz="2000" b="1" dirty="0">
              <a:solidFill>
                <a:schemeClr val="bg1"/>
              </a:solidFill>
              <a:latin typeface="Arial"/>
              <a:ea typeface="Calibri"/>
              <a:cs typeface="Calibri"/>
            </a:endParaRPr>
          </a:p>
          <a:p>
            <a:pPr>
              <a:lnSpc>
                <a:spcPct val="150000"/>
              </a:lnSpc>
            </a:pPr>
            <a:r>
              <a:rPr lang="en-GB" sz="2000" dirty="0">
                <a:solidFill>
                  <a:srgbClr val="374151"/>
                </a:solidFill>
                <a:latin typeface="Arial"/>
                <a:ea typeface="Calibri"/>
                <a:cs typeface="Calibri"/>
              </a:rPr>
              <a:t>Tomato served with basil | </a:t>
            </a:r>
            <a:r>
              <a:rPr lang="en-GB" sz="2000" dirty="0">
                <a:solidFill>
                  <a:schemeClr val="bg1"/>
                </a:solidFill>
                <a:latin typeface="Arial"/>
                <a:ea typeface="Calibri"/>
                <a:cs typeface="Calibri"/>
              </a:rPr>
              <a:t>£7.50</a:t>
            </a:r>
            <a:endParaRPr lang="en-US" sz="2000" dirty="0">
              <a:solidFill>
                <a:schemeClr val="bg1"/>
              </a:solidFill>
              <a:latin typeface="Arial"/>
              <a:ea typeface="Calibri"/>
              <a:cs typeface="Calibri"/>
            </a:endParaRPr>
          </a:p>
          <a:p>
            <a:pPr>
              <a:lnSpc>
                <a:spcPct val="150000"/>
              </a:lnSpc>
            </a:pPr>
            <a:r>
              <a:rPr lang="en-GB" sz="2000" dirty="0">
                <a:solidFill>
                  <a:srgbClr val="374151"/>
                </a:solidFill>
                <a:latin typeface="Arial"/>
                <a:ea typeface="Calibri"/>
                <a:cs typeface="Calibri"/>
              </a:rPr>
              <a:t>Spinach served with tortilla chips | </a:t>
            </a:r>
            <a:r>
              <a:rPr lang="en-GB" sz="2000" dirty="0">
                <a:solidFill>
                  <a:schemeClr val="bg1"/>
                </a:solidFill>
                <a:latin typeface="Arial"/>
                <a:ea typeface="Calibri"/>
                <a:cs typeface="Calibri"/>
              </a:rPr>
              <a:t>£8.50</a:t>
            </a:r>
            <a:endParaRPr lang="en-US" sz="2000" dirty="0">
              <a:solidFill>
                <a:schemeClr val="bg1"/>
              </a:solidFill>
              <a:latin typeface="Arial"/>
              <a:ea typeface="Calibri"/>
              <a:cs typeface="Calibri"/>
            </a:endParaRPr>
          </a:p>
          <a:p>
            <a:pPr>
              <a:lnSpc>
                <a:spcPct val="150000"/>
              </a:lnSpc>
            </a:pPr>
            <a:r>
              <a:rPr lang="en-GB" sz="2000" dirty="0">
                <a:solidFill>
                  <a:srgbClr val="374151"/>
                </a:solidFill>
                <a:latin typeface="Arial"/>
                <a:ea typeface="Calibri"/>
                <a:cs typeface="Calibri"/>
              </a:rPr>
              <a:t>Bruschetta Trio served with olive tapenade </a:t>
            </a:r>
            <a:r>
              <a:rPr lang="en-GB" sz="2000" dirty="0" err="1">
                <a:solidFill>
                  <a:srgbClr val="374151"/>
                </a:solidFill>
                <a:latin typeface="Arial"/>
                <a:ea typeface="Calibri"/>
                <a:cs typeface="Calibri"/>
              </a:rPr>
              <a:t>bruschettas</a:t>
            </a:r>
            <a:r>
              <a:rPr lang="en-GB" sz="2000" dirty="0">
                <a:solidFill>
                  <a:srgbClr val="374151"/>
                </a:solidFill>
                <a:latin typeface="Arial"/>
                <a:ea typeface="Calibri"/>
                <a:cs typeface="Calibri"/>
              </a:rPr>
              <a:t> </a:t>
            </a:r>
            <a:r>
              <a:rPr lang="en-GB" sz="2000" dirty="0">
                <a:solidFill>
                  <a:schemeClr val="bg1"/>
                </a:solidFill>
                <a:latin typeface="Arial"/>
                <a:ea typeface="Calibri"/>
                <a:cs typeface="Calibri"/>
              </a:rPr>
              <a:t>|£9.50</a:t>
            </a:r>
            <a:endParaRPr lang="en-US" sz="2000" dirty="0">
              <a:solidFill>
                <a:schemeClr val="bg1"/>
              </a:solidFill>
              <a:latin typeface="Arial"/>
              <a:ea typeface="Calibri"/>
              <a:cs typeface="Calibri"/>
            </a:endParaRPr>
          </a:p>
          <a:p>
            <a:pPr>
              <a:lnSpc>
                <a:spcPct val="150000"/>
              </a:lnSpc>
            </a:pPr>
            <a:r>
              <a:rPr lang="en-GB" sz="2000" dirty="0" err="1">
                <a:solidFill>
                  <a:srgbClr val="374151"/>
                </a:solidFill>
                <a:latin typeface="Arial"/>
                <a:ea typeface="Calibri"/>
                <a:cs typeface="Calibri"/>
              </a:rPr>
              <a:t>omemade</a:t>
            </a:r>
            <a:r>
              <a:rPr lang="en-GB" sz="2000" dirty="0">
                <a:solidFill>
                  <a:srgbClr val="374151"/>
                </a:solidFill>
                <a:latin typeface="Arial"/>
                <a:ea typeface="Calibri"/>
                <a:cs typeface="Calibri"/>
              </a:rPr>
              <a:t> hummus served with roasted red peppers |</a:t>
            </a:r>
            <a:r>
              <a:rPr lang="en-GB" sz="2000" dirty="0">
                <a:solidFill>
                  <a:schemeClr val="bg1"/>
                </a:solidFill>
                <a:latin typeface="Arial"/>
                <a:ea typeface="Calibri"/>
                <a:cs typeface="Calibri"/>
              </a:rPr>
              <a:t>£10.51</a:t>
            </a:r>
            <a:endParaRPr lang="en-US" sz="2000" dirty="0">
              <a:solidFill>
                <a:schemeClr val="bg1"/>
              </a:solidFill>
              <a:latin typeface="Arial"/>
              <a:ea typeface="Calibri"/>
              <a:cs typeface="Calibri"/>
            </a:endParaRPr>
          </a:p>
          <a:p>
            <a:pPr>
              <a:lnSpc>
                <a:spcPct val="150000"/>
              </a:lnSpc>
            </a:pPr>
            <a:endParaRPr lang="en-US" sz="2000" dirty="0">
              <a:solidFill>
                <a:srgbClr val="374151"/>
              </a:solidFill>
              <a:latin typeface="Arial"/>
              <a:ea typeface="Calibri"/>
              <a:cs typeface="Calibri"/>
            </a:endParaRPr>
          </a:p>
          <a:p>
            <a:pPr>
              <a:lnSpc>
                <a:spcPct val="150000"/>
              </a:lnSpc>
            </a:pPr>
            <a:r>
              <a:rPr lang="en-GB" sz="2000" b="1" dirty="0">
                <a:solidFill>
                  <a:schemeClr val="bg1"/>
                </a:solidFill>
                <a:latin typeface="Arial"/>
                <a:ea typeface="Calibri"/>
                <a:cs typeface="Calibri"/>
              </a:rPr>
              <a:t>Main Course</a:t>
            </a:r>
            <a:endParaRPr lang="en-US" sz="2000" b="1" dirty="0">
              <a:solidFill>
                <a:schemeClr val="bg1"/>
              </a:solidFill>
              <a:latin typeface="Arial"/>
              <a:ea typeface="Calibri"/>
              <a:cs typeface="Calibri"/>
            </a:endParaRPr>
          </a:p>
          <a:p>
            <a:pPr>
              <a:lnSpc>
                <a:spcPct val="150000"/>
              </a:lnSpc>
            </a:pPr>
            <a:r>
              <a:rPr lang="en-GB" sz="2000" dirty="0">
                <a:solidFill>
                  <a:srgbClr val="374151"/>
                </a:solidFill>
                <a:latin typeface="Arial"/>
                <a:ea typeface="Calibri"/>
                <a:cs typeface="Calibri"/>
              </a:rPr>
              <a:t>Tender filet mignon served with sautéed vegetables |£ 7.50</a:t>
            </a:r>
            <a:endParaRPr lang="en-US" sz="2000" dirty="0">
              <a:solidFill>
                <a:srgbClr val="374151"/>
              </a:solidFill>
              <a:latin typeface="Arial"/>
              <a:ea typeface="Calibri"/>
              <a:cs typeface="Calibri"/>
            </a:endParaRPr>
          </a:p>
          <a:p>
            <a:pPr>
              <a:lnSpc>
                <a:spcPct val="150000"/>
              </a:lnSpc>
            </a:pPr>
            <a:r>
              <a:rPr lang="en-GB" sz="2000" dirty="0">
                <a:solidFill>
                  <a:srgbClr val="374151"/>
                </a:solidFill>
                <a:latin typeface="Arial"/>
                <a:ea typeface="Calibri"/>
                <a:cs typeface="Calibri"/>
              </a:rPr>
              <a:t>Roasted chicken served with cheese |£ 9.99</a:t>
            </a:r>
            <a:endParaRPr lang="en-US" sz="2000" dirty="0">
              <a:solidFill>
                <a:srgbClr val="374151"/>
              </a:solidFill>
              <a:latin typeface="Arial"/>
              <a:ea typeface="Calibri"/>
              <a:cs typeface="Calibri"/>
            </a:endParaRPr>
          </a:p>
          <a:p>
            <a:pPr>
              <a:lnSpc>
                <a:spcPct val="150000"/>
              </a:lnSpc>
            </a:pPr>
            <a:r>
              <a:rPr lang="en-GB" sz="2000" dirty="0">
                <a:solidFill>
                  <a:srgbClr val="374151"/>
                </a:solidFill>
                <a:latin typeface="Arial"/>
                <a:ea typeface="Calibri"/>
                <a:cs typeface="Calibri"/>
              </a:rPr>
              <a:t>Penne pasta served with pesto sauce |£8.09</a:t>
            </a:r>
            <a:endParaRPr lang="en-US" sz="2000" dirty="0">
              <a:solidFill>
                <a:srgbClr val="374151"/>
              </a:solidFill>
              <a:latin typeface="Arial"/>
              <a:ea typeface="Calibri"/>
              <a:cs typeface="Calibri"/>
            </a:endParaRPr>
          </a:p>
        </p:txBody>
      </p:sp>
      <p:sp>
        <p:nvSpPr>
          <p:cNvPr id="5" name="TextBox 4">
            <a:extLst>
              <a:ext uri="{FF2B5EF4-FFF2-40B4-BE49-F238E27FC236}">
                <a16:creationId xmlns:a16="http://schemas.microsoft.com/office/drawing/2014/main" id="{136A3B75-67AB-425B-A70E-E30EDD7B2884}"/>
              </a:ext>
            </a:extLst>
          </p:cNvPr>
          <p:cNvSpPr txBox="1"/>
          <p:nvPr/>
        </p:nvSpPr>
        <p:spPr>
          <a:xfrm>
            <a:off x="6983030" y="11297"/>
            <a:ext cx="5211278" cy="5324535"/>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dirty="0">
              <a:solidFill>
                <a:srgbClr val="374151"/>
              </a:solidFill>
              <a:latin typeface="Arial"/>
              <a:ea typeface="Calibri"/>
              <a:cs typeface="Calibri"/>
            </a:endParaRPr>
          </a:p>
          <a:p>
            <a:endParaRPr lang="en-GB" sz="2000" dirty="0">
              <a:solidFill>
                <a:srgbClr val="374151"/>
              </a:solidFill>
              <a:latin typeface="Arial"/>
              <a:ea typeface="Calibri"/>
              <a:cs typeface="Calibri"/>
            </a:endParaRPr>
          </a:p>
          <a:p>
            <a:endParaRPr lang="en-GB" sz="2000" dirty="0">
              <a:solidFill>
                <a:srgbClr val="374151"/>
              </a:solidFill>
              <a:latin typeface="Arial"/>
              <a:ea typeface="Calibri"/>
              <a:cs typeface="Calibri"/>
            </a:endParaRPr>
          </a:p>
          <a:p>
            <a:endParaRPr lang="en-GB" sz="2000" dirty="0">
              <a:solidFill>
                <a:srgbClr val="374151"/>
              </a:solidFill>
              <a:latin typeface="Arial"/>
              <a:ea typeface="Calibri"/>
              <a:cs typeface="Calibri"/>
            </a:endParaRPr>
          </a:p>
          <a:p>
            <a:endParaRPr lang="en-GB" sz="2000" dirty="0">
              <a:solidFill>
                <a:srgbClr val="374151"/>
              </a:solidFill>
              <a:latin typeface="Arial"/>
              <a:ea typeface="Calibri"/>
              <a:cs typeface="Calibri"/>
            </a:endParaRPr>
          </a:p>
          <a:p>
            <a:endParaRPr lang="en-GB" sz="2000" dirty="0">
              <a:solidFill>
                <a:srgbClr val="374151"/>
              </a:solidFill>
              <a:latin typeface="Arial"/>
              <a:ea typeface="Calibri"/>
              <a:cs typeface="Calibri"/>
            </a:endParaRPr>
          </a:p>
          <a:p>
            <a:endParaRPr lang="en-GB" sz="2000" dirty="0">
              <a:solidFill>
                <a:srgbClr val="374151"/>
              </a:solidFill>
              <a:latin typeface="Arial"/>
              <a:ea typeface="Calibri"/>
              <a:cs typeface="Calibri"/>
            </a:endParaRPr>
          </a:p>
          <a:p>
            <a:endParaRPr lang="en-GB" sz="2000" dirty="0">
              <a:solidFill>
                <a:srgbClr val="374151"/>
              </a:solidFill>
              <a:latin typeface="Arial"/>
              <a:ea typeface="Calibri"/>
              <a:cs typeface="Calibri"/>
            </a:endParaRPr>
          </a:p>
          <a:p>
            <a:r>
              <a:rPr lang="en-GB" sz="2000" b="1" dirty="0">
                <a:solidFill>
                  <a:schemeClr val="bg1"/>
                </a:solidFill>
                <a:latin typeface="Arial"/>
                <a:ea typeface="Calibri"/>
                <a:cs typeface="Calibri"/>
              </a:rPr>
              <a:t>Desserts</a:t>
            </a:r>
            <a:endParaRPr lang="en-GB" sz="2000" dirty="0">
              <a:solidFill>
                <a:srgbClr val="374151"/>
              </a:solidFill>
              <a:latin typeface="Arial"/>
              <a:ea typeface="Calibri"/>
              <a:cs typeface="Calibri"/>
            </a:endParaRPr>
          </a:p>
          <a:p>
            <a:r>
              <a:rPr lang="en-GB" sz="2000" dirty="0">
                <a:solidFill>
                  <a:srgbClr val="374151"/>
                </a:solidFill>
                <a:latin typeface="Arial"/>
                <a:ea typeface="Calibri"/>
                <a:cs typeface="Calibri"/>
              </a:rPr>
              <a:t>Chocolate Lava Cake served with molten chocolate </a:t>
            </a:r>
            <a:r>
              <a:rPr lang="en-GB" sz="2000" dirty="0" err="1">
                <a:solidFill>
                  <a:srgbClr val="374151"/>
                </a:solidFill>
                <a:latin typeface="Arial"/>
                <a:ea typeface="Calibri"/>
                <a:cs typeface="Calibri"/>
              </a:rPr>
              <a:t>center</a:t>
            </a:r>
            <a:r>
              <a:rPr lang="en-GB" sz="2000" dirty="0">
                <a:solidFill>
                  <a:srgbClr val="374151"/>
                </a:solidFill>
                <a:latin typeface="Arial"/>
                <a:ea typeface="Calibri"/>
                <a:cs typeface="Calibri"/>
              </a:rPr>
              <a:t> </a:t>
            </a:r>
            <a:r>
              <a:rPr lang="en-GB" sz="2000" dirty="0">
                <a:solidFill>
                  <a:schemeClr val="bg1"/>
                </a:solidFill>
                <a:latin typeface="Arial"/>
                <a:ea typeface="Calibri"/>
                <a:cs typeface="Calibri"/>
              </a:rPr>
              <a:t>£10.09</a:t>
            </a:r>
            <a:endParaRPr lang="en-US" sz="2000" dirty="0">
              <a:solidFill>
                <a:schemeClr val="bg1"/>
              </a:solidFill>
              <a:latin typeface="Arial"/>
              <a:ea typeface="Calibri"/>
              <a:cs typeface="Calibri"/>
            </a:endParaRPr>
          </a:p>
          <a:p>
            <a:r>
              <a:rPr lang="en-GB" sz="2000" dirty="0">
                <a:solidFill>
                  <a:srgbClr val="374151"/>
                </a:solidFill>
                <a:latin typeface="Arial"/>
                <a:ea typeface="Calibri"/>
                <a:cs typeface="Calibri"/>
              </a:rPr>
              <a:t>mixed berries served with granola </a:t>
            </a:r>
            <a:r>
              <a:rPr lang="en-GB" sz="2000" dirty="0">
                <a:solidFill>
                  <a:schemeClr val="bg1"/>
                </a:solidFill>
                <a:latin typeface="Arial"/>
                <a:ea typeface="Calibri"/>
                <a:cs typeface="Calibri"/>
              </a:rPr>
              <a:t>|£11.90</a:t>
            </a:r>
            <a:endParaRPr lang="en-US" sz="2000" dirty="0">
              <a:solidFill>
                <a:schemeClr val="bg1"/>
              </a:solidFill>
              <a:latin typeface="Arial"/>
              <a:ea typeface="Calibri"/>
              <a:cs typeface="Calibri"/>
            </a:endParaRPr>
          </a:p>
          <a:p>
            <a:r>
              <a:rPr lang="en-GB" sz="2000" dirty="0">
                <a:solidFill>
                  <a:srgbClr val="374151"/>
                </a:solidFill>
                <a:latin typeface="Arial"/>
                <a:ea typeface="Calibri"/>
                <a:cs typeface="Calibri"/>
              </a:rPr>
              <a:t>Caramel Apple served with cinnamon ice cream </a:t>
            </a:r>
            <a:r>
              <a:rPr lang="en-GB" sz="2000" dirty="0">
                <a:solidFill>
                  <a:schemeClr val="bg1"/>
                </a:solidFill>
                <a:latin typeface="Arial"/>
                <a:ea typeface="Calibri"/>
                <a:cs typeface="Calibri"/>
              </a:rPr>
              <a:t>|£8.97</a:t>
            </a:r>
            <a:endParaRPr lang="en-US" sz="2000" dirty="0">
              <a:solidFill>
                <a:schemeClr val="bg1"/>
              </a:solidFill>
              <a:latin typeface="Arial"/>
              <a:ea typeface="Calibri"/>
              <a:cs typeface="Calibri"/>
            </a:endParaRPr>
          </a:p>
          <a:p>
            <a:r>
              <a:rPr lang="en-GB" sz="2000" dirty="0">
                <a:solidFill>
                  <a:srgbClr val="374151"/>
                </a:solidFill>
                <a:latin typeface="Arial"/>
                <a:ea typeface="Calibri"/>
                <a:cs typeface="Calibri"/>
              </a:rPr>
              <a:t>vanilla custard served with sugar topping </a:t>
            </a:r>
            <a:r>
              <a:rPr lang="en-GB" sz="2000" dirty="0">
                <a:solidFill>
                  <a:schemeClr val="bg1"/>
                </a:solidFill>
                <a:latin typeface="Arial"/>
                <a:ea typeface="Calibri"/>
                <a:cs typeface="Calibri"/>
              </a:rPr>
              <a:t>|£8.21</a:t>
            </a:r>
            <a:endParaRPr lang="en-US" sz="2000" dirty="0">
              <a:solidFill>
                <a:schemeClr val="bg1"/>
              </a:solidFill>
              <a:latin typeface="Arial"/>
              <a:ea typeface="Calibri"/>
              <a:cs typeface="Calibri"/>
            </a:endParaRPr>
          </a:p>
          <a:p>
            <a:pPr algn="l"/>
            <a:endParaRPr lang="en-GB" sz="2000" dirty="0">
              <a:solidFill>
                <a:srgbClr val="374151"/>
              </a:solidFill>
              <a:latin typeface="Arial"/>
              <a:ea typeface="Calibri"/>
              <a:cs typeface="Calibri"/>
            </a:endParaRPr>
          </a:p>
        </p:txBody>
      </p:sp>
      <p:pic>
        <p:nvPicPr>
          <p:cNvPr id="6" name="Picture 6" descr="Logo, company name&#10;&#10;Description automatically generated">
            <a:extLst>
              <a:ext uri="{FF2B5EF4-FFF2-40B4-BE49-F238E27FC236}">
                <a16:creationId xmlns:a16="http://schemas.microsoft.com/office/drawing/2014/main" id="{159876BD-3DDF-3290-B4E6-226050F645CD}"/>
              </a:ext>
            </a:extLst>
          </p:cNvPr>
          <p:cNvPicPr>
            <a:picLocks noChangeAspect="1"/>
          </p:cNvPicPr>
          <p:nvPr/>
        </p:nvPicPr>
        <p:blipFill>
          <a:blip r:embed="rId3"/>
          <a:stretch>
            <a:fillRect/>
          </a:stretch>
        </p:blipFill>
        <p:spPr>
          <a:xfrm>
            <a:off x="152400" y="87357"/>
            <a:ext cx="2743200" cy="1536192"/>
          </a:xfrm>
          <a:prstGeom prst="rect">
            <a:avLst/>
          </a:prstGeom>
        </p:spPr>
      </p:pic>
      <p:pic>
        <p:nvPicPr>
          <p:cNvPr id="8" name="Picture 8">
            <a:extLst>
              <a:ext uri="{FF2B5EF4-FFF2-40B4-BE49-F238E27FC236}">
                <a16:creationId xmlns:a16="http://schemas.microsoft.com/office/drawing/2014/main" id="{D731DAAC-B22A-C30D-B0E3-6753EFC78D31}"/>
              </a:ext>
            </a:extLst>
          </p:cNvPr>
          <p:cNvPicPr>
            <a:picLocks noChangeAspect="1"/>
          </p:cNvPicPr>
          <p:nvPr/>
        </p:nvPicPr>
        <p:blipFill>
          <a:blip r:embed="rId4"/>
          <a:stretch>
            <a:fillRect/>
          </a:stretch>
        </p:blipFill>
        <p:spPr>
          <a:xfrm>
            <a:off x="9635796" y="5321635"/>
            <a:ext cx="2551582" cy="1518573"/>
          </a:xfrm>
          <a:prstGeom prst="rect">
            <a:avLst/>
          </a:prstGeom>
        </p:spPr>
      </p:pic>
      <p:pic>
        <p:nvPicPr>
          <p:cNvPr id="9" name="Picture 9">
            <a:extLst>
              <a:ext uri="{FF2B5EF4-FFF2-40B4-BE49-F238E27FC236}">
                <a16:creationId xmlns:a16="http://schemas.microsoft.com/office/drawing/2014/main" id="{ED256302-3CFA-0982-98FC-8C7EA536D739}"/>
              </a:ext>
            </a:extLst>
          </p:cNvPr>
          <p:cNvPicPr>
            <a:picLocks noChangeAspect="1"/>
          </p:cNvPicPr>
          <p:nvPr/>
        </p:nvPicPr>
        <p:blipFill>
          <a:blip r:embed="rId5"/>
          <a:stretch>
            <a:fillRect/>
          </a:stretch>
        </p:blipFill>
        <p:spPr>
          <a:xfrm>
            <a:off x="4117406" y="92105"/>
            <a:ext cx="2231905" cy="2188055"/>
          </a:xfrm>
          <a:prstGeom prst="rect">
            <a:avLst/>
          </a:prstGeom>
        </p:spPr>
      </p:pic>
      <p:pic>
        <p:nvPicPr>
          <p:cNvPr id="10" name="Picture 10">
            <a:extLst>
              <a:ext uri="{FF2B5EF4-FFF2-40B4-BE49-F238E27FC236}">
                <a16:creationId xmlns:a16="http://schemas.microsoft.com/office/drawing/2014/main" id="{6275AEC2-F230-F3E0-C4B9-01C443CAF988}"/>
              </a:ext>
            </a:extLst>
          </p:cNvPr>
          <p:cNvPicPr>
            <a:picLocks noChangeAspect="1"/>
          </p:cNvPicPr>
          <p:nvPr/>
        </p:nvPicPr>
        <p:blipFill>
          <a:blip r:embed="rId6"/>
          <a:stretch>
            <a:fillRect/>
          </a:stretch>
        </p:blipFill>
        <p:spPr>
          <a:xfrm>
            <a:off x="6909758" y="93414"/>
            <a:ext cx="2743200" cy="1610343"/>
          </a:xfrm>
          <a:prstGeom prst="rect">
            <a:avLst/>
          </a:prstGeom>
        </p:spPr>
      </p:pic>
      <p:pic>
        <p:nvPicPr>
          <p:cNvPr id="11" name="Picture 11">
            <a:extLst>
              <a:ext uri="{FF2B5EF4-FFF2-40B4-BE49-F238E27FC236}">
                <a16:creationId xmlns:a16="http://schemas.microsoft.com/office/drawing/2014/main" id="{CDE997D3-4459-BEE7-8C3A-2867582A3635}"/>
              </a:ext>
            </a:extLst>
          </p:cNvPr>
          <p:cNvPicPr>
            <a:picLocks noChangeAspect="1"/>
          </p:cNvPicPr>
          <p:nvPr/>
        </p:nvPicPr>
        <p:blipFill>
          <a:blip r:embed="rId7"/>
          <a:stretch>
            <a:fillRect/>
          </a:stretch>
        </p:blipFill>
        <p:spPr>
          <a:xfrm>
            <a:off x="6983030" y="5335832"/>
            <a:ext cx="2685384" cy="1518573"/>
          </a:xfrm>
          <a:prstGeom prst="rect">
            <a:avLst/>
          </a:prstGeom>
        </p:spPr>
      </p:pic>
      <p:pic>
        <p:nvPicPr>
          <p:cNvPr id="12" name="Picture 12">
            <a:extLst>
              <a:ext uri="{FF2B5EF4-FFF2-40B4-BE49-F238E27FC236}">
                <a16:creationId xmlns:a16="http://schemas.microsoft.com/office/drawing/2014/main" id="{EDFA3547-91D3-EEF7-3005-D9D1252A5C3F}"/>
              </a:ext>
            </a:extLst>
          </p:cNvPr>
          <p:cNvPicPr>
            <a:picLocks noChangeAspect="1"/>
          </p:cNvPicPr>
          <p:nvPr/>
        </p:nvPicPr>
        <p:blipFill>
          <a:blip r:embed="rId8"/>
          <a:stretch>
            <a:fillRect/>
          </a:stretch>
        </p:blipFill>
        <p:spPr>
          <a:xfrm>
            <a:off x="9966960" y="87357"/>
            <a:ext cx="2056195" cy="2330723"/>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A8D70C2-419C-4A50-F02E-75CF94ADB864}"/>
              </a:ext>
            </a:extLst>
          </p:cNvPr>
          <p:cNvSpPr txBox="1"/>
          <p:nvPr/>
        </p:nvSpPr>
        <p:spPr>
          <a:xfrm>
            <a:off x="6109864" y="9756"/>
            <a:ext cx="6008708" cy="6894195"/>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chemeClr val="bg1"/>
                </a:solidFill>
                <a:latin typeface="Arial"/>
                <a:ea typeface="Calibri"/>
                <a:cs typeface="Calibri"/>
              </a:rPr>
              <a:t>Soda</a:t>
            </a:r>
            <a:endParaRPr lang="en-US" sz="2000" dirty="0">
              <a:latin typeface="Arial"/>
              <a:ea typeface="Calibri"/>
              <a:cs typeface="Calibri"/>
            </a:endParaRPr>
          </a:p>
          <a:p>
            <a:pPr>
              <a:lnSpc>
                <a:spcPct val="150000"/>
              </a:lnSpc>
            </a:pPr>
            <a:r>
              <a:rPr lang="en-US" sz="2000" dirty="0">
                <a:latin typeface="Arial"/>
                <a:ea typeface="Calibri"/>
                <a:cs typeface="Calibri"/>
              </a:rPr>
              <a:t>Coca cola </a:t>
            </a:r>
            <a:r>
              <a:rPr lang="en-US" sz="2000" dirty="0">
                <a:solidFill>
                  <a:schemeClr val="bg1"/>
                </a:solidFill>
                <a:latin typeface="Arial"/>
                <a:ea typeface="Calibri"/>
                <a:cs typeface="Calibri"/>
              </a:rPr>
              <a:t>|£3.12</a:t>
            </a:r>
            <a:endParaRPr lang="en-US" sz="2000" dirty="0">
              <a:solidFill>
                <a:schemeClr val="bg1"/>
              </a:solidFill>
              <a:latin typeface="Arial"/>
              <a:cs typeface="Arial"/>
            </a:endParaRPr>
          </a:p>
          <a:p>
            <a:pPr>
              <a:lnSpc>
                <a:spcPct val="150000"/>
              </a:lnSpc>
            </a:pPr>
            <a:r>
              <a:rPr lang="en-US" sz="2000" dirty="0">
                <a:latin typeface="Arial"/>
                <a:ea typeface="Calibri"/>
                <a:cs typeface="Calibri"/>
              </a:rPr>
              <a:t>Sprite</a:t>
            </a:r>
            <a:r>
              <a:rPr lang="en-US" sz="2000" dirty="0">
                <a:solidFill>
                  <a:schemeClr val="bg1"/>
                </a:solidFill>
                <a:latin typeface="Arial"/>
                <a:ea typeface="+mn-lt"/>
                <a:cs typeface="Arial"/>
              </a:rPr>
              <a:t>|£3.12</a:t>
            </a:r>
          </a:p>
          <a:p>
            <a:pPr>
              <a:lnSpc>
                <a:spcPct val="150000"/>
              </a:lnSpc>
            </a:pPr>
            <a:r>
              <a:rPr lang="en-US" sz="2000" dirty="0">
                <a:latin typeface="Arial"/>
                <a:ea typeface="Calibri"/>
                <a:cs typeface="Calibri"/>
              </a:rPr>
              <a:t>Fanta</a:t>
            </a:r>
            <a:r>
              <a:rPr lang="en-US" sz="2000" dirty="0">
                <a:solidFill>
                  <a:schemeClr val="bg1"/>
                </a:solidFill>
                <a:latin typeface="Arial"/>
                <a:ea typeface="+mn-lt"/>
                <a:cs typeface="Arial"/>
              </a:rPr>
              <a:t>|£3.12</a:t>
            </a:r>
          </a:p>
          <a:p>
            <a:endParaRPr lang="en-US" sz="1200" dirty="0">
              <a:latin typeface="Arial"/>
              <a:ea typeface="Calibri"/>
              <a:cs typeface="Calibri"/>
            </a:endParaRPr>
          </a:p>
          <a:p>
            <a:endParaRPr lang="en-US" sz="1200" dirty="0">
              <a:latin typeface="Arial"/>
              <a:ea typeface="Calibri"/>
              <a:cs typeface="Calibri"/>
            </a:endParaRPr>
          </a:p>
          <a:p>
            <a:endParaRPr lang="en-US" sz="1200" dirty="0">
              <a:latin typeface="Arial"/>
              <a:ea typeface="Calibri"/>
              <a:cs typeface="Calibri"/>
            </a:endParaRPr>
          </a:p>
          <a:p>
            <a:endParaRPr lang="en-US" sz="1200" dirty="0">
              <a:latin typeface="Arial"/>
              <a:ea typeface="Calibri"/>
              <a:cs typeface="Calibri"/>
            </a:endParaRPr>
          </a:p>
          <a:p>
            <a:endParaRPr lang="en-US" sz="1200" dirty="0">
              <a:latin typeface="Arial"/>
              <a:ea typeface="Calibri"/>
              <a:cs typeface="Calibri"/>
            </a:endParaRPr>
          </a:p>
          <a:p>
            <a:r>
              <a:rPr lang="en-US" sz="2000" b="1" dirty="0">
                <a:solidFill>
                  <a:schemeClr val="bg1"/>
                </a:solidFill>
                <a:latin typeface="Arial"/>
                <a:ea typeface="Calibri"/>
                <a:cs typeface="Calibri"/>
              </a:rPr>
              <a:t>Wine </a:t>
            </a:r>
            <a:endParaRPr lang="en-US" sz="2000" dirty="0">
              <a:solidFill>
                <a:srgbClr val="374151"/>
              </a:solidFill>
              <a:latin typeface="Arial"/>
              <a:ea typeface="+mn-lt"/>
              <a:cs typeface="+mn-lt"/>
            </a:endParaRPr>
          </a:p>
          <a:p>
            <a:pPr>
              <a:lnSpc>
                <a:spcPct val="150000"/>
              </a:lnSpc>
            </a:pPr>
            <a:r>
              <a:rPr lang="en-US" sz="2000" dirty="0">
                <a:solidFill>
                  <a:srgbClr val="374151"/>
                </a:solidFill>
                <a:latin typeface="Arial"/>
                <a:ea typeface="+mn-lt"/>
                <a:cs typeface="+mn-lt"/>
              </a:rPr>
              <a:t>Rosé  </a:t>
            </a:r>
            <a:r>
              <a:rPr lang="en-US" sz="2000" dirty="0">
                <a:solidFill>
                  <a:schemeClr val="bg1"/>
                </a:solidFill>
                <a:latin typeface="Arial"/>
                <a:ea typeface="+mn-lt"/>
                <a:cs typeface="+mn-lt"/>
              </a:rPr>
              <a:t>|£13.34</a:t>
            </a:r>
            <a:endParaRPr lang="en-US" sz="2000" dirty="0">
              <a:solidFill>
                <a:schemeClr val="bg1"/>
              </a:solidFill>
              <a:latin typeface="Arial"/>
              <a:cs typeface="Arial"/>
            </a:endParaRPr>
          </a:p>
          <a:p>
            <a:pPr>
              <a:lnSpc>
                <a:spcPct val="150000"/>
              </a:lnSpc>
            </a:pPr>
            <a:r>
              <a:rPr lang="en-US" sz="2000" dirty="0">
                <a:solidFill>
                  <a:srgbClr val="374151"/>
                </a:solidFill>
                <a:latin typeface="Arial"/>
                <a:ea typeface="+mn-lt"/>
                <a:cs typeface="+mn-lt"/>
              </a:rPr>
              <a:t>Prosecco  </a:t>
            </a:r>
            <a:r>
              <a:rPr lang="en-US" sz="2000" dirty="0">
                <a:solidFill>
                  <a:schemeClr val="bg1"/>
                </a:solidFill>
                <a:latin typeface="Arial"/>
                <a:ea typeface="+mn-lt"/>
                <a:cs typeface="+mn-lt"/>
              </a:rPr>
              <a:t>|£17.99</a:t>
            </a:r>
          </a:p>
          <a:p>
            <a:pPr>
              <a:lnSpc>
                <a:spcPct val="150000"/>
              </a:lnSpc>
            </a:pPr>
            <a:r>
              <a:rPr lang="en-US" sz="2000" dirty="0">
                <a:solidFill>
                  <a:srgbClr val="374151"/>
                </a:solidFill>
                <a:latin typeface="Arial"/>
                <a:ea typeface="+mn-lt"/>
                <a:cs typeface="+mn-lt"/>
              </a:rPr>
              <a:t>Rioja Gran </a:t>
            </a:r>
            <a:r>
              <a:rPr lang="en-US" sz="2000" dirty="0" err="1">
                <a:solidFill>
                  <a:srgbClr val="374151"/>
                </a:solidFill>
                <a:latin typeface="Arial"/>
                <a:ea typeface="+mn-lt"/>
                <a:cs typeface="+mn-lt"/>
              </a:rPr>
              <a:t>Reserva</a:t>
            </a:r>
            <a:r>
              <a:rPr lang="en-US" sz="2000" dirty="0">
                <a:solidFill>
                  <a:srgbClr val="374151"/>
                </a:solidFill>
                <a:latin typeface="Arial"/>
                <a:ea typeface="+mn-lt"/>
                <a:cs typeface="+mn-lt"/>
              </a:rPr>
              <a:t> </a:t>
            </a:r>
            <a:r>
              <a:rPr lang="en-US" sz="2000" dirty="0">
                <a:solidFill>
                  <a:schemeClr val="bg1"/>
                </a:solidFill>
                <a:latin typeface="Arial"/>
                <a:ea typeface="+mn-lt"/>
                <a:cs typeface="+mn-lt"/>
              </a:rPr>
              <a:t>|£18.56</a:t>
            </a:r>
            <a:endParaRPr lang="en-US" sz="2000" dirty="0">
              <a:solidFill>
                <a:schemeClr val="bg1"/>
              </a:solidFill>
              <a:latin typeface="Arial"/>
              <a:ea typeface="+mn-lt"/>
              <a:cs typeface="Arial"/>
            </a:endParaRPr>
          </a:p>
          <a:p>
            <a:pPr>
              <a:lnSpc>
                <a:spcPct val="150000"/>
              </a:lnSpc>
            </a:pPr>
            <a:r>
              <a:rPr lang="en-US" sz="2000" dirty="0">
                <a:solidFill>
                  <a:srgbClr val="374151"/>
                </a:solidFill>
                <a:latin typeface="Arial"/>
                <a:ea typeface="+mn-lt"/>
                <a:cs typeface="+mn-lt"/>
              </a:rPr>
              <a:t>Pinot Noir </a:t>
            </a:r>
            <a:r>
              <a:rPr lang="en-US" sz="2000" dirty="0">
                <a:solidFill>
                  <a:schemeClr val="bg1"/>
                </a:solidFill>
                <a:latin typeface="Arial"/>
                <a:ea typeface="+mn-lt"/>
                <a:cs typeface="+mn-lt"/>
              </a:rPr>
              <a:t>|£15.09</a:t>
            </a:r>
            <a:endParaRPr lang="en-US" sz="1200" dirty="0">
              <a:solidFill>
                <a:srgbClr val="374151"/>
              </a:solidFill>
              <a:latin typeface="Arial"/>
              <a:ea typeface="+mn-lt"/>
              <a:cs typeface="+mn-lt"/>
            </a:endParaRPr>
          </a:p>
          <a:p>
            <a:endParaRPr lang="en-US" sz="2000" b="1" dirty="0">
              <a:solidFill>
                <a:srgbClr val="FF0000"/>
              </a:solidFill>
              <a:latin typeface="Arial"/>
              <a:ea typeface="+mn-lt"/>
              <a:cs typeface="+mn-lt"/>
            </a:endParaRPr>
          </a:p>
          <a:p>
            <a:r>
              <a:rPr lang="en-US" sz="2000" b="1" dirty="0">
                <a:solidFill>
                  <a:srgbClr val="FF0000"/>
                </a:solidFill>
                <a:latin typeface="Arial"/>
                <a:ea typeface="+mn-lt"/>
                <a:cs typeface="+mn-lt"/>
              </a:rPr>
              <a:t>NOTE</a:t>
            </a:r>
          </a:p>
          <a:p>
            <a:endParaRPr lang="en-US" sz="1200" dirty="0">
              <a:solidFill>
                <a:srgbClr val="374151"/>
              </a:solidFill>
              <a:latin typeface="Arial"/>
              <a:ea typeface="+mn-lt"/>
              <a:cs typeface="+mn-lt"/>
            </a:endParaRPr>
          </a:p>
          <a:p>
            <a:r>
              <a:rPr lang="en-GB" sz="2000" b="1" dirty="0">
                <a:solidFill>
                  <a:srgbClr val="000000"/>
                </a:solidFill>
                <a:latin typeface="Arial"/>
                <a:ea typeface="+mn-lt"/>
                <a:cs typeface="Arial"/>
              </a:rPr>
              <a:t>WHEN EATING AMONG PARTIES OF FIVE OR MORE, CONSIDER TAKING ADVANTAGE OF SPECIAL DISCOUNTS TO MAKE YOUR DAY CONSIDERABLY MORE WORTHWHILE.</a:t>
            </a:r>
            <a:endParaRPr lang="en-US" dirty="0"/>
          </a:p>
        </p:txBody>
      </p:sp>
      <p:sp>
        <p:nvSpPr>
          <p:cNvPr id="6" name="TextBox 5">
            <a:extLst>
              <a:ext uri="{FF2B5EF4-FFF2-40B4-BE49-F238E27FC236}">
                <a16:creationId xmlns:a16="http://schemas.microsoft.com/office/drawing/2014/main" id="{D812A9DA-2F41-85B2-CE62-30A246770598}"/>
              </a:ext>
            </a:extLst>
          </p:cNvPr>
          <p:cNvSpPr txBox="1"/>
          <p:nvPr/>
        </p:nvSpPr>
        <p:spPr>
          <a:xfrm>
            <a:off x="-1541" y="13607"/>
            <a:ext cx="6185783" cy="6863417"/>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b="1" dirty="0">
              <a:solidFill>
                <a:srgbClr val="FF0000"/>
              </a:solidFill>
              <a:highlight>
                <a:srgbClr val="FFFF00"/>
              </a:highlight>
              <a:latin typeface="Arial"/>
              <a:ea typeface="Calibri"/>
              <a:cs typeface="Calibri"/>
            </a:endParaRPr>
          </a:p>
          <a:p>
            <a:endParaRPr lang="en-GB" sz="2000" b="1" dirty="0">
              <a:solidFill>
                <a:srgbClr val="FF0000"/>
              </a:solidFill>
              <a:highlight>
                <a:srgbClr val="FFFF00"/>
              </a:highlight>
              <a:latin typeface="Arial"/>
              <a:ea typeface="Calibri"/>
              <a:cs typeface="Calibri"/>
            </a:endParaRPr>
          </a:p>
          <a:p>
            <a:endParaRPr lang="en-GB" sz="2000" b="1" dirty="0">
              <a:solidFill>
                <a:srgbClr val="FF0000"/>
              </a:solidFill>
              <a:highlight>
                <a:srgbClr val="FFFF00"/>
              </a:highlight>
              <a:latin typeface="Arial"/>
              <a:ea typeface="Calibri"/>
              <a:cs typeface="Calibri"/>
            </a:endParaRPr>
          </a:p>
          <a:p>
            <a:endParaRPr lang="en-GB" sz="2000" b="1" dirty="0">
              <a:solidFill>
                <a:srgbClr val="FF0000"/>
              </a:solidFill>
              <a:highlight>
                <a:srgbClr val="FFFF00"/>
              </a:highlight>
              <a:latin typeface="Arial"/>
              <a:ea typeface="Calibri"/>
              <a:cs typeface="Calibri"/>
            </a:endParaRPr>
          </a:p>
          <a:p>
            <a:endParaRPr lang="en-GB" sz="2000" b="1" dirty="0">
              <a:solidFill>
                <a:srgbClr val="FF0000"/>
              </a:solidFill>
              <a:highlight>
                <a:srgbClr val="FFFF00"/>
              </a:highlight>
              <a:latin typeface="Arial"/>
              <a:ea typeface="Calibri"/>
              <a:cs typeface="Calibri"/>
            </a:endParaRPr>
          </a:p>
          <a:p>
            <a:endParaRPr lang="en-GB" sz="2000" b="1" dirty="0">
              <a:solidFill>
                <a:srgbClr val="FF0000"/>
              </a:solidFill>
              <a:highlight>
                <a:srgbClr val="FFFF00"/>
              </a:highlight>
              <a:latin typeface="Arial"/>
              <a:ea typeface="Calibri"/>
              <a:cs typeface="Calibri"/>
            </a:endParaRPr>
          </a:p>
          <a:p>
            <a:r>
              <a:rPr lang="en-GB" sz="2000" b="1" dirty="0">
                <a:solidFill>
                  <a:schemeClr val="bg1"/>
                </a:solidFill>
                <a:latin typeface="Arial"/>
                <a:ea typeface="Calibri"/>
                <a:cs typeface="Calibri"/>
              </a:rPr>
              <a:t>Beverages</a:t>
            </a:r>
            <a:endParaRPr lang="en-US" sz="2000" b="1" dirty="0">
              <a:solidFill>
                <a:schemeClr val="bg1"/>
              </a:solidFill>
              <a:latin typeface="Arial"/>
              <a:ea typeface="Calibri"/>
              <a:cs typeface="Calibri"/>
            </a:endParaRPr>
          </a:p>
          <a:p>
            <a:pPr>
              <a:lnSpc>
                <a:spcPct val="150000"/>
              </a:lnSpc>
            </a:pPr>
            <a:r>
              <a:rPr lang="en-GB" dirty="0">
                <a:solidFill>
                  <a:srgbClr val="374151"/>
                </a:solidFill>
                <a:latin typeface="Arial"/>
                <a:ea typeface="Calibri"/>
                <a:cs typeface="Calibri"/>
              </a:rPr>
              <a:t>Sparkling Raspberry Lemonade |</a:t>
            </a:r>
            <a:r>
              <a:rPr lang="en-GB" dirty="0">
                <a:solidFill>
                  <a:schemeClr val="bg1"/>
                </a:solidFill>
                <a:latin typeface="Arial"/>
                <a:ea typeface="Calibri"/>
                <a:cs typeface="Calibri"/>
              </a:rPr>
              <a:t>£8.90</a:t>
            </a:r>
            <a:endParaRPr lang="en-US" dirty="0">
              <a:solidFill>
                <a:schemeClr val="bg1"/>
              </a:solidFill>
              <a:latin typeface="Arial"/>
              <a:ea typeface="Calibri"/>
              <a:cs typeface="Calibri"/>
            </a:endParaRPr>
          </a:p>
          <a:p>
            <a:pPr>
              <a:lnSpc>
                <a:spcPct val="150000"/>
              </a:lnSpc>
            </a:pPr>
            <a:r>
              <a:rPr lang="en-GB" dirty="0">
                <a:solidFill>
                  <a:srgbClr val="374151"/>
                </a:solidFill>
                <a:latin typeface="Arial"/>
                <a:ea typeface="Calibri"/>
                <a:cs typeface="Calibri"/>
              </a:rPr>
              <a:t>fresh mint and lime </a:t>
            </a:r>
            <a:r>
              <a:rPr lang="en-GB" dirty="0">
                <a:solidFill>
                  <a:schemeClr val="bg1"/>
                </a:solidFill>
                <a:latin typeface="Arial"/>
                <a:ea typeface="Calibri"/>
                <a:cs typeface="Calibri"/>
              </a:rPr>
              <a:t>|£9.22</a:t>
            </a:r>
            <a:endParaRPr lang="en-US" dirty="0">
              <a:solidFill>
                <a:schemeClr val="bg1"/>
              </a:solidFill>
              <a:latin typeface="Arial"/>
              <a:ea typeface="Calibri"/>
              <a:cs typeface="Calibri"/>
            </a:endParaRPr>
          </a:p>
          <a:p>
            <a:pPr>
              <a:lnSpc>
                <a:spcPct val="150000"/>
              </a:lnSpc>
            </a:pPr>
            <a:r>
              <a:rPr lang="en-GB" dirty="0">
                <a:solidFill>
                  <a:srgbClr val="374151"/>
                </a:solidFill>
                <a:latin typeface="Arial"/>
                <a:ea typeface="Calibri"/>
                <a:cs typeface="Calibri"/>
              </a:rPr>
              <a:t>Tropical blend juice |</a:t>
            </a:r>
            <a:r>
              <a:rPr lang="en-GB" dirty="0">
                <a:solidFill>
                  <a:schemeClr val="bg1"/>
                </a:solidFill>
                <a:latin typeface="Arial"/>
                <a:ea typeface="Calibri"/>
                <a:cs typeface="Calibri"/>
              </a:rPr>
              <a:t>£9.21</a:t>
            </a:r>
            <a:endParaRPr lang="en-US" dirty="0">
              <a:solidFill>
                <a:schemeClr val="bg1"/>
              </a:solidFill>
              <a:latin typeface="Arial"/>
              <a:ea typeface="Calibri"/>
              <a:cs typeface="Calibri"/>
            </a:endParaRPr>
          </a:p>
          <a:p>
            <a:pPr>
              <a:lnSpc>
                <a:spcPct val="150000"/>
              </a:lnSpc>
            </a:pPr>
            <a:r>
              <a:rPr lang="en-GB" dirty="0">
                <a:solidFill>
                  <a:srgbClr val="374151"/>
                </a:solidFill>
                <a:latin typeface="Arial"/>
                <a:ea typeface="Calibri"/>
                <a:cs typeface="Calibri"/>
              </a:rPr>
              <a:t>Iced Caramel Macchiato </a:t>
            </a:r>
            <a:r>
              <a:rPr lang="en-GB" dirty="0">
                <a:solidFill>
                  <a:schemeClr val="bg1"/>
                </a:solidFill>
                <a:latin typeface="Arial"/>
                <a:ea typeface="Calibri"/>
                <a:cs typeface="Calibri"/>
              </a:rPr>
              <a:t>|£8.99</a:t>
            </a:r>
            <a:endParaRPr lang="en-US" dirty="0">
              <a:solidFill>
                <a:schemeClr val="bg1"/>
              </a:solidFill>
              <a:latin typeface="Arial"/>
              <a:ea typeface="Calibri"/>
              <a:cs typeface="Calibri"/>
            </a:endParaRPr>
          </a:p>
          <a:p>
            <a:endParaRPr lang="en-GB" sz="1200" dirty="0">
              <a:solidFill>
                <a:srgbClr val="374151"/>
              </a:solidFill>
              <a:latin typeface="Arial"/>
              <a:ea typeface="Calibri"/>
              <a:cs typeface="Calibri"/>
            </a:endParaRPr>
          </a:p>
          <a:p>
            <a:endParaRPr lang="en-GB" sz="1200" dirty="0">
              <a:solidFill>
                <a:srgbClr val="374151"/>
              </a:solidFill>
              <a:latin typeface="Arial"/>
              <a:ea typeface="Calibri"/>
              <a:cs typeface="Calibri"/>
            </a:endParaRPr>
          </a:p>
          <a:p>
            <a:endParaRPr lang="en-GB" sz="1200" dirty="0">
              <a:solidFill>
                <a:srgbClr val="374151"/>
              </a:solidFill>
              <a:latin typeface="Arial"/>
              <a:ea typeface="Calibri"/>
              <a:cs typeface="Calibri"/>
            </a:endParaRPr>
          </a:p>
          <a:p>
            <a:r>
              <a:rPr lang="en-GB" sz="2400" b="1" dirty="0">
                <a:solidFill>
                  <a:srgbClr val="FF0000"/>
                </a:solidFill>
                <a:latin typeface="Arial"/>
                <a:ea typeface="Calibri"/>
                <a:cs typeface="Calibri"/>
              </a:rPr>
              <a:t>NOTE</a:t>
            </a:r>
            <a:r>
              <a:rPr lang="en-GB" sz="2400" b="1" dirty="0">
                <a:solidFill>
                  <a:srgbClr val="FF0000"/>
                </a:solidFill>
                <a:highlight>
                  <a:srgbClr val="FFFF00"/>
                </a:highlight>
                <a:latin typeface="Arial"/>
                <a:ea typeface="Calibri"/>
                <a:cs typeface="Calibri"/>
              </a:rPr>
              <a:t> </a:t>
            </a:r>
            <a:endParaRPr lang="en-US" sz="2400" b="1" dirty="0">
              <a:solidFill>
                <a:srgbClr val="FF0000"/>
              </a:solidFill>
              <a:highlight>
                <a:srgbClr val="FFFF00"/>
              </a:highlight>
              <a:latin typeface="Arial"/>
              <a:ea typeface="Calibri"/>
              <a:cs typeface="Calibri"/>
            </a:endParaRPr>
          </a:p>
          <a:p>
            <a:endParaRPr lang="en-GB" sz="1200" dirty="0">
              <a:latin typeface="Arial"/>
              <a:ea typeface="Calibri"/>
              <a:cs typeface="Calibri"/>
            </a:endParaRPr>
          </a:p>
          <a:p>
            <a:r>
              <a:rPr lang="en-GB" sz="2000" b="1" dirty="0">
                <a:latin typeface="Arial"/>
                <a:ea typeface="Calibri"/>
                <a:cs typeface="Calibri"/>
              </a:rPr>
              <a:t>LARGE GROUP DELIGHTS: ENJOY OUR CAREFULLY DESIGNED PRE-ORDER MEALS, CREATED TO</a:t>
            </a:r>
            <a:r>
              <a:rPr lang="en-GB" sz="1200" b="1" dirty="0">
                <a:latin typeface="Arial"/>
                <a:ea typeface="Calibri"/>
                <a:cs typeface="Calibri"/>
              </a:rPr>
              <a:t> </a:t>
            </a:r>
            <a:r>
              <a:rPr lang="en-GB" sz="2000" b="1" dirty="0">
                <a:latin typeface="Arial"/>
                <a:ea typeface="Calibri"/>
                <a:cs typeface="Calibri"/>
              </a:rPr>
              <a:t>PLEASE EVERY PALATE AND GUARANTEE AN EXCEPTIONAL MEALTIME EXPERIENCE, FOR ANY NUMBER OF 15 OR LARGER. </a:t>
            </a:r>
            <a:endParaRPr lang="en-US" sz="2000" b="1" dirty="0">
              <a:latin typeface="Arial"/>
              <a:ea typeface="Calibri"/>
              <a:cs typeface="Calibri"/>
            </a:endParaRPr>
          </a:p>
        </p:txBody>
      </p:sp>
      <p:pic>
        <p:nvPicPr>
          <p:cNvPr id="7" name="Picture 7" descr="Logo, company name&#10;&#10;Description automatically generated">
            <a:extLst>
              <a:ext uri="{FF2B5EF4-FFF2-40B4-BE49-F238E27FC236}">
                <a16:creationId xmlns:a16="http://schemas.microsoft.com/office/drawing/2014/main" id="{097EAE65-46E0-59BA-634A-443A4AF6983A}"/>
              </a:ext>
            </a:extLst>
          </p:cNvPr>
          <p:cNvPicPr>
            <a:picLocks noChangeAspect="1"/>
          </p:cNvPicPr>
          <p:nvPr/>
        </p:nvPicPr>
        <p:blipFill>
          <a:blip r:embed="rId3"/>
          <a:stretch>
            <a:fillRect/>
          </a:stretch>
        </p:blipFill>
        <p:spPr>
          <a:xfrm>
            <a:off x="66136" y="72978"/>
            <a:ext cx="2743200" cy="1694861"/>
          </a:xfrm>
          <a:prstGeom prst="rect">
            <a:avLst/>
          </a:prstGeom>
        </p:spPr>
      </p:pic>
      <p:pic>
        <p:nvPicPr>
          <p:cNvPr id="9" name="Picture 9" descr="A picture containing glass, green, drink, fruit drink&#10;&#10;Description automatically generated">
            <a:extLst>
              <a:ext uri="{FF2B5EF4-FFF2-40B4-BE49-F238E27FC236}">
                <a16:creationId xmlns:a16="http://schemas.microsoft.com/office/drawing/2014/main" id="{BA667C0A-A4EB-18D6-6938-C386B34F2A12}"/>
              </a:ext>
            </a:extLst>
          </p:cNvPr>
          <p:cNvPicPr>
            <a:picLocks noChangeAspect="1"/>
          </p:cNvPicPr>
          <p:nvPr/>
        </p:nvPicPr>
        <p:blipFill>
          <a:blip r:embed="rId4"/>
          <a:stretch>
            <a:fillRect/>
          </a:stretch>
        </p:blipFill>
        <p:spPr>
          <a:xfrm>
            <a:off x="3661815" y="3316599"/>
            <a:ext cx="2259942" cy="1513038"/>
          </a:xfrm>
          <a:prstGeom prst="rect">
            <a:avLst/>
          </a:prstGeom>
        </p:spPr>
      </p:pic>
      <p:pic>
        <p:nvPicPr>
          <p:cNvPr id="10" name="Picture 10" descr="A picture containing cup, table, glass, beverage&#10;&#10;Description automatically generated">
            <a:extLst>
              <a:ext uri="{FF2B5EF4-FFF2-40B4-BE49-F238E27FC236}">
                <a16:creationId xmlns:a16="http://schemas.microsoft.com/office/drawing/2014/main" id="{3928FF62-A09E-DEDA-43FF-1D84165480DD}"/>
              </a:ext>
            </a:extLst>
          </p:cNvPr>
          <p:cNvPicPr>
            <a:picLocks noChangeAspect="1"/>
          </p:cNvPicPr>
          <p:nvPr/>
        </p:nvPicPr>
        <p:blipFill>
          <a:blip r:embed="rId5"/>
          <a:stretch>
            <a:fillRect/>
          </a:stretch>
        </p:blipFill>
        <p:spPr>
          <a:xfrm>
            <a:off x="4007232" y="25561"/>
            <a:ext cx="1914525" cy="2091102"/>
          </a:xfrm>
          <a:prstGeom prst="rect">
            <a:avLst/>
          </a:prstGeom>
        </p:spPr>
      </p:pic>
      <p:pic>
        <p:nvPicPr>
          <p:cNvPr id="12" name="Picture 12" descr="A picture containing cup, glass, drink, food&#10;&#10;Description automatically generated">
            <a:extLst>
              <a:ext uri="{FF2B5EF4-FFF2-40B4-BE49-F238E27FC236}">
                <a16:creationId xmlns:a16="http://schemas.microsoft.com/office/drawing/2014/main" id="{45DEE0EF-6738-091E-EC89-EB17CF111081}"/>
              </a:ext>
            </a:extLst>
          </p:cNvPr>
          <p:cNvPicPr>
            <a:picLocks noChangeAspect="1"/>
          </p:cNvPicPr>
          <p:nvPr/>
        </p:nvPicPr>
        <p:blipFill>
          <a:blip r:embed="rId6"/>
          <a:stretch>
            <a:fillRect/>
          </a:stretch>
        </p:blipFill>
        <p:spPr>
          <a:xfrm>
            <a:off x="8157023" y="27041"/>
            <a:ext cx="2495550" cy="1828800"/>
          </a:xfrm>
          <a:prstGeom prst="rect">
            <a:avLst/>
          </a:prstGeom>
        </p:spPr>
      </p:pic>
      <p:pic>
        <p:nvPicPr>
          <p:cNvPr id="14" name="Picture 14" descr="A picture containing text, bottle, wine, empty&#10;&#10;Description automatically generated">
            <a:extLst>
              <a:ext uri="{FF2B5EF4-FFF2-40B4-BE49-F238E27FC236}">
                <a16:creationId xmlns:a16="http://schemas.microsoft.com/office/drawing/2014/main" id="{D1AF2ED7-5C92-1FA7-BDB8-0015E4D54E6C}"/>
              </a:ext>
            </a:extLst>
          </p:cNvPr>
          <p:cNvPicPr>
            <a:picLocks noChangeAspect="1"/>
          </p:cNvPicPr>
          <p:nvPr/>
        </p:nvPicPr>
        <p:blipFill>
          <a:blip r:embed="rId7"/>
          <a:stretch>
            <a:fillRect/>
          </a:stretch>
        </p:blipFill>
        <p:spPr>
          <a:xfrm>
            <a:off x="10652574" y="-1"/>
            <a:ext cx="1446424" cy="1828799"/>
          </a:xfrm>
          <a:prstGeom prst="rect">
            <a:avLst/>
          </a:prstGeom>
        </p:spPr>
      </p:pic>
      <p:pic>
        <p:nvPicPr>
          <p:cNvPr id="15" name="Picture 15">
            <a:extLst>
              <a:ext uri="{FF2B5EF4-FFF2-40B4-BE49-F238E27FC236}">
                <a16:creationId xmlns:a16="http://schemas.microsoft.com/office/drawing/2014/main" id="{2B107DA0-66DE-BD7C-7734-68CE42C694B0}"/>
              </a:ext>
            </a:extLst>
          </p:cNvPr>
          <p:cNvPicPr>
            <a:picLocks noChangeAspect="1"/>
          </p:cNvPicPr>
          <p:nvPr/>
        </p:nvPicPr>
        <p:blipFill>
          <a:blip r:embed="rId8"/>
          <a:stretch>
            <a:fillRect/>
          </a:stretch>
        </p:blipFill>
        <p:spPr>
          <a:xfrm>
            <a:off x="9956089" y="2850285"/>
            <a:ext cx="1981919" cy="1182358"/>
          </a:xfrm>
          <a:prstGeom prst="rect">
            <a:avLst/>
          </a:prstGeom>
        </p:spPr>
      </p:pic>
    </p:spTree>
    <p:extLst>
      <p:ext uri="{BB962C8B-B14F-4D97-AF65-F5344CB8AC3E}">
        <p14:creationId xmlns:p14="http://schemas.microsoft.com/office/powerpoint/2010/main" val="25307830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FD5F3A-55D8-59B7-65A5-C64ABB178571}"/>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References</a:t>
            </a:r>
          </a:p>
        </p:txBody>
      </p:sp>
      <p:pic>
        <p:nvPicPr>
          <p:cNvPr id="5" name="Content Placeholder 4">
            <a:extLst>
              <a:ext uri="{FF2B5EF4-FFF2-40B4-BE49-F238E27FC236}">
                <a16:creationId xmlns:a16="http://schemas.microsoft.com/office/drawing/2014/main" id="{10F6C5E2-28D3-8544-7034-D3716A808A91}"/>
              </a:ext>
            </a:extLst>
          </p:cNvPr>
          <p:cNvPicPr>
            <a:picLocks noGrp="1" noChangeAspect="1"/>
          </p:cNvPicPr>
          <p:nvPr>
            <p:ph idx="1"/>
          </p:nvPr>
        </p:nvPicPr>
        <p:blipFill>
          <a:blip r:embed="rId2"/>
          <a:stretch>
            <a:fillRect/>
          </a:stretch>
        </p:blipFill>
        <p:spPr>
          <a:xfrm>
            <a:off x="4777316" y="1225273"/>
            <a:ext cx="6780700" cy="4407454"/>
          </a:xfrm>
          <a:prstGeom prst="rect">
            <a:avLst/>
          </a:prstGeom>
        </p:spPr>
      </p:pic>
    </p:spTree>
    <p:extLst>
      <p:ext uri="{BB962C8B-B14F-4D97-AF65-F5344CB8AC3E}">
        <p14:creationId xmlns:p14="http://schemas.microsoft.com/office/powerpoint/2010/main" val="417585408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407</Words>
  <PresentationFormat>Widescreen</PresentationFormat>
  <Paragraphs>103</Paragraphs>
  <Slides>4</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Hotel Trinity</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2013-07-15T20:26:40Z</dcterms:created>
  <dcterms:modified xsi:type="dcterms:W3CDTF">2023-06-09T17:35:03Z</dcterms:modified>
</cp:coreProperties>
</file>