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8" r:id="rId3"/>
    <p:sldId id="257" r:id="rId4"/>
    <p:sldId id="270" r:id="rId5"/>
    <p:sldId id="269" r:id="rId6"/>
    <p:sldId id="271" r:id="rId7"/>
    <p:sldId id="272" r:id="rId8"/>
    <p:sldId id="274" r:id="rId9"/>
    <p:sldId id="275" r:id="rId10"/>
    <p:sldId id="276" r:id="rId11"/>
    <p:sldId id="273" r:id="rId12"/>
    <p:sldId id="277" r:id="rId13"/>
    <p:sldId id="278" r:id="rId14"/>
    <p:sldId id="267" r:id="rId15"/>
  </p:sldIdLst>
  <p:sldSz cx="12192000" cy="6858000"/>
  <p:notesSz cx="6858000" cy="9144000"/>
  <p:defaultTextStyle>
    <a:defPPr>
      <a:defRPr lang="en-G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364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3256318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072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3868711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30683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505608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H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78917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838320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504835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895606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066825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4D1B9D1-BB6E-4AC6-9FCF-F7C3CEC76A0E}" type="datetimeFigureOut">
              <a:rPr lang="en-GH" smtClean="0"/>
              <a:t>31/12/2024</a:t>
            </a:fld>
            <a:endParaRPr lang="en-GH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72FE94B-81A8-4DB8-BECF-93BE895EAAB3}" type="slidenum">
              <a:rPr lang="en-GH" smtClean="0"/>
              <a:t>‹#›</a:t>
            </a:fld>
            <a:endParaRPr lang="en-GH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32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EBD4D3-E39D-433F-AA49-669916845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4" y="744585"/>
            <a:ext cx="10113645" cy="1075593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accent1"/>
                </a:solidFill>
                <a:latin typeface="Algerian" panose="04020705040A02060702" pitchFamily="82" charset="0"/>
              </a:rPr>
              <a:t>TITTLE</a:t>
            </a:r>
            <a:r>
              <a:rPr lang="en-US" b="1" dirty="0">
                <a:solidFill>
                  <a:schemeClr val="accent1"/>
                </a:solidFill>
                <a:latin typeface="Algerian" panose="04020705040A02060702" pitchFamily="82" charset="0"/>
              </a:rPr>
              <a:t/>
            </a:r>
            <a:br>
              <a:rPr lang="en-US" b="1" dirty="0">
                <a:solidFill>
                  <a:schemeClr val="accent1"/>
                </a:solidFill>
                <a:latin typeface="Algerian" panose="04020705040A02060702" pitchFamily="82" charset="0"/>
              </a:rPr>
            </a:br>
            <a:r>
              <a:rPr lang="en-US" sz="4900" b="1" dirty="0" smtClean="0">
                <a:solidFill>
                  <a:schemeClr val="accent1"/>
                </a:solidFill>
              </a:rPr>
              <a:t>THE ROLE OF MEDIA IN PUBLIC PROTECTION</a:t>
            </a:r>
            <a:r>
              <a:rPr lang="en-US" dirty="0"/>
              <a:t/>
            </a:r>
            <a:br>
              <a:rPr lang="en-US" dirty="0"/>
            </a:br>
            <a:endParaRPr lang="en-GH" b="1" dirty="0">
              <a:solidFill>
                <a:schemeClr val="accent1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FB5C832-18CF-4D45-AA46-0F1A8235C1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9634" y="1998617"/>
            <a:ext cx="10230829" cy="1580606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solidFill>
                  <a:schemeClr val="accent2"/>
                </a:solidFill>
              </a:rPr>
              <a:t>Subtitle</a:t>
            </a:r>
            <a:r>
              <a:rPr lang="en-US" sz="3600" b="1" dirty="0">
                <a:solidFill>
                  <a:schemeClr val="accent2"/>
                </a:solidFill>
              </a:rPr>
              <a:t>:</a:t>
            </a:r>
            <a:r>
              <a:rPr lang="en-US" sz="3600" dirty="0">
                <a:solidFill>
                  <a:schemeClr val="accent2"/>
                </a:solidFill>
              </a:rPr>
              <a:t> </a:t>
            </a:r>
            <a:endParaRPr lang="en-US" sz="3600" dirty="0" smtClean="0">
              <a:solidFill>
                <a:schemeClr val="accent2"/>
              </a:solidFill>
            </a:endParaRPr>
          </a:p>
          <a:p>
            <a:r>
              <a:rPr lang="en-US" sz="3600" dirty="0" smtClean="0">
                <a:solidFill>
                  <a:schemeClr val="accent2"/>
                </a:solidFill>
              </a:rPr>
              <a:t>Evaluating </a:t>
            </a:r>
            <a:r>
              <a:rPr lang="en-US" sz="3600" dirty="0">
                <a:solidFill>
                  <a:schemeClr val="accent2"/>
                </a:solidFill>
              </a:rPr>
              <a:t>Media Responsibility in Public Safety and Perception </a:t>
            </a:r>
            <a:endParaRPr lang="en-GH" sz="3600" dirty="0">
              <a:solidFill>
                <a:schemeClr val="accent2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xmlns="" id="{CFB5C832-18CF-4D45-AA46-0F1A8235C1A1}"/>
              </a:ext>
            </a:extLst>
          </p:cNvPr>
          <p:cNvSpPr txBox="1">
            <a:spLocks/>
          </p:cNvSpPr>
          <p:nvPr/>
        </p:nvSpPr>
        <p:spPr>
          <a:xfrm>
            <a:off x="492034" y="5024855"/>
            <a:ext cx="10230829" cy="1580606"/>
          </a:xfrm>
          <a:prstGeom prst="rect">
            <a:avLst/>
          </a:prstGeom>
        </p:spPr>
        <p:txBody>
          <a:bodyPr vert="horz" lIns="91440" tIns="0" rIns="9144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15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 smtClean="0">
                <a:solidFill>
                  <a:schemeClr val="bg1"/>
                </a:solidFill>
              </a:rPr>
              <a:t>PRESENTED BY : PORTIA BOATENG</a:t>
            </a:r>
          </a:p>
          <a:p>
            <a:r>
              <a:rPr lang="en-US" sz="3600" b="1" dirty="0" smtClean="0">
                <a:solidFill>
                  <a:schemeClr val="bg1"/>
                </a:solidFill>
              </a:rPr>
              <a:t>STUDENT ID : </a:t>
            </a:r>
            <a:r>
              <a:rPr lang="en-GH" sz="3600" b="1" dirty="0" smtClean="0">
                <a:solidFill>
                  <a:schemeClr val="bg1"/>
                </a:solidFill>
              </a:rPr>
              <a:t>21315</a:t>
            </a:r>
            <a:r>
              <a:rPr lang="en-US" sz="3600" b="1" dirty="0">
                <a:solidFill>
                  <a:schemeClr val="bg1"/>
                </a:solidFill>
              </a:rPr>
              <a:t>3</a:t>
            </a:r>
            <a:r>
              <a:rPr lang="en-GH" sz="3600" b="1" dirty="0" smtClean="0">
                <a:solidFill>
                  <a:schemeClr val="bg1"/>
                </a:solidFill>
              </a:rPr>
              <a:t>0</a:t>
            </a:r>
            <a:endParaRPr lang="en-US" sz="36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16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/>
              <a:t>INTRODUCTION</a:t>
            </a:r>
            <a:endParaRPr lang="en-US" sz="4000" b="1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 smtClean="0"/>
              <a:t>• </a:t>
            </a:r>
            <a:r>
              <a:rPr lang="en-US" sz="3600" b="1" dirty="0"/>
              <a:t>Definition of Public Protection:</a:t>
            </a:r>
            <a:r>
              <a:rPr lang="en-US" sz="3600" dirty="0"/>
              <a:t> Safeguarding civilians from harm through information, preparedness, and </a:t>
            </a:r>
            <a:r>
              <a:rPr lang="en-US" sz="3600" dirty="0" smtClean="0"/>
              <a:t>police service </a:t>
            </a:r>
            <a:r>
              <a:rPr lang="en-US" sz="3600" dirty="0"/>
              <a:t>collaboration (</a:t>
            </a:r>
            <a:r>
              <a:rPr lang="en-US" sz="3600" dirty="0" err="1"/>
              <a:t>Mawby</a:t>
            </a:r>
            <a:r>
              <a:rPr lang="en-US" sz="3600" dirty="0"/>
              <a:t>, 2010). </a:t>
            </a:r>
            <a:endParaRPr lang="en-US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• </a:t>
            </a:r>
            <a:r>
              <a:rPr lang="en-US" sz="3600" b="1" dirty="0"/>
              <a:t>Media’s Role:</a:t>
            </a:r>
            <a:r>
              <a:rPr lang="en-US" sz="3600" dirty="0"/>
              <a:t> A </a:t>
            </a:r>
            <a:r>
              <a:rPr lang="en-US" sz="3600" dirty="0" smtClean="0"/>
              <a:t>channel for </a:t>
            </a:r>
            <a:r>
              <a:rPr lang="en-US" sz="3600" dirty="0"/>
              <a:t>disseminating critical information and influencing public perceptions of safety and policing (</a:t>
            </a:r>
            <a:r>
              <a:rPr lang="en-US" sz="3600" dirty="0" err="1"/>
              <a:t>Chermak</a:t>
            </a:r>
            <a:r>
              <a:rPr lang="en-US" sz="3600" dirty="0"/>
              <a:t> &amp; Weiss, 2005).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49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257B5C2-8E1C-4155-B452-5B0806F62D07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449975" y="130629"/>
            <a:ext cx="9914709" cy="5598659"/>
          </a:xfrm>
        </p:spPr>
        <p:txBody>
          <a:bodyPr>
            <a:normAutofit/>
          </a:bodyPr>
          <a:lstStyle/>
          <a:p>
            <a:endParaRPr lang="en-US" b="1" dirty="0" smtClean="0"/>
          </a:p>
          <a:p>
            <a:endParaRPr lang="en-US" b="1" dirty="0"/>
          </a:p>
          <a:p>
            <a:r>
              <a:rPr lang="en-US" b="1" dirty="0" smtClean="0"/>
              <a:t>THE MEDIA’S ROLE IN POLICING</a:t>
            </a:r>
            <a:endParaRPr lang="en-US" dirty="0" smtClean="0"/>
          </a:p>
          <a:p>
            <a:pPr marL="0" indent="0">
              <a:buNone/>
            </a:pPr>
            <a:r>
              <a:rPr lang="en-US" b="1" dirty="0"/>
              <a:t> </a:t>
            </a:r>
            <a:r>
              <a:rPr lang="en-US" b="1" dirty="0" smtClean="0"/>
              <a:t>1. Dissemination of Information:</a:t>
            </a:r>
            <a:r>
              <a:rPr lang="en-US" dirty="0" smtClean="0"/>
              <a:t> </a:t>
            </a:r>
          </a:p>
          <a:p>
            <a:r>
              <a:rPr lang="en-US" cap="none" dirty="0" smtClean="0"/>
              <a:t> Alerts like amber alerts and evacuation orders </a:t>
            </a:r>
            <a:r>
              <a:rPr lang="en-US" dirty="0" smtClean="0"/>
              <a:t>(</a:t>
            </a:r>
            <a:r>
              <a:rPr lang="en-US" cap="none" dirty="0" smtClean="0"/>
              <a:t>Sorensen</a:t>
            </a:r>
            <a:r>
              <a:rPr lang="en-US" dirty="0" smtClean="0"/>
              <a:t>, 2020).</a:t>
            </a:r>
          </a:p>
          <a:p>
            <a:r>
              <a:rPr lang="en-US" dirty="0" smtClean="0"/>
              <a:t> Examples: </a:t>
            </a:r>
            <a:r>
              <a:rPr lang="en-US" cap="none" dirty="0" smtClean="0"/>
              <a:t>Boston Marathon Bombing updates </a:t>
            </a:r>
            <a:r>
              <a:rPr lang="en-US" dirty="0" smtClean="0"/>
              <a:t>(</a:t>
            </a:r>
            <a:r>
              <a:rPr lang="en-US" cap="none" dirty="0" smtClean="0"/>
              <a:t>Morin et al.</a:t>
            </a:r>
            <a:r>
              <a:rPr lang="en-US" dirty="0" smtClean="0"/>
              <a:t>, 2014).</a:t>
            </a:r>
          </a:p>
          <a:p>
            <a:endParaRPr lang="en-US" dirty="0" smtClean="0"/>
          </a:p>
          <a:p>
            <a:r>
              <a:rPr lang="en-US" dirty="0" smtClean="0"/>
              <a:t>2. </a:t>
            </a:r>
            <a:r>
              <a:rPr lang="en-US" b="1" dirty="0" smtClean="0"/>
              <a:t>Crime Prevention Education:</a:t>
            </a:r>
            <a:r>
              <a:rPr lang="en-US" dirty="0" smtClean="0"/>
              <a:t> </a:t>
            </a:r>
          </a:p>
          <a:p>
            <a:r>
              <a:rPr lang="en-US" cap="none" dirty="0" smtClean="0"/>
              <a:t>Campaigns on cybercrime, domestic violence, and safety tips (</a:t>
            </a:r>
            <a:r>
              <a:rPr lang="en-US" dirty="0" err="1"/>
              <a:t>J</a:t>
            </a:r>
            <a:r>
              <a:rPr lang="en-US" cap="none" dirty="0" err="1" smtClean="0"/>
              <a:t>ewkes</a:t>
            </a:r>
            <a:r>
              <a:rPr lang="en-US" cap="none" dirty="0" smtClean="0"/>
              <a:t>, 2015)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3. </a:t>
            </a:r>
            <a:r>
              <a:rPr lang="en-US" b="1" dirty="0" smtClean="0"/>
              <a:t>Transparency and Accountability:</a:t>
            </a:r>
            <a:r>
              <a:rPr lang="en-US" dirty="0" smtClean="0"/>
              <a:t> • Media coverage highlights both police achievements and misconduct (Manning, 2014).</a:t>
            </a:r>
          </a:p>
          <a:p>
            <a:endParaRPr lang="en-GH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50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913627"/>
            <a:ext cx="10058400" cy="1450757"/>
          </a:xfrm>
        </p:spPr>
        <p:txBody>
          <a:bodyPr/>
          <a:lstStyle/>
          <a:p>
            <a:r>
              <a:rPr lang="en-US" b="1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Media as a Communication Tool</a:t>
            </a:r>
            <a:r>
              <a:rPr lang="en-US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/>
            </a:r>
            <a:br>
              <a:rPr lang="en-US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97280" y="2274838"/>
            <a:ext cx="100584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3825"/>
            <a:r>
              <a:rPr lang="en-US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28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Traditional Media: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Radio, television, newspapers used for official updates (Bridges, 2012).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8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3825"/>
            <a:endParaRPr lang="en-US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3825"/>
            <a:r>
              <a:rPr lang="en-US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28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Social Media: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Platforms like Twitter and Facebook enable real-time communication (Crump, 2011).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Advantages: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Immediate reach, community engagement.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Challenges: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Risk of misinformation and rapid spread of panic (</a:t>
            </a:r>
            <a:r>
              <a:rPr lang="en-US" sz="2800" dirty="0" err="1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Vosoughi</a:t>
            </a:r>
            <a:r>
              <a:rPr lang="en-US" sz="28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et al., 2018).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217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1" y="370336"/>
            <a:ext cx="948363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3200" b="1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SHAPING PUBLIC PERCEPTION</a:t>
            </a:r>
          </a:p>
          <a:p>
            <a:pPr>
              <a:spcAft>
                <a:spcPts val="0"/>
              </a:spcAft>
            </a:pPr>
            <a:endParaRPr lang="en-US" sz="32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Positive Influence: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Highlighting community outreach and crime-solving success (</a:t>
            </a:r>
            <a:r>
              <a:rPr lang="en-US" sz="3200" dirty="0" err="1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Mawby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, 2010</a:t>
            </a:r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).</a:t>
            </a:r>
          </a:p>
          <a:p>
            <a:endParaRPr lang="en-US" sz="3200" dirty="0">
              <a:solidFill>
                <a:srgbClr val="111111"/>
              </a:solidFill>
              <a:latin typeface="system-ui"/>
              <a:ea typeface="Times New Roman" panose="02020603050405020304" pitchFamily="18" charset="0"/>
            </a:endParaRPr>
          </a:p>
          <a:p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Negative Influence: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Sensationalizing police misconduct or violent crimes (</a:t>
            </a:r>
            <a:r>
              <a:rPr lang="en-US" sz="3200" dirty="0" err="1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Chermak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et al., 2003</a:t>
            </a:r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).</a:t>
            </a:r>
          </a:p>
          <a:p>
            <a:endParaRPr lang="en-US" sz="3200" dirty="0">
              <a:solidFill>
                <a:srgbClr val="111111"/>
              </a:solidFill>
              <a:latin typeface="system-ui"/>
              <a:ea typeface="Times New Roman" panose="02020603050405020304" pitchFamily="18" charset="0"/>
            </a:endParaRPr>
          </a:p>
          <a:p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Case Study: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George Floyd protests (Campbell, 2021).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950478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COLLABORATION BETWEEN MEDIA AND POLICE 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 </a:t>
            </a:r>
            <a:r>
              <a:rPr lang="en-US" sz="3600" b="1" dirty="0"/>
              <a:t>Why It’s Needed:</a:t>
            </a:r>
            <a:r>
              <a:rPr lang="en-US" sz="3600" dirty="0"/>
              <a:t> </a:t>
            </a:r>
            <a:endParaRPr lang="en-US" sz="3600" dirty="0" smtClean="0"/>
          </a:p>
          <a:p>
            <a:r>
              <a:rPr lang="en-US" sz="3600" dirty="0" smtClean="0"/>
              <a:t>• </a:t>
            </a:r>
            <a:r>
              <a:rPr lang="en-US" sz="3600" dirty="0"/>
              <a:t>Ensures accurate reporting during crises (</a:t>
            </a:r>
            <a:r>
              <a:rPr lang="en-US" sz="3600" dirty="0" err="1"/>
              <a:t>Chermak</a:t>
            </a:r>
            <a:r>
              <a:rPr lang="en-US" sz="3600" dirty="0"/>
              <a:t> &amp; Weiss, 2005).</a:t>
            </a:r>
          </a:p>
          <a:p>
            <a:r>
              <a:rPr lang="en-US" sz="3600" dirty="0"/>
              <a:t>• Reduces public panic</a:t>
            </a:r>
            <a:r>
              <a:rPr lang="en-US" sz="3600" dirty="0" smtClean="0"/>
              <a:t>.</a:t>
            </a:r>
            <a:endParaRPr lang="en-US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267682"/>
          </a:xfrm>
        </p:spPr>
        <p:txBody>
          <a:bodyPr>
            <a:noAutofit/>
          </a:bodyPr>
          <a:lstStyle/>
          <a:p>
            <a:r>
              <a:rPr lang="en-US" sz="3400" b="1" dirty="0" smtClean="0"/>
              <a:t>Best </a:t>
            </a:r>
            <a:r>
              <a:rPr lang="en-US" sz="3400" b="1" dirty="0"/>
              <a:t>Practices</a:t>
            </a:r>
            <a:r>
              <a:rPr lang="en-US" sz="3400" b="1" dirty="0" smtClean="0"/>
              <a:t>:</a:t>
            </a:r>
          </a:p>
          <a:p>
            <a:r>
              <a:rPr lang="en-US" sz="3400" dirty="0" smtClean="0"/>
              <a:t> </a:t>
            </a:r>
            <a:r>
              <a:rPr lang="en-US" sz="3400" dirty="0"/>
              <a:t>• Training for media on sensitive reporting (</a:t>
            </a:r>
            <a:r>
              <a:rPr lang="en-US" sz="3400" dirty="0" err="1"/>
              <a:t>Mawby</a:t>
            </a:r>
            <a:r>
              <a:rPr lang="en-US" sz="3400" dirty="0"/>
              <a:t>, 2010).</a:t>
            </a:r>
          </a:p>
          <a:p>
            <a:r>
              <a:rPr lang="en-US" sz="3400" dirty="0"/>
              <a:t>• Police-media liaisons to provide verified information (</a:t>
            </a:r>
            <a:r>
              <a:rPr lang="en-US" sz="3400" dirty="0" err="1"/>
              <a:t>Chakrabarty</a:t>
            </a:r>
            <a:r>
              <a:rPr lang="en-US" sz="3400" dirty="0"/>
              <a:t>, 2009).</a:t>
            </a:r>
          </a:p>
          <a:p>
            <a:r>
              <a:rPr lang="en-US" sz="3400" dirty="0"/>
              <a:t> 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2332298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2064711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 smtClean="0"/>
              <a:t>MEDIA RESPONSIBILITY IN PUBLIC PROTECTION</a:t>
            </a:r>
            <a:br>
              <a:rPr lang="en-US" sz="3200" b="1" dirty="0" smtClean="0"/>
            </a:br>
            <a:r>
              <a:rPr lang="en-US" sz="3200" b="1" dirty="0" smtClean="0"/>
              <a:t/>
            </a:r>
            <a:br>
              <a:rPr lang="en-US" sz="3200" b="1" dirty="0" smtClean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85554"/>
            <a:ext cx="10058400" cy="3883540"/>
          </a:xfrm>
        </p:spPr>
        <p:txBody>
          <a:bodyPr/>
          <a:lstStyle/>
          <a:p>
            <a:r>
              <a:rPr lang="en-US" dirty="0" smtClean="0"/>
              <a:t>• </a:t>
            </a:r>
            <a:r>
              <a:rPr lang="en-US" b="1" dirty="0"/>
              <a:t>Ethical Reporting: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• </a:t>
            </a:r>
            <a:r>
              <a:rPr lang="en-US" dirty="0"/>
              <a:t>Accuracy, fairness, and minimizing harm </a:t>
            </a:r>
            <a:r>
              <a:rPr lang="en-US" dirty="0" smtClean="0"/>
              <a:t>(</a:t>
            </a:r>
            <a:r>
              <a:rPr lang="en-GH" dirty="0"/>
              <a:t>Society of Professional Journalism, 2014</a:t>
            </a:r>
            <a:r>
              <a:rPr lang="en-GH" dirty="0" smtClean="0"/>
              <a:t>)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• Avoiding sensationalism during crises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• </a:t>
            </a:r>
            <a:r>
              <a:rPr lang="en-US" b="1" dirty="0"/>
              <a:t>Legal Constraints:</a:t>
            </a:r>
            <a:r>
              <a:rPr lang="en-US" dirty="0"/>
              <a:t> • Contempt of court laws to prevent prejudiced trials (Weaver et al., 2006).</a:t>
            </a:r>
          </a:p>
          <a:p>
            <a:endParaRPr lang="en-US" dirty="0" smtClean="0"/>
          </a:p>
          <a:p>
            <a:r>
              <a:rPr lang="en-US" dirty="0" smtClean="0"/>
              <a:t>• </a:t>
            </a:r>
            <a:r>
              <a:rPr lang="en-US" b="1" dirty="0"/>
              <a:t>Examples of Failures:</a:t>
            </a:r>
            <a:r>
              <a:rPr lang="en-US" dirty="0"/>
              <a:t> • London riots framed as “gang violence” (Bridges, 2012).</a:t>
            </a:r>
          </a:p>
          <a:p>
            <a:r>
              <a:rPr lang="en-US" dirty="0"/>
              <a:t>• Mumbai attacks where live coverage aided attackers (</a:t>
            </a:r>
            <a:r>
              <a:rPr lang="en-US" dirty="0" err="1"/>
              <a:t>Chakrabarty</a:t>
            </a:r>
            <a:r>
              <a:rPr lang="en-US" dirty="0"/>
              <a:t>, 2009).</a:t>
            </a:r>
          </a:p>
        </p:txBody>
      </p:sp>
    </p:spTree>
    <p:extLst>
      <p:ext uri="{BB962C8B-B14F-4D97-AF65-F5344CB8AC3E}">
        <p14:creationId xmlns:p14="http://schemas.microsoft.com/office/powerpoint/2010/main" val="2595381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Challenges in the Digital Era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14325"/>
            <a:r>
              <a:rPr lang="en-US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24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Citizen Journalism: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24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Increased scrutiny of police behavior but risks spreading misinformation (Manning, 2014).</a:t>
            </a:r>
          </a:p>
          <a:p>
            <a:pPr marL="314325"/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24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Viral Misinformation: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24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Social media amplifies unverified claims (Simon et al., 2018).</a:t>
            </a:r>
          </a:p>
          <a:p>
            <a:pPr marL="314325"/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24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Impact on Trust: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24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Videos without context affecting public perception (Huey et al., 2012).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723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Evaluating Media’s Responsibility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Do Media Outlets Have Responsibility?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23825"/>
            <a:r>
              <a:rPr lang="en-US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 </a:t>
            </a:r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YES. </a:t>
            </a:r>
          </a:p>
          <a:p>
            <a:pPr marL="123825"/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Their 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influence on public safety and perception is undeniable (</a:t>
            </a:r>
            <a:r>
              <a:rPr lang="en-US" sz="3200" dirty="0" err="1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Jewkes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, 2015).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123825"/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Ethical obligations to report accurately and sensitively (SPJ, 2014).</a:t>
            </a:r>
          </a:p>
          <a:p>
            <a:pPr marL="314325"/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Must collaborate with law enforcement to prevent harm.</a:t>
            </a:r>
            <a:endParaRPr lang="en-US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949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4137" y="580789"/>
            <a:ext cx="10737669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4325"/>
            <a:r>
              <a:rPr lang="en-US" sz="3200" b="1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Recommendations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32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14325"/>
            <a:endParaRPr lang="en-US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14325"/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1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Training and Collaboration: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Joint workshops for journalists and police (</a:t>
            </a:r>
            <a:r>
              <a:rPr lang="en-US" sz="3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Chermak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&amp; Weiss, 2005).</a:t>
            </a:r>
          </a:p>
          <a:p>
            <a:pPr marL="314325"/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2.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Clear Guidelines: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Media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codes of conduct during crises (Weaver et al., 2006).</a:t>
            </a:r>
          </a:p>
          <a:p>
            <a:pPr marL="314325"/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3.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Fact-Checking Mechanisms: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Verifying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information before publication (</a:t>
            </a:r>
            <a:r>
              <a:rPr lang="en-US" sz="3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Vosoughi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al., 2018).</a:t>
            </a:r>
          </a:p>
          <a:p>
            <a:pPr marL="314325"/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4.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Leveraging Technology: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•</a:t>
            </a:r>
            <a:r>
              <a:rPr lang="en-US" sz="32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Use </a:t>
            </a:r>
            <a:r>
              <a:rPr lang="en-US" sz="32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Artificial Intelligence 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to counter misinformation in real-time (</a:t>
            </a:r>
            <a:r>
              <a:rPr lang="en-US" sz="3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Taddeo</a:t>
            </a:r>
            <a:r>
              <a:rPr lang="en-US" sz="3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2019).</a:t>
            </a:r>
          </a:p>
          <a:p>
            <a:pPr marL="219075"/>
            <a:r>
              <a:rPr lang="en-US" sz="3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658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9269" y="427879"/>
            <a:ext cx="106984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3825"/>
            <a:r>
              <a:rPr lang="en-US" sz="3600" b="1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Conclusion</a:t>
            </a:r>
            <a:r>
              <a:rPr lang="en-US" sz="3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123825"/>
            <a:endParaRPr lang="en-US" sz="3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3825"/>
            <a:r>
              <a:rPr lang="en-US" sz="3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600" dirty="0" smtClean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media plays a pivotal role in public protection by informing, educating, and influencing public perception.</a:t>
            </a:r>
          </a:p>
          <a:p>
            <a:pPr marL="123825"/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6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While media outlets contribute positively, they must exercise responsibility to avoid harm.</a:t>
            </a:r>
          </a:p>
          <a:p>
            <a:pPr marL="123825"/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•</a:t>
            </a:r>
            <a:r>
              <a:rPr lang="en-US" sz="3600" dirty="0">
                <a:solidFill>
                  <a:srgbClr val="111111"/>
                </a:solidFill>
                <a:latin typeface="system-ui"/>
                <a:ea typeface="Times New Roman" panose="02020603050405020304" pitchFamily="18" charset="0"/>
              </a:rPr>
              <a:t> </a:t>
            </a:r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Collaboration between </a:t>
            </a:r>
            <a:r>
              <a:rPr lang="en-US" sz="3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Police Service and </a:t>
            </a:r>
            <a:r>
              <a:rPr lang="en-US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media is essential to balance public safety and journalistic freedom.</a:t>
            </a:r>
            <a:endParaRPr lang="en-US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804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27017" y="-240701"/>
            <a:ext cx="10789536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rgbClr val="111111"/>
              </a:solidFill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000" b="1" dirty="0" smtClean="0">
                <a:solidFill>
                  <a:srgbClr val="111111"/>
                </a:solidFill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2000" b="1" dirty="0">
              <a:solidFill>
                <a:srgbClr val="111111"/>
              </a:solidFill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11111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Bridges, L. (2012). The riots of 2011: Popular violence and the politics of law and order. Critical Social Policy, 32(3), 326-336.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Campbell, B. (2021). Media coverage and public opinion during the George Floyd protests. Journal of Communication, 71(2), 320-337.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Chakrabarty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P. (2009). Media ethics and terrorism: Lessons from Mumbai. Global Media Journal, 8(2), 23-32.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Chermak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S., &amp; Weiss, A. (2005). Maintaining legitimacy using external communication strategies: An analysis of police-media relations. Journal of Criminal Justice, 33(5), 501-512.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Chermak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S. M.,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McGarrell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E. F., &amp;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Gruenewald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J. (2003). Media coverage of police misconduct. Justice Quarterly, 20(4), 563-592.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Crump, J. (2011). What are the police doing on Twitter? Social media, the police, and public protection. Policy &amp; Internet, 3(4), 1-27.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Gerbner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G., Gross, L., Morgan, M., &amp;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Signorielli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N. (2002). Growing up with television: Cultivation processes. In J. Bryant &amp; D.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Zillmann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(Eds.), Media effects: Advances in theory and research (pp. 43-67). Erlbaum.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Huey, L.,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Nhan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J., &amp;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Broll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R. (2012). ‘Upping the ante’: The roles of social media in police investigations. Policing and Society, 23(4), 461-477.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1543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2777" y="377711"/>
            <a:ext cx="1011065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Jewkes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Y. (2015). Media and crime. SAGE Publications.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Manning, P. K. (2014). The technology of policing: Crime mapping, information technology, and the rationality of crime control. NYU Press.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Mawby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R. C. (2010). Policing and the media: Facts, fictions, and factions. </a:t>
            </a: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Routledge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Morin, R., Parker, K., &amp; </a:t>
            </a: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Stepler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R. (2014). How Boston residents view the response to the marathon bombing. Pew Research Center.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Simon, T., Goldberg, A., &amp; </a:t>
            </a: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Aharonson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-Daniel, L. (2018). Social media in crisis management: The case of the London Bridge attack. Computers in Human Behavior, 88, 291-298.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Sorensen, J. H. (2020). Hazard warning systems: Review of 20 years of progress. Natural Hazards Review, 21(1), 04020011.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 smtClean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</a:t>
            </a:r>
            <a:r>
              <a:rPr lang="en-US" sz="2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Vosoughi</a:t>
            </a: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S., Roy, D., &amp; Aral, S. (2018). The spread of true and false news online. Science, 359(6380), 1146-1151.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• Weaver, R. L., Arora, N., &amp; Raj, S. (2006). Contempt of court and media freedom. Cambridge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039825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xmlns="" id="{80FBD1F0-35C4-4120-BCBB-F0AC1B85C5C9}"/>
              </a:ext>
            </a:extLst>
          </p:cNvPr>
          <p:cNvSpPr/>
          <p:nvPr/>
        </p:nvSpPr>
        <p:spPr>
          <a:xfrm>
            <a:off x="3403600" y="1828801"/>
            <a:ext cx="5350933" cy="29464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THANK YOU</a:t>
            </a:r>
            <a:endParaRPr lang="en-GH" sz="44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838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518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SimSun</vt:lpstr>
      <vt:lpstr>Algerian</vt:lpstr>
      <vt:lpstr>Arial</vt:lpstr>
      <vt:lpstr>Calibri</vt:lpstr>
      <vt:lpstr>Calibri Light</vt:lpstr>
      <vt:lpstr>system-ui</vt:lpstr>
      <vt:lpstr>Times New Roman</vt:lpstr>
      <vt:lpstr>Retrospect</vt:lpstr>
      <vt:lpstr>TITTLE THE ROLE OF MEDIA IN PUBLIC PROTECTION </vt:lpstr>
      <vt:lpstr>INTRODUCTION</vt:lpstr>
      <vt:lpstr>PowerPoint Presentation</vt:lpstr>
      <vt:lpstr>Media as a Communication Tool </vt:lpstr>
      <vt:lpstr>PowerPoint Presentation</vt:lpstr>
      <vt:lpstr>COLLABORATION BETWEEN MEDIA AND POLICE SERVICE</vt:lpstr>
      <vt:lpstr>MEDIA RESPONSIBILITY IN PUBLIC PROTECTION  </vt:lpstr>
      <vt:lpstr>Challenges in the Digital Era</vt:lpstr>
      <vt:lpstr>Evaluating Media’s Responsibility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TITTLE</dc:title>
  <dc:creator>domfehemmanuel0@gmail.com</dc:creator>
  <cp:lastModifiedBy>domfe</cp:lastModifiedBy>
  <cp:revision>32</cp:revision>
  <dcterms:created xsi:type="dcterms:W3CDTF">2024-02-18T08:13:17Z</dcterms:created>
  <dcterms:modified xsi:type="dcterms:W3CDTF">2024-12-31T11:52:03Z</dcterms:modified>
</cp:coreProperties>
</file>