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56" r:id="rId2"/>
    <p:sldId id="257" r:id="rId3"/>
    <p:sldId id="271" r:id="rId4"/>
    <p:sldId id="268" r:id="rId5"/>
    <p:sldId id="269" r:id="rId6"/>
    <p:sldId id="267" r:id="rId7"/>
    <p:sldId id="260" r:id="rId8"/>
    <p:sldId id="261" r:id="rId9"/>
    <p:sldId id="272" r:id="rId10"/>
    <p:sldId id="273" r:id="rId11"/>
    <p:sldId id="263" r:id="rId12"/>
    <p:sldId id="270" r:id="rId13"/>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28" autoAdjust="0"/>
    <p:restoredTop sz="94599" autoAdjust="0"/>
  </p:normalViewPr>
  <p:slideViewPr>
    <p:cSldViewPr>
      <p:cViewPr varScale="1">
        <p:scale>
          <a:sx n="81" d="100"/>
          <a:sy n="81" d="100"/>
        </p:scale>
        <p:origin x="662" y="58"/>
      </p:cViewPr>
      <p:guideLst>
        <p:guide pos="3839"/>
        <p:guide orient="horz" pos="2160"/>
      </p:guideLst>
    </p:cSldViewPr>
  </p:slideViewPr>
  <p:notesTextViewPr>
    <p:cViewPr>
      <p:scale>
        <a:sx n="1" d="1"/>
        <a:sy n="1" d="1"/>
      </p:scale>
      <p:origin x="0" y="0"/>
    </p:cViewPr>
  </p:notesTextViewPr>
  <p:notesViewPr>
    <p:cSldViewPr showGuides="1">
      <p:cViewPr varScale="1">
        <p:scale>
          <a:sx n="90" d="100"/>
          <a:sy n="90" d="100"/>
        </p:scale>
        <p:origin x="3024"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i="1">
                <a:latin typeface="Times New Roman" panose="02020603050405020304" pitchFamily="18" charset="0"/>
                <a:cs typeface="Times New Roman" panose="02020603050405020304" pitchFamily="18" charset="0"/>
              </a:rPr>
              <a:t>Figure 1</a:t>
            </a:r>
            <a:r>
              <a:rPr lang="en-GB" sz="1200" b="0" i="0">
                <a:latin typeface="Times New Roman" panose="02020603050405020304" pitchFamily="18" charset="0"/>
                <a:cs typeface="Times New Roman" panose="02020603050405020304" pitchFamily="18" charset="0"/>
              </a:rPr>
              <a:t>: A</a:t>
            </a:r>
            <a:r>
              <a:rPr lang="en-GB" sz="1200" b="0" i="0" u="sng" baseline="0">
                <a:latin typeface="Times New Roman" panose="02020603050405020304" pitchFamily="18" charset="0"/>
                <a:cs typeface="Times New Roman" panose="02020603050405020304" pitchFamily="18" charset="0"/>
              </a:rPr>
              <a:t> Chart to Show the Difference Between Correct Identification of White and Black Faces Between Three Time Conditions </a:t>
            </a:r>
            <a:endParaRPr lang="en-GB" sz="1200" b="0" i="0" u="sng">
              <a:latin typeface="Times New Roman" panose="02020603050405020304" pitchFamily="18" charset="0"/>
              <a:cs typeface="Times New Roman" panose="02020603050405020304" pitchFamily="18" charset="0"/>
            </a:endParaRPr>
          </a:p>
        </c:rich>
      </c:tx>
      <c:layout>
        <c:manualLayout>
          <c:xMode val="edge"/>
          <c:yMode val="edge"/>
          <c:x val="0.12879985952460168"/>
          <c:y val="1.7133786052701487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8178440723078627E-2"/>
          <c:y val="0.17965599861759829"/>
          <c:w val="0.87929745306000318"/>
          <c:h val="0.65218091295289116"/>
        </c:manualLayout>
      </c:layout>
      <c:barChart>
        <c:barDir val="col"/>
        <c:grouping val="clustered"/>
        <c:varyColors val="0"/>
        <c:ser>
          <c:idx val="0"/>
          <c:order val="0"/>
          <c:tx>
            <c:strRef>
              <c:f>Sheet1!$B$1</c:f>
              <c:strCache>
                <c:ptCount val="1"/>
                <c:pt idx="0">
                  <c:v>White Faces</c:v>
                </c:pt>
              </c:strCache>
            </c:strRef>
          </c:tx>
          <c:spPr>
            <a:solidFill>
              <a:schemeClr val="accent1"/>
            </a:solidFill>
            <a:ln>
              <a:noFill/>
            </a:ln>
            <a:effectLst/>
          </c:spPr>
          <c:invertIfNegative val="0"/>
          <c:cat>
            <c:strRef>
              <c:f>Sheet1!$A$2:$A$4</c:f>
              <c:strCache>
                <c:ptCount val="3"/>
                <c:pt idx="0">
                  <c:v>One Second Group</c:v>
                </c:pt>
                <c:pt idx="1">
                  <c:v>Three Second Group</c:v>
                </c:pt>
                <c:pt idx="2">
                  <c:v>Five Second Group</c:v>
                </c:pt>
              </c:strCache>
            </c:strRef>
          </c:cat>
          <c:val>
            <c:numRef>
              <c:f>Sheet1!$B$2:$B$4</c:f>
              <c:numCache>
                <c:formatCode>General</c:formatCode>
                <c:ptCount val="3"/>
                <c:pt idx="0">
                  <c:v>2.52</c:v>
                </c:pt>
                <c:pt idx="1">
                  <c:v>1.59</c:v>
                </c:pt>
                <c:pt idx="2">
                  <c:v>2.44</c:v>
                </c:pt>
              </c:numCache>
            </c:numRef>
          </c:val>
          <c:extLst>
            <c:ext xmlns:c16="http://schemas.microsoft.com/office/drawing/2014/chart" uri="{C3380CC4-5D6E-409C-BE32-E72D297353CC}">
              <c16:uniqueId val="{00000000-5E46-4751-B760-D323E37D3BFC}"/>
            </c:ext>
          </c:extLst>
        </c:ser>
        <c:ser>
          <c:idx val="1"/>
          <c:order val="1"/>
          <c:tx>
            <c:strRef>
              <c:f>Sheet1!$C$1</c:f>
              <c:strCache>
                <c:ptCount val="1"/>
                <c:pt idx="0">
                  <c:v>Black Faces</c:v>
                </c:pt>
              </c:strCache>
            </c:strRef>
          </c:tx>
          <c:spPr>
            <a:solidFill>
              <a:schemeClr val="accent3"/>
            </a:solidFill>
            <a:ln>
              <a:noFill/>
            </a:ln>
            <a:effectLst/>
          </c:spPr>
          <c:invertIfNegative val="0"/>
          <c:cat>
            <c:strRef>
              <c:f>Sheet1!$A$2:$A$4</c:f>
              <c:strCache>
                <c:ptCount val="3"/>
                <c:pt idx="0">
                  <c:v>One Second Group</c:v>
                </c:pt>
                <c:pt idx="1">
                  <c:v>Three Second Group</c:v>
                </c:pt>
                <c:pt idx="2">
                  <c:v>Five Second Group</c:v>
                </c:pt>
              </c:strCache>
            </c:strRef>
          </c:cat>
          <c:val>
            <c:numRef>
              <c:f>Sheet1!$C$2:$C$4</c:f>
              <c:numCache>
                <c:formatCode>General</c:formatCode>
                <c:ptCount val="3"/>
                <c:pt idx="0">
                  <c:v>2.94</c:v>
                </c:pt>
                <c:pt idx="1">
                  <c:v>2.94</c:v>
                </c:pt>
                <c:pt idx="2">
                  <c:v>4.1900000000000004</c:v>
                </c:pt>
              </c:numCache>
            </c:numRef>
          </c:val>
          <c:extLst>
            <c:ext xmlns:c16="http://schemas.microsoft.com/office/drawing/2014/chart" uri="{C3380CC4-5D6E-409C-BE32-E72D297353CC}">
              <c16:uniqueId val="{00000001-5E46-4751-B760-D323E37D3BFC}"/>
            </c:ext>
          </c:extLst>
        </c:ser>
        <c:dLbls>
          <c:showLegendKey val="0"/>
          <c:showVal val="0"/>
          <c:showCatName val="0"/>
          <c:showSerName val="0"/>
          <c:showPercent val="0"/>
          <c:showBubbleSize val="0"/>
        </c:dLbls>
        <c:gapWidth val="219"/>
        <c:overlap val="-27"/>
        <c:axId val="251792592"/>
        <c:axId val="251790296"/>
      </c:barChart>
      <c:catAx>
        <c:axId val="25179259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Time Condition/Group</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51790296"/>
        <c:crosses val="autoZero"/>
        <c:auto val="1"/>
        <c:lblAlgn val="ctr"/>
        <c:lblOffset val="100"/>
        <c:noMultiLvlLbl val="0"/>
      </c:catAx>
      <c:valAx>
        <c:axId val="2517902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1"/>
                  <a:t>Correct</a:t>
                </a:r>
                <a:r>
                  <a:rPr lang="en-GB" b="1" baseline="0"/>
                  <a:t> Amount of Faces Identified</a:t>
                </a:r>
                <a:endParaRPr lang="en-GB" b="1"/>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51792592"/>
        <c:crosses val="autoZero"/>
        <c:crossBetween val="between"/>
      </c:valAx>
      <c:spPr>
        <a:noFill/>
        <a:ln>
          <a:noFill/>
        </a:ln>
        <a:effectLst/>
      </c:spPr>
    </c:plotArea>
    <c:legend>
      <c:legendPos val="b"/>
      <c:layout>
        <c:manualLayout>
          <c:xMode val="edge"/>
          <c:yMode val="edge"/>
          <c:x val="0.12397127442403033"/>
          <c:y val="0.9092257217847769"/>
          <c:w val="0.72659448818897643"/>
          <c:h val="6.6964754405699281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596DEEBB-8103-4905-BFA7-1AABD791E139}" type="datetime1">
              <a:rPr lang="en-GB" smtClean="0"/>
              <a:t>17/05/2020</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A850423A-8BCE-448E-A97B-03A88B2B12C1}" type="slidenum">
              <a:rPr lang="en-GB" smtClean="0"/>
              <a:t>‹#›</a:t>
            </a:fld>
            <a:endParaRPr lang="en-GB" dirty="0"/>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fld id="{F49FB856-3FCA-4EC2-AB16-994754ED6FD3}" type="datetime1">
              <a:rPr lang="en-GB" noProof="0" smtClean="0"/>
              <a:t>17/05/2020</a:t>
            </a:fld>
            <a:endParaRPr lang="en-GB" noProof="0"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01F2A70B-78F2-4DCF-B53B-C990D2FAFB8A}" type="slidenum">
              <a:rPr lang="en-GB" noProof="0" smtClean="0"/>
              <a:t>‹#›</a:t>
            </a:fld>
            <a:endParaRPr lang="en-GB" noProof="0" dirty="0"/>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1</a:t>
            </a:fld>
            <a:endParaRPr lang="en-GB" dirty="0"/>
          </a:p>
        </p:txBody>
      </p:sp>
    </p:spTree>
    <p:extLst>
      <p:ext uri="{BB962C8B-B14F-4D97-AF65-F5344CB8AC3E}">
        <p14:creationId xmlns:p14="http://schemas.microsoft.com/office/powerpoint/2010/main" val="17671880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2</a:t>
            </a:fld>
            <a:endParaRPr lang="en-GB" dirty="0"/>
          </a:p>
        </p:txBody>
      </p:sp>
    </p:spTree>
    <p:extLst>
      <p:ext uri="{BB962C8B-B14F-4D97-AF65-F5344CB8AC3E}">
        <p14:creationId xmlns:p14="http://schemas.microsoft.com/office/powerpoint/2010/main" val="7131245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4</a:t>
            </a:fld>
            <a:endParaRPr lang="en-GB" dirty="0"/>
          </a:p>
        </p:txBody>
      </p:sp>
    </p:spTree>
    <p:extLst>
      <p:ext uri="{BB962C8B-B14F-4D97-AF65-F5344CB8AC3E}">
        <p14:creationId xmlns:p14="http://schemas.microsoft.com/office/powerpoint/2010/main" val="19623642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5</a:t>
            </a:fld>
            <a:endParaRPr lang="en-GB" dirty="0"/>
          </a:p>
        </p:txBody>
      </p:sp>
    </p:spTree>
    <p:extLst>
      <p:ext uri="{BB962C8B-B14F-4D97-AF65-F5344CB8AC3E}">
        <p14:creationId xmlns:p14="http://schemas.microsoft.com/office/powerpoint/2010/main" val="1062483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6</a:t>
            </a:fld>
            <a:endParaRPr lang="en-GB" dirty="0"/>
          </a:p>
        </p:txBody>
      </p:sp>
    </p:spTree>
    <p:extLst>
      <p:ext uri="{BB962C8B-B14F-4D97-AF65-F5344CB8AC3E}">
        <p14:creationId xmlns:p14="http://schemas.microsoft.com/office/powerpoint/2010/main" val="4180195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7</a:t>
            </a:fld>
            <a:endParaRPr lang="en-GB" dirty="0"/>
          </a:p>
        </p:txBody>
      </p:sp>
    </p:spTree>
    <p:extLst>
      <p:ext uri="{BB962C8B-B14F-4D97-AF65-F5344CB8AC3E}">
        <p14:creationId xmlns:p14="http://schemas.microsoft.com/office/powerpoint/2010/main" val="903850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8</a:t>
            </a:fld>
            <a:endParaRPr lang="en-GB" dirty="0"/>
          </a:p>
        </p:txBody>
      </p:sp>
    </p:spTree>
    <p:extLst>
      <p:ext uri="{BB962C8B-B14F-4D97-AF65-F5344CB8AC3E}">
        <p14:creationId xmlns:p14="http://schemas.microsoft.com/office/powerpoint/2010/main" val="375065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11</a:t>
            </a:fld>
            <a:endParaRPr lang="en-GB" dirty="0"/>
          </a:p>
        </p:txBody>
      </p:sp>
    </p:spTree>
    <p:extLst>
      <p:ext uri="{BB962C8B-B14F-4D97-AF65-F5344CB8AC3E}">
        <p14:creationId xmlns:p14="http://schemas.microsoft.com/office/powerpoint/2010/main" val="3695141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rtlCol="0">
            <a:noAutofit/>
          </a:bodyPr>
          <a:lstStyle>
            <a:lvl1pPr>
              <a:defRPr sz="5400"/>
            </a:lvl1pPr>
          </a:lstStyle>
          <a:p>
            <a:pPr rtl="0"/>
            <a:r>
              <a:rPr lang="en-US" noProof="0"/>
              <a:t>Click to edit Master title style</a:t>
            </a:r>
            <a:endParaRPr lang="en-GB" noProof="0" dirty="0"/>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3" name="Subtitle 2"/>
          <p:cNvSpPr>
            <a:spLocks noGrp="1"/>
          </p:cNvSpPr>
          <p:nvPr>
            <p:ph type="subTitle" idx="1"/>
          </p:nvPr>
        </p:nvSpPr>
        <p:spPr>
          <a:xfrm>
            <a:off x="1522413" y="5105400"/>
            <a:ext cx="9143999" cy="1066800"/>
          </a:xfrm>
        </p:spPr>
        <p:txBody>
          <a:bodyPr rtlCol="0"/>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lstStyle/>
          <a:p>
            <a:pPr rtl="0"/>
            <a:r>
              <a:rPr lang="en-US" noProof="0"/>
              <a:t>Click to edit Master title style</a:t>
            </a:r>
            <a:endParaRPr lang="en-GB" noProof="0" dirty="0"/>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Content Placeholder 2"/>
          <p:cNvSpPr>
            <a:spLocks noGrp="1"/>
          </p:cNvSpPr>
          <p:nvPr>
            <p:ph idx="1"/>
          </p:nvPr>
        </p:nvSpPr>
        <p:spPr/>
        <p:txBody>
          <a:bodyPr rtlCol="0"/>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9C4C2B27-CDC4-4488-B4F8-08B7920E8965}" type="datetime1">
              <a:rPr lang="en-GB" noProof="0" smtClean="0"/>
              <a:t>17/05/2020</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rtlCol="0" anchor="b">
            <a:noAutofit/>
          </a:bodyPr>
          <a:lstStyle>
            <a:lvl1pPr algn="l">
              <a:defRPr sz="4400" b="0" cap="none" baseline="0"/>
            </a:lvl1pPr>
          </a:lstStyle>
          <a:p>
            <a:pPr rtl="0"/>
            <a:r>
              <a:rPr lang="en-US" noProof="0"/>
              <a:t>Click to edit Master title style</a:t>
            </a:r>
            <a:endParaRPr lang="en-GB" noProof="0" dirty="0"/>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3" name="Text Placeholder 2"/>
          <p:cNvSpPr>
            <a:spLocks noGrp="1"/>
          </p:cNvSpPr>
          <p:nvPr>
            <p:ph type="body" idx="1"/>
          </p:nvPr>
        </p:nvSpPr>
        <p:spPr>
          <a:xfrm>
            <a:off x="1522413" y="5102525"/>
            <a:ext cx="9143999" cy="1069675"/>
          </a:xfrm>
        </p:spPr>
        <p:txBody>
          <a:bodyPr rtlCol="0"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1477E428-61DC-401C-9C5A-7D8110D5B815}" type="datetime1">
              <a:rPr lang="en-GB" noProof="0" smtClean="0"/>
              <a:t>17/05/2020</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lstStyle/>
          <a:p>
            <a:pPr rtl="0"/>
            <a:r>
              <a:rPr lang="en-US" noProof="0"/>
              <a:t>Click to edit Master title style</a:t>
            </a:r>
            <a:endParaRPr lang="en-GB" noProof="0" dirty="0"/>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Content Placeholder 2"/>
          <p:cNvSpPr>
            <a:spLocks noGrp="1"/>
          </p:cNvSpPr>
          <p:nvPr>
            <p:ph sz="half" idx="1"/>
          </p:nvPr>
        </p:nvSpPr>
        <p:spPr>
          <a:xfrm>
            <a:off x="1522413" y="1905000"/>
            <a:ext cx="4419599" cy="4267200"/>
          </a:xfrm>
        </p:spPr>
        <p:txBody>
          <a:bodyPr rtlCol="0">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246815" y="1905000"/>
            <a:ext cx="4419598" cy="4267200"/>
          </a:xfrm>
        </p:spPr>
        <p:txBody>
          <a:bodyPr rtlCol="0">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p>
            <a:pPr rtl="0"/>
            <a:fld id="{14E4A326-1B2F-4DFD-B6CF-B7D121B9D37C}" type="datetime1">
              <a:rPr lang="en-GB" noProof="0" smtClean="0"/>
              <a:t>17/05/2020</a:t>
            </a:fld>
            <a:endParaRPr lang="en-GB" noProof="0" dirty="0"/>
          </a:p>
        </p:txBody>
      </p:sp>
      <p:sp>
        <p:nvSpPr>
          <p:cNvPr id="7" name="Slide Number Placeholder 6"/>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lstStyle>
            <a:lvl1pPr>
              <a:defRPr/>
            </a:lvl1pPr>
          </a:lstStyle>
          <a:p>
            <a:pPr rtl="0"/>
            <a:r>
              <a:rPr lang="en-US" noProof="0"/>
              <a:t>Click to edit Master title style</a:t>
            </a:r>
            <a:endParaRPr lang="en-GB" noProof="0" dirty="0"/>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Text Placeholder 2"/>
          <p:cNvSpPr>
            <a:spLocks noGrp="1"/>
          </p:cNvSpPr>
          <p:nvPr>
            <p:ph type="body" idx="1"/>
          </p:nvPr>
        </p:nvSpPr>
        <p:spPr>
          <a:xfrm>
            <a:off x="1522413" y="1905000"/>
            <a:ext cx="4416552" cy="762000"/>
          </a:xfrm>
        </p:spPr>
        <p:txBody>
          <a:bodyPr rtlCol="0"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522413" y="2819399"/>
            <a:ext cx="4416552" cy="3352801"/>
          </a:xfrm>
        </p:spPr>
        <p:txBody>
          <a:bodyPr rtlCol="0"/>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249860" y="1905000"/>
            <a:ext cx="4416552" cy="762000"/>
          </a:xfrm>
        </p:spPr>
        <p:txBody>
          <a:bodyPr rtlCol="0"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49860" y="2819399"/>
            <a:ext cx="4416552" cy="3352801"/>
          </a:xfrm>
        </p:spPr>
        <p:txBody>
          <a:bodyPr rtlCol="0"/>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7" name="Date Placeholder 6"/>
          <p:cNvSpPr>
            <a:spLocks noGrp="1"/>
          </p:cNvSpPr>
          <p:nvPr>
            <p:ph type="dt" sz="half" idx="10"/>
          </p:nvPr>
        </p:nvSpPr>
        <p:spPr/>
        <p:txBody>
          <a:bodyPr rtlCol="0"/>
          <a:lstStyle/>
          <a:p>
            <a:pPr rtl="0"/>
            <a:fld id="{FA4C2D23-B5DD-433B-AF9B-C46AEEBA1205}" type="datetime1">
              <a:rPr lang="en-GB" noProof="0" smtClean="0"/>
              <a:t>17/05/2020</a:t>
            </a:fld>
            <a:endParaRPr lang="en-GB" noProof="0" dirty="0"/>
          </a:p>
        </p:txBody>
      </p:sp>
      <p:sp>
        <p:nvSpPr>
          <p:cNvPr id="9" name="Slide Number Placeholder 8"/>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4" name="Footer Placeholder 3"/>
          <p:cNvSpPr>
            <a:spLocks noGrp="1"/>
          </p:cNvSpPr>
          <p:nvPr>
            <p:ph type="ftr" sz="quarter" idx="11"/>
          </p:nvPr>
        </p:nvSpPr>
        <p:spPr/>
        <p:txBody>
          <a:bodyPr rtlCol="0"/>
          <a:lstStyle/>
          <a:p>
            <a:pPr rtl="0"/>
            <a:endParaRPr lang="en-GB" noProof="0" dirty="0"/>
          </a:p>
        </p:txBody>
      </p:sp>
      <p:sp>
        <p:nvSpPr>
          <p:cNvPr id="3" name="Date Placeholder 2"/>
          <p:cNvSpPr>
            <a:spLocks noGrp="1"/>
          </p:cNvSpPr>
          <p:nvPr>
            <p:ph type="dt" sz="half" idx="10"/>
          </p:nvPr>
        </p:nvSpPr>
        <p:spPr/>
        <p:txBody>
          <a:bodyPr rtlCol="0"/>
          <a:lstStyle/>
          <a:p>
            <a:pPr rtl="0"/>
            <a:fld id="{ADCADDC3-2727-4063-BB81-E3F3203602F5}" type="datetime1">
              <a:rPr lang="en-GB" noProof="0" smtClean="0"/>
              <a:t>17/05/2020</a:t>
            </a:fld>
            <a:endParaRPr lang="en-GB" noProof="0" dirty="0"/>
          </a:p>
        </p:txBody>
      </p:sp>
      <p:sp>
        <p:nvSpPr>
          <p:cNvPr id="5" name="Slide Number Placeholder 4"/>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endParaRPr lang="en-GB" noProof="0" dirty="0"/>
          </a:p>
        </p:txBody>
      </p:sp>
      <p:sp>
        <p:nvSpPr>
          <p:cNvPr id="2" name="Date Placeholder 1"/>
          <p:cNvSpPr>
            <a:spLocks noGrp="1"/>
          </p:cNvSpPr>
          <p:nvPr>
            <p:ph type="dt" sz="half" idx="10"/>
          </p:nvPr>
        </p:nvSpPr>
        <p:spPr/>
        <p:txBody>
          <a:bodyPr rtlCol="0"/>
          <a:lstStyle/>
          <a:p>
            <a:pPr rtl="0"/>
            <a:fld id="{D7772DB9-C9B8-44AB-B475-8FBE6654A9DF}" type="datetime1">
              <a:rPr lang="en-GB" noProof="0" smtClean="0"/>
              <a:t>17/05/2020</a:t>
            </a:fld>
            <a:endParaRPr lang="en-GB" noProof="0" dirty="0"/>
          </a:p>
        </p:txBody>
      </p:sp>
      <p:sp>
        <p:nvSpPr>
          <p:cNvPr id="4" name="Slide Number Placeholder 3"/>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nchor="b">
            <a:noAutofit/>
          </a:bodyPr>
          <a:lstStyle>
            <a:lvl1pPr algn="l">
              <a:defRPr sz="3200" b="0"/>
            </a:lvl1pPr>
          </a:lstStyle>
          <a:p>
            <a:pPr rtl="0"/>
            <a:r>
              <a:rPr lang="en-US" noProof="0"/>
              <a:t>Click to edit Master title style</a:t>
            </a:r>
            <a:endParaRPr lang="en-GB" noProof="0" dirty="0"/>
          </a:p>
        </p:txBody>
      </p:sp>
      <p:sp>
        <p:nvSpPr>
          <p:cNvPr id="4" name="Text Placeholder 3"/>
          <p:cNvSpPr>
            <a:spLocks noGrp="1"/>
          </p:cNvSpPr>
          <p:nvPr>
            <p:ph type="body" sz="half" idx="2"/>
          </p:nvPr>
        </p:nvSpPr>
        <p:spPr>
          <a:xfrm>
            <a:off x="1522413" y="3429000"/>
            <a:ext cx="2743200" cy="2743200"/>
          </a:xfrm>
        </p:spPr>
        <p:txBody>
          <a:bodyPr rtlCol="0"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Content Placeholder 2"/>
          <p:cNvSpPr>
            <a:spLocks noGrp="1"/>
          </p:cNvSpPr>
          <p:nvPr>
            <p:ph idx="1"/>
          </p:nvPr>
        </p:nvSpPr>
        <p:spPr>
          <a:xfrm>
            <a:off x="4710022" y="1905000"/>
            <a:ext cx="5669280" cy="4038600"/>
          </a:xfrm>
        </p:spPr>
        <p:txBody>
          <a:bodyPr rtlCol="0">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gr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p>
            <a:pPr rtl="0"/>
            <a:fld id="{E6015E44-3F42-42C6-ABAA-208DD0AA14FA}" type="datetime1">
              <a:rPr lang="en-GB" noProof="0" smtClean="0"/>
              <a:t>17/05/2020</a:t>
            </a:fld>
            <a:endParaRPr lang="en-GB" noProof="0" dirty="0"/>
          </a:p>
        </p:txBody>
      </p:sp>
      <p:sp>
        <p:nvSpPr>
          <p:cNvPr id="7" name="Slide Number Placeholder 6"/>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rtlCol="0" anchor="b">
            <a:noAutofit/>
          </a:bodyPr>
          <a:lstStyle>
            <a:lvl1pPr algn="l">
              <a:defRPr sz="3200" b="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grpSp>
      </p:grpSp>
      <p:sp>
        <p:nvSpPr>
          <p:cNvPr id="4" name="Text Placeholder 3"/>
          <p:cNvSpPr>
            <a:spLocks noGrp="1"/>
          </p:cNvSpPr>
          <p:nvPr>
            <p:ph type="body" sz="half" idx="2"/>
          </p:nvPr>
        </p:nvSpPr>
        <p:spPr>
          <a:xfrm>
            <a:off x="7905959" y="3411748"/>
            <a:ext cx="2743200" cy="2743200"/>
          </a:xfrm>
        </p:spPr>
        <p:txBody>
          <a:bodyPr rtlCol="0"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rtl="0"/>
            <a:endParaRPr lang="en-GB" noProof="0" dirty="0"/>
          </a:p>
        </p:txBody>
      </p:sp>
      <p:sp>
        <p:nvSpPr>
          <p:cNvPr id="5" name="Date Placeholder 4"/>
          <p:cNvSpPr>
            <a:spLocks noGrp="1"/>
          </p:cNvSpPr>
          <p:nvPr>
            <p:ph type="dt" sz="half" idx="10"/>
          </p:nvPr>
        </p:nvSpPr>
        <p:spPr/>
        <p:txBody>
          <a:bodyPr rtlCol="0"/>
          <a:lstStyle/>
          <a:p>
            <a:pPr rtl="0"/>
            <a:fld id="{17677632-CA4B-4713-9C71-8235A90B37CA}" type="datetime1">
              <a:rPr lang="en-GB" noProof="0" smtClean="0"/>
              <a:t>17/05/2020</a:t>
            </a:fld>
            <a:endParaRPr lang="en-GB" noProof="0" dirty="0"/>
          </a:p>
        </p:txBody>
      </p:sp>
      <p:sp>
        <p:nvSpPr>
          <p:cNvPr id="7" name="Slide Number Placeholder 6"/>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Vertical Text Placeholder 2"/>
          <p:cNvSpPr>
            <a:spLocks noGrp="1"/>
          </p:cNvSpPr>
          <p:nvPr>
            <p:ph type="body" orient="vert" idx="1"/>
          </p:nvPr>
        </p:nvSpPr>
        <p:spPr/>
        <p:txBody>
          <a:bodyPr vert="eaVert" rtlCol="0"/>
          <a:lstStyle>
            <a:lvl5pPr>
              <a:defRPr/>
            </a:lvl5pPr>
            <a:lvl6pPr marL="1956816">
              <a:defRPr/>
            </a:lvl6pPr>
            <a:lvl7pPr marL="1956816">
              <a:defRPr/>
            </a:lvl7pPr>
            <a:lvl8pPr marL="1956816">
              <a:defRPr/>
            </a:lvl8pPr>
            <a:lvl9pPr marL="1956816">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509A6065-5E4F-4300-9D6C-C2C56B44B0CF}" type="datetime1">
              <a:rPr lang="en-GB" noProof="0" smtClean="0"/>
              <a:t>17/05/2020</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rtlCol="0"/>
          <a:lstStyle/>
          <a:p>
            <a:pPr rtl="0"/>
            <a:r>
              <a:rPr lang="en-US" noProof="0"/>
              <a:t>Click to edit Master title style</a:t>
            </a:r>
            <a:endParaRPr lang="en-GB" noProof="0" dirty="0"/>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rtlCol="0" anchor="t" anchorCtr="0" compatLnSpc="1">
              <a:prstTxWarp prst="textNoShape">
                <a:avLst/>
              </a:prstTxWarp>
            </a:bodyPr>
            <a:lstStyle/>
            <a:p>
              <a:pPr rtl="0"/>
              <a:endParaRPr lang="en-GB" noProof="0" dirty="0">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rtlCol="0"/>
          <a:lstStyle>
            <a:lvl5pPr>
              <a:defRPr/>
            </a:lvl5pPr>
            <a:lvl6pPr marL="1261872" indent="0">
              <a:buNone/>
              <a:defRPr/>
            </a:lvl6pPr>
            <a:lvl7pPr>
              <a:defRPr/>
            </a:lvl7pPr>
            <a:lvl8pPr>
              <a:defRPr baseline="0"/>
            </a:lvl8pPr>
            <a:lvl9pPr>
              <a:defRPr baseline="0"/>
            </a:lvl9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5" name="Footer Placeholder 4"/>
          <p:cNvSpPr>
            <a:spLocks noGrp="1"/>
          </p:cNvSpPr>
          <p:nvPr>
            <p:ph type="ftr" sz="quarter" idx="11"/>
          </p:nvPr>
        </p:nvSpPr>
        <p:spPr/>
        <p:txBody>
          <a:bodyPr rtlCol="0"/>
          <a:lstStyle/>
          <a:p>
            <a:pPr rtl="0"/>
            <a:endParaRPr lang="en-GB" noProof="0" dirty="0"/>
          </a:p>
        </p:txBody>
      </p:sp>
      <p:sp>
        <p:nvSpPr>
          <p:cNvPr id="4" name="Date Placeholder 3"/>
          <p:cNvSpPr>
            <a:spLocks noGrp="1"/>
          </p:cNvSpPr>
          <p:nvPr>
            <p:ph type="dt" sz="half" idx="10"/>
          </p:nvPr>
        </p:nvSpPr>
        <p:spPr/>
        <p:txBody>
          <a:bodyPr rtlCol="0"/>
          <a:lstStyle/>
          <a:p>
            <a:pPr rtl="0"/>
            <a:fld id="{9A39ABCB-B213-48A2-AE44-D574A85F055F}" type="datetime1">
              <a:rPr lang="en-GB" noProof="0" smtClean="0"/>
              <a:t>17/05/2020</a:t>
            </a:fld>
            <a:endParaRPr lang="en-GB" noProof="0" dirty="0"/>
          </a:p>
        </p:txBody>
      </p:sp>
      <p:sp>
        <p:nvSpPr>
          <p:cNvPr id="6" name="Slide Number Placeholder 5"/>
          <p:cNvSpPr>
            <a:spLocks noGrp="1"/>
          </p:cNvSpPr>
          <p:nvPr>
            <p:ph type="sldNum" sz="quarter" idx="12"/>
          </p:nvPr>
        </p:nvSpPr>
        <p:spPr/>
        <p:txBody>
          <a:bodyPr rtlCol="0"/>
          <a:lstStyle/>
          <a:p>
            <a:pPr rtl="0"/>
            <a:fld id="{25BA54BD-C84D-46CE-8B72-31BFB26ABA43}" type="slidenum">
              <a:rPr lang="en-GB" noProof="0" smtClean="0"/>
              <a:t>‹#›</a:t>
            </a:fld>
            <a:endParaRPr lang="en-GB" noProof="0" dirty="0"/>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pPr rtl="0"/>
            <a:endParaRPr lang="en-GB" noProof="0"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EBE58C63-4303-4FBA-9190-6BCFBC223E4B}" type="datetime1">
              <a:rPr lang="en-GB" noProof="0" smtClean="0"/>
              <a:t>17/05/2020</a:t>
            </a:fld>
            <a:endParaRPr lang="en-GB" noProof="0"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25BA54BD-C84D-46CE-8B72-31BFB26ABA43}" type="slidenum">
              <a:rPr lang="en-GB" noProof="0" smtClean="0"/>
              <a:pPr/>
              <a:t>‹#›</a:t>
            </a:fld>
            <a:endParaRPr lang="en-GB" noProof="0" dirty="0"/>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Own-Race Bias in Eyewitness Testimonies</a:t>
            </a:r>
          </a:p>
        </p:txBody>
      </p:sp>
      <p:sp>
        <p:nvSpPr>
          <p:cNvPr id="3" name="Subtitle 2"/>
          <p:cNvSpPr>
            <a:spLocks noGrp="1"/>
          </p:cNvSpPr>
          <p:nvPr>
            <p:ph type="subTitle" idx="1"/>
          </p:nvPr>
        </p:nvSpPr>
        <p:spPr>
          <a:xfrm>
            <a:off x="693812" y="4941168"/>
            <a:ext cx="6480720" cy="1419944"/>
          </a:xfrm>
        </p:spPr>
        <p:txBody>
          <a:bodyPr rtlCol="0">
            <a:normAutofit/>
          </a:bodyPr>
          <a:lstStyle/>
          <a:p>
            <a:pPr rtl="0"/>
            <a:r>
              <a:rPr lang="en-GB" dirty="0"/>
              <a:t>Demi Easter</a:t>
            </a:r>
          </a:p>
          <a:p>
            <a:pPr rtl="0"/>
            <a:r>
              <a:rPr lang="en-GB" dirty="0"/>
              <a:t>1702759</a:t>
            </a:r>
          </a:p>
          <a:p>
            <a:pPr rtl="0"/>
            <a:r>
              <a:rPr lang="en-GB" dirty="0"/>
              <a:t>BA Counselling Studies and Psychology</a:t>
            </a:r>
          </a:p>
          <a:p>
            <a:pPr rtl="0"/>
            <a:r>
              <a:rPr lang="en-GB" dirty="0"/>
              <a:t>University of Wales Trinity Saint David</a:t>
            </a:r>
          </a:p>
        </p:txBody>
      </p:sp>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rtlCol="0"/>
          <a:lstStyle/>
          <a:p>
            <a:pPr rtl="0"/>
            <a:r>
              <a:rPr lang="en-GB" dirty="0"/>
              <a:t>Literature Review</a:t>
            </a:r>
          </a:p>
        </p:txBody>
      </p:sp>
      <p:sp>
        <p:nvSpPr>
          <p:cNvPr id="14" name="Content Placeholder 13"/>
          <p:cNvSpPr>
            <a:spLocks noGrp="1"/>
          </p:cNvSpPr>
          <p:nvPr>
            <p:ph idx="1"/>
          </p:nvPr>
        </p:nvSpPr>
        <p:spPr>
          <a:xfrm>
            <a:off x="621804" y="1844824"/>
            <a:ext cx="10945216" cy="4267200"/>
          </a:xfrm>
        </p:spPr>
        <p:txBody>
          <a:bodyPr rtlCol="0">
            <a:normAutofit/>
          </a:bodyPr>
          <a:lstStyle/>
          <a:p>
            <a:r>
              <a:rPr lang="en-GB" dirty="0"/>
              <a:t>Own-race bias, also know as cross-race effect/bias and other-race effect/bias is an individual’s tendency to recognise faces of one’s own race compared to another. (Lindsay, Jack and Christian, 1991). </a:t>
            </a:r>
          </a:p>
          <a:p>
            <a:r>
              <a:rPr lang="en-GB" dirty="0"/>
              <a:t>Initial research was conducted by Feingold in 1914. He concluded that similar objects and people got mistaken for each other 2.5% of the time, when in a different environment to when they were first seen.</a:t>
            </a:r>
          </a:p>
          <a:p>
            <a:r>
              <a:rPr lang="en-GB" dirty="0"/>
              <a:t>Research by Pezdek, O’Brien and Wasson (2012) presented target faces individually to one group of students, while the researchers asked a separate group of participants to identify faces when present to them in a group. One of the study conclusions states that other-race faces seem to be harder to encode. </a:t>
            </a:r>
          </a:p>
        </p:txBody>
      </p:sp>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2A75E-043D-419C-9AAA-7A4D78678426}"/>
              </a:ext>
            </a:extLst>
          </p:cNvPr>
          <p:cNvSpPr>
            <a:spLocks noGrp="1"/>
          </p:cNvSpPr>
          <p:nvPr>
            <p:ph type="title"/>
          </p:nvPr>
        </p:nvSpPr>
        <p:spPr/>
        <p:txBody>
          <a:bodyPr/>
          <a:lstStyle/>
          <a:p>
            <a:r>
              <a:rPr lang="en-GB" dirty="0"/>
              <a:t>Study Hypotheses </a:t>
            </a:r>
          </a:p>
        </p:txBody>
      </p:sp>
      <p:sp>
        <p:nvSpPr>
          <p:cNvPr id="3" name="Content Placeholder 2">
            <a:extLst>
              <a:ext uri="{FF2B5EF4-FFF2-40B4-BE49-F238E27FC236}">
                <a16:creationId xmlns:a16="http://schemas.microsoft.com/office/drawing/2014/main" id="{D8873E84-FF8C-4C63-A921-A4190868733F}"/>
              </a:ext>
            </a:extLst>
          </p:cNvPr>
          <p:cNvSpPr>
            <a:spLocks noGrp="1"/>
          </p:cNvSpPr>
          <p:nvPr>
            <p:ph idx="1"/>
          </p:nvPr>
        </p:nvSpPr>
        <p:spPr>
          <a:xfrm>
            <a:off x="837828" y="1916832"/>
            <a:ext cx="10369152" cy="4267200"/>
          </a:xfrm>
        </p:spPr>
        <p:txBody>
          <a:bodyPr/>
          <a:lstStyle/>
          <a:p>
            <a:r>
              <a:rPr lang="en-GB" dirty="0"/>
              <a:t>Based on the literature reviewed..</a:t>
            </a:r>
          </a:p>
          <a:p>
            <a:r>
              <a:rPr lang="en-GB" dirty="0"/>
              <a:t>The first hypothesis for the study will be that participants will be able to recognises more faces when they are the same race as them, when compared to faces of another race. </a:t>
            </a:r>
          </a:p>
          <a:p>
            <a:r>
              <a:rPr lang="en-GB" dirty="0"/>
              <a:t>A second hypothesis for the study is that participants will recognise faces better when they have seen them for five seconds compared to one or three seconds, i.e. if they see the faces for longer the more faces, they will correctly identify</a:t>
            </a:r>
          </a:p>
        </p:txBody>
      </p:sp>
    </p:spTree>
    <p:extLst>
      <p:ext uri="{BB962C8B-B14F-4D97-AF65-F5344CB8AC3E}">
        <p14:creationId xmlns:p14="http://schemas.microsoft.com/office/powerpoint/2010/main" val="2867319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Method</a:t>
            </a:r>
          </a:p>
        </p:txBody>
      </p:sp>
      <p:sp>
        <p:nvSpPr>
          <p:cNvPr id="5" name="Content Placeholder 4"/>
          <p:cNvSpPr>
            <a:spLocks noGrp="1"/>
          </p:cNvSpPr>
          <p:nvPr>
            <p:ph sz="half" idx="1"/>
          </p:nvPr>
        </p:nvSpPr>
        <p:spPr>
          <a:xfrm>
            <a:off x="765820" y="1628800"/>
            <a:ext cx="10873208" cy="4954562"/>
          </a:xfrm>
        </p:spPr>
        <p:txBody>
          <a:bodyPr rtlCol="0">
            <a:normAutofit/>
          </a:bodyPr>
          <a:lstStyle/>
          <a:p>
            <a:pPr rtl="0"/>
            <a:r>
              <a:rPr lang="en-GB" dirty="0"/>
              <a:t>A total of 51 participants took part, all were students at the University of Wales Trinity Saint David. All participants were voluntarily recruited through an EMS system.</a:t>
            </a:r>
          </a:p>
          <a:p>
            <a:pPr rtl="0"/>
            <a:r>
              <a:rPr lang="en-GB" dirty="0"/>
              <a:t>The design of the study was an Experimental Between-Subjects design. All data recorded was quantitative. </a:t>
            </a:r>
          </a:p>
          <a:p>
            <a:pPr rtl="0"/>
            <a:r>
              <a:rPr lang="en-GB" dirty="0"/>
              <a:t>The first independent variable was the race of the face participants saw, i.e. either black or white.</a:t>
            </a:r>
          </a:p>
          <a:p>
            <a:pPr rtl="0"/>
            <a:r>
              <a:rPr lang="en-GB" dirty="0"/>
              <a:t>The second independent variable was the time that participants were exposed to the face, i.e. one, three, or five seconds.</a:t>
            </a:r>
          </a:p>
          <a:p>
            <a:pPr rtl="0"/>
            <a:r>
              <a:rPr lang="en-GB" dirty="0"/>
              <a:t>The dependent variable was the amount of correctly identified faces of both races.</a:t>
            </a:r>
          </a:p>
          <a:p>
            <a:pPr rtl="0"/>
            <a:r>
              <a:rPr lang="en-GB" dirty="0"/>
              <a:t>A 3x2 General Linear Model was used to analyse data. </a:t>
            </a:r>
          </a:p>
        </p:txBody>
      </p:sp>
    </p:spTree>
    <p:extLst>
      <p:ext uri="{BB962C8B-B14F-4D97-AF65-F5344CB8AC3E}">
        <p14:creationId xmlns:p14="http://schemas.microsoft.com/office/powerpoint/2010/main" val="22373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Results</a:t>
            </a:r>
          </a:p>
        </p:txBody>
      </p:sp>
      <p:sp>
        <p:nvSpPr>
          <p:cNvPr id="6" name="Content Placeholder 5"/>
          <p:cNvSpPr>
            <a:spLocks noGrp="1"/>
          </p:cNvSpPr>
          <p:nvPr>
            <p:ph sz="half" idx="2"/>
          </p:nvPr>
        </p:nvSpPr>
        <p:spPr>
          <a:xfrm>
            <a:off x="693812" y="1844824"/>
            <a:ext cx="11089232" cy="4267200"/>
          </a:xfrm>
        </p:spPr>
        <p:txBody>
          <a:bodyPr rtlCol="0">
            <a:normAutofit lnSpcReduction="10000"/>
          </a:bodyPr>
          <a:lstStyle/>
          <a:p>
            <a:r>
              <a:rPr lang="en-GB" dirty="0"/>
              <a:t>Post-hoc comparisons using the Bonferroni test indicated that the one second group identified around the same amount of white face (</a:t>
            </a:r>
            <a:r>
              <a:rPr lang="en-GB" i="1" dirty="0"/>
              <a:t>M</a:t>
            </a:r>
            <a:r>
              <a:rPr lang="en-GB" dirty="0"/>
              <a:t> = 2.52, </a:t>
            </a:r>
            <a:r>
              <a:rPr lang="en-GB" i="1" dirty="0"/>
              <a:t>SD</a:t>
            </a:r>
            <a:r>
              <a:rPr lang="en-GB" dirty="0"/>
              <a:t> = 1.46) and black faces (</a:t>
            </a:r>
            <a:r>
              <a:rPr lang="en-GB" i="1" dirty="0"/>
              <a:t>M</a:t>
            </a:r>
            <a:r>
              <a:rPr lang="en-GB" dirty="0"/>
              <a:t> = 2.94, </a:t>
            </a:r>
            <a:r>
              <a:rPr lang="en-GB" i="1" dirty="0"/>
              <a:t>SD</a:t>
            </a:r>
            <a:r>
              <a:rPr lang="en-GB" dirty="0"/>
              <a:t> = 1.68). However, the three second groups correct identifications showed some differences when comparing white faces (</a:t>
            </a:r>
            <a:r>
              <a:rPr lang="en-GB" i="1" dirty="0"/>
              <a:t>M</a:t>
            </a:r>
            <a:r>
              <a:rPr lang="en-GB" dirty="0"/>
              <a:t> = 1.59, </a:t>
            </a:r>
            <a:r>
              <a:rPr lang="en-GB" i="1" dirty="0"/>
              <a:t>SD</a:t>
            </a:r>
            <a:r>
              <a:rPr lang="en-GB" dirty="0"/>
              <a:t> = 1.77) compared to black faces (</a:t>
            </a:r>
            <a:r>
              <a:rPr lang="en-GB" i="1" dirty="0"/>
              <a:t>M</a:t>
            </a:r>
            <a:r>
              <a:rPr lang="en-GB" dirty="0"/>
              <a:t> = 3.71, </a:t>
            </a:r>
            <a:r>
              <a:rPr lang="en-GB" i="1" dirty="0"/>
              <a:t>SD</a:t>
            </a:r>
            <a:r>
              <a:rPr lang="en-GB" dirty="0"/>
              <a:t> = 1.26). The five second group also had differences between correct white faces identified (</a:t>
            </a:r>
            <a:r>
              <a:rPr lang="en-GB" i="1" dirty="0"/>
              <a:t>M</a:t>
            </a:r>
            <a:r>
              <a:rPr lang="en-GB" dirty="0"/>
              <a:t> = 2.44, </a:t>
            </a:r>
            <a:r>
              <a:rPr lang="en-GB" i="1" dirty="0"/>
              <a:t>SD </a:t>
            </a:r>
            <a:r>
              <a:rPr lang="en-GB" dirty="0"/>
              <a:t>= 1.71) compared to black faces identified (</a:t>
            </a:r>
            <a:r>
              <a:rPr lang="en-GB" i="1" dirty="0"/>
              <a:t>M</a:t>
            </a:r>
            <a:r>
              <a:rPr lang="en-GB" dirty="0"/>
              <a:t> = 4.19, </a:t>
            </a:r>
            <a:r>
              <a:rPr lang="en-GB" i="1" dirty="0"/>
              <a:t>SD </a:t>
            </a:r>
            <a:r>
              <a:rPr lang="en-GB" dirty="0"/>
              <a:t>= 1.72). </a:t>
            </a:r>
          </a:p>
          <a:p>
            <a:r>
              <a:rPr lang="en-GB" dirty="0"/>
              <a:t>All three groups correctly identified more black faces, on average, compared to white faces, meaning that ORB is not present in the population sample. The interaction effects between race and condition were not statistically significant , </a:t>
            </a:r>
            <a:r>
              <a:rPr lang="en-GB" i="1" dirty="0"/>
              <a:t>F</a:t>
            </a:r>
            <a:r>
              <a:rPr lang="en-GB" dirty="0"/>
              <a:t> (2, 48) = 1.49, p = .24. </a:t>
            </a:r>
          </a:p>
          <a:p>
            <a:r>
              <a:rPr lang="en-GB" dirty="0"/>
              <a:t>A graph was provided to demonstrate the difference.</a:t>
            </a:r>
          </a:p>
        </p:txBody>
      </p:sp>
    </p:spTree>
    <p:extLst>
      <p:ext uri="{BB962C8B-B14F-4D97-AF65-F5344CB8AC3E}">
        <p14:creationId xmlns:p14="http://schemas.microsoft.com/office/powerpoint/2010/main" val="198955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Results Continued…</a:t>
            </a:r>
          </a:p>
        </p:txBody>
      </p:sp>
      <p:graphicFrame>
        <p:nvGraphicFramePr>
          <p:cNvPr id="7" name="Chart 6">
            <a:extLst>
              <a:ext uri="{FF2B5EF4-FFF2-40B4-BE49-F238E27FC236}">
                <a16:creationId xmlns:a16="http://schemas.microsoft.com/office/drawing/2014/main" id="{1C419268-E501-4A70-8DFB-E4F28349A876}"/>
              </a:ext>
            </a:extLst>
          </p:cNvPr>
          <p:cNvGraphicFramePr/>
          <p:nvPr>
            <p:extLst>
              <p:ext uri="{D42A27DB-BD31-4B8C-83A1-F6EECF244321}">
                <p14:modId xmlns:p14="http://schemas.microsoft.com/office/powerpoint/2010/main" val="1749368057"/>
              </p:ext>
            </p:extLst>
          </p:nvPr>
        </p:nvGraphicFramePr>
        <p:xfrm>
          <a:off x="2061964" y="1700808"/>
          <a:ext cx="7637140" cy="496855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96580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Results Continued… </a:t>
            </a:r>
          </a:p>
        </p:txBody>
      </p:sp>
      <p:sp>
        <p:nvSpPr>
          <p:cNvPr id="4" name="Content Placeholder 3"/>
          <p:cNvSpPr>
            <a:spLocks noGrp="1"/>
          </p:cNvSpPr>
          <p:nvPr>
            <p:ph sz="half" idx="2"/>
          </p:nvPr>
        </p:nvSpPr>
        <p:spPr>
          <a:xfrm>
            <a:off x="765820" y="1772816"/>
            <a:ext cx="10657184" cy="1440160"/>
          </a:xfrm>
        </p:spPr>
        <p:txBody>
          <a:bodyPr rtlCol="0">
            <a:normAutofit/>
          </a:bodyPr>
          <a:lstStyle/>
          <a:p>
            <a:pPr rtl="0"/>
            <a:r>
              <a:rPr lang="en-GB" dirty="0"/>
              <a:t>Reaction times were also examined. Faces one to eight were White, and faces nine to 16 were Black.</a:t>
            </a:r>
          </a:p>
          <a:p>
            <a:pPr rtl="0"/>
            <a:r>
              <a:rPr lang="en-GB" dirty="0"/>
              <a:t>Participants took on average, in seconds, to react:</a:t>
            </a:r>
          </a:p>
        </p:txBody>
      </p:sp>
      <p:sp>
        <p:nvSpPr>
          <p:cNvPr id="3" name="TextBox 2">
            <a:extLst>
              <a:ext uri="{FF2B5EF4-FFF2-40B4-BE49-F238E27FC236}">
                <a16:creationId xmlns:a16="http://schemas.microsoft.com/office/drawing/2014/main" id="{DD75FCC9-0CF0-4795-A891-3ECA5300B8A4}"/>
              </a:ext>
            </a:extLst>
          </p:cNvPr>
          <p:cNvSpPr txBox="1"/>
          <p:nvPr/>
        </p:nvSpPr>
        <p:spPr>
          <a:xfrm>
            <a:off x="1324137" y="3275394"/>
            <a:ext cx="3672408"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t>Face 1= 6.82 seconds</a:t>
            </a:r>
          </a:p>
          <a:p>
            <a:pPr marL="285750" indent="-285750">
              <a:buFont typeface="Arial" panose="020B0604020202020204" pitchFamily="34" charset="0"/>
              <a:buChar char="•"/>
            </a:pPr>
            <a:r>
              <a:rPr lang="en-GB" sz="2400" dirty="0"/>
              <a:t>Face 2= 11.09 seconds</a:t>
            </a:r>
          </a:p>
          <a:p>
            <a:pPr marL="285750" indent="-285750">
              <a:buFont typeface="Arial" panose="020B0604020202020204" pitchFamily="34" charset="0"/>
              <a:buChar char="•"/>
            </a:pPr>
            <a:r>
              <a:rPr lang="en-GB" sz="2400" dirty="0"/>
              <a:t>Face 3= 16.85 seconds</a:t>
            </a:r>
          </a:p>
          <a:p>
            <a:pPr marL="285750" indent="-285750">
              <a:buFont typeface="Arial" panose="020B0604020202020204" pitchFamily="34" charset="0"/>
              <a:buChar char="•"/>
            </a:pPr>
            <a:r>
              <a:rPr lang="en-GB" sz="2400" dirty="0"/>
              <a:t>Face 4=20.52 seconds</a:t>
            </a:r>
          </a:p>
          <a:p>
            <a:pPr marL="285750" indent="-285750">
              <a:buFont typeface="Arial" panose="020B0604020202020204" pitchFamily="34" charset="0"/>
              <a:buChar char="•"/>
            </a:pPr>
            <a:r>
              <a:rPr lang="en-GB" sz="2400" dirty="0"/>
              <a:t>Face 5= 24.50 seconds</a:t>
            </a:r>
          </a:p>
          <a:p>
            <a:pPr marL="285750" indent="-285750">
              <a:buFont typeface="Arial" panose="020B0604020202020204" pitchFamily="34" charset="0"/>
              <a:buChar char="•"/>
            </a:pPr>
            <a:r>
              <a:rPr lang="en-GB" sz="2400" dirty="0"/>
              <a:t>Face 6= 30.14 seconds</a:t>
            </a:r>
          </a:p>
          <a:p>
            <a:pPr marL="285750" indent="-285750">
              <a:buFont typeface="Arial" panose="020B0604020202020204" pitchFamily="34" charset="0"/>
              <a:buChar char="•"/>
            </a:pPr>
            <a:r>
              <a:rPr lang="en-GB" sz="2400" dirty="0"/>
              <a:t>Face 7= 34.75 seconds</a:t>
            </a:r>
          </a:p>
          <a:p>
            <a:pPr marL="285750" indent="-285750">
              <a:buFont typeface="Arial" panose="020B0604020202020204" pitchFamily="34" charset="0"/>
              <a:buChar char="•"/>
            </a:pPr>
            <a:r>
              <a:rPr lang="en-GB" sz="2400" dirty="0"/>
              <a:t>Face 8= 38.96 seconds</a:t>
            </a:r>
          </a:p>
        </p:txBody>
      </p:sp>
      <p:sp>
        <p:nvSpPr>
          <p:cNvPr id="5" name="TextBox 4">
            <a:extLst>
              <a:ext uri="{FF2B5EF4-FFF2-40B4-BE49-F238E27FC236}">
                <a16:creationId xmlns:a16="http://schemas.microsoft.com/office/drawing/2014/main" id="{7DC0A698-9FF7-4D45-BCEA-CC63CC72CAD8}"/>
              </a:ext>
            </a:extLst>
          </p:cNvPr>
          <p:cNvSpPr txBox="1"/>
          <p:nvPr/>
        </p:nvSpPr>
        <p:spPr>
          <a:xfrm>
            <a:off x="6454452" y="3356992"/>
            <a:ext cx="3672408"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t>Face 9= 44.57 seconds</a:t>
            </a:r>
          </a:p>
          <a:p>
            <a:pPr marL="285750" indent="-285750">
              <a:buFont typeface="Arial" panose="020B0604020202020204" pitchFamily="34" charset="0"/>
              <a:buChar char="•"/>
            </a:pPr>
            <a:r>
              <a:rPr lang="en-GB" sz="2400" dirty="0"/>
              <a:t>Face 10= 48.93 seconds</a:t>
            </a:r>
          </a:p>
          <a:p>
            <a:pPr marL="285750" indent="-285750">
              <a:buFont typeface="Arial" panose="020B0604020202020204" pitchFamily="34" charset="0"/>
              <a:buChar char="•"/>
            </a:pPr>
            <a:r>
              <a:rPr lang="en-GB" sz="2400" dirty="0"/>
              <a:t>Face 11= 53.51 seconds</a:t>
            </a:r>
          </a:p>
          <a:p>
            <a:pPr marL="285750" indent="-285750">
              <a:buFont typeface="Arial" panose="020B0604020202020204" pitchFamily="34" charset="0"/>
              <a:buChar char="•"/>
            </a:pPr>
            <a:r>
              <a:rPr lang="en-GB" sz="2400" dirty="0"/>
              <a:t>Face 12= 55.57 seconds</a:t>
            </a:r>
          </a:p>
          <a:p>
            <a:pPr marL="285750" indent="-285750">
              <a:buFont typeface="Arial" panose="020B0604020202020204" pitchFamily="34" charset="0"/>
              <a:buChar char="•"/>
            </a:pPr>
            <a:r>
              <a:rPr lang="en-GB" sz="2400" dirty="0"/>
              <a:t>Face 13= 61.09 seconds</a:t>
            </a:r>
          </a:p>
          <a:p>
            <a:pPr marL="285750" indent="-285750">
              <a:buFont typeface="Arial" panose="020B0604020202020204" pitchFamily="34" charset="0"/>
              <a:buChar char="•"/>
            </a:pPr>
            <a:r>
              <a:rPr lang="en-GB" sz="2400" dirty="0"/>
              <a:t>Face 14= 67.52 seconds</a:t>
            </a:r>
          </a:p>
          <a:p>
            <a:pPr marL="285750" indent="-285750">
              <a:buFont typeface="Arial" panose="020B0604020202020204" pitchFamily="34" charset="0"/>
              <a:buChar char="•"/>
            </a:pPr>
            <a:r>
              <a:rPr lang="en-GB" sz="2400" dirty="0"/>
              <a:t>Face 15= 72.63 seconds</a:t>
            </a:r>
          </a:p>
          <a:p>
            <a:pPr marL="285750" indent="-285750">
              <a:buFont typeface="Arial" panose="020B0604020202020204" pitchFamily="34" charset="0"/>
              <a:buChar char="•"/>
            </a:pPr>
            <a:r>
              <a:rPr lang="en-GB" sz="2400" dirty="0"/>
              <a:t>Face 16= 76.41 seconds</a:t>
            </a:r>
          </a:p>
        </p:txBody>
      </p:sp>
    </p:spTree>
    <p:extLst>
      <p:ext uri="{BB962C8B-B14F-4D97-AF65-F5344CB8AC3E}">
        <p14:creationId xmlns:p14="http://schemas.microsoft.com/office/powerpoint/2010/main" val="4135151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Discussion</a:t>
            </a:r>
          </a:p>
        </p:txBody>
      </p:sp>
      <p:sp>
        <p:nvSpPr>
          <p:cNvPr id="3" name="TextBox 2">
            <a:extLst>
              <a:ext uri="{FF2B5EF4-FFF2-40B4-BE49-F238E27FC236}">
                <a16:creationId xmlns:a16="http://schemas.microsoft.com/office/drawing/2014/main" id="{807D03DB-850C-40A2-87FC-5B8B3331345F}"/>
              </a:ext>
            </a:extLst>
          </p:cNvPr>
          <p:cNvSpPr txBox="1"/>
          <p:nvPr/>
        </p:nvSpPr>
        <p:spPr>
          <a:xfrm>
            <a:off x="549796" y="1844824"/>
            <a:ext cx="11449272" cy="532761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GB" sz="2200" dirty="0"/>
              <a:t>Based on the results, the first hypothesis must be rejected, as it did not reach statistical significance.</a:t>
            </a:r>
          </a:p>
          <a:p>
            <a:pPr marL="342900" indent="-342900">
              <a:lnSpc>
                <a:spcPct val="90000"/>
              </a:lnSpc>
              <a:buFont typeface="Arial" panose="020B0604020202020204" pitchFamily="34" charset="0"/>
              <a:buChar char="•"/>
            </a:pPr>
            <a:endParaRPr lang="en-GB" sz="2200" dirty="0"/>
          </a:p>
          <a:p>
            <a:pPr marL="342900" indent="-342900">
              <a:lnSpc>
                <a:spcPct val="90000"/>
              </a:lnSpc>
              <a:buFont typeface="Arial" panose="020B0604020202020204" pitchFamily="34" charset="0"/>
              <a:buChar char="•"/>
            </a:pPr>
            <a:r>
              <a:rPr lang="en-GB" sz="2200" dirty="0"/>
              <a:t>The second research hypothesis can be accepted, based on the results as a significant difference between one and five second condition/groups as more faces were recognised in the longer time condition. This can be used to argue against researchers such as Wright et al (2001).</a:t>
            </a:r>
          </a:p>
          <a:p>
            <a:pPr>
              <a:lnSpc>
                <a:spcPct val="90000"/>
              </a:lnSpc>
            </a:pPr>
            <a:endParaRPr lang="en-GB" sz="2200" dirty="0"/>
          </a:p>
          <a:p>
            <a:pPr marL="342900" indent="-342900">
              <a:lnSpc>
                <a:spcPct val="90000"/>
              </a:lnSpc>
              <a:buFont typeface="Arial" panose="020B0604020202020204" pitchFamily="34" charset="0"/>
              <a:buChar char="•"/>
            </a:pPr>
            <a:r>
              <a:rPr lang="en-GB" sz="2200" dirty="0"/>
              <a:t>A possible explanation for the results has been provided by analysing the participants reaction times. This could explain why more other-race faces were correctly identified compared to same-race faces. </a:t>
            </a:r>
          </a:p>
          <a:p>
            <a:pPr>
              <a:lnSpc>
                <a:spcPct val="90000"/>
              </a:lnSpc>
            </a:pPr>
            <a:endParaRPr lang="en-GB" sz="2200" dirty="0"/>
          </a:p>
          <a:p>
            <a:pPr marL="342900" indent="-342900">
              <a:lnSpc>
                <a:spcPct val="90000"/>
              </a:lnSpc>
              <a:buFont typeface="Arial" panose="020B0604020202020204" pitchFamily="34" charset="0"/>
              <a:buChar char="•"/>
            </a:pPr>
            <a:r>
              <a:rPr lang="en-GB" sz="2200" dirty="0"/>
              <a:t>This can be linked to previous research, by Ho &amp; Pezdek (2016), which shows that when participants attention is divided, through distractions and apparent time limits, they tend to recognise more faces of another race compared to similar own race faces, which could also explain the unexpected outcome.</a:t>
            </a:r>
          </a:p>
          <a:p>
            <a:pPr marL="342900" indent="-342900">
              <a:lnSpc>
                <a:spcPct val="90000"/>
              </a:lnSpc>
              <a:buFont typeface="Arial" panose="020B0604020202020204" pitchFamily="34" charset="0"/>
              <a:buChar char="•"/>
            </a:pPr>
            <a:endParaRPr lang="en-GB" sz="2400" dirty="0"/>
          </a:p>
          <a:p>
            <a:pPr marL="342900" indent="-342900">
              <a:lnSpc>
                <a:spcPct val="90000"/>
              </a:lnSpc>
              <a:buFont typeface="Arial" panose="020B0604020202020204" pitchFamily="34" charset="0"/>
              <a:buChar char="•"/>
            </a:pPr>
            <a:endParaRPr lang="en-GB" sz="2400" dirty="0"/>
          </a:p>
        </p:txBody>
      </p:sp>
    </p:spTree>
    <p:extLst>
      <p:ext uri="{BB962C8B-B14F-4D97-AF65-F5344CB8AC3E}">
        <p14:creationId xmlns:p14="http://schemas.microsoft.com/office/powerpoint/2010/main" val="2215894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CA399-D7E3-4379-A68C-DC01A6BEC60D}"/>
              </a:ext>
            </a:extLst>
          </p:cNvPr>
          <p:cNvSpPr>
            <a:spLocks noGrp="1"/>
          </p:cNvSpPr>
          <p:nvPr>
            <p:ph type="title"/>
          </p:nvPr>
        </p:nvSpPr>
        <p:spPr/>
        <p:txBody>
          <a:bodyPr/>
          <a:lstStyle/>
          <a:p>
            <a:r>
              <a:rPr lang="en-GB" dirty="0"/>
              <a:t>Discussion Continued…</a:t>
            </a:r>
          </a:p>
        </p:txBody>
      </p:sp>
      <p:sp>
        <p:nvSpPr>
          <p:cNvPr id="3" name="TextBox 2">
            <a:extLst>
              <a:ext uri="{FF2B5EF4-FFF2-40B4-BE49-F238E27FC236}">
                <a16:creationId xmlns:a16="http://schemas.microsoft.com/office/drawing/2014/main" id="{178A6304-D02C-419B-9C90-FE8CF058BABE}"/>
              </a:ext>
            </a:extLst>
          </p:cNvPr>
          <p:cNvSpPr txBox="1"/>
          <p:nvPr/>
        </p:nvSpPr>
        <p:spPr>
          <a:xfrm>
            <a:off x="513792" y="1700808"/>
            <a:ext cx="11161240" cy="5109091"/>
          </a:xfrm>
          <a:prstGeom prst="rect">
            <a:avLst/>
          </a:prstGeom>
          <a:noFill/>
        </p:spPr>
        <p:txBody>
          <a:bodyPr wrap="square" rtlCol="0">
            <a:spAutoFit/>
          </a:bodyPr>
          <a:lstStyle/>
          <a:p>
            <a:pPr marL="285750" indent="-285750">
              <a:buFont typeface="Arial" panose="020B0604020202020204" pitchFamily="34" charset="0"/>
              <a:buChar char="•"/>
            </a:pPr>
            <a:r>
              <a:rPr lang="en-GB" sz="2200" dirty="0"/>
              <a:t>Further research suggestions include: exploring the effect that time exposure to a face possibly has on correct identifications at a later time. A possible research question could be along the lines of; </a:t>
            </a:r>
          </a:p>
          <a:p>
            <a:endParaRPr lang="en-GB" sz="2200" dirty="0"/>
          </a:p>
          <a:p>
            <a:pPr marL="285750" indent="-285750">
              <a:buFont typeface="Arial" panose="020B0604020202020204" pitchFamily="34" charset="0"/>
              <a:buChar char="•"/>
            </a:pPr>
            <a:r>
              <a:rPr lang="en-GB" sz="2200" dirty="0"/>
              <a:t>Do people identify face, in an identification task, better when exposed to them for long periods of time, following distractions? </a:t>
            </a:r>
          </a:p>
          <a:p>
            <a:endParaRPr lang="en-GB" sz="2200" dirty="0"/>
          </a:p>
          <a:p>
            <a:pPr marL="285750" indent="-285750">
              <a:buFont typeface="Arial" panose="020B0604020202020204" pitchFamily="34" charset="0"/>
              <a:buChar char="•"/>
            </a:pPr>
            <a:r>
              <a:rPr lang="en-GB" sz="2200" dirty="0"/>
              <a:t>Another possible related research question could be: Do people take longer to identify faces when they are of another race, as an out-group, to them? </a:t>
            </a:r>
          </a:p>
          <a:p>
            <a:r>
              <a:rPr lang="en-GB" sz="2200" dirty="0"/>
              <a:t> </a:t>
            </a:r>
          </a:p>
          <a:p>
            <a:pPr marL="285750" indent="-285750">
              <a:buFont typeface="Arial" panose="020B0604020202020204" pitchFamily="34" charset="0"/>
              <a:buChar char="•"/>
            </a:pPr>
            <a:r>
              <a:rPr lang="en-GB" sz="2200" dirty="0"/>
              <a:t>Incorporating emotion into the facial expressions. Links to Ackerman et al (2006) </a:t>
            </a:r>
          </a:p>
          <a:p>
            <a:endParaRPr lang="en-GB" sz="2200" dirty="0"/>
          </a:p>
          <a:p>
            <a:pPr marL="285750" indent="-285750">
              <a:buFont typeface="Arial" panose="020B0604020202020204" pitchFamily="34" charset="0"/>
              <a:buChar char="•"/>
            </a:pPr>
            <a:r>
              <a:rPr lang="en-GB" sz="2200" dirty="0"/>
              <a:t>Does age play a role? Question whether younger participants identify faces better than older participants? This links to research conducted by Komes et al (2014)</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671769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D373D-64A7-46FA-A322-88C6EA640AAC}"/>
              </a:ext>
            </a:extLst>
          </p:cNvPr>
          <p:cNvSpPr>
            <a:spLocks noGrp="1"/>
          </p:cNvSpPr>
          <p:nvPr>
            <p:ph type="title"/>
          </p:nvPr>
        </p:nvSpPr>
        <p:spPr/>
        <p:txBody>
          <a:bodyPr/>
          <a:lstStyle/>
          <a:p>
            <a:r>
              <a:rPr lang="en-GB" dirty="0"/>
              <a:t>Conclusion</a:t>
            </a:r>
          </a:p>
        </p:txBody>
      </p:sp>
      <p:sp>
        <p:nvSpPr>
          <p:cNvPr id="3" name="TextBox 2">
            <a:extLst>
              <a:ext uri="{FF2B5EF4-FFF2-40B4-BE49-F238E27FC236}">
                <a16:creationId xmlns:a16="http://schemas.microsoft.com/office/drawing/2014/main" id="{E5DD08CD-4E3A-497D-B2E0-12484C6575A7}"/>
              </a:ext>
            </a:extLst>
          </p:cNvPr>
          <p:cNvSpPr txBox="1"/>
          <p:nvPr/>
        </p:nvSpPr>
        <p:spPr>
          <a:xfrm>
            <a:off x="477788" y="1628800"/>
            <a:ext cx="11593288" cy="5299912"/>
          </a:xfrm>
          <a:prstGeom prst="rect">
            <a:avLst/>
          </a:prstGeom>
          <a:noFill/>
        </p:spPr>
        <p:txBody>
          <a:bodyPr wrap="square" rtlCol="0">
            <a:spAutoFit/>
          </a:bodyPr>
          <a:lstStyle/>
          <a:p>
            <a:pPr>
              <a:lnSpc>
                <a:spcPct val="90000"/>
              </a:lnSpc>
            </a:pPr>
            <a:r>
              <a:rPr lang="en-GB" sz="2200" dirty="0"/>
              <a:t>To summarise:</a:t>
            </a:r>
          </a:p>
          <a:p>
            <a:pPr marL="342900" indent="-342900">
              <a:lnSpc>
                <a:spcPct val="90000"/>
              </a:lnSpc>
              <a:buFont typeface="Arial" panose="020B0604020202020204" pitchFamily="34" charset="0"/>
              <a:buChar char="•"/>
            </a:pPr>
            <a:r>
              <a:rPr lang="en-GB" sz="2200" dirty="0"/>
              <a:t>The study aim was to examine if own-race bias was found, related to eyewitness testimonies. This is heavily supported by literature. The first hypothesis was rejected based on the results, although the second hypothesis was accepted. </a:t>
            </a:r>
          </a:p>
          <a:p>
            <a:pPr>
              <a:lnSpc>
                <a:spcPct val="90000"/>
              </a:lnSpc>
            </a:pPr>
            <a:endParaRPr lang="en-GB" sz="2200" dirty="0"/>
          </a:p>
          <a:p>
            <a:pPr marL="342900" indent="-342900">
              <a:lnSpc>
                <a:spcPct val="90000"/>
              </a:lnSpc>
              <a:buFont typeface="Arial" panose="020B0604020202020204" pitchFamily="34" charset="0"/>
              <a:buChar char="•"/>
            </a:pPr>
            <a:r>
              <a:rPr lang="en-GB" sz="2200" dirty="0"/>
              <a:t>The current findings do not support claims that own-race bias does have a significant role in eyewitness accounts and suspect identifications. Research findings can be used to argue against claims that ORB is present in face recognition, although further research is still recommended regardless of the findings of the current results. </a:t>
            </a:r>
          </a:p>
          <a:p>
            <a:pPr>
              <a:lnSpc>
                <a:spcPct val="90000"/>
              </a:lnSpc>
            </a:pPr>
            <a:endParaRPr lang="en-GB" sz="2200" dirty="0"/>
          </a:p>
          <a:p>
            <a:pPr marL="342900" indent="-342900">
              <a:lnSpc>
                <a:spcPct val="90000"/>
              </a:lnSpc>
              <a:buFont typeface="Arial" panose="020B0604020202020204" pitchFamily="34" charset="0"/>
              <a:buChar char="•"/>
            </a:pPr>
            <a:r>
              <a:rPr lang="en-GB" sz="2200" dirty="0"/>
              <a:t>Implications for the results would mean that eyewitness accounts may not reliable as some evidence suggests. </a:t>
            </a:r>
          </a:p>
          <a:p>
            <a:pPr>
              <a:lnSpc>
                <a:spcPct val="90000"/>
              </a:lnSpc>
            </a:pPr>
            <a:endParaRPr lang="en-GB" sz="2200" dirty="0"/>
          </a:p>
          <a:p>
            <a:pPr marL="342900" indent="-342900">
              <a:lnSpc>
                <a:spcPct val="90000"/>
              </a:lnSpc>
              <a:buFont typeface="Arial" panose="020B0604020202020204" pitchFamily="34" charset="0"/>
              <a:buChar char="•"/>
            </a:pPr>
            <a:r>
              <a:rPr lang="en-GB" sz="2200" dirty="0"/>
              <a:t>Research findings may indicate problems with the way line-ups and the way identifications vary which means that eyewitness testimonies should not be used as a defining piece of evidence in a court case.</a:t>
            </a:r>
          </a:p>
          <a:p>
            <a:pPr marL="342900" indent="-342900">
              <a:lnSpc>
                <a:spcPct val="90000"/>
              </a:lnSpc>
              <a:buFont typeface="Arial" panose="020B0604020202020204" pitchFamily="34" charset="0"/>
              <a:buChar char="•"/>
            </a:pPr>
            <a:endParaRPr lang="en-GB" sz="2400" dirty="0"/>
          </a:p>
        </p:txBody>
      </p:sp>
    </p:spTree>
    <p:extLst>
      <p:ext uri="{BB962C8B-B14F-4D97-AF65-F5344CB8AC3E}">
        <p14:creationId xmlns:p14="http://schemas.microsoft.com/office/powerpoint/2010/main" val="3131980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sz="4400" dirty="0"/>
              <a:t>Any Questions?</a:t>
            </a:r>
          </a:p>
        </p:txBody>
      </p:sp>
      <p:sp>
        <p:nvSpPr>
          <p:cNvPr id="4" name="Text Placeholder 3"/>
          <p:cNvSpPr>
            <a:spLocks noGrp="1"/>
          </p:cNvSpPr>
          <p:nvPr>
            <p:ph type="body" sz="half" idx="2"/>
          </p:nvPr>
        </p:nvSpPr>
        <p:spPr>
          <a:xfrm>
            <a:off x="346251" y="4492182"/>
            <a:ext cx="3787825" cy="1852464"/>
          </a:xfrm>
        </p:spPr>
        <p:txBody>
          <a:bodyPr rtlCol="0">
            <a:noAutofit/>
          </a:bodyPr>
          <a:lstStyle/>
          <a:p>
            <a:pPr rtl="0"/>
            <a:r>
              <a:rPr lang="en-GB" sz="4000" dirty="0"/>
              <a:t>Thank you for listening to this presentation.</a:t>
            </a:r>
          </a:p>
        </p:txBody>
      </p:sp>
      <p:grpSp>
        <p:nvGrpSpPr>
          <p:cNvPr id="23" name="Group 22">
            <a:extLst>
              <a:ext uri="{FF2B5EF4-FFF2-40B4-BE49-F238E27FC236}">
                <a16:creationId xmlns:a16="http://schemas.microsoft.com/office/drawing/2014/main" id="{926E2662-C45A-44AB-B36E-122B869B0E63}"/>
              </a:ext>
            </a:extLst>
          </p:cNvPr>
          <p:cNvGrpSpPr/>
          <p:nvPr/>
        </p:nvGrpSpPr>
        <p:grpSpPr>
          <a:xfrm>
            <a:off x="5158308" y="1772816"/>
            <a:ext cx="4968551" cy="4248472"/>
            <a:chOff x="5822955" y="2092112"/>
            <a:chExt cx="2192872" cy="2472881"/>
          </a:xfrm>
          <a:solidFill>
            <a:schemeClr val="tx1"/>
          </a:solidFill>
        </p:grpSpPr>
        <p:sp>
          <p:nvSpPr>
            <p:cNvPr id="10" name="Freeform: Shape 9">
              <a:extLst>
                <a:ext uri="{FF2B5EF4-FFF2-40B4-BE49-F238E27FC236}">
                  <a16:creationId xmlns:a16="http://schemas.microsoft.com/office/drawing/2014/main" id="{8963B492-FDA9-4373-8620-25D48BF0E9B3}"/>
                </a:ext>
              </a:extLst>
            </p:cNvPr>
            <p:cNvSpPr/>
            <p:nvPr/>
          </p:nvSpPr>
          <p:spPr>
            <a:xfrm>
              <a:off x="6101198" y="2945256"/>
              <a:ext cx="556398" cy="556398"/>
            </a:xfrm>
            <a:custGeom>
              <a:avLst/>
              <a:gdLst>
                <a:gd name="connsiteX0" fmla="*/ 556398 w 556398"/>
                <a:gd name="connsiteY0" fmla="*/ 278199 h 556398"/>
                <a:gd name="connsiteX1" fmla="*/ 278199 w 556398"/>
                <a:gd name="connsiteY1" fmla="*/ 556398 h 556398"/>
                <a:gd name="connsiteX2" fmla="*/ 0 w 556398"/>
                <a:gd name="connsiteY2" fmla="*/ 278199 h 556398"/>
                <a:gd name="connsiteX3" fmla="*/ 278199 w 556398"/>
                <a:gd name="connsiteY3" fmla="*/ 0 h 556398"/>
                <a:gd name="connsiteX4" fmla="*/ 556398 w 556398"/>
                <a:gd name="connsiteY4" fmla="*/ 278199 h 5563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6398" h="556398">
                  <a:moveTo>
                    <a:pt x="556398" y="278199"/>
                  </a:moveTo>
                  <a:cubicBezTo>
                    <a:pt x="556398" y="431844"/>
                    <a:pt x="431844" y="556398"/>
                    <a:pt x="278199" y="556398"/>
                  </a:cubicBezTo>
                  <a:cubicBezTo>
                    <a:pt x="124554" y="556398"/>
                    <a:pt x="0" y="431844"/>
                    <a:pt x="0" y="278199"/>
                  </a:cubicBezTo>
                  <a:cubicBezTo>
                    <a:pt x="0" y="124554"/>
                    <a:pt x="124554" y="0"/>
                    <a:pt x="278199" y="0"/>
                  </a:cubicBezTo>
                  <a:cubicBezTo>
                    <a:pt x="431844" y="0"/>
                    <a:pt x="556398" y="124554"/>
                    <a:pt x="556398" y="278199"/>
                  </a:cubicBezTo>
                  <a:close/>
                </a:path>
              </a:pathLst>
            </a:custGeom>
            <a:grpFill/>
            <a:ln w="30857" cap="flat">
              <a:noFill/>
              <a:prstDash val="solid"/>
              <a:miter/>
            </a:ln>
          </p:spPr>
          <p:txBody>
            <a:bodyPr rtlCol="0" anchor="ctr"/>
            <a:lstStyle/>
            <a:p>
              <a:endParaRPr lang="en-GB"/>
            </a:p>
          </p:txBody>
        </p:sp>
        <p:sp>
          <p:nvSpPr>
            <p:cNvPr id="11" name="Freeform: Shape 10">
              <a:extLst>
                <a:ext uri="{FF2B5EF4-FFF2-40B4-BE49-F238E27FC236}">
                  <a16:creationId xmlns:a16="http://schemas.microsoft.com/office/drawing/2014/main" id="{4DB1436D-3AC4-4420-BDF5-058687E2C484}"/>
                </a:ext>
              </a:extLst>
            </p:cNvPr>
            <p:cNvSpPr/>
            <p:nvPr/>
          </p:nvSpPr>
          <p:spPr>
            <a:xfrm>
              <a:off x="6564864" y="4008595"/>
              <a:ext cx="1112841" cy="556398"/>
            </a:xfrm>
            <a:custGeom>
              <a:avLst/>
              <a:gdLst>
                <a:gd name="connsiteX0" fmla="*/ 1112797 w 1112841"/>
                <a:gd name="connsiteY0" fmla="*/ 556398 h 556398"/>
                <a:gd name="connsiteX1" fmla="*/ 1112797 w 1112841"/>
                <a:gd name="connsiteY1" fmla="*/ 278199 h 556398"/>
                <a:gd name="connsiteX2" fmla="*/ 1057157 w 1112841"/>
                <a:gd name="connsiteY2" fmla="*/ 166920 h 556398"/>
                <a:gd name="connsiteX3" fmla="*/ 785140 w 1112841"/>
                <a:gd name="connsiteY3" fmla="*/ 37093 h 556398"/>
                <a:gd name="connsiteX4" fmla="*/ 556398 w 1112841"/>
                <a:gd name="connsiteY4" fmla="*/ 0 h 556398"/>
                <a:gd name="connsiteX5" fmla="*/ 327657 w 1112841"/>
                <a:gd name="connsiteY5" fmla="*/ 37093 h 556398"/>
                <a:gd name="connsiteX6" fmla="*/ 55640 w 1112841"/>
                <a:gd name="connsiteY6" fmla="*/ 166920 h 556398"/>
                <a:gd name="connsiteX7" fmla="*/ 0 w 1112841"/>
                <a:gd name="connsiteY7" fmla="*/ 278199 h 556398"/>
                <a:gd name="connsiteX8" fmla="*/ 0 w 1112841"/>
                <a:gd name="connsiteY8" fmla="*/ 556398 h 55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12841" h="556398">
                  <a:moveTo>
                    <a:pt x="1112797" y="556398"/>
                  </a:moveTo>
                  <a:lnTo>
                    <a:pt x="1112797" y="278199"/>
                  </a:lnTo>
                  <a:cubicBezTo>
                    <a:pt x="1113938" y="234154"/>
                    <a:pt x="1093076" y="192434"/>
                    <a:pt x="1057157" y="166920"/>
                  </a:cubicBezTo>
                  <a:cubicBezTo>
                    <a:pt x="977085" y="104247"/>
                    <a:pt x="884225" y="59927"/>
                    <a:pt x="785140" y="37093"/>
                  </a:cubicBezTo>
                  <a:cubicBezTo>
                    <a:pt x="710848" y="14760"/>
                    <a:pt x="633942" y="2290"/>
                    <a:pt x="556398" y="0"/>
                  </a:cubicBezTo>
                  <a:cubicBezTo>
                    <a:pt x="478673" y="241"/>
                    <a:pt x="401475" y="12757"/>
                    <a:pt x="327657" y="37093"/>
                  </a:cubicBezTo>
                  <a:cubicBezTo>
                    <a:pt x="229978" y="63831"/>
                    <a:pt x="137860" y="107799"/>
                    <a:pt x="55640" y="166920"/>
                  </a:cubicBezTo>
                  <a:cubicBezTo>
                    <a:pt x="20766" y="193314"/>
                    <a:pt x="192" y="234463"/>
                    <a:pt x="0" y="278199"/>
                  </a:cubicBezTo>
                  <a:lnTo>
                    <a:pt x="0" y="556398"/>
                  </a:lnTo>
                  <a:close/>
                </a:path>
              </a:pathLst>
            </a:custGeom>
            <a:grpFill/>
            <a:ln w="30857" cap="flat">
              <a:noFill/>
              <a:prstDash val="solid"/>
              <a:miter/>
            </a:ln>
          </p:spPr>
          <p:txBody>
            <a:bodyPr rtlCol="0" anchor="ctr"/>
            <a:lstStyle/>
            <a:p>
              <a:endParaRPr lang="en-GB"/>
            </a:p>
          </p:txBody>
        </p:sp>
        <p:sp>
          <p:nvSpPr>
            <p:cNvPr id="12" name="Freeform: Shape 11">
              <a:extLst>
                <a:ext uri="{FF2B5EF4-FFF2-40B4-BE49-F238E27FC236}">
                  <a16:creationId xmlns:a16="http://schemas.microsoft.com/office/drawing/2014/main" id="{D78302AB-D61A-4ED7-9F52-A66F34A4AC6E}"/>
                </a:ext>
              </a:extLst>
            </p:cNvPr>
            <p:cNvSpPr/>
            <p:nvPr/>
          </p:nvSpPr>
          <p:spPr>
            <a:xfrm>
              <a:off x="6843063" y="3378010"/>
              <a:ext cx="556398" cy="556398"/>
            </a:xfrm>
            <a:custGeom>
              <a:avLst/>
              <a:gdLst>
                <a:gd name="connsiteX0" fmla="*/ 556398 w 556398"/>
                <a:gd name="connsiteY0" fmla="*/ 278199 h 556398"/>
                <a:gd name="connsiteX1" fmla="*/ 278199 w 556398"/>
                <a:gd name="connsiteY1" fmla="*/ 556398 h 556398"/>
                <a:gd name="connsiteX2" fmla="*/ 0 w 556398"/>
                <a:gd name="connsiteY2" fmla="*/ 278199 h 556398"/>
                <a:gd name="connsiteX3" fmla="*/ 278199 w 556398"/>
                <a:gd name="connsiteY3" fmla="*/ 0 h 556398"/>
                <a:gd name="connsiteX4" fmla="*/ 556398 w 556398"/>
                <a:gd name="connsiteY4" fmla="*/ 278199 h 5563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6398" h="556398">
                  <a:moveTo>
                    <a:pt x="556398" y="278199"/>
                  </a:moveTo>
                  <a:cubicBezTo>
                    <a:pt x="556398" y="431844"/>
                    <a:pt x="431844" y="556398"/>
                    <a:pt x="278199" y="556398"/>
                  </a:cubicBezTo>
                  <a:cubicBezTo>
                    <a:pt x="124554" y="556398"/>
                    <a:pt x="0" y="431844"/>
                    <a:pt x="0" y="278199"/>
                  </a:cubicBezTo>
                  <a:cubicBezTo>
                    <a:pt x="0" y="124554"/>
                    <a:pt x="124554" y="0"/>
                    <a:pt x="278199" y="0"/>
                  </a:cubicBezTo>
                  <a:cubicBezTo>
                    <a:pt x="431844" y="0"/>
                    <a:pt x="556398" y="124554"/>
                    <a:pt x="556398" y="278199"/>
                  </a:cubicBezTo>
                  <a:close/>
                </a:path>
              </a:pathLst>
            </a:custGeom>
            <a:grpFill/>
            <a:ln w="30857" cap="flat">
              <a:noFill/>
              <a:prstDash val="solid"/>
              <a:miter/>
            </a:ln>
          </p:spPr>
          <p:txBody>
            <a:bodyPr rtlCol="0" anchor="ctr"/>
            <a:lstStyle/>
            <a:p>
              <a:endParaRPr lang="en-GB"/>
            </a:p>
          </p:txBody>
        </p:sp>
        <p:sp>
          <p:nvSpPr>
            <p:cNvPr id="13" name="Freeform: Shape 12">
              <a:extLst>
                <a:ext uri="{FF2B5EF4-FFF2-40B4-BE49-F238E27FC236}">
                  <a16:creationId xmlns:a16="http://schemas.microsoft.com/office/drawing/2014/main" id="{94C4B535-A36C-471E-A2EE-F50E508061AB}"/>
                </a:ext>
              </a:extLst>
            </p:cNvPr>
            <p:cNvSpPr/>
            <p:nvPr/>
          </p:nvSpPr>
          <p:spPr>
            <a:xfrm>
              <a:off x="5822955" y="3575841"/>
              <a:ext cx="1007743" cy="556398"/>
            </a:xfrm>
            <a:custGeom>
              <a:avLst/>
              <a:gdLst>
                <a:gd name="connsiteX0" fmla="*/ 723362 w 1007743"/>
                <a:gd name="connsiteY0" fmla="*/ 500758 h 556398"/>
                <a:gd name="connsiteX1" fmla="*/ 723362 w 1007743"/>
                <a:gd name="connsiteY1" fmla="*/ 500758 h 556398"/>
                <a:gd name="connsiteX2" fmla="*/ 1007744 w 1007743"/>
                <a:gd name="connsiteY2" fmla="*/ 358568 h 556398"/>
                <a:gd name="connsiteX3" fmla="*/ 896464 w 1007743"/>
                <a:gd name="connsiteY3" fmla="*/ 86551 h 556398"/>
                <a:gd name="connsiteX4" fmla="*/ 896464 w 1007743"/>
                <a:gd name="connsiteY4" fmla="*/ 74187 h 556398"/>
                <a:gd name="connsiteX5" fmla="*/ 785184 w 1007743"/>
                <a:gd name="connsiteY5" fmla="*/ 37093 h 556398"/>
                <a:gd name="connsiteX6" fmla="*/ 556443 w 1007743"/>
                <a:gd name="connsiteY6" fmla="*/ 0 h 556398"/>
                <a:gd name="connsiteX7" fmla="*/ 327701 w 1007743"/>
                <a:gd name="connsiteY7" fmla="*/ 37093 h 556398"/>
                <a:gd name="connsiteX8" fmla="*/ 55684 w 1007743"/>
                <a:gd name="connsiteY8" fmla="*/ 166920 h 556398"/>
                <a:gd name="connsiteX9" fmla="*/ 44 w 1007743"/>
                <a:gd name="connsiteY9" fmla="*/ 278199 h 556398"/>
                <a:gd name="connsiteX10" fmla="*/ 44 w 1007743"/>
                <a:gd name="connsiteY10" fmla="*/ 556398 h 556398"/>
                <a:gd name="connsiteX11" fmla="*/ 667723 w 1007743"/>
                <a:gd name="connsiteY11" fmla="*/ 556398 h 556398"/>
                <a:gd name="connsiteX12" fmla="*/ 723362 w 1007743"/>
                <a:gd name="connsiteY12" fmla="*/ 500758 h 55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7743" h="556398">
                  <a:moveTo>
                    <a:pt x="723362" y="500758"/>
                  </a:moveTo>
                  <a:lnTo>
                    <a:pt x="723362" y="500758"/>
                  </a:lnTo>
                  <a:cubicBezTo>
                    <a:pt x="810157" y="438816"/>
                    <a:pt x="906111" y="390839"/>
                    <a:pt x="1007744" y="358568"/>
                  </a:cubicBezTo>
                  <a:cubicBezTo>
                    <a:pt x="937449" y="285318"/>
                    <a:pt x="897663" y="188066"/>
                    <a:pt x="896464" y="86551"/>
                  </a:cubicBezTo>
                  <a:lnTo>
                    <a:pt x="896464" y="74187"/>
                  </a:lnTo>
                  <a:cubicBezTo>
                    <a:pt x="860351" y="59055"/>
                    <a:pt x="823152" y="46657"/>
                    <a:pt x="785184" y="37093"/>
                  </a:cubicBezTo>
                  <a:cubicBezTo>
                    <a:pt x="710893" y="14760"/>
                    <a:pt x="633986" y="2287"/>
                    <a:pt x="556443" y="0"/>
                  </a:cubicBezTo>
                  <a:cubicBezTo>
                    <a:pt x="478717" y="238"/>
                    <a:pt x="401520" y="12757"/>
                    <a:pt x="327701" y="37093"/>
                  </a:cubicBezTo>
                  <a:cubicBezTo>
                    <a:pt x="231015" y="66443"/>
                    <a:pt x="139311" y="110210"/>
                    <a:pt x="55684" y="166920"/>
                  </a:cubicBezTo>
                  <a:cubicBezTo>
                    <a:pt x="19766" y="192433"/>
                    <a:pt x="-1096" y="234154"/>
                    <a:pt x="44" y="278199"/>
                  </a:cubicBezTo>
                  <a:lnTo>
                    <a:pt x="44" y="556398"/>
                  </a:lnTo>
                  <a:lnTo>
                    <a:pt x="667723" y="556398"/>
                  </a:lnTo>
                  <a:cubicBezTo>
                    <a:pt x="683048" y="534890"/>
                    <a:pt x="701855" y="516084"/>
                    <a:pt x="723362" y="500758"/>
                  </a:cubicBezTo>
                  <a:close/>
                </a:path>
              </a:pathLst>
            </a:custGeom>
            <a:grpFill/>
            <a:ln w="30857" cap="flat">
              <a:noFill/>
              <a:prstDash val="solid"/>
              <a:miter/>
            </a:ln>
          </p:spPr>
          <p:txBody>
            <a:bodyPr rtlCol="0" anchor="ctr"/>
            <a:lstStyle/>
            <a:p>
              <a:endParaRPr lang="en-GB"/>
            </a:p>
          </p:txBody>
        </p:sp>
        <p:sp>
          <p:nvSpPr>
            <p:cNvPr id="14" name="Freeform: Shape 13">
              <a:extLst>
                <a:ext uri="{FF2B5EF4-FFF2-40B4-BE49-F238E27FC236}">
                  <a16:creationId xmlns:a16="http://schemas.microsoft.com/office/drawing/2014/main" id="{94CDC2EA-1FC6-41FC-B03B-AC8CA9456DC8}"/>
                </a:ext>
              </a:extLst>
            </p:cNvPr>
            <p:cNvSpPr/>
            <p:nvPr/>
          </p:nvSpPr>
          <p:spPr>
            <a:xfrm>
              <a:off x="6719407" y="2092112"/>
              <a:ext cx="1296420" cy="1188219"/>
            </a:xfrm>
            <a:custGeom>
              <a:avLst/>
              <a:gdLst>
                <a:gd name="connsiteX0" fmla="*/ 1231816 w 1296420"/>
                <a:gd name="connsiteY0" fmla="*/ 0 h 1188219"/>
                <a:gd name="connsiteX1" fmla="*/ 64307 w 1296420"/>
                <a:gd name="connsiteY1" fmla="*/ 0 h 1188219"/>
                <a:gd name="connsiteX2" fmla="*/ 12 w 1296420"/>
                <a:gd name="connsiteY2" fmla="*/ 65222 h 1188219"/>
                <a:gd name="connsiteX3" fmla="*/ 12 w 1296420"/>
                <a:gd name="connsiteY3" fmla="*/ 861181 h 1188219"/>
                <a:gd name="connsiteX4" fmla="*/ 63673 w 1296420"/>
                <a:gd name="connsiteY4" fmla="*/ 927321 h 1188219"/>
                <a:gd name="connsiteX5" fmla="*/ 64307 w 1296420"/>
                <a:gd name="connsiteY5" fmla="*/ 927331 h 1188219"/>
                <a:gd name="connsiteX6" fmla="*/ 249773 w 1296420"/>
                <a:gd name="connsiteY6" fmla="*/ 927331 h 1188219"/>
                <a:gd name="connsiteX7" fmla="*/ 249773 w 1296420"/>
                <a:gd name="connsiteY7" fmla="*/ 1188220 h 1188219"/>
                <a:gd name="connsiteX8" fmla="*/ 506025 w 1296420"/>
                <a:gd name="connsiteY8" fmla="*/ 927331 h 1188219"/>
                <a:gd name="connsiteX9" fmla="*/ 1231816 w 1296420"/>
                <a:gd name="connsiteY9" fmla="*/ 927331 h 1188219"/>
                <a:gd name="connsiteX10" fmla="*/ 1296420 w 1296420"/>
                <a:gd name="connsiteY10" fmla="*/ 862108 h 1188219"/>
                <a:gd name="connsiteX11" fmla="*/ 1296420 w 1296420"/>
                <a:gd name="connsiteY11" fmla="*/ 65222 h 1188219"/>
                <a:gd name="connsiteX12" fmla="*/ 1231816 w 1296420"/>
                <a:gd name="connsiteY12" fmla="*/ 0 h 1188219"/>
                <a:gd name="connsiteX13" fmla="*/ 642652 w 1296420"/>
                <a:gd name="connsiteY13" fmla="*/ 811414 h 1188219"/>
                <a:gd name="connsiteX14" fmla="*/ 574036 w 1296420"/>
                <a:gd name="connsiteY14" fmla="*/ 742786 h 1188219"/>
                <a:gd name="connsiteX15" fmla="*/ 642665 w 1296420"/>
                <a:gd name="connsiteY15" fmla="*/ 674169 h 1188219"/>
                <a:gd name="connsiteX16" fmla="*/ 711275 w 1296420"/>
                <a:gd name="connsiteY16" fmla="*/ 741865 h 1188219"/>
                <a:gd name="connsiteX17" fmla="*/ 644210 w 1296420"/>
                <a:gd name="connsiteY17" fmla="*/ 811405 h 1188219"/>
                <a:gd name="connsiteX18" fmla="*/ 642652 w 1296420"/>
                <a:gd name="connsiteY18" fmla="*/ 811414 h 1188219"/>
                <a:gd name="connsiteX19" fmla="*/ 686855 w 1296420"/>
                <a:gd name="connsiteY19" fmla="*/ 528578 h 1188219"/>
                <a:gd name="connsiteX20" fmla="*/ 686855 w 1296420"/>
                <a:gd name="connsiteY20" fmla="*/ 625948 h 1188219"/>
                <a:gd name="connsiteX21" fmla="*/ 598758 w 1296420"/>
                <a:gd name="connsiteY21" fmla="*/ 625948 h 1188219"/>
                <a:gd name="connsiteX22" fmla="*/ 598758 w 1296420"/>
                <a:gd name="connsiteY22" fmla="*/ 443882 h 1188219"/>
                <a:gd name="connsiteX23" fmla="*/ 642652 w 1296420"/>
                <a:gd name="connsiteY23" fmla="*/ 443882 h 1188219"/>
                <a:gd name="connsiteX24" fmla="*/ 768769 w 1296420"/>
                <a:gd name="connsiteY24" fmla="*/ 330130 h 1188219"/>
                <a:gd name="connsiteX25" fmla="*/ 647332 w 1296420"/>
                <a:gd name="connsiteY25" fmla="*/ 204316 h 1188219"/>
                <a:gd name="connsiteX26" fmla="*/ 642652 w 1296420"/>
                <a:gd name="connsiteY26" fmla="*/ 204322 h 1188219"/>
                <a:gd name="connsiteX27" fmla="*/ 516844 w 1296420"/>
                <a:gd name="connsiteY27" fmla="*/ 308736 h 1188219"/>
                <a:gd name="connsiteX28" fmla="*/ 516844 w 1296420"/>
                <a:gd name="connsiteY28" fmla="*/ 330130 h 1188219"/>
                <a:gd name="connsiteX29" fmla="*/ 516844 w 1296420"/>
                <a:gd name="connsiteY29" fmla="*/ 337857 h 1188219"/>
                <a:gd name="connsiteX30" fmla="*/ 428748 w 1296420"/>
                <a:gd name="connsiteY30" fmla="*/ 337857 h 1188219"/>
                <a:gd name="connsiteX31" fmla="*/ 428748 w 1296420"/>
                <a:gd name="connsiteY31" fmla="*/ 330130 h 1188219"/>
                <a:gd name="connsiteX32" fmla="*/ 618764 w 1296420"/>
                <a:gd name="connsiteY32" fmla="*/ 115935 h 1188219"/>
                <a:gd name="connsiteX33" fmla="*/ 642652 w 1296420"/>
                <a:gd name="connsiteY33" fmla="*/ 115916 h 1188219"/>
                <a:gd name="connsiteX34" fmla="*/ 856866 w 1296420"/>
                <a:gd name="connsiteY34" fmla="*/ 325156 h 1188219"/>
                <a:gd name="connsiteX35" fmla="*/ 856866 w 1296420"/>
                <a:gd name="connsiteY35" fmla="*/ 330130 h 1188219"/>
                <a:gd name="connsiteX36" fmla="*/ 686855 w 1296420"/>
                <a:gd name="connsiteY36" fmla="*/ 528578 h 118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1296420" h="1188219">
                  <a:moveTo>
                    <a:pt x="1231816" y="0"/>
                  </a:moveTo>
                  <a:lnTo>
                    <a:pt x="64307" y="0"/>
                  </a:lnTo>
                  <a:cubicBezTo>
                    <a:pt x="28577" y="340"/>
                    <a:pt x="-161" y="29491"/>
                    <a:pt x="12" y="65222"/>
                  </a:cubicBezTo>
                  <a:lnTo>
                    <a:pt x="12" y="861181"/>
                  </a:lnTo>
                  <a:cubicBezTo>
                    <a:pt x="-671" y="897025"/>
                    <a:pt x="27829" y="926638"/>
                    <a:pt x="63673" y="927321"/>
                  </a:cubicBezTo>
                  <a:cubicBezTo>
                    <a:pt x="63883" y="927325"/>
                    <a:pt x="64097" y="927328"/>
                    <a:pt x="64307" y="927331"/>
                  </a:cubicBezTo>
                  <a:lnTo>
                    <a:pt x="249773" y="927331"/>
                  </a:lnTo>
                  <a:lnTo>
                    <a:pt x="249773" y="1188220"/>
                  </a:lnTo>
                  <a:lnTo>
                    <a:pt x="506025" y="927331"/>
                  </a:lnTo>
                  <a:lnTo>
                    <a:pt x="1231816" y="927331"/>
                  </a:lnTo>
                  <a:cubicBezTo>
                    <a:pt x="1267596" y="926991"/>
                    <a:pt x="1296420" y="897891"/>
                    <a:pt x="1296420" y="862108"/>
                  </a:cubicBezTo>
                  <a:lnTo>
                    <a:pt x="1296420" y="65222"/>
                  </a:lnTo>
                  <a:cubicBezTo>
                    <a:pt x="1296423" y="29441"/>
                    <a:pt x="1267596" y="339"/>
                    <a:pt x="1231816" y="0"/>
                  </a:cubicBezTo>
                  <a:close/>
                  <a:moveTo>
                    <a:pt x="642652" y="811414"/>
                  </a:moveTo>
                  <a:cubicBezTo>
                    <a:pt x="604752" y="811411"/>
                    <a:pt x="574033" y="780686"/>
                    <a:pt x="574036" y="742786"/>
                  </a:cubicBezTo>
                  <a:cubicBezTo>
                    <a:pt x="574039" y="704886"/>
                    <a:pt x="604765" y="674166"/>
                    <a:pt x="642665" y="674169"/>
                  </a:cubicBezTo>
                  <a:cubicBezTo>
                    <a:pt x="680200" y="674173"/>
                    <a:pt x="710768" y="704332"/>
                    <a:pt x="711275" y="741865"/>
                  </a:cubicBezTo>
                  <a:cubicBezTo>
                    <a:pt x="711958" y="779585"/>
                    <a:pt x="681931" y="810722"/>
                    <a:pt x="644210" y="811405"/>
                  </a:cubicBezTo>
                  <a:cubicBezTo>
                    <a:pt x="643691" y="811414"/>
                    <a:pt x="643172" y="811417"/>
                    <a:pt x="642652" y="811414"/>
                  </a:cubicBezTo>
                  <a:close/>
                  <a:moveTo>
                    <a:pt x="686855" y="528578"/>
                  </a:moveTo>
                  <a:lnTo>
                    <a:pt x="686855" y="625948"/>
                  </a:lnTo>
                  <a:lnTo>
                    <a:pt x="598758" y="625948"/>
                  </a:lnTo>
                  <a:lnTo>
                    <a:pt x="598758" y="443882"/>
                  </a:lnTo>
                  <a:lnTo>
                    <a:pt x="642652" y="443882"/>
                  </a:lnTo>
                  <a:cubicBezTo>
                    <a:pt x="719311" y="443882"/>
                    <a:pt x="768769" y="399061"/>
                    <a:pt x="768769" y="330130"/>
                  </a:cubicBezTo>
                  <a:cubicBezTo>
                    <a:pt x="769978" y="261853"/>
                    <a:pt x="715608" y="205524"/>
                    <a:pt x="647332" y="204316"/>
                  </a:cubicBezTo>
                  <a:cubicBezTo>
                    <a:pt x="645774" y="204288"/>
                    <a:pt x="644213" y="204291"/>
                    <a:pt x="642652" y="204322"/>
                  </a:cubicBezTo>
                  <a:cubicBezTo>
                    <a:pt x="579077" y="198415"/>
                    <a:pt x="522751" y="245161"/>
                    <a:pt x="516844" y="308736"/>
                  </a:cubicBezTo>
                  <a:cubicBezTo>
                    <a:pt x="516183" y="315852"/>
                    <a:pt x="516183" y="323014"/>
                    <a:pt x="516844" y="330130"/>
                  </a:cubicBezTo>
                  <a:lnTo>
                    <a:pt x="516844" y="337857"/>
                  </a:lnTo>
                  <a:lnTo>
                    <a:pt x="428748" y="337857"/>
                  </a:lnTo>
                  <a:lnTo>
                    <a:pt x="428748" y="330130"/>
                  </a:lnTo>
                  <a:cubicBezTo>
                    <a:pt x="422071" y="218510"/>
                    <a:pt x="507144" y="122612"/>
                    <a:pt x="618764" y="115935"/>
                  </a:cubicBezTo>
                  <a:cubicBezTo>
                    <a:pt x="626721" y="115459"/>
                    <a:pt x="634696" y="115453"/>
                    <a:pt x="642652" y="115916"/>
                  </a:cubicBezTo>
                  <a:cubicBezTo>
                    <a:pt x="759585" y="114544"/>
                    <a:pt x="855493" y="208223"/>
                    <a:pt x="856866" y="325156"/>
                  </a:cubicBezTo>
                  <a:cubicBezTo>
                    <a:pt x="856884" y="326813"/>
                    <a:pt x="856884" y="328473"/>
                    <a:pt x="856866" y="330130"/>
                  </a:cubicBezTo>
                  <a:cubicBezTo>
                    <a:pt x="859867" y="430229"/>
                    <a:pt x="786231" y="516186"/>
                    <a:pt x="686855" y="528578"/>
                  </a:cubicBezTo>
                  <a:close/>
                </a:path>
              </a:pathLst>
            </a:custGeom>
            <a:grpFill/>
            <a:ln w="30857" cap="flat">
              <a:noFill/>
              <a:prstDash val="solid"/>
              <a:miter/>
            </a:ln>
          </p:spPr>
          <p:txBody>
            <a:bodyPr rtlCol="0" anchor="ctr"/>
            <a:lstStyle/>
            <a:p>
              <a:endParaRPr lang="en-GB"/>
            </a:p>
          </p:txBody>
        </p:sp>
      </p:grpSp>
    </p:spTree>
    <p:extLst>
      <p:ext uri="{BB962C8B-B14F-4D97-AF65-F5344CB8AC3E}">
        <p14:creationId xmlns:p14="http://schemas.microsoft.com/office/powerpoint/2010/main" val="1797304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3FEC5-933A-476E-997E-B37F9A684D2E}"/>
              </a:ext>
            </a:extLst>
          </p:cNvPr>
          <p:cNvSpPr>
            <a:spLocks noGrp="1"/>
          </p:cNvSpPr>
          <p:nvPr>
            <p:ph type="title"/>
          </p:nvPr>
        </p:nvSpPr>
        <p:spPr/>
        <p:txBody>
          <a:bodyPr/>
          <a:lstStyle/>
          <a:p>
            <a:r>
              <a:rPr lang="en-GB" dirty="0"/>
              <a:t>Key References</a:t>
            </a:r>
          </a:p>
        </p:txBody>
      </p:sp>
      <p:sp>
        <p:nvSpPr>
          <p:cNvPr id="3" name="Content Placeholder 2">
            <a:extLst>
              <a:ext uri="{FF2B5EF4-FFF2-40B4-BE49-F238E27FC236}">
                <a16:creationId xmlns:a16="http://schemas.microsoft.com/office/drawing/2014/main" id="{B391294E-3C39-4B2C-8691-4DF64A296E22}"/>
              </a:ext>
            </a:extLst>
          </p:cNvPr>
          <p:cNvSpPr>
            <a:spLocks noGrp="1"/>
          </p:cNvSpPr>
          <p:nvPr>
            <p:ph idx="1"/>
          </p:nvPr>
        </p:nvSpPr>
        <p:spPr>
          <a:xfrm>
            <a:off x="405780" y="1700808"/>
            <a:ext cx="11449272" cy="4882554"/>
          </a:xfrm>
        </p:spPr>
        <p:txBody>
          <a:bodyPr>
            <a:normAutofit fontScale="85000" lnSpcReduction="20000"/>
          </a:bodyPr>
          <a:lstStyle/>
          <a:p>
            <a:r>
              <a:rPr lang="en-GB" sz="1900" dirty="0"/>
              <a:t>Ackerman, J.M., Shapiro, J.R., Neuberg, S.L., Kenrick, D.T., Vaughn Becker, D., Griskevicius, V., Maner, J.K., and Schaller, M. (2006). They All Look the Same to Me (Unless They’re Angry), From Out-Group Homogeneity to Out-Group Heterogeneity. </a:t>
            </a:r>
            <a:r>
              <a:rPr lang="en-GB" sz="1900" i="1" dirty="0"/>
              <a:t>Psychological Science</a:t>
            </a:r>
            <a:r>
              <a:rPr lang="en-GB" sz="1900" dirty="0"/>
              <a:t>, 17(10), 836-840. Association for Psychological Science.</a:t>
            </a:r>
          </a:p>
          <a:p>
            <a:r>
              <a:rPr lang="en-GB" sz="1900" dirty="0"/>
              <a:t>Feingold, G.A. (1914). The Influence of Environment on Identification of Persons and Things. </a:t>
            </a:r>
            <a:r>
              <a:rPr lang="en-GB" sz="1900" i="1" dirty="0"/>
              <a:t>Journal of the American Institute of Criminal Law and Criminology, </a:t>
            </a:r>
            <a:r>
              <a:rPr lang="en-GB" sz="1900" dirty="0"/>
              <a:t>5(1), 39-51. North-western University Pritzker School of Law.</a:t>
            </a:r>
          </a:p>
          <a:p>
            <a:r>
              <a:rPr lang="en-GB" sz="1900" dirty="0"/>
              <a:t>Havard, C., Memon, A., &amp; Humphries, J.E. (2017). The own-race bias in child and adolescent witnesses: Evidence from video line-ups. </a:t>
            </a:r>
            <a:r>
              <a:rPr lang="en-GB" sz="1900" i="1" dirty="0"/>
              <a:t>International Journal of Police Science &amp; Management</a:t>
            </a:r>
            <a:r>
              <a:rPr lang="en-GB" sz="1900" dirty="0"/>
              <a:t>, 19(4), 261-272. SAGE. DOI:10.1177/1461355717731579</a:t>
            </a:r>
          </a:p>
          <a:p>
            <a:r>
              <a:rPr lang="en-GB" sz="1900" dirty="0"/>
              <a:t>Ho, M.R., &amp; Pezdek, K. (2016). Post encoding cognitive processes in the cross-race effect: Categorisation and individuation during face recognition. </a:t>
            </a:r>
            <a:r>
              <a:rPr lang="en-GB" sz="1900" i="1" dirty="0"/>
              <a:t>Psychonomic Bulletin Review. </a:t>
            </a:r>
            <a:r>
              <a:rPr lang="en-GB" sz="1900" dirty="0"/>
              <a:t>23, 771-780. Springer.</a:t>
            </a:r>
          </a:p>
          <a:p>
            <a:r>
              <a:rPr lang="en-GB" sz="1900" dirty="0"/>
              <a:t>Komes, J., Schweinberger, S.R., and Wiese, H. (2014). Preserved fine-tuning of face perception and memory: evidence from the own-race bias in high- and low-performing older adults. </a:t>
            </a:r>
            <a:r>
              <a:rPr lang="en-GB" sz="1900" i="1" dirty="0"/>
              <a:t>Frontiers in Aging Neuroscience,</a:t>
            </a:r>
            <a:r>
              <a:rPr lang="en-GB" sz="1900" dirty="0"/>
              <a:t> 6(20), 1-10. DOI: 10.3389/fnagi.2014.00060</a:t>
            </a:r>
          </a:p>
          <a:p>
            <a:r>
              <a:rPr lang="en-GB" sz="1900" dirty="0"/>
              <a:t>Meissner, C.A., and Brigham, J.C. (2001). Thirty Years of Investigating the Own-Race Bias in Memory for Faces: A Meta-Analytic Review. </a:t>
            </a:r>
            <a:r>
              <a:rPr lang="en-GB" sz="1900" i="1" dirty="0"/>
              <a:t>Psychology, Public Policy and Law, </a:t>
            </a:r>
            <a:r>
              <a:rPr lang="en-GB" sz="1900" dirty="0"/>
              <a:t>7(1), 3-35. American Psychological Association.  DOI: 10.1037//1076-8971.7.1.3</a:t>
            </a:r>
          </a:p>
          <a:p>
            <a:r>
              <a:rPr lang="en-GB" sz="1900" dirty="0"/>
              <a:t>Pezdek, K, O’Brien, M., and Wasson, C. (2012). Cross-Race (but Not Same-Race) Face Identification Is Impaired by Presenting Faces in a Group Rather Than Individually. </a:t>
            </a:r>
            <a:r>
              <a:rPr lang="en-GB" sz="1900" i="1" dirty="0"/>
              <a:t>Law and Human Behaviour</a:t>
            </a:r>
            <a:r>
              <a:rPr lang="en-GB" sz="1900" dirty="0"/>
              <a:t>, 36(6), 488-495. American Psychological Association.</a:t>
            </a:r>
          </a:p>
          <a:p>
            <a:r>
              <a:rPr lang="en-GB" sz="1900" dirty="0"/>
              <a:t>Wright, D.B., Boyd, C.E., &amp; Tredoux, C.G. (2001). A Field Study of Own-Race Bias in South Africa and England. </a:t>
            </a:r>
            <a:r>
              <a:rPr lang="en-GB" sz="1900" i="1" dirty="0"/>
              <a:t>Psychology, Public Policy and Law, </a:t>
            </a:r>
            <a:r>
              <a:rPr lang="en-GB" sz="1900" dirty="0"/>
              <a:t>7(1), 119-133. American Psychological Association. DOI:10.1037//1076-8971.7.1.119</a:t>
            </a:r>
          </a:p>
          <a:p>
            <a:endParaRPr lang="en-GB" sz="1800" dirty="0"/>
          </a:p>
        </p:txBody>
      </p:sp>
    </p:spTree>
    <p:extLst>
      <p:ext uri="{BB962C8B-B14F-4D97-AF65-F5344CB8AC3E}">
        <p14:creationId xmlns:p14="http://schemas.microsoft.com/office/powerpoint/2010/main" val="3055319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Office_15685059_TF02804846.potx" id="{5FC608FB-EB47-41F6-B4AB-C331438455D3}" vid="{8D8D95A3-2BEA-4434-A677-D4343B8F79BF}"/>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tf02804846</Template>
  <TotalTime>170</TotalTime>
  <Words>1572</Words>
  <Application>Microsoft Office PowerPoint</Application>
  <PresentationFormat>Custom</PresentationFormat>
  <Paragraphs>93</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Consolas</vt:lpstr>
      <vt:lpstr>Corbel</vt:lpstr>
      <vt:lpstr>Times New Roman</vt:lpstr>
      <vt:lpstr>Chalkboard 16x9</vt:lpstr>
      <vt:lpstr>Own-Race Bias in Eyewitness Testimonies</vt:lpstr>
      <vt:lpstr>Literature Review</vt:lpstr>
      <vt:lpstr>Study Hypotheses </vt:lpstr>
      <vt:lpstr>Method</vt:lpstr>
      <vt:lpstr>Results</vt:lpstr>
      <vt:lpstr>Results Continued…</vt:lpstr>
      <vt:lpstr>Results Continued… </vt:lpstr>
      <vt:lpstr>Discussion</vt:lpstr>
      <vt:lpstr>Discussion Continued…</vt:lpstr>
      <vt:lpstr>Conclusion</vt:lpstr>
      <vt:lpstr>Any Questions?</vt:lpstr>
      <vt:lpstr>Key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Own-Race Bias in Eyewitness Testimonies</dc:title>
  <dc:creator>Demi Easter</dc:creator>
  <cp:lastModifiedBy>Demi Easter</cp:lastModifiedBy>
  <cp:revision>26</cp:revision>
  <dcterms:created xsi:type="dcterms:W3CDTF">2020-05-03T14:34:12Z</dcterms:created>
  <dcterms:modified xsi:type="dcterms:W3CDTF">2020-05-17T16:04:04Z</dcterms:modified>
</cp:coreProperties>
</file>