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68" r:id="rId3"/>
    <p:sldId id="257" r:id="rId4"/>
    <p:sldId id="258" r:id="rId5"/>
    <p:sldId id="259" r:id="rId6"/>
    <p:sldId id="260" r:id="rId7"/>
    <p:sldId id="261" r:id="rId8"/>
    <p:sldId id="262" r:id="rId9"/>
    <p:sldId id="263" r:id="rId10"/>
    <p:sldId id="264"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C5DBC0-516B-457E-97A4-C0A146268380}" v="182" dt="2023-10-15T04:56:45.2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50" autoAdjust="0"/>
    <p:restoredTop sz="95033" autoAdjust="0"/>
  </p:normalViewPr>
  <p:slideViewPr>
    <p:cSldViewPr snapToGrid="0">
      <p:cViewPr varScale="1">
        <p:scale>
          <a:sx n="78" d="100"/>
          <a:sy n="78" d="100"/>
        </p:scale>
        <p:origin x="653" y="72"/>
      </p:cViewPr>
      <p:guideLst/>
    </p:cSldViewPr>
  </p:slideViewPr>
  <p:outlineViewPr>
    <p:cViewPr>
      <p:scale>
        <a:sx n="33" d="100"/>
        <a:sy n="33" d="100"/>
      </p:scale>
      <p:origin x="0" y="-11971"/>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9CCAD8-86FC-4EDF-8197-AD45EF39D8D9}" type="datetimeFigureOut">
              <a:t>11/11/2023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3E97D6-E815-4D66-A75F-047A5075AAE4}" type="slidenum">
              <a:t>‹#›</a:t>
            </a:fld>
            <a:endParaRPr lang="en-US"/>
          </a:p>
        </p:txBody>
      </p:sp>
    </p:spTree>
    <p:extLst>
      <p:ext uri="{BB962C8B-B14F-4D97-AF65-F5344CB8AC3E}">
        <p14:creationId xmlns:p14="http://schemas.microsoft.com/office/powerpoint/2010/main" val="889490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constantcontact.com/blog/automated-welcome-series/"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crownlinen.com/blog/hotel-bed-making-tips/" TargetMode="External"/><Relationship Id="rId5" Type="http://schemas.openxmlformats.org/officeDocument/2006/relationships/hyperlink" Target="https://www.lepack.com.au/all-the-essentials-a-hotel-room-should-provide/" TargetMode="External"/><Relationship Id="rId4" Type="http://schemas.openxmlformats.org/officeDocument/2006/relationships/hyperlink" Target="https://howtogetorganizedathome.com/15-reasons-why-you-should-deep-clean-your-bathroom/"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While the guests acknowledge any hotel, they basically look for enhanced customer service as well as an effective housekeeping process that will help the guests get an increased hygiene level within this process. The satisfaction level of individuals can be enhanced with the help of these operations. Here, the steps of a previously developed housekeeping checklist will be portrayed to understand its effectiveness.</a:t>
            </a:r>
          </a:p>
          <a:p>
            <a:br>
              <a:rPr lang="en-US" dirty="0"/>
            </a:br>
            <a:endParaRPr lang="en-US" dirty="0"/>
          </a:p>
        </p:txBody>
      </p:sp>
      <p:sp>
        <p:nvSpPr>
          <p:cNvPr id="4" name="Slide Number Placeholder 3"/>
          <p:cNvSpPr>
            <a:spLocks noGrp="1"/>
          </p:cNvSpPr>
          <p:nvPr>
            <p:ph type="sldNum" sz="quarter" idx="5"/>
          </p:nvPr>
        </p:nvSpPr>
        <p:spPr/>
        <p:txBody>
          <a:bodyPr/>
          <a:lstStyle/>
          <a:p>
            <a:fld id="{003E97D6-E815-4D66-A75F-047A5075AAE4}" type="slidenum">
              <a:t>3</a:t>
            </a:fld>
            <a:endParaRPr lang="en-US"/>
          </a:p>
        </p:txBody>
      </p:sp>
    </p:spTree>
    <p:extLst>
      <p:ext uri="{BB962C8B-B14F-4D97-AF65-F5344CB8AC3E}">
        <p14:creationId xmlns:p14="http://schemas.microsoft.com/office/powerpoint/2010/main" val="4078074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welcoming gifts from the part of the hotel are complimentary and special treatment for individuals. It needs to be mentioned that the hotels basically provide welcoming gifts in an innovative way so that it can attract the concern of individuals within the hotel effectively (Charest, 2022). The housekeeping needs to be concerned regarding the check-ins and check-outs of individuals so that they can set up the welcoming gifts according to the time.</a:t>
            </a:r>
          </a:p>
          <a:p>
            <a:br>
              <a:rPr lang="en-US" dirty="0"/>
            </a:br>
            <a:endParaRPr lang="en-US" dirty="0"/>
          </a:p>
        </p:txBody>
      </p:sp>
      <p:sp>
        <p:nvSpPr>
          <p:cNvPr id="4" name="Slide Number Placeholder 3"/>
          <p:cNvSpPr>
            <a:spLocks noGrp="1"/>
          </p:cNvSpPr>
          <p:nvPr>
            <p:ph type="sldNum" sz="quarter" idx="5"/>
          </p:nvPr>
        </p:nvSpPr>
        <p:spPr/>
        <p:txBody>
          <a:bodyPr/>
          <a:lstStyle/>
          <a:p>
            <a:fld id="{003E97D6-E815-4D66-A75F-047A5075AAE4}" type="slidenum">
              <a:t>4</a:t>
            </a:fld>
            <a:endParaRPr lang="en-US"/>
          </a:p>
        </p:txBody>
      </p:sp>
    </p:spTree>
    <p:extLst>
      <p:ext uri="{BB962C8B-B14F-4D97-AF65-F5344CB8AC3E}">
        <p14:creationId xmlns:p14="http://schemas.microsoft.com/office/powerpoint/2010/main" val="383266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The bathrooms are the most essential part for every guest and it needs to be enhanced from the hygiene level of the hotel particularly (Sharon, 2023). The preparation of clean bathrooms and sealing them need to be done within time so that there will be no safety measures deficiency on the part of the housekeeping teams of the hotel.</a:t>
            </a:r>
          </a:p>
          <a:p>
            <a:br>
              <a:rPr lang="en-US" dirty="0"/>
            </a:br>
            <a:endParaRPr lang="en-US" dirty="0"/>
          </a:p>
        </p:txBody>
      </p:sp>
      <p:sp>
        <p:nvSpPr>
          <p:cNvPr id="4" name="Slide Number Placeholder 3"/>
          <p:cNvSpPr>
            <a:spLocks noGrp="1"/>
          </p:cNvSpPr>
          <p:nvPr>
            <p:ph type="sldNum" sz="quarter" idx="5"/>
          </p:nvPr>
        </p:nvSpPr>
        <p:spPr/>
        <p:txBody>
          <a:bodyPr/>
          <a:lstStyle/>
          <a:p>
            <a:fld id="{003E97D6-E815-4D66-A75F-047A5075AAE4}" type="slidenum">
              <a:t>5</a:t>
            </a:fld>
            <a:endParaRPr lang="en-US"/>
          </a:p>
        </p:txBody>
      </p:sp>
    </p:spTree>
    <p:extLst>
      <p:ext uri="{BB962C8B-B14F-4D97-AF65-F5344CB8AC3E}">
        <p14:creationId xmlns:p14="http://schemas.microsoft.com/office/powerpoint/2010/main" val="26620224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All products provided by the hotels need to meet the requirements of the guests such as shampoo, soaps, and others. Thus, the housekeeping teams need to refill these essentials before handing over the rooms to the guests particularly. It will develop a periodic housekeeping service for individuals whenever they need any of the essentials (</a:t>
            </a:r>
            <a:r>
              <a:rPr lang="en-US" dirty="0" err="1"/>
              <a:t>LePack</a:t>
            </a:r>
            <a:r>
              <a:rPr lang="en-US" dirty="0"/>
              <a:t>, 2020).</a:t>
            </a:r>
          </a:p>
          <a:p>
            <a:br>
              <a:rPr lang="en-US" dirty="0"/>
            </a:br>
            <a:endParaRPr lang="en-US" dirty="0"/>
          </a:p>
        </p:txBody>
      </p:sp>
      <p:sp>
        <p:nvSpPr>
          <p:cNvPr id="4" name="Slide Number Placeholder 3"/>
          <p:cNvSpPr>
            <a:spLocks noGrp="1"/>
          </p:cNvSpPr>
          <p:nvPr>
            <p:ph type="sldNum" sz="quarter" idx="5"/>
          </p:nvPr>
        </p:nvSpPr>
        <p:spPr/>
        <p:txBody>
          <a:bodyPr/>
          <a:lstStyle/>
          <a:p>
            <a:fld id="{003E97D6-E815-4D66-A75F-047A5075AAE4}" type="slidenum">
              <a:t>6</a:t>
            </a:fld>
            <a:endParaRPr lang="en-US"/>
          </a:p>
        </p:txBody>
      </p:sp>
    </p:spTree>
    <p:extLst>
      <p:ext uri="{BB962C8B-B14F-4D97-AF65-F5344CB8AC3E}">
        <p14:creationId xmlns:p14="http://schemas.microsoft.com/office/powerpoint/2010/main" val="4039380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It is important that after the departure of every guest, the housekeeping team should take a certain time to make the beds in a neat and clean way. The bed sheets also need to be fresh and cleaned so that there will be no hygiene issues for the guests (Crown Linen Services, 2018). Every pillow must be in its place properly and arranged in an effective way.</a:t>
            </a:r>
          </a:p>
          <a:p>
            <a:br>
              <a:rPr lang="en-US" dirty="0"/>
            </a:br>
            <a:endParaRPr lang="en-US" dirty="0"/>
          </a:p>
        </p:txBody>
      </p:sp>
      <p:sp>
        <p:nvSpPr>
          <p:cNvPr id="4" name="Slide Number Placeholder 3"/>
          <p:cNvSpPr>
            <a:spLocks noGrp="1"/>
          </p:cNvSpPr>
          <p:nvPr>
            <p:ph type="sldNum" sz="quarter" idx="5"/>
          </p:nvPr>
        </p:nvSpPr>
        <p:spPr/>
        <p:txBody>
          <a:bodyPr/>
          <a:lstStyle/>
          <a:p>
            <a:fld id="{003E97D6-E815-4D66-A75F-047A5075AAE4}" type="slidenum">
              <a:t>7</a:t>
            </a:fld>
            <a:endParaRPr lang="en-US"/>
          </a:p>
        </p:txBody>
      </p:sp>
    </p:spTree>
    <p:extLst>
      <p:ext uri="{BB962C8B-B14F-4D97-AF65-F5344CB8AC3E}">
        <p14:creationId xmlns:p14="http://schemas.microsoft.com/office/powerpoint/2010/main" val="31691204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Every aspect of the hotel needs to be observed in an enhanced way especially the cleaning process of every product (</a:t>
            </a:r>
            <a:r>
              <a:rPr lang="en-US" dirty="0" err="1"/>
              <a:t>Hergiandari</a:t>
            </a:r>
            <a:r>
              <a:rPr lang="en-US" dirty="0"/>
              <a:t> and Purnomo, 2023). It needs to be mentioned that the use of different aspects differs as per the guests so it is important to clean all the factors including showers and sinks properly. The mirrors need to be altered whenever there is a huge scratch or the reflection is not so effective.</a:t>
            </a:r>
          </a:p>
          <a:p>
            <a:br>
              <a:rPr lang="en-US" dirty="0"/>
            </a:br>
            <a:endParaRPr lang="en-US" dirty="0"/>
          </a:p>
        </p:txBody>
      </p:sp>
      <p:sp>
        <p:nvSpPr>
          <p:cNvPr id="4" name="Slide Number Placeholder 3"/>
          <p:cNvSpPr>
            <a:spLocks noGrp="1"/>
          </p:cNvSpPr>
          <p:nvPr>
            <p:ph type="sldNum" sz="quarter" idx="5"/>
          </p:nvPr>
        </p:nvSpPr>
        <p:spPr/>
        <p:txBody>
          <a:bodyPr/>
          <a:lstStyle/>
          <a:p>
            <a:fld id="{003E97D6-E815-4D66-A75F-047A5075AAE4}" type="slidenum">
              <a:t>8</a:t>
            </a:fld>
            <a:endParaRPr lang="en-US"/>
          </a:p>
        </p:txBody>
      </p:sp>
    </p:spTree>
    <p:extLst>
      <p:ext uri="{BB962C8B-B14F-4D97-AF65-F5344CB8AC3E}">
        <p14:creationId xmlns:p14="http://schemas.microsoft.com/office/powerpoint/2010/main" val="36856767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Mopping the floors can ensure the disinfection process within the hotels as well as in the corridors. It needs to be mentioned that there can be children of guests and they can be on the surface of the hotel rooms. Hence, it is essential for the housekeeping teams to ensure the disinfection process of the floors effectively (Allread and </a:t>
            </a:r>
            <a:r>
              <a:rPr lang="en-US" dirty="0" err="1"/>
              <a:t>Vossenas</a:t>
            </a:r>
            <a:r>
              <a:rPr lang="en-US" dirty="0"/>
              <a:t>, 2022).</a:t>
            </a:r>
          </a:p>
          <a:p>
            <a:br>
              <a:rPr lang="en-US" dirty="0"/>
            </a:br>
            <a:endParaRPr lang="en-US" dirty="0"/>
          </a:p>
        </p:txBody>
      </p:sp>
      <p:sp>
        <p:nvSpPr>
          <p:cNvPr id="4" name="Slide Number Placeholder 3"/>
          <p:cNvSpPr>
            <a:spLocks noGrp="1"/>
          </p:cNvSpPr>
          <p:nvPr>
            <p:ph type="sldNum" sz="quarter" idx="5"/>
          </p:nvPr>
        </p:nvSpPr>
        <p:spPr/>
        <p:txBody>
          <a:bodyPr/>
          <a:lstStyle/>
          <a:p>
            <a:fld id="{003E97D6-E815-4D66-A75F-047A5075AAE4}" type="slidenum">
              <a:t>9</a:t>
            </a:fld>
            <a:endParaRPr lang="en-US"/>
          </a:p>
        </p:txBody>
      </p:sp>
    </p:spTree>
    <p:extLst>
      <p:ext uri="{BB962C8B-B14F-4D97-AF65-F5344CB8AC3E}">
        <p14:creationId xmlns:p14="http://schemas.microsoft.com/office/powerpoint/2010/main" val="8030869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maintenance of hygiene standards is the major objective of any hotel particularly. However, there should be sanitizer in the hotel rooms along with sanitisation process needs to be observed effectively within every area of the room (Aguilar-Escobar </a:t>
            </a:r>
            <a:r>
              <a:rPr lang="en-US" i="1" dirty="0"/>
              <a:t>et al., </a:t>
            </a:r>
            <a:r>
              <a:rPr lang="en-US" dirty="0"/>
              <a:t>2021).</a:t>
            </a:r>
          </a:p>
          <a:p>
            <a:br>
              <a:rPr lang="en-US" dirty="0"/>
            </a:br>
            <a:endParaRPr lang="en-US" dirty="0"/>
          </a:p>
        </p:txBody>
      </p:sp>
      <p:sp>
        <p:nvSpPr>
          <p:cNvPr id="4" name="Slide Number Placeholder 3"/>
          <p:cNvSpPr>
            <a:spLocks noGrp="1"/>
          </p:cNvSpPr>
          <p:nvPr>
            <p:ph type="sldNum" sz="quarter" idx="5"/>
          </p:nvPr>
        </p:nvSpPr>
        <p:spPr/>
        <p:txBody>
          <a:bodyPr/>
          <a:lstStyle/>
          <a:p>
            <a:fld id="{003E97D6-E815-4D66-A75F-047A5075AAE4}" type="slidenum">
              <a:t>10</a:t>
            </a:fld>
            <a:endParaRPr lang="en-US"/>
          </a:p>
        </p:txBody>
      </p:sp>
    </p:spTree>
    <p:extLst>
      <p:ext uri="{BB962C8B-B14F-4D97-AF65-F5344CB8AC3E}">
        <p14:creationId xmlns:p14="http://schemas.microsoft.com/office/powerpoint/2010/main" val="2723465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above analysis has mentioned the required actions for every area of the hotel rooms including the corridors. There should be safety hazards so that the safety and hygiene standard can be catered as per the requirements of the guests.</a:t>
            </a:r>
          </a:p>
          <a:p>
            <a:br>
              <a:rPr lang="en-US" dirty="0"/>
            </a:br>
            <a:endParaRPr lang="en-US" dirty="0"/>
          </a:p>
        </p:txBody>
      </p:sp>
      <p:sp>
        <p:nvSpPr>
          <p:cNvPr id="4" name="Slide Number Placeholder 3"/>
          <p:cNvSpPr>
            <a:spLocks noGrp="1"/>
          </p:cNvSpPr>
          <p:nvPr>
            <p:ph type="sldNum" sz="quarter" idx="5"/>
          </p:nvPr>
        </p:nvSpPr>
        <p:spPr/>
        <p:txBody>
          <a:bodyPr/>
          <a:lstStyle/>
          <a:p>
            <a:fld id="{003E97D6-E815-4D66-A75F-047A5075AAE4}" type="slidenum">
              <a:t>11</a:t>
            </a:fld>
            <a:endParaRPr lang="en-US"/>
          </a:p>
        </p:txBody>
      </p:sp>
    </p:spTree>
    <p:extLst>
      <p:ext uri="{BB962C8B-B14F-4D97-AF65-F5344CB8AC3E}">
        <p14:creationId xmlns:p14="http://schemas.microsoft.com/office/powerpoint/2010/main" val="1716294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Pillai, S.G., </a:t>
            </a:r>
            <a:r>
              <a:rPr lang="en-US" dirty="0" err="1"/>
              <a:t>Haldorai</a:t>
            </a:r>
            <a:r>
              <a:rPr lang="en-US" dirty="0"/>
              <a:t>, K., Seo, W.S. and Kim, W.G., (2021). COVID-19 and hospitality 5.0: Redefining hospitality operations. </a:t>
            </a:r>
            <a:r>
              <a:rPr lang="en-US" i="1" dirty="0"/>
              <a:t>International Journal of Hospitality Management</a:t>
            </a:r>
            <a:r>
              <a:rPr lang="en-US" dirty="0"/>
              <a:t>, </a:t>
            </a:r>
            <a:r>
              <a:rPr lang="en-US" i="1" dirty="0"/>
              <a:t>94</a:t>
            </a:r>
            <a:r>
              <a:rPr lang="en-US" dirty="0"/>
              <a:t>, p.102869.</a:t>
            </a:r>
          </a:p>
          <a:p>
            <a:pPr algn="just"/>
            <a:r>
              <a:rPr lang="en-US" dirty="0"/>
              <a:t>Aguilar-Escobar, V.G., Garrido-Vega, P., </a:t>
            </a:r>
            <a:r>
              <a:rPr lang="en-US" dirty="0" err="1"/>
              <a:t>Majado</a:t>
            </a:r>
            <a:r>
              <a:rPr lang="en-US" dirty="0"/>
              <a:t>-Márquez, J. and </a:t>
            </a:r>
            <a:r>
              <a:rPr lang="en-US" dirty="0" err="1"/>
              <a:t>Camuñez</a:t>
            </a:r>
            <a:r>
              <a:rPr lang="en-US" dirty="0"/>
              <a:t>-Ruiz, J.A., (2021). Hotel room cleaning: Time study and analysis of influential variables in a Spanish hotel. </a:t>
            </a:r>
            <a:r>
              <a:rPr lang="en-US" i="1" dirty="0"/>
              <a:t>Journal of Industrial Engineering and Management</a:t>
            </a:r>
            <a:r>
              <a:rPr lang="en-US" dirty="0"/>
              <a:t>, </a:t>
            </a:r>
            <a:r>
              <a:rPr lang="en-US" i="1" dirty="0"/>
              <a:t>14</a:t>
            </a:r>
            <a:r>
              <a:rPr lang="en-US" dirty="0"/>
              <a:t>(3), pp.645-660.</a:t>
            </a:r>
            <a:endParaRPr lang="en-US" dirty="0">
              <a:ea typeface="Calibri"/>
              <a:cs typeface="Calibri"/>
            </a:endParaRPr>
          </a:p>
          <a:p>
            <a:pPr algn="just"/>
            <a:r>
              <a:rPr lang="en-US" dirty="0"/>
              <a:t>Allread, W.G. and </a:t>
            </a:r>
            <a:r>
              <a:rPr lang="en-US" dirty="0" err="1"/>
              <a:t>Vossenas</a:t>
            </a:r>
            <a:r>
              <a:rPr lang="en-US" dirty="0"/>
              <a:t>, P., (2022). Comparisons of Trunk Motions and Low Back Injury Risk between Alternative Hotel Room Cleaning Methods. </a:t>
            </a:r>
            <a:r>
              <a:rPr lang="en-US" i="1" dirty="0"/>
              <a:t>International Journal of Environmental Research and Public Health</a:t>
            </a:r>
            <a:r>
              <a:rPr lang="en-US" dirty="0"/>
              <a:t>, </a:t>
            </a:r>
            <a:r>
              <a:rPr lang="en-US" i="1" dirty="0"/>
              <a:t>19</a:t>
            </a:r>
            <a:r>
              <a:rPr lang="en-US" dirty="0"/>
              <a:t>(22), p.14907.</a:t>
            </a:r>
            <a:endParaRPr lang="en-US" dirty="0">
              <a:ea typeface="Calibri"/>
              <a:cs typeface="Calibri"/>
            </a:endParaRPr>
          </a:p>
          <a:p>
            <a:pPr algn="just"/>
            <a:r>
              <a:rPr lang="en-US" dirty="0"/>
              <a:t>Charest, D. (2022). </a:t>
            </a:r>
            <a:r>
              <a:rPr lang="en-US" i="1" dirty="0"/>
              <a:t>How to Set Up an Effective Automated Welcome Email Series | Constant Contact</a:t>
            </a:r>
            <a:r>
              <a:rPr lang="en-US" dirty="0"/>
              <a:t>. [online] Available at: </a:t>
            </a:r>
            <a:r>
              <a:rPr lang="en-US" dirty="0">
                <a:hlinkClick r:id="rId3"/>
              </a:rPr>
              <a:t>https://www.constantcontact.com/blog/automated-welcome-series/</a:t>
            </a:r>
            <a:r>
              <a:rPr lang="en-US" dirty="0"/>
              <a:t> [Accessed 15 Oct. 2023].</a:t>
            </a:r>
            <a:endParaRPr lang="en-US" dirty="0">
              <a:ea typeface="Calibri"/>
              <a:cs typeface="Calibri"/>
            </a:endParaRPr>
          </a:p>
          <a:p>
            <a:pPr algn="just"/>
            <a:r>
              <a:rPr lang="en-US" dirty="0"/>
              <a:t>Sharon (2023). </a:t>
            </a:r>
            <a:r>
              <a:rPr lang="en-US" i="1" dirty="0"/>
              <a:t>15 Reasons Why You Should Deep Clean Your Bathroom</a:t>
            </a:r>
            <a:r>
              <a:rPr lang="en-US" dirty="0"/>
              <a:t>. [online] Available at: </a:t>
            </a:r>
            <a:r>
              <a:rPr lang="en-US" dirty="0">
                <a:hlinkClick r:id="rId4"/>
              </a:rPr>
              <a:t>https://howtogetorganizedathome.com/15-reasons-why-you-should-deep-clean-your-bathroom/</a:t>
            </a:r>
            <a:r>
              <a:rPr lang="en-US" dirty="0"/>
              <a:t> [Accessed 15 Oct. 2023]</a:t>
            </a:r>
            <a:endParaRPr lang="en-US" dirty="0">
              <a:ea typeface="Calibri"/>
              <a:cs typeface="Calibri"/>
            </a:endParaRPr>
          </a:p>
          <a:p>
            <a:pPr algn="just"/>
            <a:r>
              <a:rPr lang="en-US" dirty="0" err="1"/>
              <a:t>LePack</a:t>
            </a:r>
            <a:r>
              <a:rPr lang="en-US" dirty="0"/>
              <a:t> (2020). </a:t>
            </a:r>
            <a:r>
              <a:rPr lang="en-US" i="1" dirty="0"/>
              <a:t>All The Essentials A Hotel Room Should Provide</a:t>
            </a:r>
            <a:r>
              <a:rPr lang="en-US" dirty="0"/>
              <a:t> [online] Available at: </a:t>
            </a:r>
            <a:r>
              <a:rPr lang="en-US" dirty="0">
                <a:hlinkClick r:id="rId5"/>
              </a:rPr>
              <a:t>https://www.lepack.com.au/all-the-essentials-a-hotel-room-should-provide/</a:t>
            </a:r>
            <a:r>
              <a:rPr lang="en-US" dirty="0"/>
              <a:t> [Accessed 15 Oct. 2023].</a:t>
            </a:r>
            <a:endParaRPr lang="en-US" dirty="0">
              <a:ea typeface="Calibri"/>
              <a:cs typeface="Calibri"/>
            </a:endParaRPr>
          </a:p>
          <a:p>
            <a:pPr algn="just"/>
            <a:r>
              <a:rPr lang="en-US" dirty="0"/>
              <a:t>Crown Linen Services (2018). </a:t>
            </a:r>
            <a:r>
              <a:rPr lang="en-US" i="1" dirty="0"/>
              <a:t>Hotel Bed Making Tips - Crown Hospitality Linen Services</a:t>
            </a:r>
            <a:r>
              <a:rPr lang="en-US" dirty="0"/>
              <a:t>. [online] Available at: </a:t>
            </a:r>
            <a:r>
              <a:rPr lang="en-US" dirty="0">
                <a:hlinkClick r:id="rId6"/>
              </a:rPr>
              <a:t>https://crownlinen.com/blog/hotel-bed-making-tips/</a:t>
            </a:r>
            <a:r>
              <a:rPr lang="en-US" dirty="0"/>
              <a:t> [Accessed 15 Oct. 2023].</a:t>
            </a:r>
            <a:endParaRPr lang="en-US" dirty="0">
              <a:ea typeface="Calibri"/>
              <a:cs typeface="Calibri"/>
            </a:endParaRPr>
          </a:p>
          <a:p>
            <a:pPr algn="just"/>
            <a:r>
              <a:rPr lang="en-US" dirty="0" err="1"/>
              <a:t>Hergiandari</a:t>
            </a:r>
            <a:r>
              <a:rPr lang="en-US" dirty="0"/>
              <a:t>, G. and Purnomo, D.J., (2023). The Role Of Room Attendants In Increasing The Comfort Quality Of Guest Rooms At </a:t>
            </a:r>
            <a:r>
              <a:rPr lang="en-US" dirty="0" err="1"/>
              <a:t>Artotel</a:t>
            </a:r>
            <a:r>
              <a:rPr lang="en-US" dirty="0"/>
              <a:t> </a:t>
            </a:r>
            <a:r>
              <a:rPr lang="en-US" dirty="0" err="1"/>
              <a:t>Gajahmada</a:t>
            </a:r>
            <a:r>
              <a:rPr lang="en-US" dirty="0"/>
              <a:t> Hotel Semarang. </a:t>
            </a:r>
            <a:r>
              <a:rPr lang="en-US" i="1" dirty="0"/>
              <a:t>International Journal of Education, Language, Literature, Arts, Culture, and Social Humanities</a:t>
            </a:r>
            <a:r>
              <a:rPr lang="en-US" dirty="0"/>
              <a:t>, </a:t>
            </a:r>
            <a:r>
              <a:rPr lang="en-US" i="1" dirty="0"/>
              <a:t>1</a:t>
            </a:r>
            <a:r>
              <a:rPr lang="en-US" dirty="0"/>
              <a:t>(3), pp.156-167.</a:t>
            </a:r>
          </a:p>
          <a:p>
            <a:br>
              <a:rPr lang="en-US" dirty="0"/>
            </a:br>
            <a:endParaRPr lang="en-US" dirty="0"/>
          </a:p>
        </p:txBody>
      </p:sp>
      <p:sp>
        <p:nvSpPr>
          <p:cNvPr id="4" name="Slide Number Placeholder 3"/>
          <p:cNvSpPr>
            <a:spLocks noGrp="1"/>
          </p:cNvSpPr>
          <p:nvPr>
            <p:ph type="sldNum" sz="quarter" idx="5"/>
          </p:nvPr>
        </p:nvSpPr>
        <p:spPr/>
        <p:txBody>
          <a:bodyPr/>
          <a:lstStyle/>
          <a:p>
            <a:fld id="{003E97D6-E815-4D66-A75F-047A5075AAE4}" type="slidenum">
              <a:t>12</a:t>
            </a:fld>
            <a:endParaRPr lang="en-US"/>
          </a:p>
        </p:txBody>
      </p:sp>
    </p:spTree>
    <p:extLst>
      <p:ext uri="{BB962C8B-B14F-4D97-AF65-F5344CB8AC3E}">
        <p14:creationId xmlns:p14="http://schemas.microsoft.com/office/powerpoint/2010/main" val="42140985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11/11/2023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homedesigner8.blogspot.com/2015/07/interior-design-3d.html"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tickledtotangle.blogspot.com/2013/09/blog-housekeeping.html" TargetMode="Externa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lolitasaysso.com/2015/06/be-prepared/"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flickr.com/photos/aquamech-utah/24776659480"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freebie.photography/home/slides/sponge_mop.ht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pngimg.com/download/93800"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A69AAE0-49D5-4C8B-8BA2-55898C00E0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Hotel Hallway Free Stock Photo - Public Domain Pictures">
            <a:extLst>
              <a:ext uri="{FF2B5EF4-FFF2-40B4-BE49-F238E27FC236}">
                <a16:creationId xmlns:a16="http://schemas.microsoft.com/office/drawing/2014/main" id="{EBE92DA8-D474-2D39-FC3A-24B5E1C38748}"/>
              </a:ext>
            </a:extLst>
          </p:cNvPr>
          <p:cNvPicPr>
            <a:picLocks noChangeAspect="1"/>
          </p:cNvPicPr>
          <p:nvPr/>
        </p:nvPicPr>
        <p:blipFill rotWithShape="1">
          <a:blip r:embed="rId2"/>
          <a:srcRect l="20460" r="6203" b="-1"/>
          <a:stretch/>
        </p:blipFill>
        <p:spPr>
          <a:xfrm>
            <a:off x="-4" y="-4"/>
            <a:ext cx="7534640" cy="68579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2" name="Title 1"/>
          <p:cNvSpPr>
            <a:spLocks noGrp="1"/>
          </p:cNvSpPr>
          <p:nvPr>
            <p:ph type="ctrTitle"/>
          </p:nvPr>
        </p:nvSpPr>
        <p:spPr>
          <a:xfrm>
            <a:off x="6343650" y="3962400"/>
            <a:ext cx="5505814" cy="1690409"/>
          </a:xfrm>
        </p:spPr>
        <p:txBody>
          <a:bodyPr anchor="b">
            <a:normAutofit/>
          </a:bodyPr>
          <a:lstStyle/>
          <a:p>
            <a:pPr algn="l"/>
            <a:r>
              <a:rPr lang="en-US" sz="4400" b="1" dirty="0">
                <a:ea typeface="+mj-lt"/>
                <a:cs typeface="+mj-lt"/>
              </a:rPr>
              <a:t>Operating Hotel Facilities</a:t>
            </a:r>
            <a:endParaRPr lang="en-US" sz="4400" b="1" dirty="0">
              <a:ea typeface="Calibri Light"/>
              <a:cs typeface="Calibri Light"/>
            </a:endParaRPr>
          </a:p>
        </p:txBody>
      </p:sp>
      <p:sp>
        <p:nvSpPr>
          <p:cNvPr id="3" name="Subtitle 2"/>
          <p:cNvSpPr>
            <a:spLocks noGrp="1"/>
          </p:cNvSpPr>
          <p:nvPr>
            <p:ph type="subTitle" idx="1"/>
          </p:nvPr>
        </p:nvSpPr>
        <p:spPr>
          <a:xfrm>
            <a:off x="6343650" y="5709565"/>
            <a:ext cx="5395975" cy="646785"/>
          </a:xfrm>
        </p:spPr>
        <p:txBody>
          <a:bodyPr vert="horz" lIns="91440" tIns="45720" rIns="91440" bIns="45720" rtlCol="0">
            <a:normAutofit/>
          </a:bodyPr>
          <a:lstStyle/>
          <a:p>
            <a:pPr algn="l"/>
            <a:r>
              <a:rPr lang="en-US" b="1" dirty="0">
                <a:ea typeface="Calibri"/>
                <a:cs typeface="Calibri"/>
              </a:rPr>
              <a:t>Presentation </a:t>
            </a:r>
          </a:p>
        </p:txBody>
      </p:sp>
      <p:pic>
        <p:nvPicPr>
          <p:cNvPr id="4" name="Picture 3" descr="A room with a bed and a desk&#10;&#10;Description automatically generated">
            <a:extLst>
              <a:ext uri="{FF2B5EF4-FFF2-40B4-BE49-F238E27FC236}">
                <a16:creationId xmlns:a16="http://schemas.microsoft.com/office/drawing/2014/main" id="{E94ACE5F-C904-A946-A9E9-A9731875E5A2}"/>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2553" r="-3" b="-3"/>
          <a:stretch/>
        </p:blipFill>
        <p:spPr>
          <a:xfrm>
            <a:off x="7653541" y="6"/>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E908E11-4A0D-A4EC-0180-DC532B539461}"/>
              </a:ext>
            </a:extLst>
          </p:cNvPr>
          <p:cNvSpPr txBox="1"/>
          <p:nvPr/>
        </p:nvSpPr>
        <p:spPr>
          <a:xfrm>
            <a:off x="3048897" y="951034"/>
            <a:ext cx="6094206" cy="3970318"/>
          </a:xfrm>
          <a:prstGeom prst="rect">
            <a:avLst/>
          </a:prstGeom>
          <a:noFill/>
        </p:spPr>
        <p:txBody>
          <a:bodyPr wrap="square">
            <a:spAutoFit/>
          </a:bodyPr>
          <a:lstStyle/>
          <a:p>
            <a:endParaRPr lang="en-GB" dirty="0"/>
          </a:p>
          <a:p>
            <a:r>
              <a:rPr lang="en-GB" dirty="0"/>
              <a:t>Operating Hotel Facilities </a:t>
            </a:r>
          </a:p>
          <a:p>
            <a:r>
              <a:rPr lang="en-GB" dirty="0"/>
              <a:t>Introduction</a:t>
            </a:r>
          </a:p>
          <a:p>
            <a:r>
              <a:rPr lang="en-GB" dirty="0"/>
              <a:t>Setting up the welcoming products</a:t>
            </a:r>
          </a:p>
          <a:p>
            <a:r>
              <a:rPr lang="en-GB" dirty="0"/>
              <a:t>Preparing clean bathrooms</a:t>
            </a:r>
          </a:p>
          <a:p>
            <a:r>
              <a:rPr lang="en-GB" dirty="0"/>
              <a:t>Refilling the essentials</a:t>
            </a:r>
          </a:p>
          <a:p>
            <a:r>
              <a:rPr lang="en-GB" dirty="0"/>
              <a:t>Making the bed properly </a:t>
            </a:r>
          </a:p>
          <a:p>
            <a:r>
              <a:rPr lang="en-GB" dirty="0"/>
              <a:t>Cleaning mirrors, sinks, and showers</a:t>
            </a:r>
          </a:p>
          <a:p>
            <a:r>
              <a:rPr lang="en-GB" dirty="0"/>
              <a:t>Mopping the floors</a:t>
            </a:r>
          </a:p>
          <a:p>
            <a:r>
              <a:rPr lang="en-GB" dirty="0"/>
              <a:t>Going through cleaning and safety guidelines finally</a:t>
            </a:r>
          </a:p>
          <a:p>
            <a:r>
              <a:rPr lang="en-GB" dirty="0"/>
              <a:t>Conclusion</a:t>
            </a:r>
          </a:p>
          <a:p>
            <a:r>
              <a:rPr lang="en-GB" dirty="0"/>
              <a:t>References</a:t>
            </a:r>
          </a:p>
          <a:p>
            <a:endParaRPr lang="en-GB" dirty="0"/>
          </a:p>
          <a:p>
            <a:endParaRPr lang="en-GB" dirty="0"/>
          </a:p>
        </p:txBody>
      </p:sp>
      <p:pic>
        <p:nvPicPr>
          <p:cNvPr id="9" name="Picture 8" descr="A building with a sign on the front">
            <a:extLst>
              <a:ext uri="{FF2B5EF4-FFF2-40B4-BE49-F238E27FC236}">
                <a16:creationId xmlns:a16="http://schemas.microsoft.com/office/drawing/2014/main" id="{28009DC1-1A80-24F1-30EE-D298E3F140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74" y="0"/>
            <a:ext cx="12122425" cy="6858000"/>
          </a:xfrm>
          <a:prstGeom prst="rect">
            <a:avLst/>
          </a:prstGeom>
        </p:spPr>
      </p:pic>
      <p:sp>
        <p:nvSpPr>
          <p:cNvPr id="11" name="TextBox 10">
            <a:extLst>
              <a:ext uri="{FF2B5EF4-FFF2-40B4-BE49-F238E27FC236}">
                <a16:creationId xmlns:a16="http://schemas.microsoft.com/office/drawing/2014/main" id="{82EB1D01-3A16-8F26-6765-1ACE1A8CDF66}"/>
              </a:ext>
            </a:extLst>
          </p:cNvPr>
          <p:cNvSpPr txBox="1"/>
          <p:nvPr/>
        </p:nvSpPr>
        <p:spPr>
          <a:xfrm>
            <a:off x="830054" y="1689698"/>
            <a:ext cx="6098191" cy="2492990"/>
          </a:xfrm>
          <a:prstGeom prst="rect">
            <a:avLst/>
          </a:prstGeom>
          <a:noFill/>
        </p:spPr>
        <p:txBody>
          <a:bodyPr wrap="square">
            <a:spAutoFit/>
          </a:bodyPr>
          <a:lstStyle/>
          <a:p>
            <a:r>
              <a:rPr lang="en-GB" sz="1200" b="1" dirty="0">
                <a:solidFill>
                  <a:schemeClr val="bg1">
                    <a:lumMod val="95000"/>
                  </a:schemeClr>
                </a:solidFill>
                <a:latin typeface="Arial" panose="020B0604020202020204" pitchFamily="34" charset="0"/>
                <a:cs typeface="Arial" panose="020B0604020202020204" pitchFamily="34" charset="0"/>
              </a:rPr>
              <a:t>                                             TABLE OF CONTENTS</a:t>
            </a:r>
          </a:p>
          <a:p>
            <a:endParaRPr lang="en-GB" sz="1200" b="1" dirty="0">
              <a:solidFill>
                <a:schemeClr val="bg1">
                  <a:lumMod val="95000"/>
                </a:schemeClr>
              </a:solidFill>
              <a:latin typeface="Arial" panose="020B0604020202020204" pitchFamily="34" charset="0"/>
              <a:cs typeface="Arial" panose="020B0604020202020204" pitchFamily="34" charset="0"/>
            </a:endParaRPr>
          </a:p>
          <a:p>
            <a:r>
              <a:rPr lang="en-GB" sz="1200" b="1" dirty="0">
                <a:solidFill>
                  <a:schemeClr val="bg1">
                    <a:lumMod val="95000"/>
                  </a:schemeClr>
                </a:solidFill>
                <a:latin typeface="Arial" panose="020B0604020202020204" pitchFamily="34" charset="0"/>
                <a:cs typeface="Arial" panose="020B0604020202020204" pitchFamily="34" charset="0"/>
              </a:rPr>
              <a:t>1…………………..Operating Hotel Facilities </a:t>
            </a:r>
          </a:p>
          <a:p>
            <a:r>
              <a:rPr lang="en-GB" sz="1200" b="1" dirty="0">
                <a:solidFill>
                  <a:schemeClr val="bg1">
                    <a:lumMod val="95000"/>
                  </a:schemeClr>
                </a:solidFill>
                <a:latin typeface="Arial" panose="020B0604020202020204" pitchFamily="34" charset="0"/>
                <a:cs typeface="Arial" panose="020B0604020202020204" pitchFamily="34" charset="0"/>
              </a:rPr>
              <a:t>3…………………..Introduction</a:t>
            </a:r>
          </a:p>
          <a:p>
            <a:r>
              <a:rPr lang="en-GB" sz="1200" b="1" dirty="0">
                <a:solidFill>
                  <a:schemeClr val="bg1">
                    <a:lumMod val="95000"/>
                  </a:schemeClr>
                </a:solidFill>
                <a:latin typeface="Arial" panose="020B0604020202020204" pitchFamily="34" charset="0"/>
                <a:cs typeface="Arial" panose="020B0604020202020204" pitchFamily="34" charset="0"/>
              </a:rPr>
              <a:t>4…………………..Setting up the welcoming products</a:t>
            </a:r>
          </a:p>
          <a:p>
            <a:r>
              <a:rPr lang="en-GB" sz="1200" b="1" dirty="0">
                <a:solidFill>
                  <a:schemeClr val="bg1">
                    <a:lumMod val="95000"/>
                  </a:schemeClr>
                </a:solidFill>
                <a:latin typeface="Arial" panose="020B0604020202020204" pitchFamily="34" charset="0"/>
                <a:cs typeface="Arial" panose="020B0604020202020204" pitchFamily="34" charset="0"/>
              </a:rPr>
              <a:t>5…………………..Preparing clean bathrooms</a:t>
            </a:r>
          </a:p>
          <a:p>
            <a:r>
              <a:rPr lang="en-GB" sz="1200" b="1" dirty="0">
                <a:solidFill>
                  <a:schemeClr val="bg1">
                    <a:lumMod val="95000"/>
                  </a:schemeClr>
                </a:solidFill>
                <a:latin typeface="Arial" panose="020B0604020202020204" pitchFamily="34" charset="0"/>
                <a:cs typeface="Arial" panose="020B0604020202020204" pitchFamily="34" charset="0"/>
              </a:rPr>
              <a:t>6…………………..Refilling the essentials</a:t>
            </a:r>
          </a:p>
          <a:p>
            <a:r>
              <a:rPr lang="en-GB" sz="1200" b="1" dirty="0">
                <a:solidFill>
                  <a:schemeClr val="bg1">
                    <a:lumMod val="95000"/>
                  </a:schemeClr>
                </a:solidFill>
                <a:latin typeface="Arial" panose="020B0604020202020204" pitchFamily="34" charset="0"/>
                <a:cs typeface="Arial" panose="020B0604020202020204" pitchFamily="34" charset="0"/>
              </a:rPr>
              <a:t>7…………………..Making the bed properly </a:t>
            </a:r>
          </a:p>
          <a:p>
            <a:r>
              <a:rPr lang="en-GB" sz="1200" b="1" dirty="0">
                <a:solidFill>
                  <a:schemeClr val="bg1">
                    <a:lumMod val="95000"/>
                  </a:schemeClr>
                </a:solidFill>
                <a:latin typeface="Arial" panose="020B0604020202020204" pitchFamily="34" charset="0"/>
                <a:cs typeface="Arial" panose="020B0604020202020204" pitchFamily="34" charset="0"/>
              </a:rPr>
              <a:t>8…………………..Cleaning mirrors, sinks, and showers</a:t>
            </a:r>
          </a:p>
          <a:p>
            <a:r>
              <a:rPr lang="en-GB" sz="1200" b="1" dirty="0">
                <a:solidFill>
                  <a:schemeClr val="bg1">
                    <a:lumMod val="95000"/>
                  </a:schemeClr>
                </a:solidFill>
                <a:latin typeface="Arial" panose="020B0604020202020204" pitchFamily="34" charset="0"/>
                <a:cs typeface="Arial" panose="020B0604020202020204" pitchFamily="34" charset="0"/>
              </a:rPr>
              <a:t>9…………………..Mopping the floors</a:t>
            </a:r>
          </a:p>
          <a:p>
            <a:r>
              <a:rPr lang="en-GB" sz="1200" b="1" dirty="0">
                <a:solidFill>
                  <a:schemeClr val="bg1">
                    <a:lumMod val="95000"/>
                  </a:schemeClr>
                </a:solidFill>
                <a:latin typeface="Arial" panose="020B0604020202020204" pitchFamily="34" charset="0"/>
                <a:cs typeface="Arial" panose="020B0604020202020204" pitchFamily="34" charset="0"/>
              </a:rPr>
              <a:t>10………..............Going through cleaning and safety guidelines finally</a:t>
            </a:r>
          </a:p>
          <a:p>
            <a:r>
              <a:rPr lang="en-GB" sz="1200" b="1" dirty="0">
                <a:solidFill>
                  <a:schemeClr val="bg1">
                    <a:lumMod val="95000"/>
                  </a:schemeClr>
                </a:solidFill>
                <a:latin typeface="Arial" panose="020B0604020202020204" pitchFamily="34" charset="0"/>
                <a:cs typeface="Arial" panose="020B0604020202020204" pitchFamily="34" charset="0"/>
              </a:rPr>
              <a:t>11…………………Conclusion</a:t>
            </a:r>
          </a:p>
          <a:p>
            <a:r>
              <a:rPr lang="en-GB" sz="1200" b="1" dirty="0">
                <a:solidFill>
                  <a:schemeClr val="bg1">
                    <a:lumMod val="95000"/>
                  </a:schemeClr>
                </a:solidFill>
                <a:latin typeface="Arial" panose="020B0604020202020204" pitchFamily="34" charset="0"/>
                <a:cs typeface="Arial" panose="020B0604020202020204" pitchFamily="34" charset="0"/>
              </a:rPr>
              <a:t>12…………………References</a:t>
            </a:r>
          </a:p>
        </p:txBody>
      </p:sp>
    </p:spTree>
    <p:extLst>
      <p:ext uri="{BB962C8B-B14F-4D97-AF65-F5344CB8AC3E}">
        <p14:creationId xmlns:p14="http://schemas.microsoft.com/office/powerpoint/2010/main" val="210893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AB8EDC3-1C0D-4505-A2C7-839A5161F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069E294-3813-4588-9E9C-AEA08F9C4D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loseup of hands cleaning window domestic chores concept | Free stock ...">
            <a:extLst>
              <a:ext uri="{FF2B5EF4-FFF2-40B4-BE49-F238E27FC236}">
                <a16:creationId xmlns:a16="http://schemas.microsoft.com/office/drawing/2014/main" id="{E4340ABA-AC0F-8B9D-49E6-911769BC9892}"/>
              </a:ext>
            </a:extLst>
          </p:cNvPr>
          <p:cNvPicPr>
            <a:picLocks noChangeAspect="1"/>
          </p:cNvPicPr>
          <p:nvPr/>
        </p:nvPicPr>
        <p:blipFill rotWithShape="1">
          <a:blip r:embed="rId3">
            <a:alphaModFix amt="40000"/>
          </a:blip>
          <a:srcRect b="15730"/>
          <a:stretch/>
        </p:blipFill>
        <p:spPr>
          <a:xfrm>
            <a:off x="20" y="10"/>
            <a:ext cx="12191981" cy="6857990"/>
          </a:xfrm>
          <a:prstGeom prst="rect">
            <a:avLst/>
          </a:prstGeom>
        </p:spPr>
      </p:pic>
      <p:sp>
        <p:nvSpPr>
          <p:cNvPr id="2" name="Title 1">
            <a:extLst>
              <a:ext uri="{FF2B5EF4-FFF2-40B4-BE49-F238E27FC236}">
                <a16:creationId xmlns:a16="http://schemas.microsoft.com/office/drawing/2014/main" id="{2167CFE5-D528-B7D5-FCDB-E670A81ABBF0}"/>
              </a:ext>
            </a:extLst>
          </p:cNvPr>
          <p:cNvSpPr>
            <a:spLocks noGrp="1"/>
          </p:cNvSpPr>
          <p:nvPr>
            <p:ph type="title"/>
          </p:nvPr>
        </p:nvSpPr>
        <p:spPr>
          <a:xfrm>
            <a:off x="838343" y="365125"/>
            <a:ext cx="10515600" cy="1325563"/>
          </a:xfrm>
        </p:spPr>
        <p:txBody>
          <a:bodyPr>
            <a:normAutofit/>
          </a:bodyPr>
          <a:lstStyle/>
          <a:p>
            <a:r>
              <a:rPr lang="en-US" b="1" dirty="0">
                <a:solidFill>
                  <a:srgbClr val="FFFFFF"/>
                </a:solidFill>
                <a:latin typeface="Times New Roman"/>
                <a:cs typeface="Times New Roman"/>
              </a:rPr>
              <a:t>Introduction</a:t>
            </a:r>
            <a:endParaRPr lang="en-US" dirty="0">
              <a:solidFill>
                <a:srgbClr val="FFFFFF"/>
              </a:solidFill>
            </a:endParaRPr>
          </a:p>
          <a:p>
            <a:endParaRPr lang="en-US" dirty="0">
              <a:solidFill>
                <a:srgbClr val="FFFFFF"/>
              </a:solidFill>
              <a:ea typeface="Calibri Light"/>
              <a:cs typeface="Calibri Light"/>
            </a:endParaRPr>
          </a:p>
        </p:txBody>
      </p:sp>
      <p:sp>
        <p:nvSpPr>
          <p:cNvPr id="3" name="Content Placeholder 2">
            <a:extLst>
              <a:ext uri="{FF2B5EF4-FFF2-40B4-BE49-F238E27FC236}">
                <a16:creationId xmlns:a16="http://schemas.microsoft.com/office/drawing/2014/main" id="{9643870E-0BCB-AB76-D170-902372AFEDAF}"/>
              </a:ext>
            </a:extLst>
          </p:cNvPr>
          <p:cNvSpPr>
            <a:spLocks noGrp="1"/>
          </p:cNvSpPr>
          <p:nvPr>
            <p:ph idx="1"/>
          </p:nvPr>
        </p:nvSpPr>
        <p:spPr>
          <a:xfrm>
            <a:off x="838344" y="2013625"/>
            <a:ext cx="4614759" cy="4163337"/>
          </a:xfrm>
        </p:spPr>
        <p:txBody>
          <a:bodyPr vert="horz" lIns="91440" tIns="45720" rIns="91440" bIns="45720" rtlCol="0">
            <a:normAutofit/>
          </a:bodyPr>
          <a:lstStyle/>
          <a:p>
            <a:r>
              <a:rPr lang="en-US" sz="2000">
                <a:solidFill>
                  <a:srgbClr val="FFFFFF"/>
                </a:solidFill>
                <a:latin typeface="Times New Roman"/>
                <a:cs typeface="Times New Roman"/>
              </a:rPr>
              <a:t>Housekeeping within the hotel is one of the most important tasks for individuals.</a:t>
            </a:r>
            <a:endParaRPr lang="en-US" sz="2000">
              <a:solidFill>
                <a:srgbClr val="FFFFFF"/>
              </a:solidFill>
              <a:ea typeface="Calibri" panose="020F0502020204030204"/>
              <a:cs typeface="Calibri" panose="020F0502020204030204"/>
            </a:endParaRPr>
          </a:p>
          <a:p>
            <a:r>
              <a:rPr lang="en-US" sz="2000">
                <a:solidFill>
                  <a:srgbClr val="FFFFFF"/>
                </a:solidFill>
                <a:latin typeface="Times New Roman"/>
                <a:cs typeface="Times New Roman"/>
              </a:rPr>
              <a:t>It needs to be mentioned that the safety measures and hygiene level of the customers depend on this process.</a:t>
            </a:r>
            <a:endParaRPr lang="en-US" sz="2000">
              <a:solidFill>
                <a:srgbClr val="FFFFFF"/>
              </a:solidFill>
            </a:endParaRPr>
          </a:p>
          <a:p>
            <a:r>
              <a:rPr lang="en-US" sz="2000">
                <a:solidFill>
                  <a:srgbClr val="FFFFFF"/>
                </a:solidFill>
                <a:latin typeface="Times New Roman"/>
                <a:cs typeface="Times New Roman"/>
              </a:rPr>
              <a:t>It will analyse the effectiveness of the housekeeping checklist as well as the required actions thoroughly.</a:t>
            </a:r>
            <a:endParaRPr lang="en-US" sz="2000">
              <a:solidFill>
                <a:srgbClr val="FFFFFF"/>
              </a:solidFill>
            </a:endParaRPr>
          </a:p>
          <a:p>
            <a:endParaRPr lang="en-US" sz="2000">
              <a:solidFill>
                <a:srgbClr val="FFFFFF"/>
              </a:solidFill>
              <a:ea typeface="Calibri"/>
              <a:cs typeface="Calibri"/>
            </a:endParaRPr>
          </a:p>
        </p:txBody>
      </p:sp>
      <p:pic>
        <p:nvPicPr>
          <p:cNvPr id="5" name="Picture 4" descr="A red basket with cleaning supplies&#10;&#10;Description automatically generated">
            <a:extLst>
              <a:ext uri="{FF2B5EF4-FFF2-40B4-BE49-F238E27FC236}">
                <a16:creationId xmlns:a16="http://schemas.microsoft.com/office/drawing/2014/main" id="{9FA200EC-D9D4-4CB1-E7F2-06BD8BD84F58}"/>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8790" r="7440" b="-3"/>
          <a:stretch/>
        </p:blipFill>
        <p:spPr>
          <a:xfrm>
            <a:off x="6101338" y="2015168"/>
            <a:ext cx="5283866"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p:spPr>
      </p:pic>
      <p:sp>
        <p:nvSpPr>
          <p:cNvPr id="8" name="TextBox 7">
            <a:extLst>
              <a:ext uri="{FF2B5EF4-FFF2-40B4-BE49-F238E27FC236}">
                <a16:creationId xmlns:a16="http://schemas.microsoft.com/office/drawing/2014/main" id="{28053BC4-EF74-2973-8BCA-919CEE550F82}"/>
              </a:ext>
            </a:extLst>
          </p:cNvPr>
          <p:cNvSpPr txBox="1"/>
          <p:nvPr/>
        </p:nvSpPr>
        <p:spPr>
          <a:xfrm>
            <a:off x="8922084" y="640882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chemeClr val="bg1"/>
                </a:solidFill>
                <a:ea typeface="Calibri"/>
                <a:cs typeface="Calibri"/>
              </a:rPr>
              <a:t>Sharon, 2022</a:t>
            </a:r>
            <a:endParaRPr lang="en-US" dirty="0"/>
          </a:p>
        </p:txBody>
      </p:sp>
    </p:spTree>
    <p:extLst>
      <p:ext uri="{BB962C8B-B14F-4D97-AF65-F5344CB8AC3E}">
        <p14:creationId xmlns:p14="http://schemas.microsoft.com/office/powerpoint/2010/main" val="3671921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43232-86DE-8552-2F79-78D25CC69B1E}"/>
              </a:ext>
            </a:extLst>
          </p:cNvPr>
          <p:cNvSpPr>
            <a:spLocks noGrp="1"/>
          </p:cNvSpPr>
          <p:nvPr>
            <p:ph type="title"/>
          </p:nvPr>
        </p:nvSpPr>
        <p:spPr>
          <a:xfrm>
            <a:off x="6417733" y="490537"/>
            <a:ext cx="5291663" cy="1628775"/>
          </a:xfrm>
        </p:spPr>
        <p:txBody>
          <a:bodyPr anchor="b">
            <a:normAutofit/>
          </a:bodyPr>
          <a:lstStyle/>
          <a:p>
            <a:r>
              <a:rPr lang="en-US" sz="4000" b="1" dirty="0">
                <a:latin typeface="Times New Roman"/>
                <a:cs typeface="Times New Roman"/>
              </a:rPr>
              <a:t>Setting up the welcoming products</a:t>
            </a:r>
            <a:endParaRPr lang="en-US" sz="4000" dirty="0"/>
          </a:p>
          <a:p>
            <a:endParaRPr lang="en-US" sz="4000" dirty="0">
              <a:ea typeface="Calibri Light"/>
              <a:cs typeface="Calibri Light"/>
            </a:endParaRPr>
          </a:p>
        </p:txBody>
      </p:sp>
      <p:pic>
        <p:nvPicPr>
          <p:cNvPr id="4" name="Picture 3" descr="A group of white containers on a wooden box&#10;&#10;Description automatically generated">
            <a:extLst>
              <a:ext uri="{FF2B5EF4-FFF2-40B4-BE49-F238E27FC236}">
                <a16:creationId xmlns:a16="http://schemas.microsoft.com/office/drawing/2014/main" id="{46874D9A-7A3F-96C2-C281-D3F6C09A9D31}"/>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26616" r="14036" b="-2"/>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085A9DD1-FA2B-6EEE-B820-72AADDE65952}"/>
              </a:ext>
            </a:extLst>
          </p:cNvPr>
          <p:cNvSpPr>
            <a:spLocks noGrp="1"/>
          </p:cNvSpPr>
          <p:nvPr>
            <p:ph idx="1"/>
          </p:nvPr>
        </p:nvSpPr>
        <p:spPr>
          <a:xfrm>
            <a:off x="6417734" y="2614612"/>
            <a:ext cx="5291663" cy="3752849"/>
          </a:xfrm>
        </p:spPr>
        <p:txBody>
          <a:bodyPr vert="horz" lIns="91440" tIns="45720" rIns="91440" bIns="45720" rtlCol="0">
            <a:normAutofit/>
          </a:bodyPr>
          <a:lstStyle/>
          <a:p>
            <a:r>
              <a:rPr lang="en-US" sz="1800" dirty="0">
                <a:latin typeface="Times New Roman"/>
                <a:cs typeface="Times New Roman"/>
              </a:rPr>
              <a:t>The main aim of the hotels is to provide some innovative yet comfortable experiences for the guests.</a:t>
            </a:r>
            <a:endParaRPr lang="en-US" sz="1800" dirty="0">
              <a:ea typeface="Calibri" panose="020F0502020204030204"/>
              <a:cs typeface="Calibri" panose="020F0502020204030204"/>
            </a:endParaRPr>
          </a:p>
          <a:p>
            <a:r>
              <a:rPr lang="en-US" sz="1800" dirty="0">
                <a:latin typeface="Times New Roman"/>
                <a:cs typeface="Times New Roman"/>
              </a:rPr>
              <a:t>Providing welcoming gifts can keep up the interest of the customers to get efficient service from the hotels (Charest, 2022).</a:t>
            </a:r>
            <a:endParaRPr lang="en-US" sz="1800"/>
          </a:p>
          <a:p>
            <a:r>
              <a:rPr lang="en-US" sz="1800" dirty="0">
                <a:latin typeface="Times New Roman"/>
                <a:cs typeface="Times New Roman"/>
              </a:rPr>
              <a:t>However, after a guest’s check-out the employees need to be conscious of setting up various welcoming products particularly.</a:t>
            </a:r>
            <a:endParaRPr lang="en-US" sz="1800" dirty="0"/>
          </a:p>
          <a:p>
            <a:endParaRPr lang="en-US" sz="1800">
              <a:ea typeface="Calibri"/>
              <a:cs typeface="Calibri"/>
            </a:endParaRPr>
          </a:p>
        </p:txBody>
      </p:sp>
      <p:sp>
        <p:nvSpPr>
          <p:cNvPr id="7" name="TextBox 6">
            <a:extLst>
              <a:ext uri="{FF2B5EF4-FFF2-40B4-BE49-F238E27FC236}">
                <a16:creationId xmlns:a16="http://schemas.microsoft.com/office/drawing/2014/main" id="{25340AE1-FCA2-70D6-CB7B-A8ECCCBCE38A}"/>
              </a:ext>
            </a:extLst>
          </p:cNvPr>
          <p:cNvSpPr txBox="1"/>
          <p:nvPr/>
        </p:nvSpPr>
        <p:spPr>
          <a:xfrm>
            <a:off x="4055979" y="642218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(Charest, 2022)</a:t>
            </a:r>
            <a:endParaRPr lang="en-US"/>
          </a:p>
        </p:txBody>
      </p:sp>
    </p:spTree>
    <p:extLst>
      <p:ext uri="{BB962C8B-B14F-4D97-AF65-F5344CB8AC3E}">
        <p14:creationId xmlns:p14="http://schemas.microsoft.com/office/powerpoint/2010/main" val="3664120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cleaning a sink&#10;&#10;Description automatically generated">
            <a:extLst>
              <a:ext uri="{FF2B5EF4-FFF2-40B4-BE49-F238E27FC236}">
                <a16:creationId xmlns:a16="http://schemas.microsoft.com/office/drawing/2014/main" id="{77CFF994-31B8-E032-19D8-5306A2E9B628}"/>
              </a:ext>
            </a:extLst>
          </p:cNvPr>
          <p:cNvPicPr>
            <a:picLocks noChangeAspect="1"/>
          </p:cNvPicPr>
          <p:nvPr/>
        </p:nvPicPr>
        <p:blipFill rotWithShape="1">
          <a:blip r:embed="rId3">
            <a:alphaModFix amt="35000"/>
            <a:extLst>
              <a:ext uri="{837473B0-CC2E-450A-ABE3-18F120FF3D39}">
                <a1611:picAttrSrcUrl xmlns:a1611="http://schemas.microsoft.com/office/drawing/2016/11/main" r:id="rId4"/>
              </a:ext>
            </a:extLst>
          </a:blip>
          <a:srcRect b="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1195E010-D448-C4B5-DD58-51C16F689654}"/>
              </a:ext>
            </a:extLst>
          </p:cNvPr>
          <p:cNvSpPr>
            <a:spLocks noGrp="1"/>
          </p:cNvSpPr>
          <p:nvPr>
            <p:ph type="title"/>
          </p:nvPr>
        </p:nvSpPr>
        <p:spPr>
          <a:xfrm>
            <a:off x="838200" y="365125"/>
            <a:ext cx="10515600" cy="1325563"/>
          </a:xfrm>
        </p:spPr>
        <p:txBody>
          <a:bodyPr>
            <a:normAutofit/>
          </a:bodyPr>
          <a:lstStyle/>
          <a:p>
            <a:r>
              <a:rPr lang="en-US" b="1" dirty="0">
                <a:solidFill>
                  <a:srgbClr val="FFFFFF"/>
                </a:solidFill>
                <a:latin typeface="Times New Roman"/>
                <a:cs typeface="Times New Roman"/>
              </a:rPr>
              <a:t>Preparing clean bathrooms</a:t>
            </a:r>
            <a:endParaRPr lang="en-US" dirty="0">
              <a:solidFill>
                <a:srgbClr val="FFFFFF"/>
              </a:solidFill>
            </a:endParaRPr>
          </a:p>
          <a:p>
            <a:endParaRPr lang="en-US" dirty="0">
              <a:solidFill>
                <a:srgbClr val="FFFFFF"/>
              </a:solidFill>
              <a:ea typeface="Calibri Light"/>
              <a:cs typeface="Calibri Light"/>
            </a:endParaRPr>
          </a:p>
        </p:txBody>
      </p:sp>
      <p:sp>
        <p:nvSpPr>
          <p:cNvPr id="3" name="Content Placeholder 2">
            <a:extLst>
              <a:ext uri="{FF2B5EF4-FFF2-40B4-BE49-F238E27FC236}">
                <a16:creationId xmlns:a16="http://schemas.microsoft.com/office/drawing/2014/main" id="{F5589E86-3894-A31E-3025-9E2321DEA448}"/>
              </a:ext>
            </a:extLst>
          </p:cNvPr>
          <p:cNvSpPr>
            <a:spLocks noGrp="1"/>
          </p:cNvSpPr>
          <p:nvPr>
            <p:ph idx="1"/>
          </p:nvPr>
        </p:nvSpPr>
        <p:spPr>
          <a:xfrm>
            <a:off x="838200" y="1825625"/>
            <a:ext cx="10515600" cy="4351338"/>
          </a:xfrm>
        </p:spPr>
        <p:txBody>
          <a:bodyPr vert="horz" lIns="91440" tIns="45720" rIns="91440" bIns="45720" rtlCol="0">
            <a:normAutofit/>
          </a:bodyPr>
          <a:lstStyle/>
          <a:p>
            <a:r>
              <a:rPr lang="en-US" dirty="0">
                <a:solidFill>
                  <a:srgbClr val="FFFFFF"/>
                </a:solidFill>
                <a:latin typeface="Times New Roman"/>
                <a:cs typeface="Times New Roman"/>
              </a:rPr>
              <a:t>The maintenance of hygiene is one of the most important factors for housekeeping hotels.</a:t>
            </a:r>
            <a:endParaRPr lang="en-US" dirty="0">
              <a:solidFill>
                <a:srgbClr val="FFFFFF"/>
              </a:solidFill>
              <a:ea typeface="Calibri" panose="020F0502020204030204"/>
              <a:cs typeface="Calibri" panose="020F0502020204030204"/>
            </a:endParaRPr>
          </a:p>
          <a:p>
            <a:r>
              <a:rPr lang="en-US" dirty="0">
                <a:solidFill>
                  <a:srgbClr val="FFFFFF"/>
                </a:solidFill>
                <a:latin typeface="Times New Roman"/>
                <a:cs typeface="Times New Roman"/>
              </a:rPr>
              <a:t>The hygiene level in the bathroom needs to be maintained in an enhanced way.</a:t>
            </a:r>
            <a:endParaRPr lang="en-US" dirty="0">
              <a:solidFill>
                <a:srgbClr val="FFFFFF"/>
              </a:solidFill>
            </a:endParaRPr>
          </a:p>
          <a:p>
            <a:r>
              <a:rPr lang="en-US" dirty="0">
                <a:solidFill>
                  <a:srgbClr val="FFFFFF"/>
                </a:solidFill>
                <a:latin typeface="Times New Roman"/>
                <a:cs typeface="Times New Roman"/>
              </a:rPr>
              <a:t>It is the responsibility of the housekeeping teams to go through every area of the bathroom and make sure that everything is sealed before any guests enter the room (Sharon, 2023).</a:t>
            </a:r>
            <a:endParaRPr lang="en-US" dirty="0">
              <a:solidFill>
                <a:srgbClr val="FFFFFF"/>
              </a:solidFill>
            </a:endParaRPr>
          </a:p>
          <a:p>
            <a:endParaRPr lang="en-US" dirty="0">
              <a:solidFill>
                <a:srgbClr val="FFFFFF"/>
              </a:solidFill>
              <a:ea typeface="Calibri"/>
              <a:cs typeface="Calibri"/>
            </a:endParaRPr>
          </a:p>
        </p:txBody>
      </p:sp>
      <p:sp>
        <p:nvSpPr>
          <p:cNvPr id="7" name="TextBox 6">
            <a:extLst>
              <a:ext uri="{FF2B5EF4-FFF2-40B4-BE49-F238E27FC236}">
                <a16:creationId xmlns:a16="http://schemas.microsoft.com/office/drawing/2014/main" id="{E61BD653-8AEC-7A1A-5F77-747EBB683F6D}"/>
              </a:ext>
            </a:extLst>
          </p:cNvPr>
          <p:cNvSpPr txBox="1"/>
          <p:nvPr/>
        </p:nvSpPr>
        <p:spPr>
          <a:xfrm>
            <a:off x="9349874" y="6248400"/>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Times New Roman"/>
                <a:cs typeface="Times New Roman"/>
              </a:rPr>
              <a:t>(Sharon, 2023)</a:t>
            </a:r>
            <a:endParaRPr lang="en-US"/>
          </a:p>
        </p:txBody>
      </p:sp>
    </p:spTree>
    <p:extLst>
      <p:ext uri="{BB962C8B-B14F-4D97-AF65-F5344CB8AC3E}">
        <p14:creationId xmlns:p14="http://schemas.microsoft.com/office/powerpoint/2010/main" val="3877824947"/>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E6A40-9641-E864-FB55-2DE43F779A0B}"/>
              </a:ext>
            </a:extLst>
          </p:cNvPr>
          <p:cNvSpPr>
            <a:spLocks noGrp="1"/>
          </p:cNvSpPr>
          <p:nvPr>
            <p:ph type="title"/>
          </p:nvPr>
        </p:nvSpPr>
        <p:spPr>
          <a:xfrm>
            <a:off x="914400" y="572569"/>
            <a:ext cx="4998888" cy="1642956"/>
          </a:xfrm>
        </p:spPr>
        <p:txBody>
          <a:bodyPr anchor="b">
            <a:normAutofit/>
          </a:bodyPr>
          <a:lstStyle/>
          <a:p>
            <a:r>
              <a:rPr lang="en-US" sz="3600" b="1" dirty="0">
                <a:solidFill>
                  <a:schemeClr val="tx2"/>
                </a:solidFill>
                <a:latin typeface="Times New Roman"/>
                <a:cs typeface="Times New Roman"/>
              </a:rPr>
              <a:t>Refilling the essentials</a:t>
            </a:r>
            <a:endParaRPr lang="en-US" sz="3600" dirty="0">
              <a:solidFill>
                <a:schemeClr val="tx2"/>
              </a:solidFill>
            </a:endParaRPr>
          </a:p>
          <a:p>
            <a:endParaRPr lang="en-US" sz="3600" dirty="0">
              <a:solidFill>
                <a:schemeClr val="tx2"/>
              </a:solidFill>
              <a:ea typeface="Calibri Light"/>
              <a:cs typeface="Calibri Light"/>
            </a:endParaRPr>
          </a:p>
        </p:txBody>
      </p:sp>
      <p:sp>
        <p:nvSpPr>
          <p:cNvPr id="9" name="Freeform: Shape 8">
            <a:extLst>
              <a:ext uri="{FF2B5EF4-FFF2-40B4-BE49-F238E27FC236}">
                <a16:creationId xmlns:a16="http://schemas.microsoft.com/office/drawing/2014/main" id="{A4813DE6-CC05-D4A6-57C6-34BDCB1C11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971521">
            <a:off x="10657075" y="182303"/>
            <a:ext cx="1414214" cy="511935"/>
          </a:xfrm>
          <a:custGeom>
            <a:avLst/>
            <a:gdLst>
              <a:gd name="connsiteX0" fmla="*/ 1414214 w 1414214"/>
              <a:gd name="connsiteY0" fmla="*/ 281652 h 511935"/>
              <a:gd name="connsiteX1" fmla="*/ 1099481 w 1414214"/>
              <a:gd name="connsiteY1" fmla="*/ 511935 h 511935"/>
              <a:gd name="connsiteX2" fmla="*/ 996953 w 1414214"/>
              <a:gd name="connsiteY2" fmla="*/ 499092 h 511935"/>
              <a:gd name="connsiteX3" fmla="*/ 752474 w 1414214"/>
              <a:gd name="connsiteY3" fmla="*/ 465695 h 511935"/>
              <a:gd name="connsiteX4" fmla="*/ 22399 w 1414214"/>
              <a:gd name="connsiteY4" fmla="*/ 308988 h 511935"/>
              <a:gd name="connsiteX5" fmla="*/ 38819 w 1414214"/>
              <a:gd name="connsiteY5" fmla="*/ 240901 h 511935"/>
              <a:gd name="connsiteX6" fmla="*/ 183869 w 1414214"/>
              <a:gd name="connsiteY6" fmla="*/ 0 h 511935"/>
              <a:gd name="connsiteX7" fmla="*/ 371788 w 1414214"/>
              <a:gd name="connsiteY7" fmla="*/ 44535 h 511935"/>
              <a:gd name="connsiteX8" fmla="*/ 1301107 w 1414214"/>
              <a:gd name="connsiteY8" fmla="*/ 255886 h 511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4214" h="511935">
                <a:moveTo>
                  <a:pt x="1414214" y="281652"/>
                </a:moveTo>
                <a:lnTo>
                  <a:pt x="1099481" y="511935"/>
                </a:lnTo>
                <a:lnTo>
                  <a:pt x="996953" y="499092"/>
                </a:lnTo>
                <a:cubicBezTo>
                  <a:pt x="901102" y="486845"/>
                  <a:pt x="814760" y="475243"/>
                  <a:pt x="752474" y="465695"/>
                </a:cubicBezTo>
                <a:cubicBezTo>
                  <a:pt x="425047" y="415944"/>
                  <a:pt x="206254" y="352678"/>
                  <a:pt x="22399" y="308988"/>
                </a:cubicBezTo>
                <a:cubicBezTo>
                  <a:pt x="1595" y="292696"/>
                  <a:pt x="-21851" y="307630"/>
                  <a:pt x="38819" y="240901"/>
                </a:cubicBezTo>
                <a:lnTo>
                  <a:pt x="183869" y="0"/>
                </a:lnTo>
                <a:lnTo>
                  <a:pt x="371788" y="44535"/>
                </a:lnTo>
                <a:cubicBezTo>
                  <a:pt x="681468" y="117668"/>
                  <a:pt x="1029104" y="194340"/>
                  <a:pt x="1301107" y="255886"/>
                </a:cubicBez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oup 10">
            <a:extLst>
              <a:ext uri="{FF2B5EF4-FFF2-40B4-BE49-F238E27FC236}">
                <a16:creationId xmlns:a16="http://schemas.microsoft.com/office/drawing/2014/main" id="{D0C531AC-B951-C983-A9F9-A57678E3B2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76942" y="253728"/>
            <a:ext cx="447266" cy="466480"/>
            <a:chOff x="9571360" y="4439737"/>
            <a:chExt cx="351312" cy="354664"/>
          </a:xfrm>
        </p:grpSpPr>
        <p:sp>
          <p:nvSpPr>
            <p:cNvPr id="12" name="Freeform: Shape 11">
              <a:extLst>
                <a:ext uri="{FF2B5EF4-FFF2-40B4-BE49-F238E27FC236}">
                  <a16:creationId xmlns:a16="http://schemas.microsoft.com/office/drawing/2014/main" id="{45304F32-33F0-5A5F-4837-1B2BFA5DBA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0478977">
              <a:off x="9571360" y="4439737"/>
              <a:ext cx="351312" cy="354664"/>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760044"/>
                <a:gd name="connsiteY0" fmla="*/ 300 h 4964247"/>
                <a:gd name="connsiteX1" fmla="*/ 3813909 w 4760044"/>
                <a:gd name="connsiteY1" fmla="*/ 619239 h 4964247"/>
                <a:gd name="connsiteX2" fmla="*/ 4735908 w 4760044"/>
                <a:gd name="connsiteY2" fmla="*/ 1906206 h 4964247"/>
                <a:gd name="connsiteX3" fmla="*/ 4451030 w 4760044"/>
                <a:gd name="connsiteY3" fmla="*/ 3809387 h 4964247"/>
                <a:gd name="connsiteX4" fmla="*/ 3419865 w 4760044"/>
                <a:gd name="connsiteY4" fmla="*/ 4845155 h 4964247"/>
                <a:gd name="connsiteX5" fmla="*/ 1074535 w 4760044"/>
                <a:gd name="connsiteY5" fmla="*/ 4657536 h 4964247"/>
                <a:gd name="connsiteX6" fmla="*/ 33359 w 4760044"/>
                <a:gd name="connsiteY6" fmla="*/ 2995965 h 4964247"/>
                <a:gd name="connsiteX7" fmla="*/ 592137 w 4760044"/>
                <a:gd name="connsiteY7" fmla="*/ 806156 h 4964247"/>
                <a:gd name="connsiteX8" fmla="*/ 2649000 w 4760044"/>
                <a:gd name="connsiteY8" fmla="*/ 300 h 4964247"/>
                <a:gd name="connsiteX0" fmla="*/ 2649000 w 4849477"/>
                <a:gd name="connsiteY0" fmla="*/ -2 h 4963945"/>
                <a:gd name="connsiteX1" fmla="*/ 4735908 w 4849477"/>
                <a:gd name="connsiteY1" fmla="*/ 1905904 h 4963945"/>
                <a:gd name="connsiteX2" fmla="*/ 4451030 w 4849477"/>
                <a:gd name="connsiteY2" fmla="*/ 3809085 h 4963945"/>
                <a:gd name="connsiteX3" fmla="*/ 3419865 w 4849477"/>
                <a:gd name="connsiteY3" fmla="*/ 4844853 h 4963945"/>
                <a:gd name="connsiteX4" fmla="*/ 1074535 w 4849477"/>
                <a:gd name="connsiteY4" fmla="*/ 4657234 h 4963945"/>
                <a:gd name="connsiteX5" fmla="*/ 33359 w 4849477"/>
                <a:gd name="connsiteY5" fmla="*/ 2995663 h 4963945"/>
                <a:gd name="connsiteX6" fmla="*/ 592137 w 4849477"/>
                <a:gd name="connsiteY6" fmla="*/ 805854 h 4963945"/>
                <a:gd name="connsiteX7" fmla="*/ 2649000 w 4849477"/>
                <a:gd name="connsiteY7" fmla="*/ -2 h 4963945"/>
                <a:gd name="connsiteX0" fmla="*/ 2649000 w 4859466"/>
                <a:gd name="connsiteY0" fmla="*/ -2 h 5536260"/>
                <a:gd name="connsiteX1" fmla="*/ 4735908 w 4859466"/>
                <a:gd name="connsiteY1" fmla="*/ 1905904 h 5536260"/>
                <a:gd name="connsiteX2" fmla="*/ 4451030 w 4859466"/>
                <a:gd name="connsiteY2" fmla="*/ 3809085 h 5536260"/>
                <a:gd name="connsiteX3" fmla="*/ 3067466 w 4859466"/>
                <a:gd name="connsiteY3" fmla="*/ 5491001 h 5536260"/>
                <a:gd name="connsiteX4" fmla="*/ 1074535 w 4859466"/>
                <a:gd name="connsiteY4" fmla="*/ 4657234 h 5536260"/>
                <a:gd name="connsiteX5" fmla="*/ 33359 w 4859466"/>
                <a:gd name="connsiteY5" fmla="*/ 2995663 h 5536260"/>
                <a:gd name="connsiteX6" fmla="*/ 592137 w 4859466"/>
                <a:gd name="connsiteY6" fmla="*/ 805854 h 5536260"/>
                <a:gd name="connsiteX7" fmla="*/ 2649000 w 4859466"/>
                <a:gd name="connsiteY7" fmla="*/ -2 h 5536260"/>
                <a:gd name="connsiteX0" fmla="*/ 2780481 w 4861205"/>
                <a:gd name="connsiteY0" fmla="*/ -2 h 5864449"/>
                <a:gd name="connsiteX1" fmla="*/ 4737647 w 4861205"/>
                <a:gd name="connsiteY1" fmla="*/ 2234093 h 5864449"/>
                <a:gd name="connsiteX2" fmla="*/ 4452769 w 4861205"/>
                <a:gd name="connsiteY2" fmla="*/ 4137274 h 5864449"/>
                <a:gd name="connsiteX3" fmla="*/ 3069205 w 4861205"/>
                <a:gd name="connsiteY3" fmla="*/ 5819190 h 5864449"/>
                <a:gd name="connsiteX4" fmla="*/ 1076274 w 4861205"/>
                <a:gd name="connsiteY4" fmla="*/ 4985423 h 5864449"/>
                <a:gd name="connsiteX5" fmla="*/ 35098 w 4861205"/>
                <a:gd name="connsiteY5" fmla="*/ 3323852 h 5864449"/>
                <a:gd name="connsiteX6" fmla="*/ 593876 w 4861205"/>
                <a:gd name="connsiteY6" fmla="*/ 1134043 h 5864449"/>
                <a:gd name="connsiteX7" fmla="*/ 2780481 w 4861205"/>
                <a:gd name="connsiteY7" fmla="*/ -2 h 5864449"/>
                <a:gd name="connsiteX0" fmla="*/ 2289077 w 4369801"/>
                <a:gd name="connsiteY0" fmla="*/ -2 h 5893101"/>
                <a:gd name="connsiteX1" fmla="*/ 4246243 w 4369801"/>
                <a:gd name="connsiteY1" fmla="*/ 2234093 h 5893101"/>
                <a:gd name="connsiteX2" fmla="*/ 3961365 w 4369801"/>
                <a:gd name="connsiteY2" fmla="*/ 4137274 h 5893101"/>
                <a:gd name="connsiteX3" fmla="*/ 2577801 w 4369801"/>
                <a:gd name="connsiteY3" fmla="*/ 5819190 h 5893101"/>
                <a:gd name="connsiteX4" fmla="*/ 584870 w 4369801"/>
                <a:gd name="connsiteY4" fmla="*/ 4985423 h 5893101"/>
                <a:gd name="connsiteX5" fmla="*/ 102472 w 4369801"/>
                <a:gd name="connsiteY5" fmla="*/ 1134043 h 5893101"/>
                <a:gd name="connsiteX6" fmla="*/ 2289077 w 4369801"/>
                <a:gd name="connsiteY6" fmla="*/ -2 h 5893101"/>
                <a:gd name="connsiteX0" fmla="*/ 2352777 w 4433501"/>
                <a:gd name="connsiteY0" fmla="*/ -2 h 5854124"/>
                <a:gd name="connsiteX1" fmla="*/ 4309943 w 4433501"/>
                <a:gd name="connsiteY1" fmla="*/ 2234093 h 5854124"/>
                <a:gd name="connsiteX2" fmla="*/ 4025065 w 4433501"/>
                <a:gd name="connsiteY2" fmla="*/ 4137274 h 5854124"/>
                <a:gd name="connsiteX3" fmla="*/ 2641501 w 4433501"/>
                <a:gd name="connsiteY3" fmla="*/ 5819190 h 5854124"/>
                <a:gd name="connsiteX4" fmla="*/ 430809 w 4433501"/>
                <a:gd name="connsiteY4" fmla="*/ 4389642 h 5854124"/>
                <a:gd name="connsiteX5" fmla="*/ 166172 w 4433501"/>
                <a:gd name="connsiteY5" fmla="*/ 1134043 h 5854124"/>
                <a:gd name="connsiteX6" fmla="*/ 2352777 w 4433501"/>
                <a:gd name="connsiteY6" fmla="*/ -2 h 5854124"/>
                <a:gd name="connsiteX0" fmla="*/ 2193618 w 4274342"/>
                <a:gd name="connsiteY0" fmla="*/ -2 h 5850779"/>
                <a:gd name="connsiteX1" fmla="*/ 4150784 w 4274342"/>
                <a:gd name="connsiteY1" fmla="*/ 2234093 h 5850779"/>
                <a:gd name="connsiteX2" fmla="*/ 3865906 w 4274342"/>
                <a:gd name="connsiteY2" fmla="*/ 4137274 h 5850779"/>
                <a:gd name="connsiteX3" fmla="*/ 2482342 w 4274342"/>
                <a:gd name="connsiteY3" fmla="*/ 5819190 h 5850779"/>
                <a:gd name="connsiteX4" fmla="*/ 271650 w 4274342"/>
                <a:gd name="connsiteY4" fmla="*/ 4389642 h 5850779"/>
                <a:gd name="connsiteX5" fmla="*/ 247914 w 4274342"/>
                <a:gd name="connsiteY5" fmla="*/ 1846756 h 5850779"/>
                <a:gd name="connsiteX6" fmla="*/ 2193618 w 4274342"/>
                <a:gd name="connsiteY6" fmla="*/ -2 h 5850779"/>
                <a:gd name="connsiteX0" fmla="*/ 1967294 w 4267345"/>
                <a:gd name="connsiteY0" fmla="*/ -3 h 5416782"/>
                <a:gd name="connsiteX1" fmla="*/ 4137681 w 4267345"/>
                <a:gd name="connsiteY1" fmla="*/ 1800096 h 5416782"/>
                <a:gd name="connsiteX2" fmla="*/ 3852803 w 4267345"/>
                <a:gd name="connsiteY2" fmla="*/ 3703277 h 5416782"/>
                <a:gd name="connsiteX3" fmla="*/ 2469239 w 4267345"/>
                <a:gd name="connsiteY3" fmla="*/ 5385193 h 5416782"/>
                <a:gd name="connsiteX4" fmla="*/ 258547 w 4267345"/>
                <a:gd name="connsiteY4" fmla="*/ 3955645 h 5416782"/>
                <a:gd name="connsiteX5" fmla="*/ 234811 w 4267345"/>
                <a:gd name="connsiteY5" fmla="*/ 1412759 h 5416782"/>
                <a:gd name="connsiteX6" fmla="*/ 1967294 w 4267345"/>
                <a:gd name="connsiteY6" fmla="*/ -3 h 5416782"/>
                <a:gd name="connsiteX0" fmla="*/ 1967294 w 3964997"/>
                <a:gd name="connsiteY0" fmla="*/ -3 h 5416782"/>
                <a:gd name="connsiteX1" fmla="*/ 3668011 w 3964997"/>
                <a:gd name="connsiteY1" fmla="*/ 1478862 h 5416782"/>
                <a:gd name="connsiteX2" fmla="*/ 3852803 w 3964997"/>
                <a:gd name="connsiteY2" fmla="*/ 3703277 h 5416782"/>
                <a:gd name="connsiteX3" fmla="*/ 2469239 w 3964997"/>
                <a:gd name="connsiteY3" fmla="*/ 5385193 h 5416782"/>
                <a:gd name="connsiteX4" fmla="*/ 258547 w 3964997"/>
                <a:gd name="connsiteY4" fmla="*/ 3955645 h 5416782"/>
                <a:gd name="connsiteX5" fmla="*/ 234811 w 3964997"/>
                <a:gd name="connsiteY5" fmla="*/ 1412759 h 5416782"/>
                <a:gd name="connsiteX6" fmla="*/ 1967294 w 3964997"/>
                <a:gd name="connsiteY6" fmla="*/ -3 h 5416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4997" h="5416782">
                  <a:moveTo>
                    <a:pt x="1967294" y="-3"/>
                  </a:moveTo>
                  <a:cubicBezTo>
                    <a:pt x="2657922" y="183339"/>
                    <a:pt x="3353760" y="861649"/>
                    <a:pt x="3668011" y="1478862"/>
                  </a:cubicBezTo>
                  <a:cubicBezTo>
                    <a:pt x="3982262" y="2096075"/>
                    <a:pt x="4052598" y="3052222"/>
                    <a:pt x="3852803" y="3703277"/>
                  </a:cubicBezTo>
                  <a:cubicBezTo>
                    <a:pt x="3653008" y="4354332"/>
                    <a:pt x="2782065" y="5270224"/>
                    <a:pt x="2469239" y="5385193"/>
                  </a:cubicBezTo>
                  <a:cubicBezTo>
                    <a:pt x="1758393" y="5606258"/>
                    <a:pt x="630952" y="4617717"/>
                    <a:pt x="258547" y="3955645"/>
                  </a:cubicBezTo>
                  <a:cubicBezTo>
                    <a:pt x="-113858" y="3293573"/>
                    <a:pt x="-49980" y="2072034"/>
                    <a:pt x="234811" y="1412759"/>
                  </a:cubicBezTo>
                  <a:cubicBezTo>
                    <a:pt x="519602" y="753484"/>
                    <a:pt x="1314621" y="30745"/>
                    <a:pt x="1967294" y="-3"/>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E7660A84-957D-5B03-5B37-036016C704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0478977">
              <a:off x="9571360" y="4439737"/>
              <a:ext cx="351312" cy="354664"/>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760044"/>
                <a:gd name="connsiteY0" fmla="*/ 300 h 4964247"/>
                <a:gd name="connsiteX1" fmla="*/ 3813909 w 4760044"/>
                <a:gd name="connsiteY1" fmla="*/ 619239 h 4964247"/>
                <a:gd name="connsiteX2" fmla="*/ 4735908 w 4760044"/>
                <a:gd name="connsiteY2" fmla="*/ 1906206 h 4964247"/>
                <a:gd name="connsiteX3" fmla="*/ 4451030 w 4760044"/>
                <a:gd name="connsiteY3" fmla="*/ 3809387 h 4964247"/>
                <a:gd name="connsiteX4" fmla="*/ 3419865 w 4760044"/>
                <a:gd name="connsiteY4" fmla="*/ 4845155 h 4964247"/>
                <a:gd name="connsiteX5" fmla="*/ 1074535 w 4760044"/>
                <a:gd name="connsiteY5" fmla="*/ 4657536 h 4964247"/>
                <a:gd name="connsiteX6" fmla="*/ 33359 w 4760044"/>
                <a:gd name="connsiteY6" fmla="*/ 2995965 h 4964247"/>
                <a:gd name="connsiteX7" fmla="*/ 592137 w 4760044"/>
                <a:gd name="connsiteY7" fmla="*/ 806156 h 4964247"/>
                <a:gd name="connsiteX8" fmla="*/ 2649000 w 4760044"/>
                <a:gd name="connsiteY8" fmla="*/ 300 h 4964247"/>
                <a:gd name="connsiteX0" fmla="*/ 2649000 w 4849477"/>
                <a:gd name="connsiteY0" fmla="*/ -2 h 4963945"/>
                <a:gd name="connsiteX1" fmla="*/ 4735908 w 4849477"/>
                <a:gd name="connsiteY1" fmla="*/ 1905904 h 4963945"/>
                <a:gd name="connsiteX2" fmla="*/ 4451030 w 4849477"/>
                <a:gd name="connsiteY2" fmla="*/ 3809085 h 4963945"/>
                <a:gd name="connsiteX3" fmla="*/ 3419865 w 4849477"/>
                <a:gd name="connsiteY3" fmla="*/ 4844853 h 4963945"/>
                <a:gd name="connsiteX4" fmla="*/ 1074535 w 4849477"/>
                <a:gd name="connsiteY4" fmla="*/ 4657234 h 4963945"/>
                <a:gd name="connsiteX5" fmla="*/ 33359 w 4849477"/>
                <a:gd name="connsiteY5" fmla="*/ 2995663 h 4963945"/>
                <a:gd name="connsiteX6" fmla="*/ 592137 w 4849477"/>
                <a:gd name="connsiteY6" fmla="*/ 805854 h 4963945"/>
                <a:gd name="connsiteX7" fmla="*/ 2649000 w 4849477"/>
                <a:gd name="connsiteY7" fmla="*/ -2 h 4963945"/>
                <a:gd name="connsiteX0" fmla="*/ 2649000 w 4859466"/>
                <a:gd name="connsiteY0" fmla="*/ -2 h 5536260"/>
                <a:gd name="connsiteX1" fmla="*/ 4735908 w 4859466"/>
                <a:gd name="connsiteY1" fmla="*/ 1905904 h 5536260"/>
                <a:gd name="connsiteX2" fmla="*/ 4451030 w 4859466"/>
                <a:gd name="connsiteY2" fmla="*/ 3809085 h 5536260"/>
                <a:gd name="connsiteX3" fmla="*/ 3067466 w 4859466"/>
                <a:gd name="connsiteY3" fmla="*/ 5491001 h 5536260"/>
                <a:gd name="connsiteX4" fmla="*/ 1074535 w 4859466"/>
                <a:gd name="connsiteY4" fmla="*/ 4657234 h 5536260"/>
                <a:gd name="connsiteX5" fmla="*/ 33359 w 4859466"/>
                <a:gd name="connsiteY5" fmla="*/ 2995663 h 5536260"/>
                <a:gd name="connsiteX6" fmla="*/ 592137 w 4859466"/>
                <a:gd name="connsiteY6" fmla="*/ 805854 h 5536260"/>
                <a:gd name="connsiteX7" fmla="*/ 2649000 w 4859466"/>
                <a:gd name="connsiteY7" fmla="*/ -2 h 5536260"/>
                <a:gd name="connsiteX0" fmla="*/ 2780481 w 4861205"/>
                <a:gd name="connsiteY0" fmla="*/ -2 h 5864449"/>
                <a:gd name="connsiteX1" fmla="*/ 4737647 w 4861205"/>
                <a:gd name="connsiteY1" fmla="*/ 2234093 h 5864449"/>
                <a:gd name="connsiteX2" fmla="*/ 4452769 w 4861205"/>
                <a:gd name="connsiteY2" fmla="*/ 4137274 h 5864449"/>
                <a:gd name="connsiteX3" fmla="*/ 3069205 w 4861205"/>
                <a:gd name="connsiteY3" fmla="*/ 5819190 h 5864449"/>
                <a:gd name="connsiteX4" fmla="*/ 1076274 w 4861205"/>
                <a:gd name="connsiteY4" fmla="*/ 4985423 h 5864449"/>
                <a:gd name="connsiteX5" fmla="*/ 35098 w 4861205"/>
                <a:gd name="connsiteY5" fmla="*/ 3323852 h 5864449"/>
                <a:gd name="connsiteX6" fmla="*/ 593876 w 4861205"/>
                <a:gd name="connsiteY6" fmla="*/ 1134043 h 5864449"/>
                <a:gd name="connsiteX7" fmla="*/ 2780481 w 4861205"/>
                <a:gd name="connsiteY7" fmla="*/ -2 h 5864449"/>
                <a:gd name="connsiteX0" fmla="*/ 2289077 w 4369801"/>
                <a:gd name="connsiteY0" fmla="*/ -2 h 5893101"/>
                <a:gd name="connsiteX1" fmla="*/ 4246243 w 4369801"/>
                <a:gd name="connsiteY1" fmla="*/ 2234093 h 5893101"/>
                <a:gd name="connsiteX2" fmla="*/ 3961365 w 4369801"/>
                <a:gd name="connsiteY2" fmla="*/ 4137274 h 5893101"/>
                <a:gd name="connsiteX3" fmla="*/ 2577801 w 4369801"/>
                <a:gd name="connsiteY3" fmla="*/ 5819190 h 5893101"/>
                <a:gd name="connsiteX4" fmla="*/ 584870 w 4369801"/>
                <a:gd name="connsiteY4" fmla="*/ 4985423 h 5893101"/>
                <a:gd name="connsiteX5" fmla="*/ 102472 w 4369801"/>
                <a:gd name="connsiteY5" fmla="*/ 1134043 h 5893101"/>
                <a:gd name="connsiteX6" fmla="*/ 2289077 w 4369801"/>
                <a:gd name="connsiteY6" fmla="*/ -2 h 5893101"/>
                <a:gd name="connsiteX0" fmla="*/ 2352777 w 4433501"/>
                <a:gd name="connsiteY0" fmla="*/ -2 h 5854124"/>
                <a:gd name="connsiteX1" fmla="*/ 4309943 w 4433501"/>
                <a:gd name="connsiteY1" fmla="*/ 2234093 h 5854124"/>
                <a:gd name="connsiteX2" fmla="*/ 4025065 w 4433501"/>
                <a:gd name="connsiteY2" fmla="*/ 4137274 h 5854124"/>
                <a:gd name="connsiteX3" fmla="*/ 2641501 w 4433501"/>
                <a:gd name="connsiteY3" fmla="*/ 5819190 h 5854124"/>
                <a:gd name="connsiteX4" fmla="*/ 430809 w 4433501"/>
                <a:gd name="connsiteY4" fmla="*/ 4389642 h 5854124"/>
                <a:gd name="connsiteX5" fmla="*/ 166172 w 4433501"/>
                <a:gd name="connsiteY5" fmla="*/ 1134043 h 5854124"/>
                <a:gd name="connsiteX6" fmla="*/ 2352777 w 4433501"/>
                <a:gd name="connsiteY6" fmla="*/ -2 h 5854124"/>
                <a:gd name="connsiteX0" fmla="*/ 2193618 w 4274342"/>
                <a:gd name="connsiteY0" fmla="*/ -2 h 5850779"/>
                <a:gd name="connsiteX1" fmla="*/ 4150784 w 4274342"/>
                <a:gd name="connsiteY1" fmla="*/ 2234093 h 5850779"/>
                <a:gd name="connsiteX2" fmla="*/ 3865906 w 4274342"/>
                <a:gd name="connsiteY2" fmla="*/ 4137274 h 5850779"/>
                <a:gd name="connsiteX3" fmla="*/ 2482342 w 4274342"/>
                <a:gd name="connsiteY3" fmla="*/ 5819190 h 5850779"/>
                <a:gd name="connsiteX4" fmla="*/ 271650 w 4274342"/>
                <a:gd name="connsiteY4" fmla="*/ 4389642 h 5850779"/>
                <a:gd name="connsiteX5" fmla="*/ 247914 w 4274342"/>
                <a:gd name="connsiteY5" fmla="*/ 1846756 h 5850779"/>
                <a:gd name="connsiteX6" fmla="*/ 2193618 w 4274342"/>
                <a:gd name="connsiteY6" fmla="*/ -2 h 5850779"/>
                <a:gd name="connsiteX0" fmla="*/ 1967294 w 4267345"/>
                <a:gd name="connsiteY0" fmla="*/ -3 h 5416782"/>
                <a:gd name="connsiteX1" fmla="*/ 4137681 w 4267345"/>
                <a:gd name="connsiteY1" fmla="*/ 1800096 h 5416782"/>
                <a:gd name="connsiteX2" fmla="*/ 3852803 w 4267345"/>
                <a:gd name="connsiteY2" fmla="*/ 3703277 h 5416782"/>
                <a:gd name="connsiteX3" fmla="*/ 2469239 w 4267345"/>
                <a:gd name="connsiteY3" fmla="*/ 5385193 h 5416782"/>
                <a:gd name="connsiteX4" fmla="*/ 258547 w 4267345"/>
                <a:gd name="connsiteY4" fmla="*/ 3955645 h 5416782"/>
                <a:gd name="connsiteX5" fmla="*/ 234811 w 4267345"/>
                <a:gd name="connsiteY5" fmla="*/ 1412759 h 5416782"/>
                <a:gd name="connsiteX6" fmla="*/ 1967294 w 4267345"/>
                <a:gd name="connsiteY6" fmla="*/ -3 h 5416782"/>
                <a:gd name="connsiteX0" fmla="*/ 1967294 w 3964997"/>
                <a:gd name="connsiteY0" fmla="*/ -3 h 5416782"/>
                <a:gd name="connsiteX1" fmla="*/ 3668011 w 3964997"/>
                <a:gd name="connsiteY1" fmla="*/ 1478862 h 5416782"/>
                <a:gd name="connsiteX2" fmla="*/ 3852803 w 3964997"/>
                <a:gd name="connsiteY2" fmla="*/ 3703277 h 5416782"/>
                <a:gd name="connsiteX3" fmla="*/ 2469239 w 3964997"/>
                <a:gd name="connsiteY3" fmla="*/ 5385193 h 5416782"/>
                <a:gd name="connsiteX4" fmla="*/ 258547 w 3964997"/>
                <a:gd name="connsiteY4" fmla="*/ 3955645 h 5416782"/>
                <a:gd name="connsiteX5" fmla="*/ 234811 w 3964997"/>
                <a:gd name="connsiteY5" fmla="*/ 1412759 h 5416782"/>
                <a:gd name="connsiteX6" fmla="*/ 1967294 w 3964997"/>
                <a:gd name="connsiteY6" fmla="*/ -3 h 5416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4997" h="5416782">
                  <a:moveTo>
                    <a:pt x="1967294" y="-3"/>
                  </a:moveTo>
                  <a:cubicBezTo>
                    <a:pt x="2657922" y="183339"/>
                    <a:pt x="3353760" y="861649"/>
                    <a:pt x="3668011" y="1478862"/>
                  </a:cubicBezTo>
                  <a:cubicBezTo>
                    <a:pt x="3982262" y="2096075"/>
                    <a:pt x="4052598" y="3052222"/>
                    <a:pt x="3852803" y="3703277"/>
                  </a:cubicBezTo>
                  <a:cubicBezTo>
                    <a:pt x="3653008" y="4354332"/>
                    <a:pt x="2782065" y="5270224"/>
                    <a:pt x="2469239" y="5385193"/>
                  </a:cubicBezTo>
                  <a:cubicBezTo>
                    <a:pt x="1758393" y="5606258"/>
                    <a:pt x="630952" y="4617717"/>
                    <a:pt x="258547" y="3955645"/>
                  </a:cubicBezTo>
                  <a:cubicBezTo>
                    <a:pt x="-113858" y="3293573"/>
                    <a:pt x="-49980" y="2072034"/>
                    <a:pt x="234811" y="1412759"/>
                  </a:cubicBezTo>
                  <a:cubicBezTo>
                    <a:pt x="519602" y="753484"/>
                    <a:pt x="1314621" y="30745"/>
                    <a:pt x="1967294" y="-3"/>
                  </a:cubicBezTo>
                  <a:close/>
                </a:path>
              </a:pathLst>
            </a:custGeom>
            <a:solidFill>
              <a:schemeClr val="accent3">
                <a:lumMod val="20000"/>
                <a:lumOff val="80000"/>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0984A6CB-AFEE-F639-47F5-87C5268831AD}"/>
              </a:ext>
            </a:extLst>
          </p:cNvPr>
          <p:cNvSpPr>
            <a:spLocks noGrp="1"/>
          </p:cNvSpPr>
          <p:nvPr>
            <p:ph idx="1"/>
          </p:nvPr>
        </p:nvSpPr>
        <p:spPr>
          <a:xfrm>
            <a:off x="896113" y="2596243"/>
            <a:ext cx="4430490" cy="3575957"/>
          </a:xfrm>
        </p:spPr>
        <p:txBody>
          <a:bodyPr vert="horz" lIns="91440" tIns="45720" rIns="91440" bIns="45720" rtlCol="0">
            <a:normAutofit/>
          </a:bodyPr>
          <a:lstStyle/>
          <a:p>
            <a:r>
              <a:rPr lang="en-US" sz="1600">
                <a:solidFill>
                  <a:schemeClr val="tx2"/>
                </a:solidFill>
                <a:latin typeface="Times New Roman"/>
                <a:cs typeface="Times New Roman"/>
              </a:rPr>
              <a:t>First of all the quality of essentials provided by the hotels need to be enhanced in its nature (LePack, 2020).</a:t>
            </a:r>
            <a:endParaRPr lang="en-US" sz="1600">
              <a:solidFill>
                <a:schemeClr val="tx2"/>
              </a:solidFill>
              <a:ea typeface="Calibri" panose="020F0502020204030204"/>
              <a:cs typeface="Calibri" panose="020F0502020204030204"/>
            </a:endParaRPr>
          </a:p>
          <a:p>
            <a:r>
              <a:rPr lang="en-US" sz="1600">
                <a:solidFill>
                  <a:schemeClr val="tx2"/>
                </a:solidFill>
                <a:latin typeface="Times New Roman"/>
                <a:cs typeface="Times New Roman"/>
              </a:rPr>
              <a:t>These essentials should not contain any harmful ingredients in it.</a:t>
            </a:r>
            <a:endParaRPr lang="en-US" sz="1600">
              <a:solidFill>
                <a:schemeClr val="tx2"/>
              </a:solidFill>
            </a:endParaRPr>
          </a:p>
          <a:p>
            <a:r>
              <a:rPr lang="en-US" sz="1600">
                <a:solidFill>
                  <a:schemeClr val="tx2"/>
                </a:solidFill>
                <a:latin typeface="Times New Roman"/>
                <a:cs typeface="Times New Roman"/>
              </a:rPr>
              <a:t>Before entering the rooms, it is essential to get all provided essential to be filled up properly. </a:t>
            </a:r>
            <a:endParaRPr lang="en-US" sz="1600">
              <a:solidFill>
                <a:schemeClr val="tx2"/>
              </a:solidFill>
            </a:endParaRPr>
          </a:p>
          <a:p>
            <a:endParaRPr lang="en-US" sz="1600">
              <a:solidFill>
                <a:schemeClr val="tx2"/>
              </a:solidFill>
              <a:ea typeface="Calibri"/>
              <a:cs typeface="Calibri"/>
            </a:endParaRPr>
          </a:p>
        </p:txBody>
      </p:sp>
      <p:pic>
        <p:nvPicPr>
          <p:cNvPr id="4" name="Picture 3" descr="Refilling a Glass Bottle with Shampoo · Free Stock Video">
            <a:extLst>
              <a:ext uri="{FF2B5EF4-FFF2-40B4-BE49-F238E27FC236}">
                <a16:creationId xmlns:a16="http://schemas.microsoft.com/office/drawing/2014/main" id="{41A543A5-370B-7667-30A1-8978DDC1F4B2}"/>
              </a:ext>
            </a:extLst>
          </p:cNvPr>
          <p:cNvPicPr>
            <a:picLocks noChangeAspect="1"/>
          </p:cNvPicPr>
          <p:nvPr/>
        </p:nvPicPr>
        <p:blipFill rotWithShape="1">
          <a:blip r:embed="rId3"/>
          <a:srcRect t="31988" b="12557"/>
          <a:stretch/>
        </p:blipFill>
        <p:spPr>
          <a:xfrm>
            <a:off x="6278715" y="825162"/>
            <a:ext cx="5397522" cy="5321279"/>
          </a:xfrm>
          <a:custGeom>
            <a:avLst/>
            <a:gdLst/>
            <a:ahLst/>
            <a:cxnLst/>
            <a:rect l="l" t="t" r="r" b="b"/>
            <a:pathLst>
              <a:path w="4907989" h="5000863">
                <a:moveTo>
                  <a:pt x="2470191" y="1"/>
                </a:moveTo>
                <a:cubicBezTo>
                  <a:pt x="2830241" y="-195"/>
                  <a:pt x="3415742" y="46328"/>
                  <a:pt x="3765819" y="252773"/>
                </a:cubicBezTo>
                <a:cubicBezTo>
                  <a:pt x="4165907" y="488709"/>
                  <a:pt x="4458341" y="954942"/>
                  <a:pt x="4731557" y="1418236"/>
                </a:cubicBezTo>
                <a:cubicBezTo>
                  <a:pt x="4789564" y="1659858"/>
                  <a:pt x="4891070" y="1860738"/>
                  <a:pt x="4905579" y="2143103"/>
                </a:cubicBezTo>
                <a:cubicBezTo>
                  <a:pt x="4920089" y="2425468"/>
                  <a:pt x="4866326" y="2818061"/>
                  <a:pt x="4818615" y="3112430"/>
                </a:cubicBezTo>
                <a:cubicBezTo>
                  <a:pt x="4770904" y="3406800"/>
                  <a:pt x="4806203" y="3646923"/>
                  <a:pt x="4619311" y="3909319"/>
                </a:cubicBezTo>
                <a:cubicBezTo>
                  <a:pt x="4432419" y="4171716"/>
                  <a:pt x="4049620" y="4492340"/>
                  <a:pt x="3697259" y="4686813"/>
                </a:cubicBezTo>
                <a:cubicBezTo>
                  <a:pt x="3344898" y="4881286"/>
                  <a:pt x="2734541" y="4985891"/>
                  <a:pt x="2333694" y="4997577"/>
                </a:cubicBezTo>
                <a:cubicBezTo>
                  <a:pt x="1932846" y="5009263"/>
                  <a:pt x="1918305" y="5002441"/>
                  <a:pt x="1292179" y="4756925"/>
                </a:cubicBezTo>
                <a:cubicBezTo>
                  <a:pt x="666053" y="4511409"/>
                  <a:pt x="241665" y="3438040"/>
                  <a:pt x="84531" y="2817164"/>
                </a:cubicBezTo>
                <a:cubicBezTo>
                  <a:pt x="-72603" y="2196288"/>
                  <a:pt x="-25040" y="1500760"/>
                  <a:pt x="349377" y="1031668"/>
                </a:cubicBezTo>
                <a:cubicBezTo>
                  <a:pt x="723793" y="562576"/>
                  <a:pt x="1315167" y="14311"/>
                  <a:pt x="2331031" y="2616"/>
                </a:cubicBezTo>
                <a:cubicBezTo>
                  <a:pt x="2371921" y="1011"/>
                  <a:pt x="2418756" y="29"/>
                  <a:pt x="2470191" y="1"/>
                </a:cubicBezTo>
                <a:close/>
              </a:path>
            </a:pathLst>
          </a:custGeom>
        </p:spPr>
      </p:pic>
      <p:grpSp>
        <p:nvGrpSpPr>
          <p:cNvPr id="15" name="Group 14">
            <a:extLst>
              <a:ext uri="{FF2B5EF4-FFF2-40B4-BE49-F238E27FC236}">
                <a16:creationId xmlns:a16="http://schemas.microsoft.com/office/drawing/2014/main" id="{4D3BD428-BE12-D76F-5331-338B22BA4D4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9359112" flipV="1">
            <a:off x="6370609" y="4879835"/>
            <a:ext cx="1284318" cy="1937410"/>
            <a:chOff x="11879717" y="3115440"/>
            <a:chExt cx="1284318" cy="1937410"/>
          </a:xfrm>
        </p:grpSpPr>
        <p:sp>
          <p:nvSpPr>
            <p:cNvPr id="16" name="Freeform: Shape 15">
              <a:extLst>
                <a:ext uri="{FF2B5EF4-FFF2-40B4-BE49-F238E27FC236}">
                  <a16:creationId xmlns:a16="http://schemas.microsoft.com/office/drawing/2014/main" id="{0ED2505C-BD8D-90F6-2853-6BBFE44A9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879717" y="3115440"/>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A35142EF-06FE-5359-648A-F585DF6D4C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879717" y="3115440"/>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3">
                <a:lumMod val="20000"/>
                <a:lumOff val="8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5" name="TextBox 4">
            <a:extLst>
              <a:ext uri="{FF2B5EF4-FFF2-40B4-BE49-F238E27FC236}">
                <a16:creationId xmlns:a16="http://schemas.microsoft.com/office/drawing/2014/main" id="{F853583B-C90F-C5AA-B42A-625E1CCFAF8C}"/>
              </a:ext>
            </a:extLst>
          </p:cNvPr>
          <p:cNvSpPr txBox="1"/>
          <p:nvPr/>
        </p:nvSpPr>
        <p:spPr>
          <a:xfrm>
            <a:off x="9336505" y="614145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44546A"/>
                </a:solidFill>
                <a:latin typeface="Times New Roman"/>
                <a:cs typeface="Times New Roman"/>
              </a:rPr>
              <a:t>(LePack, 2020)</a:t>
            </a:r>
            <a:endParaRPr lang="en-US"/>
          </a:p>
        </p:txBody>
      </p:sp>
    </p:spTree>
    <p:extLst>
      <p:ext uri="{BB962C8B-B14F-4D97-AF65-F5344CB8AC3E}">
        <p14:creationId xmlns:p14="http://schemas.microsoft.com/office/powerpoint/2010/main" val="577391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CDD21-A6CB-F0AC-A0D4-8F18AD3FA557}"/>
              </a:ext>
            </a:extLst>
          </p:cNvPr>
          <p:cNvSpPr>
            <a:spLocks noGrp="1"/>
          </p:cNvSpPr>
          <p:nvPr>
            <p:ph type="title"/>
          </p:nvPr>
        </p:nvSpPr>
        <p:spPr>
          <a:xfrm>
            <a:off x="932560" y="572569"/>
            <a:ext cx="8182411" cy="1147049"/>
          </a:xfrm>
        </p:spPr>
        <p:txBody>
          <a:bodyPr anchor="b">
            <a:normAutofit/>
          </a:bodyPr>
          <a:lstStyle/>
          <a:p>
            <a:r>
              <a:rPr lang="en-US" sz="3600" b="1" dirty="0">
                <a:solidFill>
                  <a:schemeClr val="tx2"/>
                </a:solidFill>
                <a:latin typeface="Times New Roman"/>
                <a:cs typeface="Times New Roman"/>
              </a:rPr>
              <a:t>Making the bed properly </a:t>
            </a:r>
            <a:endParaRPr lang="en-US" sz="3600" dirty="0">
              <a:solidFill>
                <a:schemeClr val="tx2"/>
              </a:solidFill>
            </a:endParaRPr>
          </a:p>
          <a:p>
            <a:endParaRPr lang="en-US" sz="3600" dirty="0">
              <a:solidFill>
                <a:schemeClr val="tx2"/>
              </a:solidFill>
              <a:ea typeface="Calibri Light"/>
              <a:cs typeface="Calibri Light"/>
            </a:endParaRPr>
          </a:p>
        </p:txBody>
      </p:sp>
      <p:grpSp>
        <p:nvGrpSpPr>
          <p:cNvPr id="9" name="Group 8">
            <a:extLst>
              <a:ext uri="{FF2B5EF4-FFF2-40B4-BE49-F238E27FC236}">
                <a16:creationId xmlns:a16="http://schemas.microsoft.com/office/drawing/2014/main" id="{9B1C2B55-9273-AA1C-D536-12DC970E31E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857018" y="-110045"/>
            <a:ext cx="2400679" cy="1703368"/>
            <a:chOff x="9857018" y="-110045"/>
            <a:chExt cx="2400679" cy="1703368"/>
          </a:xfrm>
        </p:grpSpPr>
        <p:sp>
          <p:nvSpPr>
            <p:cNvPr id="10" name="Freeform: Shape 9">
              <a:extLst>
                <a:ext uri="{FF2B5EF4-FFF2-40B4-BE49-F238E27FC236}">
                  <a16:creationId xmlns:a16="http://schemas.microsoft.com/office/drawing/2014/main" id="{1DA6B2F0-9315-BFF2-4D35-11CED661E1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0478977" flipH="1" flipV="1">
              <a:off x="11592719" y="566791"/>
              <a:ext cx="338918" cy="349372"/>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0044" h="4964273">
                  <a:moveTo>
                    <a:pt x="2649000" y="326"/>
                  </a:moveTo>
                  <a:cubicBezTo>
                    <a:pt x="3190766" y="-12684"/>
                    <a:pt x="3631137" y="366356"/>
                    <a:pt x="3964140" y="591130"/>
                  </a:cubicBezTo>
                  <a:cubicBezTo>
                    <a:pt x="4381335" y="1033016"/>
                    <a:pt x="4495620" y="1155441"/>
                    <a:pt x="4735908" y="1906232"/>
                  </a:cubicBezTo>
                  <a:cubicBezTo>
                    <a:pt x="4821021" y="2488865"/>
                    <a:pt x="4670370" y="3319588"/>
                    <a:pt x="4451030" y="3809413"/>
                  </a:cubicBezTo>
                  <a:cubicBezTo>
                    <a:pt x="4231690" y="4299238"/>
                    <a:pt x="3732691" y="4730212"/>
                    <a:pt x="3419865" y="4845181"/>
                  </a:cubicBezTo>
                  <a:cubicBezTo>
                    <a:pt x="2709019" y="5066246"/>
                    <a:pt x="1638953" y="4965760"/>
                    <a:pt x="1074535" y="4657562"/>
                  </a:cubicBezTo>
                  <a:cubicBezTo>
                    <a:pt x="510117" y="4349364"/>
                    <a:pt x="145196" y="3625226"/>
                    <a:pt x="33359" y="2995991"/>
                  </a:cubicBezTo>
                  <a:cubicBezTo>
                    <a:pt x="-94426" y="2318909"/>
                    <a:pt x="156197" y="1305459"/>
                    <a:pt x="592137" y="806182"/>
                  </a:cubicBezTo>
                  <a:cubicBezTo>
                    <a:pt x="1028077" y="306905"/>
                    <a:pt x="1996327" y="31074"/>
                    <a:pt x="2649000" y="326"/>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D2B54CFD-438A-D7F5-D04F-8E267F5AA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644974" flipH="1" flipV="1">
              <a:off x="10785246" y="1016667"/>
              <a:ext cx="1472451" cy="576656"/>
            </a:xfrm>
            <a:custGeom>
              <a:avLst/>
              <a:gdLst>
                <a:gd name="connsiteX0" fmla="*/ 0 w 1586496"/>
                <a:gd name="connsiteY0" fmla="*/ 0 h 738733"/>
                <a:gd name="connsiteX1" fmla="*/ 86738 w 1586496"/>
                <a:gd name="connsiteY1" fmla="*/ 21735 h 738733"/>
                <a:gd name="connsiteX2" fmla="*/ 1586496 w 1586496"/>
                <a:gd name="connsiteY2" fmla="*/ 410091 h 738733"/>
                <a:gd name="connsiteX3" fmla="*/ 1523852 w 1586496"/>
                <a:gd name="connsiteY3" fmla="*/ 738580 h 738733"/>
                <a:gd name="connsiteX4" fmla="*/ 272979 w 1586496"/>
                <a:gd name="connsiteY4" fmla="*/ 480650 h 738733"/>
                <a:gd name="connsiteX5" fmla="*/ 85151 w 1586496"/>
                <a:gd name="connsiteY5" fmla="*/ 448526 h 738733"/>
                <a:gd name="connsiteX0" fmla="*/ 0 w 1586496"/>
                <a:gd name="connsiteY0" fmla="*/ 0 h 682223"/>
                <a:gd name="connsiteX1" fmla="*/ 86738 w 1586496"/>
                <a:gd name="connsiteY1" fmla="*/ 21735 h 682223"/>
                <a:gd name="connsiteX2" fmla="*/ 1586496 w 1586496"/>
                <a:gd name="connsiteY2" fmla="*/ 410091 h 682223"/>
                <a:gd name="connsiteX3" fmla="*/ 1527986 w 1586496"/>
                <a:gd name="connsiteY3" fmla="*/ 682033 h 682223"/>
                <a:gd name="connsiteX4" fmla="*/ 272979 w 1586496"/>
                <a:gd name="connsiteY4" fmla="*/ 480650 h 682223"/>
                <a:gd name="connsiteX5" fmla="*/ 85151 w 1586496"/>
                <a:gd name="connsiteY5" fmla="*/ 448526 h 682223"/>
                <a:gd name="connsiteX6" fmla="*/ 0 w 1586496"/>
                <a:gd name="connsiteY6" fmla="*/ 0 h 682223"/>
                <a:gd name="connsiteX0" fmla="*/ 0 w 1586496"/>
                <a:gd name="connsiteY0" fmla="*/ 0 h 682223"/>
                <a:gd name="connsiteX1" fmla="*/ 1586496 w 1586496"/>
                <a:gd name="connsiteY1" fmla="*/ 410091 h 682223"/>
                <a:gd name="connsiteX2" fmla="*/ 1527986 w 1586496"/>
                <a:gd name="connsiteY2" fmla="*/ 682033 h 682223"/>
                <a:gd name="connsiteX3" fmla="*/ 272979 w 1586496"/>
                <a:gd name="connsiteY3" fmla="*/ 480650 h 682223"/>
                <a:gd name="connsiteX4" fmla="*/ 85151 w 1586496"/>
                <a:gd name="connsiteY4" fmla="*/ 448526 h 682223"/>
                <a:gd name="connsiteX5" fmla="*/ 0 w 1586496"/>
                <a:gd name="connsiteY5" fmla="*/ 0 h 682223"/>
                <a:gd name="connsiteX0" fmla="*/ 0 w 1579094"/>
                <a:gd name="connsiteY0" fmla="*/ 0 h 633442"/>
                <a:gd name="connsiteX1" fmla="*/ 1579094 w 1579094"/>
                <a:gd name="connsiteY1" fmla="*/ 361310 h 633442"/>
                <a:gd name="connsiteX2" fmla="*/ 1520584 w 1579094"/>
                <a:gd name="connsiteY2" fmla="*/ 633252 h 633442"/>
                <a:gd name="connsiteX3" fmla="*/ 265577 w 1579094"/>
                <a:gd name="connsiteY3" fmla="*/ 431869 h 633442"/>
                <a:gd name="connsiteX4" fmla="*/ 77749 w 1579094"/>
                <a:gd name="connsiteY4" fmla="*/ 399745 h 633442"/>
                <a:gd name="connsiteX5" fmla="*/ 0 w 1579094"/>
                <a:gd name="connsiteY5" fmla="*/ 0 h 633442"/>
                <a:gd name="connsiteX0" fmla="*/ 0 w 1579094"/>
                <a:gd name="connsiteY0" fmla="*/ 0 h 618422"/>
                <a:gd name="connsiteX1" fmla="*/ 1579094 w 1579094"/>
                <a:gd name="connsiteY1" fmla="*/ 361310 h 618422"/>
                <a:gd name="connsiteX2" fmla="*/ 1521447 w 1579094"/>
                <a:gd name="connsiteY2" fmla="*/ 618219 h 618422"/>
                <a:gd name="connsiteX3" fmla="*/ 265577 w 1579094"/>
                <a:gd name="connsiteY3" fmla="*/ 431869 h 618422"/>
                <a:gd name="connsiteX4" fmla="*/ 77749 w 1579094"/>
                <a:gd name="connsiteY4" fmla="*/ 399745 h 618422"/>
                <a:gd name="connsiteX5" fmla="*/ 0 w 1579094"/>
                <a:gd name="connsiteY5" fmla="*/ 0 h 618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79094" h="618422">
                  <a:moveTo>
                    <a:pt x="0" y="0"/>
                  </a:moveTo>
                  <a:lnTo>
                    <a:pt x="1579094" y="361310"/>
                  </a:lnTo>
                  <a:cubicBezTo>
                    <a:pt x="1573363" y="412817"/>
                    <a:pt x="1541378" y="625922"/>
                    <a:pt x="1521447" y="618219"/>
                  </a:cubicBezTo>
                  <a:cubicBezTo>
                    <a:pt x="1474439" y="620551"/>
                    <a:pt x="664849" y="512303"/>
                    <a:pt x="265577" y="431869"/>
                  </a:cubicBezTo>
                  <a:lnTo>
                    <a:pt x="77749" y="399745"/>
                  </a:lnTo>
                  <a:lnTo>
                    <a:pt x="0" y="0"/>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9C418A95-4EC3-39F2-B7FA-21DC4BCACC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9343849" flipH="1" flipV="1">
              <a:off x="9857018" y="-110045"/>
              <a:ext cx="1583793" cy="732867"/>
            </a:xfrm>
            <a:custGeom>
              <a:avLst/>
              <a:gdLst>
                <a:gd name="connsiteX0" fmla="*/ 13693 w 1993720"/>
                <a:gd name="connsiteY0" fmla="*/ 1091051 h 1116874"/>
                <a:gd name="connsiteX1" fmla="*/ 4248 w 1993720"/>
                <a:gd name="connsiteY1" fmla="*/ 945870 h 1116874"/>
                <a:gd name="connsiteX2" fmla="*/ 124948 w 1993720"/>
                <a:gd name="connsiteY2" fmla="*/ 445317 h 1116874"/>
                <a:gd name="connsiteX3" fmla="*/ 549756 w 1993720"/>
                <a:gd name="connsiteY3" fmla="*/ 8113 h 1116874"/>
                <a:gd name="connsiteX4" fmla="*/ 585340 w 1993720"/>
                <a:gd name="connsiteY4" fmla="*/ 0 h 1116874"/>
                <a:gd name="connsiteX5" fmla="*/ 1940204 w 1993720"/>
                <a:gd name="connsiteY5" fmla="*/ 610867 h 1116874"/>
                <a:gd name="connsiteX6" fmla="*/ 1958291 w 1993720"/>
                <a:gd name="connsiteY6" fmla="*/ 682033 h 1116874"/>
                <a:gd name="connsiteX7" fmla="*/ 1971227 w 1993720"/>
                <a:gd name="connsiteY7" fmla="*/ 1106634 h 1116874"/>
                <a:gd name="connsiteX8" fmla="*/ 13693 w 1993720"/>
                <a:gd name="connsiteY8" fmla="*/ 1091051 h 1116874"/>
                <a:gd name="connsiteX0" fmla="*/ 9445 w 1989472"/>
                <a:gd name="connsiteY0" fmla="*/ 1091051 h 1116874"/>
                <a:gd name="connsiteX1" fmla="*/ 0 w 1989472"/>
                <a:gd name="connsiteY1" fmla="*/ 945870 h 1116874"/>
                <a:gd name="connsiteX2" fmla="*/ 120700 w 1989472"/>
                <a:gd name="connsiteY2" fmla="*/ 445317 h 1116874"/>
                <a:gd name="connsiteX3" fmla="*/ 545508 w 1989472"/>
                <a:gd name="connsiteY3" fmla="*/ 8113 h 1116874"/>
                <a:gd name="connsiteX4" fmla="*/ 581092 w 1989472"/>
                <a:gd name="connsiteY4" fmla="*/ 0 h 1116874"/>
                <a:gd name="connsiteX5" fmla="*/ 1935956 w 1989472"/>
                <a:gd name="connsiteY5" fmla="*/ 610867 h 1116874"/>
                <a:gd name="connsiteX6" fmla="*/ 1954043 w 1989472"/>
                <a:gd name="connsiteY6" fmla="*/ 682033 h 1116874"/>
                <a:gd name="connsiteX7" fmla="*/ 1966979 w 1989472"/>
                <a:gd name="connsiteY7" fmla="*/ 1106634 h 1116874"/>
                <a:gd name="connsiteX8" fmla="*/ 9445 w 1989472"/>
                <a:gd name="connsiteY8" fmla="*/ 1091051 h 1116874"/>
                <a:gd name="connsiteX0" fmla="*/ 0 w 1980027"/>
                <a:gd name="connsiteY0" fmla="*/ 1091051 h 1116874"/>
                <a:gd name="connsiteX1" fmla="*/ 6110 w 1980027"/>
                <a:gd name="connsiteY1" fmla="*/ 916715 h 1116874"/>
                <a:gd name="connsiteX2" fmla="*/ 111255 w 1980027"/>
                <a:gd name="connsiteY2" fmla="*/ 445317 h 1116874"/>
                <a:gd name="connsiteX3" fmla="*/ 536063 w 1980027"/>
                <a:gd name="connsiteY3" fmla="*/ 8113 h 1116874"/>
                <a:gd name="connsiteX4" fmla="*/ 571647 w 1980027"/>
                <a:gd name="connsiteY4" fmla="*/ 0 h 1116874"/>
                <a:gd name="connsiteX5" fmla="*/ 1926511 w 1980027"/>
                <a:gd name="connsiteY5" fmla="*/ 610867 h 1116874"/>
                <a:gd name="connsiteX6" fmla="*/ 1944598 w 1980027"/>
                <a:gd name="connsiteY6" fmla="*/ 682033 h 1116874"/>
                <a:gd name="connsiteX7" fmla="*/ 1957534 w 1980027"/>
                <a:gd name="connsiteY7" fmla="*/ 1106634 h 1116874"/>
                <a:gd name="connsiteX8" fmla="*/ 0 w 1980027"/>
                <a:gd name="connsiteY8" fmla="*/ 1091051 h 1116874"/>
                <a:gd name="connsiteX0" fmla="*/ 0 w 1969831"/>
                <a:gd name="connsiteY0" fmla="*/ 1091051 h 1116874"/>
                <a:gd name="connsiteX1" fmla="*/ 6110 w 1969831"/>
                <a:gd name="connsiteY1" fmla="*/ 916715 h 1116874"/>
                <a:gd name="connsiteX2" fmla="*/ 111255 w 1969831"/>
                <a:gd name="connsiteY2" fmla="*/ 445317 h 1116874"/>
                <a:gd name="connsiteX3" fmla="*/ 536063 w 1969831"/>
                <a:gd name="connsiteY3" fmla="*/ 8113 h 1116874"/>
                <a:gd name="connsiteX4" fmla="*/ 571647 w 1969831"/>
                <a:gd name="connsiteY4" fmla="*/ 0 h 1116874"/>
                <a:gd name="connsiteX5" fmla="*/ 1926511 w 1969831"/>
                <a:gd name="connsiteY5" fmla="*/ 610867 h 1116874"/>
                <a:gd name="connsiteX6" fmla="*/ 1944598 w 1969831"/>
                <a:gd name="connsiteY6" fmla="*/ 682033 h 1116874"/>
                <a:gd name="connsiteX7" fmla="*/ 1957534 w 1969831"/>
                <a:gd name="connsiteY7" fmla="*/ 1106634 h 1116874"/>
                <a:gd name="connsiteX8" fmla="*/ 0 w 1969831"/>
                <a:gd name="connsiteY8" fmla="*/ 1091051 h 1116874"/>
                <a:gd name="connsiteX0" fmla="*/ 0 w 1969831"/>
                <a:gd name="connsiteY0" fmla="*/ 1091051 h 1117989"/>
                <a:gd name="connsiteX1" fmla="*/ 6110 w 1969831"/>
                <a:gd name="connsiteY1" fmla="*/ 916715 h 1117989"/>
                <a:gd name="connsiteX2" fmla="*/ 111255 w 1969831"/>
                <a:gd name="connsiteY2" fmla="*/ 445317 h 1117989"/>
                <a:gd name="connsiteX3" fmla="*/ 536063 w 1969831"/>
                <a:gd name="connsiteY3" fmla="*/ 8113 h 1117989"/>
                <a:gd name="connsiteX4" fmla="*/ 571647 w 1969831"/>
                <a:gd name="connsiteY4" fmla="*/ 0 h 1117989"/>
                <a:gd name="connsiteX5" fmla="*/ 1926511 w 1969831"/>
                <a:gd name="connsiteY5" fmla="*/ 610867 h 1117989"/>
                <a:gd name="connsiteX6" fmla="*/ 1944598 w 1969831"/>
                <a:gd name="connsiteY6" fmla="*/ 682033 h 1117989"/>
                <a:gd name="connsiteX7" fmla="*/ 1957534 w 1969831"/>
                <a:gd name="connsiteY7" fmla="*/ 1106634 h 1117989"/>
                <a:gd name="connsiteX8" fmla="*/ 0 w 1969831"/>
                <a:gd name="connsiteY8" fmla="*/ 1091051 h 1117989"/>
                <a:gd name="connsiteX0" fmla="*/ 0 w 1969831"/>
                <a:gd name="connsiteY0" fmla="*/ 1091051 h 1131624"/>
                <a:gd name="connsiteX1" fmla="*/ 6110 w 1969831"/>
                <a:gd name="connsiteY1" fmla="*/ 916715 h 1131624"/>
                <a:gd name="connsiteX2" fmla="*/ 111255 w 1969831"/>
                <a:gd name="connsiteY2" fmla="*/ 445317 h 1131624"/>
                <a:gd name="connsiteX3" fmla="*/ 536063 w 1969831"/>
                <a:gd name="connsiteY3" fmla="*/ 8113 h 1131624"/>
                <a:gd name="connsiteX4" fmla="*/ 571647 w 1969831"/>
                <a:gd name="connsiteY4" fmla="*/ 0 h 1131624"/>
                <a:gd name="connsiteX5" fmla="*/ 1926511 w 1969831"/>
                <a:gd name="connsiteY5" fmla="*/ 610867 h 1131624"/>
                <a:gd name="connsiteX6" fmla="*/ 1944598 w 1969831"/>
                <a:gd name="connsiteY6" fmla="*/ 682033 h 1131624"/>
                <a:gd name="connsiteX7" fmla="*/ 1957534 w 1969831"/>
                <a:gd name="connsiteY7" fmla="*/ 1106634 h 1131624"/>
                <a:gd name="connsiteX8" fmla="*/ 0 w 1969831"/>
                <a:gd name="connsiteY8" fmla="*/ 1091051 h 1131624"/>
                <a:gd name="connsiteX0" fmla="*/ 0 w 1963240"/>
                <a:gd name="connsiteY0" fmla="*/ 1091051 h 1131624"/>
                <a:gd name="connsiteX1" fmla="*/ 6110 w 1963240"/>
                <a:gd name="connsiteY1" fmla="*/ 916715 h 1131624"/>
                <a:gd name="connsiteX2" fmla="*/ 111255 w 1963240"/>
                <a:gd name="connsiteY2" fmla="*/ 445317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6110 w 1963240"/>
                <a:gd name="connsiteY1" fmla="*/ 916715 h 1131624"/>
                <a:gd name="connsiteX2" fmla="*/ 127794 w 1963240"/>
                <a:gd name="connsiteY2" fmla="*/ 440719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6110 w 1963240"/>
                <a:gd name="connsiteY1" fmla="*/ 916715 h 1131624"/>
                <a:gd name="connsiteX2" fmla="*/ 127794 w 1963240"/>
                <a:gd name="connsiteY2" fmla="*/ 440719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127794 w 1963240"/>
                <a:gd name="connsiteY1" fmla="*/ 440719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27794 w 1963240"/>
                <a:gd name="connsiteY1" fmla="*/ 440719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66 h 1131639"/>
                <a:gd name="connsiteX1" fmla="*/ 102428 w 1963240"/>
                <a:gd name="connsiteY1" fmla="*/ 593256 h 1131639"/>
                <a:gd name="connsiteX2" fmla="*/ 571647 w 1963240"/>
                <a:gd name="connsiteY2" fmla="*/ 15 h 1131639"/>
                <a:gd name="connsiteX3" fmla="*/ 1926511 w 1963240"/>
                <a:gd name="connsiteY3" fmla="*/ 610882 h 1131639"/>
                <a:gd name="connsiteX4" fmla="*/ 1944598 w 1963240"/>
                <a:gd name="connsiteY4" fmla="*/ 682048 h 1131639"/>
                <a:gd name="connsiteX5" fmla="*/ 1957534 w 1963240"/>
                <a:gd name="connsiteY5" fmla="*/ 1106649 h 1131639"/>
                <a:gd name="connsiteX6" fmla="*/ 0 w 1963240"/>
                <a:gd name="connsiteY6" fmla="*/ 1091066 h 1131639"/>
                <a:gd name="connsiteX0" fmla="*/ 0 w 1963240"/>
                <a:gd name="connsiteY0" fmla="*/ 1091051 h 1131624"/>
                <a:gd name="connsiteX1" fmla="*/ 102428 w 1963240"/>
                <a:gd name="connsiteY1" fmla="*/ 593241 h 1131624"/>
                <a:gd name="connsiteX2" fmla="*/ 571647 w 1963240"/>
                <a:gd name="connsiteY2" fmla="*/ 0 h 1131624"/>
                <a:gd name="connsiteX3" fmla="*/ 1926511 w 1963240"/>
                <a:gd name="connsiteY3" fmla="*/ 610867 h 1131624"/>
                <a:gd name="connsiteX4" fmla="*/ 1944598 w 1963240"/>
                <a:gd name="connsiteY4" fmla="*/ 682033 h 1131624"/>
                <a:gd name="connsiteX5" fmla="*/ 1957534 w 1963240"/>
                <a:gd name="connsiteY5" fmla="*/ 1106634 h 1131624"/>
                <a:gd name="connsiteX6" fmla="*/ 0 w 1963240"/>
                <a:gd name="connsiteY6" fmla="*/ 1091051 h 1131624"/>
                <a:gd name="connsiteX0" fmla="*/ 0 w 1963240"/>
                <a:gd name="connsiteY0" fmla="*/ 1091051 h 1131624"/>
                <a:gd name="connsiteX1" fmla="*/ 102428 w 1963240"/>
                <a:gd name="connsiteY1" fmla="*/ 593241 h 1131624"/>
                <a:gd name="connsiteX2" fmla="*/ 571647 w 1963240"/>
                <a:gd name="connsiteY2" fmla="*/ 0 h 1131624"/>
                <a:gd name="connsiteX3" fmla="*/ 1926511 w 1963240"/>
                <a:gd name="connsiteY3" fmla="*/ 610867 h 1131624"/>
                <a:gd name="connsiteX4" fmla="*/ 1944598 w 1963240"/>
                <a:gd name="connsiteY4" fmla="*/ 682033 h 1131624"/>
                <a:gd name="connsiteX5" fmla="*/ 1957534 w 1963240"/>
                <a:gd name="connsiteY5" fmla="*/ 1106634 h 1131624"/>
                <a:gd name="connsiteX6" fmla="*/ 0 w 1963240"/>
                <a:gd name="connsiteY6" fmla="*/ 1091051 h 1131624"/>
                <a:gd name="connsiteX0" fmla="*/ 0 w 1963240"/>
                <a:gd name="connsiteY0" fmla="*/ 1051158 h 1091731"/>
                <a:gd name="connsiteX1" fmla="*/ 102428 w 1963240"/>
                <a:gd name="connsiteY1" fmla="*/ 553348 h 1091731"/>
                <a:gd name="connsiteX2" fmla="*/ 660128 w 1963240"/>
                <a:gd name="connsiteY2" fmla="*/ 0 h 1091731"/>
                <a:gd name="connsiteX3" fmla="*/ 1926511 w 1963240"/>
                <a:gd name="connsiteY3" fmla="*/ 570974 h 1091731"/>
                <a:gd name="connsiteX4" fmla="*/ 1944598 w 1963240"/>
                <a:gd name="connsiteY4" fmla="*/ 642140 h 1091731"/>
                <a:gd name="connsiteX5" fmla="*/ 1957534 w 1963240"/>
                <a:gd name="connsiteY5" fmla="*/ 1066741 h 1091731"/>
                <a:gd name="connsiteX6" fmla="*/ 0 w 1963240"/>
                <a:gd name="connsiteY6" fmla="*/ 1051158 h 1091731"/>
                <a:gd name="connsiteX0" fmla="*/ 0 w 1963240"/>
                <a:gd name="connsiteY0" fmla="*/ 1051158 h 1072645"/>
                <a:gd name="connsiteX1" fmla="*/ 102428 w 1963240"/>
                <a:gd name="connsiteY1" fmla="*/ 553348 h 1072645"/>
                <a:gd name="connsiteX2" fmla="*/ 660128 w 1963240"/>
                <a:gd name="connsiteY2" fmla="*/ 0 h 1072645"/>
                <a:gd name="connsiteX3" fmla="*/ 1926511 w 1963240"/>
                <a:gd name="connsiteY3" fmla="*/ 570974 h 1072645"/>
                <a:gd name="connsiteX4" fmla="*/ 1944598 w 1963240"/>
                <a:gd name="connsiteY4" fmla="*/ 642140 h 1072645"/>
                <a:gd name="connsiteX5" fmla="*/ 1957534 w 1963240"/>
                <a:gd name="connsiteY5" fmla="*/ 1066741 h 1072645"/>
                <a:gd name="connsiteX6" fmla="*/ 0 w 1963240"/>
                <a:gd name="connsiteY6" fmla="*/ 1051158 h 1072645"/>
                <a:gd name="connsiteX0" fmla="*/ 0 w 1963240"/>
                <a:gd name="connsiteY0" fmla="*/ 1051158 h 1066741"/>
                <a:gd name="connsiteX1" fmla="*/ 102428 w 1963240"/>
                <a:gd name="connsiteY1" fmla="*/ 553348 h 1066741"/>
                <a:gd name="connsiteX2" fmla="*/ 660128 w 1963240"/>
                <a:gd name="connsiteY2" fmla="*/ 0 h 1066741"/>
                <a:gd name="connsiteX3" fmla="*/ 1926511 w 1963240"/>
                <a:gd name="connsiteY3" fmla="*/ 570974 h 1066741"/>
                <a:gd name="connsiteX4" fmla="*/ 1944598 w 1963240"/>
                <a:gd name="connsiteY4" fmla="*/ 642140 h 1066741"/>
                <a:gd name="connsiteX5" fmla="*/ 1957534 w 1963240"/>
                <a:gd name="connsiteY5" fmla="*/ 1066741 h 1066741"/>
                <a:gd name="connsiteX6" fmla="*/ 0 w 1963240"/>
                <a:gd name="connsiteY6" fmla="*/ 1051158 h 1066741"/>
                <a:gd name="connsiteX0" fmla="*/ 3007 w 1966247"/>
                <a:gd name="connsiteY0" fmla="*/ 1051158 h 1066741"/>
                <a:gd name="connsiteX1" fmla="*/ 105435 w 1966247"/>
                <a:gd name="connsiteY1" fmla="*/ 553348 h 1066741"/>
                <a:gd name="connsiteX2" fmla="*/ 663135 w 1966247"/>
                <a:gd name="connsiteY2" fmla="*/ 0 h 1066741"/>
                <a:gd name="connsiteX3" fmla="*/ 1929518 w 1966247"/>
                <a:gd name="connsiteY3" fmla="*/ 570974 h 1066741"/>
                <a:gd name="connsiteX4" fmla="*/ 1947605 w 1966247"/>
                <a:gd name="connsiteY4" fmla="*/ 642140 h 1066741"/>
                <a:gd name="connsiteX5" fmla="*/ 1960541 w 1966247"/>
                <a:gd name="connsiteY5" fmla="*/ 1066741 h 1066741"/>
                <a:gd name="connsiteX6" fmla="*/ 3007 w 1966247"/>
                <a:gd name="connsiteY6" fmla="*/ 1051158 h 1066741"/>
                <a:gd name="connsiteX0" fmla="*/ 1041 w 2008850"/>
                <a:gd name="connsiteY0" fmla="*/ 947009 h 1066741"/>
                <a:gd name="connsiteX1" fmla="*/ 148038 w 2008850"/>
                <a:gd name="connsiteY1" fmla="*/ 553348 h 1066741"/>
                <a:gd name="connsiteX2" fmla="*/ 705738 w 2008850"/>
                <a:gd name="connsiteY2" fmla="*/ 0 h 1066741"/>
                <a:gd name="connsiteX3" fmla="*/ 1972121 w 2008850"/>
                <a:gd name="connsiteY3" fmla="*/ 570974 h 1066741"/>
                <a:gd name="connsiteX4" fmla="*/ 1990208 w 2008850"/>
                <a:gd name="connsiteY4" fmla="*/ 642140 h 1066741"/>
                <a:gd name="connsiteX5" fmla="*/ 2003144 w 2008850"/>
                <a:gd name="connsiteY5" fmla="*/ 1066741 h 1066741"/>
                <a:gd name="connsiteX6" fmla="*/ 1041 w 2008850"/>
                <a:gd name="connsiteY6" fmla="*/ 947009 h 1066741"/>
                <a:gd name="connsiteX0" fmla="*/ 947 w 2008756"/>
                <a:gd name="connsiteY0" fmla="*/ 947009 h 1066741"/>
                <a:gd name="connsiteX1" fmla="*/ 152961 w 2008756"/>
                <a:gd name="connsiteY1" fmla="*/ 488366 h 1066741"/>
                <a:gd name="connsiteX2" fmla="*/ 705644 w 2008756"/>
                <a:gd name="connsiteY2" fmla="*/ 0 h 1066741"/>
                <a:gd name="connsiteX3" fmla="*/ 1972027 w 2008756"/>
                <a:gd name="connsiteY3" fmla="*/ 570974 h 1066741"/>
                <a:gd name="connsiteX4" fmla="*/ 1990114 w 2008756"/>
                <a:gd name="connsiteY4" fmla="*/ 642140 h 1066741"/>
                <a:gd name="connsiteX5" fmla="*/ 2003050 w 2008756"/>
                <a:gd name="connsiteY5" fmla="*/ 1066741 h 1066741"/>
                <a:gd name="connsiteX6" fmla="*/ 947 w 2008756"/>
                <a:gd name="connsiteY6" fmla="*/ 947009 h 1066741"/>
                <a:gd name="connsiteX0" fmla="*/ 1237 w 2009046"/>
                <a:gd name="connsiteY0" fmla="*/ 912271 h 1032003"/>
                <a:gd name="connsiteX1" fmla="*/ 153251 w 2009046"/>
                <a:gd name="connsiteY1" fmla="*/ 453628 h 1032003"/>
                <a:gd name="connsiteX2" fmla="*/ 787677 w 2009046"/>
                <a:gd name="connsiteY2" fmla="*/ 0 h 1032003"/>
                <a:gd name="connsiteX3" fmla="*/ 1972317 w 2009046"/>
                <a:gd name="connsiteY3" fmla="*/ 536236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9046"/>
                <a:gd name="connsiteY0" fmla="*/ 912271 h 1032003"/>
                <a:gd name="connsiteX1" fmla="*/ 153251 w 2009046"/>
                <a:gd name="connsiteY1" fmla="*/ 453628 h 1032003"/>
                <a:gd name="connsiteX2" fmla="*/ 787677 w 2009046"/>
                <a:gd name="connsiteY2" fmla="*/ 0 h 1032003"/>
                <a:gd name="connsiteX3" fmla="*/ 1847374 w 2009046"/>
                <a:gd name="connsiteY3" fmla="*/ 479903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9046"/>
                <a:gd name="connsiteY0" fmla="*/ 912271 h 1032003"/>
                <a:gd name="connsiteX1" fmla="*/ 153251 w 2009046"/>
                <a:gd name="connsiteY1" fmla="*/ 453628 h 1032003"/>
                <a:gd name="connsiteX2" fmla="*/ 787677 w 2009046"/>
                <a:gd name="connsiteY2" fmla="*/ 0 h 1032003"/>
                <a:gd name="connsiteX3" fmla="*/ 1847374 w 2009046"/>
                <a:gd name="connsiteY3" fmla="*/ 479903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5990"/>
                <a:gd name="connsiteY0" fmla="*/ 912271 h 1032003"/>
                <a:gd name="connsiteX1" fmla="*/ 153251 w 2005990"/>
                <a:gd name="connsiteY1" fmla="*/ 453628 h 1032003"/>
                <a:gd name="connsiteX2" fmla="*/ 787677 w 2005990"/>
                <a:gd name="connsiteY2" fmla="*/ 0 h 1032003"/>
                <a:gd name="connsiteX3" fmla="*/ 1847374 w 2005990"/>
                <a:gd name="connsiteY3" fmla="*/ 479903 h 1032003"/>
                <a:gd name="connsiteX4" fmla="*/ 1965014 w 2005990"/>
                <a:gd name="connsiteY4" fmla="*/ 663714 h 1032003"/>
                <a:gd name="connsiteX5" fmla="*/ 2003340 w 2005990"/>
                <a:gd name="connsiteY5" fmla="*/ 1032003 h 1032003"/>
                <a:gd name="connsiteX6" fmla="*/ 1237 w 2005990"/>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847374 w 2008978"/>
                <a:gd name="connsiteY3" fmla="*/ 479903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769944 w 2008978"/>
                <a:gd name="connsiteY3" fmla="*/ 444992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769944 w 2008978"/>
                <a:gd name="connsiteY3" fmla="*/ 444992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5934"/>
                <a:gd name="connsiteY0" fmla="*/ 912271 h 1032003"/>
                <a:gd name="connsiteX1" fmla="*/ 153251 w 2005934"/>
                <a:gd name="connsiteY1" fmla="*/ 453628 h 1032003"/>
                <a:gd name="connsiteX2" fmla="*/ 787677 w 2005934"/>
                <a:gd name="connsiteY2" fmla="*/ 0 h 1032003"/>
                <a:gd name="connsiteX3" fmla="*/ 1769944 w 2005934"/>
                <a:gd name="connsiteY3" fmla="*/ 444992 h 1032003"/>
                <a:gd name="connsiteX4" fmla="*/ 1936857 w 2005934"/>
                <a:gd name="connsiteY4" fmla="*/ 651020 h 1032003"/>
                <a:gd name="connsiteX5" fmla="*/ 2003340 w 2005934"/>
                <a:gd name="connsiteY5" fmla="*/ 1032003 h 1032003"/>
                <a:gd name="connsiteX6" fmla="*/ 1237 w 2005934"/>
                <a:gd name="connsiteY6" fmla="*/ 912271 h 1032003"/>
                <a:gd name="connsiteX0" fmla="*/ 1237 w 2005590"/>
                <a:gd name="connsiteY0" fmla="*/ 912271 h 1032003"/>
                <a:gd name="connsiteX1" fmla="*/ 153251 w 2005590"/>
                <a:gd name="connsiteY1" fmla="*/ 453628 h 1032003"/>
                <a:gd name="connsiteX2" fmla="*/ 787677 w 2005590"/>
                <a:gd name="connsiteY2" fmla="*/ 0 h 1032003"/>
                <a:gd name="connsiteX3" fmla="*/ 1769944 w 2005590"/>
                <a:gd name="connsiteY3" fmla="*/ 444992 h 1032003"/>
                <a:gd name="connsiteX4" fmla="*/ 1936857 w 2005590"/>
                <a:gd name="connsiteY4" fmla="*/ 651020 h 1032003"/>
                <a:gd name="connsiteX5" fmla="*/ 2003340 w 2005590"/>
                <a:gd name="connsiteY5" fmla="*/ 1032003 h 1032003"/>
                <a:gd name="connsiteX6" fmla="*/ 1237 w 2005590"/>
                <a:gd name="connsiteY6" fmla="*/ 912271 h 1032003"/>
                <a:gd name="connsiteX0" fmla="*/ 1237 w 2003340"/>
                <a:gd name="connsiteY0" fmla="*/ 912271 h 1032003"/>
                <a:gd name="connsiteX1" fmla="*/ 153251 w 2003340"/>
                <a:gd name="connsiteY1" fmla="*/ 453628 h 1032003"/>
                <a:gd name="connsiteX2" fmla="*/ 787677 w 2003340"/>
                <a:gd name="connsiteY2" fmla="*/ 0 h 1032003"/>
                <a:gd name="connsiteX3" fmla="*/ 1769944 w 2003340"/>
                <a:gd name="connsiteY3" fmla="*/ 444992 h 1032003"/>
                <a:gd name="connsiteX4" fmla="*/ 1936857 w 2003340"/>
                <a:gd name="connsiteY4" fmla="*/ 651020 h 1032003"/>
                <a:gd name="connsiteX5" fmla="*/ 2003340 w 2003340"/>
                <a:gd name="connsiteY5" fmla="*/ 1032003 h 1032003"/>
                <a:gd name="connsiteX6" fmla="*/ 1237 w 2003340"/>
                <a:gd name="connsiteY6" fmla="*/ 912271 h 103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3340" h="1032003">
                  <a:moveTo>
                    <a:pt x="1237" y="912271"/>
                  </a:moveTo>
                  <a:cubicBezTo>
                    <a:pt x="-6807" y="852179"/>
                    <a:pt x="22178" y="605673"/>
                    <a:pt x="153251" y="453628"/>
                  </a:cubicBezTo>
                  <a:cubicBezTo>
                    <a:pt x="284324" y="301583"/>
                    <a:pt x="505833" y="108327"/>
                    <a:pt x="787677" y="0"/>
                  </a:cubicBezTo>
                  <a:lnTo>
                    <a:pt x="1769944" y="444992"/>
                  </a:lnTo>
                  <a:cubicBezTo>
                    <a:pt x="1817621" y="487492"/>
                    <a:pt x="1895732" y="556418"/>
                    <a:pt x="1936857" y="651020"/>
                  </a:cubicBezTo>
                  <a:cubicBezTo>
                    <a:pt x="1973464" y="782522"/>
                    <a:pt x="1989499" y="870504"/>
                    <a:pt x="2003340" y="1032003"/>
                  </a:cubicBezTo>
                  <a:cubicBezTo>
                    <a:pt x="1415477" y="944849"/>
                    <a:pt x="601697" y="968742"/>
                    <a:pt x="1237" y="912271"/>
                  </a:cubicBezTo>
                  <a:close/>
                </a:path>
              </a:pathLst>
            </a:cu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8FEE299-21C8-7CC6-5517-B06857BE01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9343849" flipH="1" flipV="1">
              <a:off x="9857018" y="-110045"/>
              <a:ext cx="1583793" cy="732867"/>
            </a:xfrm>
            <a:custGeom>
              <a:avLst/>
              <a:gdLst>
                <a:gd name="connsiteX0" fmla="*/ 13693 w 1993720"/>
                <a:gd name="connsiteY0" fmla="*/ 1091051 h 1116874"/>
                <a:gd name="connsiteX1" fmla="*/ 4248 w 1993720"/>
                <a:gd name="connsiteY1" fmla="*/ 945870 h 1116874"/>
                <a:gd name="connsiteX2" fmla="*/ 124948 w 1993720"/>
                <a:gd name="connsiteY2" fmla="*/ 445317 h 1116874"/>
                <a:gd name="connsiteX3" fmla="*/ 549756 w 1993720"/>
                <a:gd name="connsiteY3" fmla="*/ 8113 h 1116874"/>
                <a:gd name="connsiteX4" fmla="*/ 585340 w 1993720"/>
                <a:gd name="connsiteY4" fmla="*/ 0 h 1116874"/>
                <a:gd name="connsiteX5" fmla="*/ 1940204 w 1993720"/>
                <a:gd name="connsiteY5" fmla="*/ 610867 h 1116874"/>
                <a:gd name="connsiteX6" fmla="*/ 1958291 w 1993720"/>
                <a:gd name="connsiteY6" fmla="*/ 682033 h 1116874"/>
                <a:gd name="connsiteX7" fmla="*/ 1971227 w 1993720"/>
                <a:gd name="connsiteY7" fmla="*/ 1106634 h 1116874"/>
                <a:gd name="connsiteX8" fmla="*/ 13693 w 1993720"/>
                <a:gd name="connsiteY8" fmla="*/ 1091051 h 1116874"/>
                <a:gd name="connsiteX0" fmla="*/ 9445 w 1989472"/>
                <a:gd name="connsiteY0" fmla="*/ 1091051 h 1116874"/>
                <a:gd name="connsiteX1" fmla="*/ 0 w 1989472"/>
                <a:gd name="connsiteY1" fmla="*/ 945870 h 1116874"/>
                <a:gd name="connsiteX2" fmla="*/ 120700 w 1989472"/>
                <a:gd name="connsiteY2" fmla="*/ 445317 h 1116874"/>
                <a:gd name="connsiteX3" fmla="*/ 545508 w 1989472"/>
                <a:gd name="connsiteY3" fmla="*/ 8113 h 1116874"/>
                <a:gd name="connsiteX4" fmla="*/ 581092 w 1989472"/>
                <a:gd name="connsiteY4" fmla="*/ 0 h 1116874"/>
                <a:gd name="connsiteX5" fmla="*/ 1935956 w 1989472"/>
                <a:gd name="connsiteY5" fmla="*/ 610867 h 1116874"/>
                <a:gd name="connsiteX6" fmla="*/ 1954043 w 1989472"/>
                <a:gd name="connsiteY6" fmla="*/ 682033 h 1116874"/>
                <a:gd name="connsiteX7" fmla="*/ 1966979 w 1989472"/>
                <a:gd name="connsiteY7" fmla="*/ 1106634 h 1116874"/>
                <a:gd name="connsiteX8" fmla="*/ 9445 w 1989472"/>
                <a:gd name="connsiteY8" fmla="*/ 1091051 h 1116874"/>
                <a:gd name="connsiteX0" fmla="*/ 0 w 1980027"/>
                <a:gd name="connsiteY0" fmla="*/ 1091051 h 1116874"/>
                <a:gd name="connsiteX1" fmla="*/ 6110 w 1980027"/>
                <a:gd name="connsiteY1" fmla="*/ 916715 h 1116874"/>
                <a:gd name="connsiteX2" fmla="*/ 111255 w 1980027"/>
                <a:gd name="connsiteY2" fmla="*/ 445317 h 1116874"/>
                <a:gd name="connsiteX3" fmla="*/ 536063 w 1980027"/>
                <a:gd name="connsiteY3" fmla="*/ 8113 h 1116874"/>
                <a:gd name="connsiteX4" fmla="*/ 571647 w 1980027"/>
                <a:gd name="connsiteY4" fmla="*/ 0 h 1116874"/>
                <a:gd name="connsiteX5" fmla="*/ 1926511 w 1980027"/>
                <a:gd name="connsiteY5" fmla="*/ 610867 h 1116874"/>
                <a:gd name="connsiteX6" fmla="*/ 1944598 w 1980027"/>
                <a:gd name="connsiteY6" fmla="*/ 682033 h 1116874"/>
                <a:gd name="connsiteX7" fmla="*/ 1957534 w 1980027"/>
                <a:gd name="connsiteY7" fmla="*/ 1106634 h 1116874"/>
                <a:gd name="connsiteX8" fmla="*/ 0 w 1980027"/>
                <a:gd name="connsiteY8" fmla="*/ 1091051 h 1116874"/>
                <a:gd name="connsiteX0" fmla="*/ 0 w 1969831"/>
                <a:gd name="connsiteY0" fmla="*/ 1091051 h 1116874"/>
                <a:gd name="connsiteX1" fmla="*/ 6110 w 1969831"/>
                <a:gd name="connsiteY1" fmla="*/ 916715 h 1116874"/>
                <a:gd name="connsiteX2" fmla="*/ 111255 w 1969831"/>
                <a:gd name="connsiteY2" fmla="*/ 445317 h 1116874"/>
                <a:gd name="connsiteX3" fmla="*/ 536063 w 1969831"/>
                <a:gd name="connsiteY3" fmla="*/ 8113 h 1116874"/>
                <a:gd name="connsiteX4" fmla="*/ 571647 w 1969831"/>
                <a:gd name="connsiteY4" fmla="*/ 0 h 1116874"/>
                <a:gd name="connsiteX5" fmla="*/ 1926511 w 1969831"/>
                <a:gd name="connsiteY5" fmla="*/ 610867 h 1116874"/>
                <a:gd name="connsiteX6" fmla="*/ 1944598 w 1969831"/>
                <a:gd name="connsiteY6" fmla="*/ 682033 h 1116874"/>
                <a:gd name="connsiteX7" fmla="*/ 1957534 w 1969831"/>
                <a:gd name="connsiteY7" fmla="*/ 1106634 h 1116874"/>
                <a:gd name="connsiteX8" fmla="*/ 0 w 1969831"/>
                <a:gd name="connsiteY8" fmla="*/ 1091051 h 1116874"/>
                <a:gd name="connsiteX0" fmla="*/ 0 w 1969831"/>
                <a:gd name="connsiteY0" fmla="*/ 1091051 h 1117989"/>
                <a:gd name="connsiteX1" fmla="*/ 6110 w 1969831"/>
                <a:gd name="connsiteY1" fmla="*/ 916715 h 1117989"/>
                <a:gd name="connsiteX2" fmla="*/ 111255 w 1969831"/>
                <a:gd name="connsiteY2" fmla="*/ 445317 h 1117989"/>
                <a:gd name="connsiteX3" fmla="*/ 536063 w 1969831"/>
                <a:gd name="connsiteY3" fmla="*/ 8113 h 1117989"/>
                <a:gd name="connsiteX4" fmla="*/ 571647 w 1969831"/>
                <a:gd name="connsiteY4" fmla="*/ 0 h 1117989"/>
                <a:gd name="connsiteX5" fmla="*/ 1926511 w 1969831"/>
                <a:gd name="connsiteY5" fmla="*/ 610867 h 1117989"/>
                <a:gd name="connsiteX6" fmla="*/ 1944598 w 1969831"/>
                <a:gd name="connsiteY6" fmla="*/ 682033 h 1117989"/>
                <a:gd name="connsiteX7" fmla="*/ 1957534 w 1969831"/>
                <a:gd name="connsiteY7" fmla="*/ 1106634 h 1117989"/>
                <a:gd name="connsiteX8" fmla="*/ 0 w 1969831"/>
                <a:gd name="connsiteY8" fmla="*/ 1091051 h 1117989"/>
                <a:gd name="connsiteX0" fmla="*/ 0 w 1969831"/>
                <a:gd name="connsiteY0" fmla="*/ 1091051 h 1131624"/>
                <a:gd name="connsiteX1" fmla="*/ 6110 w 1969831"/>
                <a:gd name="connsiteY1" fmla="*/ 916715 h 1131624"/>
                <a:gd name="connsiteX2" fmla="*/ 111255 w 1969831"/>
                <a:gd name="connsiteY2" fmla="*/ 445317 h 1131624"/>
                <a:gd name="connsiteX3" fmla="*/ 536063 w 1969831"/>
                <a:gd name="connsiteY3" fmla="*/ 8113 h 1131624"/>
                <a:gd name="connsiteX4" fmla="*/ 571647 w 1969831"/>
                <a:gd name="connsiteY4" fmla="*/ 0 h 1131624"/>
                <a:gd name="connsiteX5" fmla="*/ 1926511 w 1969831"/>
                <a:gd name="connsiteY5" fmla="*/ 610867 h 1131624"/>
                <a:gd name="connsiteX6" fmla="*/ 1944598 w 1969831"/>
                <a:gd name="connsiteY6" fmla="*/ 682033 h 1131624"/>
                <a:gd name="connsiteX7" fmla="*/ 1957534 w 1969831"/>
                <a:gd name="connsiteY7" fmla="*/ 1106634 h 1131624"/>
                <a:gd name="connsiteX8" fmla="*/ 0 w 1969831"/>
                <a:gd name="connsiteY8" fmla="*/ 1091051 h 1131624"/>
                <a:gd name="connsiteX0" fmla="*/ 0 w 1963240"/>
                <a:gd name="connsiteY0" fmla="*/ 1091051 h 1131624"/>
                <a:gd name="connsiteX1" fmla="*/ 6110 w 1963240"/>
                <a:gd name="connsiteY1" fmla="*/ 916715 h 1131624"/>
                <a:gd name="connsiteX2" fmla="*/ 111255 w 1963240"/>
                <a:gd name="connsiteY2" fmla="*/ 445317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6110 w 1963240"/>
                <a:gd name="connsiteY1" fmla="*/ 916715 h 1131624"/>
                <a:gd name="connsiteX2" fmla="*/ 127794 w 1963240"/>
                <a:gd name="connsiteY2" fmla="*/ 440719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6110 w 1963240"/>
                <a:gd name="connsiteY1" fmla="*/ 916715 h 1131624"/>
                <a:gd name="connsiteX2" fmla="*/ 127794 w 1963240"/>
                <a:gd name="connsiteY2" fmla="*/ 440719 h 1131624"/>
                <a:gd name="connsiteX3" fmla="*/ 536063 w 1963240"/>
                <a:gd name="connsiteY3" fmla="*/ 8113 h 1131624"/>
                <a:gd name="connsiteX4" fmla="*/ 571647 w 1963240"/>
                <a:gd name="connsiteY4" fmla="*/ 0 h 1131624"/>
                <a:gd name="connsiteX5" fmla="*/ 1926511 w 1963240"/>
                <a:gd name="connsiteY5" fmla="*/ 610867 h 1131624"/>
                <a:gd name="connsiteX6" fmla="*/ 1944598 w 1963240"/>
                <a:gd name="connsiteY6" fmla="*/ 682033 h 1131624"/>
                <a:gd name="connsiteX7" fmla="*/ 1957534 w 1963240"/>
                <a:gd name="connsiteY7" fmla="*/ 1106634 h 1131624"/>
                <a:gd name="connsiteX8" fmla="*/ 0 w 1963240"/>
                <a:gd name="connsiteY8" fmla="*/ 1091051 h 1131624"/>
                <a:gd name="connsiteX0" fmla="*/ 0 w 1963240"/>
                <a:gd name="connsiteY0" fmla="*/ 1091051 h 1131624"/>
                <a:gd name="connsiteX1" fmla="*/ 127794 w 1963240"/>
                <a:gd name="connsiteY1" fmla="*/ 440719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27794 w 1963240"/>
                <a:gd name="connsiteY1" fmla="*/ 440719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51 h 1131624"/>
                <a:gd name="connsiteX1" fmla="*/ 102428 w 1963240"/>
                <a:gd name="connsiteY1" fmla="*/ 593241 h 1131624"/>
                <a:gd name="connsiteX2" fmla="*/ 536063 w 1963240"/>
                <a:gd name="connsiteY2" fmla="*/ 8113 h 1131624"/>
                <a:gd name="connsiteX3" fmla="*/ 571647 w 1963240"/>
                <a:gd name="connsiteY3" fmla="*/ 0 h 1131624"/>
                <a:gd name="connsiteX4" fmla="*/ 1926511 w 1963240"/>
                <a:gd name="connsiteY4" fmla="*/ 610867 h 1131624"/>
                <a:gd name="connsiteX5" fmla="*/ 1944598 w 1963240"/>
                <a:gd name="connsiteY5" fmla="*/ 682033 h 1131624"/>
                <a:gd name="connsiteX6" fmla="*/ 1957534 w 1963240"/>
                <a:gd name="connsiteY6" fmla="*/ 1106634 h 1131624"/>
                <a:gd name="connsiteX7" fmla="*/ 0 w 1963240"/>
                <a:gd name="connsiteY7" fmla="*/ 1091051 h 1131624"/>
                <a:gd name="connsiteX0" fmla="*/ 0 w 1963240"/>
                <a:gd name="connsiteY0" fmla="*/ 1091066 h 1131639"/>
                <a:gd name="connsiteX1" fmla="*/ 102428 w 1963240"/>
                <a:gd name="connsiteY1" fmla="*/ 593256 h 1131639"/>
                <a:gd name="connsiteX2" fmla="*/ 571647 w 1963240"/>
                <a:gd name="connsiteY2" fmla="*/ 15 h 1131639"/>
                <a:gd name="connsiteX3" fmla="*/ 1926511 w 1963240"/>
                <a:gd name="connsiteY3" fmla="*/ 610882 h 1131639"/>
                <a:gd name="connsiteX4" fmla="*/ 1944598 w 1963240"/>
                <a:gd name="connsiteY4" fmla="*/ 682048 h 1131639"/>
                <a:gd name="connsiteX5" fmla="*/ 1957534 w 1963240"/>
                <a:gd name="connsiteY5" fmla="*/ 1106649 h 1131639"/>
                <a:gd name="connsiteX6" fmla="*/ 0 w 1963240"/>
                <a:gd name="connsiteY6" fmla="*/ 1091066 h 1131639"/>
                <a:gd name="connsiteX0" fmla="*/ 0 w 1963240"/>
                <a:gd name="connsiteY0" fmla="*/ 1091051 h 1131624"/>
                <a:gd name="connsiteX1" fmla="*/ 102428 w 1963240"/>
                <a:gd name="connsiteY1" fmla="*/ 593241 h 1131624"/>
                <a:gd name="connsiteX2" fmla="*/ 571647 w 1963240"/>
                <a:gd name="connsiteY2" fmla="*/ 0 h 1131624"/>
                <a:gd name="connsiteX3" fmla="*/ 1926511 w 1963240"/>
                <a:gd name="connsiteY3" fmla="*/ 610867 h 1131624"/>
                <a:gd name="connsiteX4" fmla="*/ 1944598 w 1963240"/>
                <a:gd name="connsiteY4" fmla="*/ 682033 h 1131624"/>
                <a:gd name="connsiteX5" fmla="*/ 1957534 w 1963240"/>
                <a:gd name="connsiteY5" fmla="*/ 1106634 h 1131624"/>
                <a:gd name="connsiteX6" fmla="*/ 0 w 1963240"/>
                <a:gd name="connsiteY6" fmla="*/ 1091051 h 1131624"/>
                <a:gd name="connsiteX0" fmla="*/ 0 w 1963240"/>
                <a:gd name="connsiteY0" fmla="*/ 1091051 h 1131624"/>
                <a:gd name="connsiteX1" fmla="*/ 102428 w 1963240"/>
                <a:gd name="connsiteY1" fmla="*/ 593241 h 1131624"/>
                <a:gd name="connsiteX2" fmla="*/ 571647 w 1963240"/>
                <a:gd name="connsiteY2" fmla="*/ 0 h 1131624"/>
                <a:gd name="connsiteX3" fmla="*/ 1926511 w 1963240"/>
                <a:gd name="connsiteY3" fmla="*/ 610867 h 1131624"/>
                <a:gd name="connsiteX4" fmla="*/ 1944598 w 1963240"/>
                <a:gd name="connsiteY4" fmla="*/ 682033 h 1131624"/>
                <a:gd name="connsiteX5" fmla="*/ 1957534 w 1963240"/>
                <a:gd name="connsiteY5" fmla="*/ 1106634 h 1131624"/>
                <a:gd name="connsiteX6" fmla="*/ 0 w 1963240"/>
                <a:gd name="connsiteY6" fmla="*/ 1091051 h 1131624"/>
                <a:gd name="connsiteX0" fmla="*/ 0 w 1963240"/>
                <a:gd name="connsiteY0" fmla="*/ 1051158 h 1091731"/>
                <a:gd name="connsiteX1" fmla="*/ 102428 w 1963240"/>
                <a:gd name="connsiteY1" fmla="*/ 553348 h 1091731"/>
                <a:gd name="connsiteX2" fmla="*/ 660128 w 1963240"/>
                <a:gd name="connsiteY2" fmla="*/ 0 h 1091731"/>
                <a:gd name="connsiteX3" fmla="*/ 1926511 w 1963240"/>
                <a:gd name="connsiteY3" fmla="*/ 570974 h 1091731"/>
                <a:gd name="connsiteX4" fmla="*/ 1944598 w 1963240"/>
                <a:gd name="connsiteY4" fmla="*/ 642140 h 1091731"/>
                <a:gd name="connsiteX5" fmla="*/ 1957534 w 1963240"/>
                <a:gd name="connsiteY5" fmla="*/ 1066741 h 1091731"/>
                <a:gd name="connsiteX6" fmla="*/ 0 w 1963240"/>
                <a:gd name="connsiteY6" fmla="*/ 1051158 h 1091731"/>
                <a:gd name="connsiteX0" fmla="*/ 0 w 1963240"/>
                <a:gd name="connsiteY0" fmla="*/ 1051158 h 1072645"/>
                <a:gd name="connsiteX1" fmla="*/ 102428 w 1963240"/>
                <a:gd name="connsiteY1" fmla="*/ 553348 h 1072645"/>
                <a:gd name="connsiteX2" fmla="*/ 660128 w 1963240"/>
                <a:gd name="connsiteY2" fmla="*/ 0 h 1072645"/>
                <a:gd name="connsiteX3" fmla="*/ 1926511 w 1963240"/>
                <a:gd name="connsiteY3" fmla="*/ 570974 h 1072645"/>
                <a:gd name="connsiteX4" fmla="*/ 1944598 w 1963240"/>
                <a:gd name="connsiteY4" fmla="*/ 642140 h 1072645"/>
                <a:gd name="connsiteX5" fmla="*/ 1957534 w 1963240"/>
                <a:gd name="connsiteY5" fmla="*/ 1066741 h 1072645"/>
                <a:gd name="connsiteX6" fmla="*/ 0 w 1963240"/>
                <a:gd name="connsiteY6" fmla="*/ 1051158 h 1072645"/>
                <a:gd name="connsiteX0" fmla="*/ 0 w 1963240"/>
                <a:gd name="connsiteY0" fmla="*/ 1051158 h 1066741"/>
                <a:gd name="connsiteX1" fmla="*/ 102428 w 1963240"/>
                <a:gd name="connsiteY1" fmla="*/ 553348 h 1066741"/>
                <a:gd name="connsiteX2" fmla="*/ 660128 w 1963240"/>
                <a:gd name="connsiteY2" fmla="*/ 0 h 1066741"/>
                <a:gd name="connsiteX3" fmla="*/ 1926511 w 1963240"/>
                <a:gd name="connsiteY3" fmla="*/ 570974 h 1066741"/>
                <a:gd name="connsiteX4" fmla="*/ 1944598 w 1963240"/>
                <a:gd name="connsiteY4" fmla="*/ 642140 h 1066741"/>
                <a:gd name="connsiteX5" fmla="*/ 1957534 w 1963240"/>
                <a:gd name="connsiteY5" fmla="*/ 1066741 h 1066741"/>
                <a:gd name="connsiteX6" fmla="*/ 0 w 1963240"/>
                <a:gd name="connsiteY6" fmla="*/ 1051158 h 1066741"/>
                <a:gd name="connsiteX0" fmla="*/ 3007 w 1966247"/>
                <a:gd name="connsiteY0" fmla="*/ 1051158 h 1066741"/>
                <a:gd name="connsiteX1" fmla="*/ 105435 w 1966247"/>
                <a:gd name="connsiteY1" fmla="*/ 553348 h 1066741"/>
                <a:gd name="connsiteX2" fmla="*/ 663135 w 1966247"/>
                <a:gd name="connsiteY2" fmla="*/ 0 h 1066741"/>
                <a:gd name="connsiteX3" fmla="*/ 1929518 w 1966247"/>
                <a:gd name="connsiteY3" fmla="*/ 570974 h 1066741"/>
                <a:gd name="connsiteX4" fmla="*/ 1947605 w 1966247"/>
                <a:gd name="connsiteY4" fmla="*/ 642140 h 1066741"/>
                <a:gd name="connsiteX5" fmla="*/ 1960541 w 1966247"/>
                <a:gd name="connsiteY5" fmla="*/ 1066741 h 1066741"/>
                <a:gd name="connsiteX6" fmla="*/ 3007 w 1966247"/>
                <a:gd name="connsiteY6" fmla="*/ 1051158 h 1066741"/>
                <a:gd name="connsiteX0" fmla="*/ 1041 w 2008850"/>
                <a:gd name="connsiteY0" fmla="*/ 947009 h 1066741"/>
                <a:gd name="connsiteX1" fmla="*/ 148038 w 2008850"/>
                <a:gd name="connsiteY1" fmla="*/ 553348 h 1066741"/>
                <a:gd name="connsiteX2" fmla="*/ 705738 w 2008850"/>
                <a:gd name="connsiteY2" fmla="*/ 0 h 1066741"/>
                <a:gd name="connsiteX3" fmla="*/ 1972121 w 2008850"/>
                <a:gd name="connsiteY3" fmla="*/ 570974 h 1066741"/>
                <a:gd name="connsiteX4" fmla="*/ 1990208 w 2008850"/>
                <a:gd name="connsiteY4" fmla="*/ 642140 h 1066741"/>
                <a:gd name="connsiteX5" fmla="*/ 2003144 w 2008850"/>
                <a:gd name="connsiteY5" fmla="*/ 1066741 h 1066741"/>
                <a:gd name="connsiteX6" fmla="*/ 1041 w 2008850"/>
                <a:gd name="connsiteY6" fmla="*/ 947009 h 1066741"/>
                <a:gd name="connsiteX0" fmla="*/ 947 w 2008756"/>
                <a:gd name="connsiteY0" fmla="*/ 947009 h 1066741"/>
                <a:gd name="connsiteX1" fmla="*/ 152961 w 2008756"/>
                <a:gd name="connsiteY1" fmla="*/ 488366 h 1066741"/>
                <a:gd name="connsiteX2" fmla="*/ 705644 w 2008756"/>
                <a:gd name="connsiteY2" fmla="*/ 0 h 1066741"/>
                <a:gd name="connsiteX3" fmla="*/ 1972027 w 2008756"/>
                <a:gd name="connsiteY3" fmla="*/ 570974 h 1066741"/>
                <a:gd name="connsiteX4" fmla="*/ 1990114 w 2008756"/>
                <a:gd name="connsiteY4" fmla="*/ 642140 h 1066741"/>
                <a:gd name="connsiteX5" fmla="*/ 2003050 w 2008756"/>
                <a:gd name="connsiteY5" fmla="*/ 1066741 h 1066741"/>
                <a:gd name="connsiteX6" fmla="*/ 947 w 2008756"/>
                <a:gd name="connsiteY6" fmla="*/ 947009 h 1066741"/>
                <a:gd name="connsiteX0" fmla="*/ 1237 w 2009046"/>
                <a:gd name="connsiteY0" fmla="*/ 912271 h 1032003"/>
                <a:gd name="connsiteX1" fmla="*/ 153251 w 2009046"/>
                <a:gd name="connsiteY1" fmla="*/ 453628 h 1032003"/>
                <a:gd name="connsiteX2" fmla="*/ 787677 w 2009046"/>
                <a:gd name="connsiteY2" fmla="*/ 0 h 1032003"/>
                <a:gd name="connsiteX3" fmla="*/ 1972317 w 2009046"/>
                <a:gd name="connsiteY3" fmla="*/ 536236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9046"/>
                <a:gd name="connsiteY0" fmla="*/ 912271 h 1032003"/>
                <a:gd name="connsiteX1" fmla="*/ 153251 w 2009046"/>
                <a:gd name="connsiteY1" fmla="*/ 453628 h 1032003"/>
                <a:gd name="connsiteX2" fmla="*/ 787677 w 2009046"/>
                <a:gd name="connsiteY2" fmla="*/ 0 h 1032003"/>
                <a:gd name="connsiteX3" fmla="*/ 1847374 w 2009046"/>
                <a:gd name="connsiteY3" fmla="*/ 479903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9046"/>
                <a:gd name="connsiteY0" fmla="*/ 912271 h 1032003"/>
                <a:gd name="connsiteX1" fmla="*/ 153251 w 2009046"/>
                <a:gd name="connsiteY1" fmla="*/ 453628 h 1032003"/>
                <a:gd name="connsiteX2" fmla="*/ 787677 w 2009046"/>
                <a:gd name="connsiteY2" fmla="*/ 0 h 1032003"/>
                <a:gd name="connsiteX3" fmla="*/ 1847374 w 2009046"/>
                <a:gd name="connsiteY3" fmla="*/ 479903 h 1032003"/>
                <a:gd name="connsiteX4" fmla="*/ 1990404 w 2009046"/>
                <a:gd name="connsiteY4" fmla="*/ 607402 h 1032003"/>
                <a:gd name="connsiteX5" fmla="*/ 2003340 w 2009046"/>
                <a:gd name="connsiteY5" fmla="*/ 1032003 h 1032003"/>
                <a:gd name="connsiteX6" fmla="*/ 1237 w 2009046"/>
                <a:gd name="connsiteY6" fmla="*/ 912271 h 1032003"/>
                <a:gd name="connsiteX0" fmla="*/ 1237 w 2005990"/>
                <a:gd name="connsiteY0" fmla="*/ 912271 h 1032003"/>
                <a:gd name="connsiteX1" fmla="*/ 153251 w 2005990"/>
                <a:gd name="connsiteY1" fmla="*/ 453628 h 1032003"/>
                <a:gd name="connsiteX2" fmla="*/ 787677 w 2005990"/>
                <a:gd name="connsiteY2" fmla="*/ 0 h 1032003"/>
                <a:gd name="connsiteX3" fmla="*/ 1847374 w 2005990"/>
                <a:gd name="connsiteY3" fmla="*/ 479903 h 1032003"/>
                <a:gd name="connsiteX4" fmla="*/ 1965014 w 2005990"/>
                <a:gd name="connsiteY4" fmla="*/ 663714 h 1032003"/>
                <a:gd name="connsiteX5" fmla="*/ 2003340 w 2005990"/>
                <a:gd name="connsiteY5" fmla="*/ 1032003 h 1032003"/>
                <a:gd name="connsiteX6" fmla="*/ 1237 w 2005990"/>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847374 w 2008978"/>
                <a:gd name="connsiteY3" fmla="*/ 479903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769944 w 2008978"/>
                <a:gd name="connsiteY3" fmla="*/ 444992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8978"/>
                <a:gd name="connsiteY0" fmla="*/ 912271 h 1032003"/>
                <a:gd name="connsiteX1" fmla="*/ 153251 w 2008978"/>
                <a:gd name="connsiteY1" fmla="*/ 453628 h 1032003"/>
                <a:gd name="connsiteX2" fmla="*/ 787677 w 2008978"/>
                <a:gd name="connsiteY2" fmla="*/ 0 h 1032003"/>
                <a:gd name="connsiteX3" fmla="*/ 1769944 w 2008978"/>
                <a:gd name="connsiteY3" fmla="*/ 444992 h 1032003"/>
                <a:gd name="connsiteX4" fmla="*/ 1965014 w 2008978"/>
                <a:gd name="connsiteY4" fmla="*/ 663714 h 1032003"/>
                <a:gd name="connsiteX5" fmla="*/ 2003340 w 2008978"/>
                <a:gd name="connsiteY5" fmla="*/ 1032003 h 1032003"/>
                <a:gd name="connsiteX6" fmla="*/ 1237 w 2008978"/>
                <a:gd name="connsiteY6" fmla="*/ 912271 h 1032003"/>
                <a:gd name="connsiteX0" fmla="*/ 1237 w 2005934"/>
                <a:gd name="connsiteY0" fmla="*/ 912271 h 1032003"/>
                <a:gd name="connsiteX1" fmla="*/ 153251 w 2005934"/>
                <a:gd name="connsiteY1" fmla="*/ 453628 h 1032003"/>
                <a:gd name="connsiteX2" fmla="*/ 787677 w 2005934"/>
                <a:gd name="connsiteY2" fmla="*/ 0 h 1032003"/>
                <a:gd name="connsiteX3" fmla="*/ 1769944 w 2005934"/>
                <a:gd name="connsiteY3" fmla="*/ 444992 h 1032003"/>
                <a:gd name="connsiteX4" fmla="*/ 1936857 w 2005934"/>
                <a:gd name="connsiteY4" fmla="*/ 651020 h 1032003"/>
                <a:gd name="connsiteX5" fmla="*/ 2003340 w 2005934"/>
                <a:gd name="connsiteY5" fmla="*/ 1032003 h 1032003"/>
                <a:gd name="connsiteX6" fmla="*/ 1237 w 2005934"/>
                <a:gd name="connsiteY6" fmla="*/ 912271 h 1032003"/>
                <a:gd name="connsiteX0" fmla="*/ 1237 w 2005590"/>
                <a:gd name="connsiteY0" fmla="*/ 912271 h 1032003"/>
                <a:gd name="connsiteX1" fmla="*/ 153251 w 2005590"/>
                <a:gd name="connsiteY1" fmla="*/ 453628 h 1032003"/>
                <a:gd name="connsiteX2" fmla="*/ 787677 w 2005590"/>
                <a:gd name="connsiteY2" fmla="*/ 0 h 1032003"/>
                <a:gd name="connsiteX3" fmla="*/ 1769944 w 2005590"/>
                <a:gd name="connsiteY3" fmla="*/ 444992 h 1032003"/>
                <a:gd name="connsiteX4" fmla="*/ 1936857 w 2005590"/>
                <a:gd name="connsiteY4" fmla="*/ 651020 h 1032003"/>
                <a:gd name="connsiteX5" fmla="*/ 2003340 w 2005590"/>
                <a:gd name="connsiteY5" fmla="*/ 1032003 h 1032003"/>
                <a:gd name="connsiteX6" fmla="*/ 1237 w 2005590"/>
                <a:gd name="connsiteY6" fmla="*/ 912271 h 1032003"/>
                <a:gd name="connsiteX0" fmla="*/ 1237 w 2003340"/>
                <a:gd name="connsiteY0" fmla="*/ 912271 h 1032003"/>
                <a:gd name="connsiteX1" fmla="*/ 153251 w 2003340"/>
                <a:gd name="connsiteY1" fmla="*/ 453628 h 1032003"/>
                <a:gd name="connsiteX2" fmla="*/ 787677 w 2003340"/>
                <a:gd name="connsiteY2" fmla="*/ 0 h 1032003"/>
                <a:gd name="connsiteX3" fmla="*/ 1769944 w 2003340"/>
                <a:gd name="connsiteY3" fmla="*/ 444992 h 1032003"/>
                <a:gd name="connsiteX4" fmla="*/ 1936857 w 2003340"/>
                <a:gd name="connsiteY4" fmla="*/ 651020 h 1032003"/>
                <a:gd name="connsiteX5" fmla="*/ 2003340 w 2003340"/>
                <a:gd name="connsiteY5" fmla="*/ 1032003 h 1032003"/>
                <a:gd name="connsiteX6" fmla="*/ 1237 w 2003340"/>
                <a:gd name="connsiteY6" fmla="*/ 912271 h 103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3340" h="1032003">
                  <a:moveTo>
                    <a:pt x="1237" y="912271"/>
                  </a:moveTo>
                  <a:cubicBezTo>
                    <a:pt x="-6807" y="852179"/>
                    <a:pt x="22178" y="605673"/>
                    <a:pt x="153251" y="453628"/>
                  </a:cubicBezTo>
                  <a:cubicBezTo>
                    <a:pt x="284324" y="301583"/>
                    <a:pt x="505833" y="108327"/>
                    <a:pt x="787677" y="0"/>
                  </a:cubicBezTo>
                  <a:lnTo>
                    <a:pt x="1769944" y="444992"/>
                  </a:lnTo>
                  <a:cubicBezTo>
                    <a:pt x="1817621" y="487492"/>
                    <a:pt x="1895732" y="556418"/>
                    <a:pt x="1936857" y="651020"/>
                  </a:cubicBezTo>
                  <a:cubicBezTo>
                    <a:pt x="1973464" y="782522"/>
                    <a:pt x="1989499" y="870504"/>
                    <a:pt x="2003340" y="1032003"/>
                  </a:cubicBezTo>
                  <a:cubicBezTo>
                    <a:pt x="1415477" y="944849"/>
                    <a:pt x="601697" y="968742"/>
                    <a:pt x="1237" y="912271"/>
                  </a:cubicBezTo>
                  <a:close/>
                </a:path>
              </a:pathLst>
            </a:custGeom>
            <a:solidFill>
              <a:schemeClr val="accent1">
                <a:lumMod val="40000"/>
                <a:lumOff val="60000"/>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4" name="Picture 3" descr="Mistress And Chambermaid Free Stock Photo - Public Domain Pictures">
            <a:extLst>
              <a:ext uri="{FF2B5EF4-FFF2-40B4-BE49-F238E27FC236}">
                <a16:creationId xmlns:a16="http://schemas.microsoft.com/office/drawing/2014/main" id="{811C23D4-6A45-5BAE-BD6A-BA2D189FAEC7}"/>
              </a:ext>
            </a:extLst>
          </p:cNvPr>
          <p:cNvPicPr>
            <a:picLocks noChangeAspect="1"/>
          </p:cNvPicPr>
          <p:nvPr/>
        </p:nvPicPr>
        <p:blipFill rotWithShape="1">
          <a:blip r:embed="rId3"/>
          <a:srcRect l="3842" r="11253" b="-1"/>
          <a:stretch/>
        </p:blipFill>
        <p:spPr>
          <a:xfrm>
            <a:off x="1066800" y="2135940"/>
            <a:ext cx="5029200" cy="3957883"/>
          </a:xfrm>
          <a:prstGeom prst="rect">
            <a:avLst/>
          </a:prstGeom>
        </p:spPr>
      </p:pic>
      <p:sp>
        <p:nvSpPr>
          <p:cNvPr id="3" name="Content Placeholder 2">
            <a:extLst>
              <a:ext uri="{FF2B5EF4-FFF2-40B4-BE49-F238E27FC236}">
                <a16:creationId xmlns:a16="http://schemas.microsoft.com/office/drawing/2014/main" id="{211D14B6-48CD-B48A-AA41-3E7118762178}"/>
              </a:ext>
            </a:extLst>
          </p:cNvPr>
          <p:cNvSpPr>
            <a:spLocks noGrp="1"/>
          </p:cNvSpPr>
          <p:nvPr>
            <p:ph idx="1"/>
          </p:nvPr>
        </p:nvSpPr>
        <p:spPr>
          <a:xfrm>
            <a:off x="6946084" y="2135940"/>
            <a:ext cx="4179116" cy="3957883"/>
          </a:xfrm>
        </p:spPr>
        <p:txBody>
          <a:bodyPr vert="horz" lIns="91440" tIns="45720" rIns="91440" bIns="45720" rtlCol="0">
            <a:normAutofit/>
          </a:bodyPr>
          <a:lstStyle/>
          <a:p>
            <a:r>
              <a:rPr lang="en-US" sz="1600" dirty="0">
                <a:solidFill>
                  <a:schemeClr val="tx2"/>
                </a:solidFill>
                <a:latin typeface="Times New Roman"/>
                <a:cs typeface="Times New Roman"/>
              </a:rPr>
              <a:t>The beds need to be clean in nature significantly.</a:t>
            </a:r>
            <a:endParaRPr lang="en-US" sz="1600" dirty="0">
              <a:solidFill>
                <a:schemeClr val="tx2"/>
              </a:solidFill>
              <a:ea typeface="Calibri" panose="020F0502020204030204"/>
              <a:cs typeface="Calibri" panose="020F0502020204030204"/>
            </a:endParaRPr>
          </a:p>
          <a:p>
            <a:r>
              <a:rPr lang="en-US" sz="1600" dirty="0">
                <a:solidFill>
                  <a:schemeClr val="tx2"/>
                </a:solidFill>
                <a:latin typeface="Times New Roman"/>
                <a:cs typeface="Times New Roman"/>
              </a:rPr>
              <a:t>The bedsheet needs to be tucked in and the pillows have to be arranged in an effective way.</a:t>
            </a:r>
            <a:endParaRPr lang="en-US" sz="1600" dirty="0">
              <a:solidFill>
                <a:schemeClr val="tx2"/>
              </a:solidFill>
            </a:endParaRPr>
          </a:p>
          <a:p>
            <a:r>
              <a:rPr lang="en-US" sz="1600" dirty="0">
                <a:solidFill>
                  <a:schemeClr val="tx2"/>
                </a:solidFill>
                <a:latin typeface="Times New Roman"/>
                <a:cs typeface="Times New Roman"/>
              </a:rPr>
              <a:t>The bedsheets should be clean so that it can maintain the hygiene level of the room particularly (Crown Linen Services, 2018).</a:t>
            </a:r>
            <a:endParaRPr lang="en-US" sz="1600" dirty="0">
              <a:solidFill>
                <a:schemeClr val="tx2"/>
              </a:solidFill>
            </a:endParaRPr>
          </a:p>
          <a:p>
            <a:endParaRPr lang="en-US" sz="1600" dirty="0">
              <a:solidFill>
                <a:schemeClr val="tx2"/>
              </a:solidFill>
              <a:ea typeface="Calibri"/>
              <a:cs typeface="Calibri"/>
            </a:endParaRPr>
          </a:p>
        </p:txBody>
      </p:sp>
      <p:sp>
        <p:nvSpPr>
          <p:cNvPr id="5" name="TextBox 4">
            <a:extLst>
              <a:ext uri="{FF2B5EF4-FFF2-40B4-BE49-F238E27FC236}">
                <a16:creationId xmlns:a16="http://schemas.microsoft.com/office/drawing/2014/main" id="{73278CC4-3F0D-1313-D386-58D8E6F18911}"/>
              </a:ext>
            </a:extLst>
          </p:cNvPr>
          <p:cNvSpPr txBox="1"/>
          <p:nvPr/>
        </p:nvSpPr>
        <p:spPr>
          <a:xfrm>
            <a:off x="3641558" y="6154821"/>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rgbClr val="44546A"/>
                </a:solidFill>
                <a:latin typeface="Times New Roman"/>
                <a:cs typeface="Times New Roman"/>
              </a:rPr>
              <a:t>(Crown Linen Services, 2018)</a:t>
            </a:r>
            <a:endParaRPr lang="en-US"/>
          </a:p>
        </p:txBody>
      </p:sp>
    </p:spTree>
    <p:extLst>
      <p:ext uri="{BB962C8B-B14F-4D97-AF65-F5344CB8AC3E}">
        <p14:creationId xmlns:p14="http://schemas.microsoft.com/office/powerpoint/2010/main" val="22313018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44C0C4-3092-A2A0-569E-2060F0F86F4F}"/>
              </a:ext>
            </a:extLst>
          </p:cNvPr>
          <p:cNvSpPr>
            <a:spLocks noGrp="1"/>
          </p:cNvSpPr>
          <p:nvPr>
            <p:ph type="title"/>
          </p:nvPr>
        </p:nvSpPr>
        <p:spPr>
          <a:xfrm>
            <a:off x="761800" y="762001"/>
            <a:ext cx="5334197" cy="1708242"/>
          </a:xfrm>
        </p:spPr>
        <p:txBody>
          <a:bodyPr anchor="ctr">
            <a:normAutofit/>
          </a:bodyPr>
          <a:lstStyle/>
          <a:p>
            <a:r>
              <a:rPr lang="en-US" sz="4000" b="1" dirty="0">
                <a:latin typeface="Times New Roman"/>
                <a:cs typeface="Times New Roman"/>
              </a:rPr>
              <a:t>Cleaning mirrors, sinks, and showers</a:t>
            </a:r>
            <a:endParaRPr lang="en-US" sz="4000" dirty="0"/>
          </a:p>
          <a:p>
            <a:endParaRPr lang="en-US" sz="4000" dirty="0">
              <a:ea typeface="Calibri Light"/>
              <a:cs typeface="Calibri Light"/>
            </a:endParaRPr>
          </a:p>
        </p:txBody>
      </p:sp>
      <p:sp>
        <p:nvSpPr>
          <p:cNvPr id="3" name="Content Placeholder 2">
            <a:extLst>
              <a:ext uri="{FF2B5EF4-FFF2-40B4-BE49-F238E27FC236}">
                <a16:creationId xmlns:a16="http://schemas.microsoft.com/office/drawing/2014/main" id="{A40DB2E4-0F22-0A8D-0A1A-9127F9F504B5}"/>
              </a:ext>
            </a:extLst>
          </p:cNvPr>
          <p:cNvSpPr>
            <a:spLocks noGrp="1"/>
          </p:cNvSpPr>
          <p:nvPr>
            <p:ph idx="1"/>
          </p:nvPr>
        </p:nvSpPr>
        <p:spPr>
          <a:xfrm>
            <a:off x="761800" y="2470244"/>
            <a:ext cx="5334197" cy="3769835"/>
          </a:xfrm>
        </p:spPr>
        <p:txBody>
          <a:bodyPr vert="horz" lIns="91440" tIns="45720" rIns="91440" bIns="45720" rtlCol="0" anchor="ctr">
            <a:normAutofit/>
          </a:bodyPr>
          <a:lstStyle/>
          <a:p>
            <a:r>
              <a:rPr lang="en-US" sz="2000">
                <a:latin typeface="Times New Roman"/>
                <a:cs typeface="Times New Roman"/>
              </a:rPr>
              <a:t>There should be a thorough cleaning process in every aspect that will reflect an active housekeeping process.</a:t>
            </a:r>
            <a:endParaRPr lang="en-US" sz="2000">
              <a:ea typeface="Calibri" panose="020F0502020204030204"/>
              <a:cs typeface="Calibri" panose="020F0502020204030204"/>
            </a:endParaRPr>
          </a:p>
          <a:p>
            <a:r>
              <a:rPr lang="en-US" sz="2000">
                <a:latin typeface="Times New Roman"/>
                <a:cs typeface="Times New Roman"/>
              </a:rPr>
              <a:t>The showers and sinks need to be cleaned in an effective way (Hergiandari and Purnomo, 2023).</a:t>
            </a:r>
            <a:endParaRPr lang="en-US" sz="2000"/>
          </a:p>
          <a:p>
            <a:r>
              <a:rPr lang="en-US" sz="2000">
                <a:latin typeface="Times New Roman"/>
                <a:cs typeface="Times New Roman"/>
              </a:rPr>
              <a:t>Additionally, there should not be any such marks on the mirrors and it should be maintained or altered accordingly.</a:t>
            </a:r>
            <a:endParaRPr lang="en-US" sz="2000"/>
          </a:p>
          <a:p>
            <a:endParaRPr lang="en-US" sz="2000">
              <a:ea typeface="Calibri"/>
              <a:cs typeface="Calibri"/>
            </a:endParaRPr>
          </a:p>
        </p:txBody>
      </p:sp>
      <p:pic>
        <p:nvPicPr>
          <p:cNvPr id="4" name="Picture 3" descr="Faceless person cleaning mirror in bathroom · Free Stock Photo">
            <a:extLst>
              <a:ext uri="{FF2B5EF4-FFF2-40B4-BE49-F238E27FC236}">
                <a16:creationId xmlns:a16="http://schemas.microsoft.com/office/drawing/2014/main" id="{FF520EA0-7255-FEDF-5B5A-E3509DB4E028}"/>
              </a:ext>
            </a:extLst>
          </p:cNvPr>
          <p:cNvPicPr>
            <a:picLocks noChangeAspect="1"/>
          </p:cNvPicPr>
          <p:nvPr/>
        </p:nvPicPr>
        <p:blipFill rotWithShape="1">
          <a:blip r:embed="rId3"/>
          <a:srcRect t="870" r="-1" b="13175"/>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
        <p:nvSpPr>
          <p:cNvPr id="5" name="TextBox 4">
            <a:extLst>
              <a:ext uri="{FF2B5EF4-FFF2-40B4-BE49-F238E27FC236}">
                <a16:creationId xmlns:a16="http://schemas.microsoft.com/office/drawing/2014/main" id="{8CF2360B-BF12-8501-4952-504E62A2C44E}"/>
              </a:ext>
            </a:extLst>
          </p:cNvPr>
          <p:cNvSpPr txBox="1"/>
          <p:nvPr/>
        </p:nvSpPr>
        <p:spPr>
          <a:xfrm>
            <a:off x="7344611" y="6074611"/>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Times New Roman"/>
                <a:cs typeface="Times New Roman"/>
              </a:rPr>
              <a:t>(Hergiandari and Purnomo, 2023)</a:t>
            </a:r>
            <a:endParaRPr lang="en-US"/>
          </a:p>
        </p:txBody>
      </p:sp>
    </p:spTree>
    <p:extLst>
      <p:ext uri="{BB962C8B-B14F-4D97-AF65-F5344CB8AC3E}">
        <p14:creationId xmlns:p14="http://schemas.microsoft.com/office/powerpoint/2010/main" val="3942075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53CA3DAA-08BB-476F-9793-941CFAEA5E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3" name="Rectangle 12">
              <a:extLst>
                <a:ext uri="{FF2B5EF4-FFF2-40B4-BE49-F238E27FC236}">
                  <a16:creationId xmlns:a16="http://schemas.microsoft.com/office/drawing/2014/main" id="{C1EF744A-E0CA-4659-9909-4B77BF70D3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09C8437-171E-4687-AA5E-A46A56AEE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4FEFA667-DE58-4745-9E9D-C6E61CB06A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7348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81873727-82EA-4214-A231-8F7C94A850EC}"/>
              </a:ext>
            </a:extLst>
          </p:cNvPr>
          <p:cNvSpPr>
            <a:spLocks noGrp="1"/>
          </p:cNvSpPr>
          <p:nvPr>
            <p:ph type="title"/>
          </p:nvPr>
        </p:nvSpPr>
        <p:spPr>
          <a:xfrm>
            <a:off x="6324600" y="1676400"/>
            <a:ext cx="5410200" cy="1063754"/>
          </a:xfrm>
        </p:spPr>
        <p:txBody>
          <a:bodyPr anchor="t">
            <a:normAutofit/>
          </a:bodyPr>
          <a:lstStyle/>
          <a:p>
            <a:r>
              <a:rPr lang="en-US" sz="4000" b="1" dirty="0">
                <a:latin typeface="Times New Roman"/>
                <a:cs typeface="Times New Roman"/>
              </a:rPr>
              <a:t>Mopping the floors</a:t>
            </a:r>
            <a:endParaRPr lang="en-US" sz="4000" dirty="0"/>
          </a:p>
          <a:p>
            <a:endParaRPr lang="en-US" sz="4000" dirty="0">
              <a:ea typeface="Calibri Light"/>
              <a:cs typeface="Calibri Light"/>
            </a:endParaRPr>
          </a:p>
        </p:txBody>
      </p:sp>
      <p:pic>
        <p:nvPicPr>
          <p:cNvPr id="4" name="Picture 3" descr="A person mopping the floor&#10;&#10;Description automatically generated">
            <a:extLst>
              <a:ext uri="{FF2B5EF4-FFF2-40B4-BE49-F238E27FC236}">
                <a16:creationId xmlns:a16="http://schemas.microsoft.com/office/drawing/2014/main" id="{B9A81571-4E7E-028F-D0D5-20402F8F2E28}"/>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870" r="-298" b="14504"/>
          <a:stretch/>
        </p:blipFill>
        <p:spPr>
          <a:xfrm>
            <a:off x="914400" y="1706880"/>
            <a:ext cx="4509183" cy="2967586"/>
          </a:xfrm>
          <a:prstGeom prst="rect">
            <a:avLst/>
          </a:prstGeom>
        </p:spPr>
      </p:pic>
      <p:sp>
        <p:nvSpPr>
          <p:cNvPr id="3" name="Content Placeholder 2">
            <a:extLst>
              <a:ext uri="{FF2B5EF4-FFF2-40B4-BE49-F238E27FC236}">
                <a16:creationId xmlns:a16="http://schemas.microsoft.com/office/drawing/2014/main" id="{E34C389E-97FB-0225-5A0B-56A33528B441}"/>
              </a:ext>
            </a:extLst>
          </p:cNvPr>
          <p:cNvSpPr>
            <a:spLocks noGrp="1"/>
          </p:cNvSpPr>
          <p:nvPr>
            <p:ph idx="1"/>
          </p:nvPr>
        </p:nvSpPr>
        <p:spPr>
          <a:xfrm>
            <a:off x="6096000" y="3425954"/>
            <a:ext cx="5638800" cy="1755646"/>
          </a:xfrm>
        </p:spPr>
        <p:txBody>
          <a:bodyPr vert="horz" lIns="91440" tIns="45720" rIns="91440" bIns="45720" rtlCol="0">
            <a:normAutofit/>
          </a:bodyPr>
          <a:lstStyle/>
          <a:p>
            <a:r>
              <a:rPr lang="en-US" sz="1700">
                <a:solidFill>
                  <a:schemeClr val="tx1">
                    <a:alpha val="55000"/>
                  </a:schemeClr>
                </a:solidFill>
                <a:latin typeface="Times New Roman"/>
                <a:cs typeface="Times New Roman"/>
              </a:rPr>
              <a:t>The floors of the corridor from where the guests will enter need to be vacuumed and mopped properly.</a:t>
            </a:r>
            <a:endParaRPr lang="en-US" sz="1700">
              <a:solidFill>
                <a:schemeClr val="tx1">
                  <a:alpha val="55000"/>
                </a:schemeClr>
              </a:solidFill>
              <a:ea typeface="Calibri" panose="020F0502020204030204"/>
              <a:cs typeface="Calibri" panose="020F0502020204030204"/>
            </a:endParaRPr>
          </a:p>
          <a:p>
            <a:r>
              <a:rPr lang="en-US" sz="1700">
                <a:solidFill>
                  <a:schemeClr val="tx1">
                    <a:alpha val="55000"/>
                  </a:schemeClr>
                </a:solidFill>
                <a:latin typeface="Times New Roman"/>
                <a:cs typeface="Times New Roman"/>
              </a:rPr>
              <a:t>It needs to be mentioned that there should not be any dust on the floors of the hotel rooms.</a:t>
            </a:r>
            <a:endParaRPr lang="en-US" sz="1700">
              <a:solidFill>
                <a:schemeClr val="tx1">
                  <a:alpha val="55000"/>
                </a:schemeClr>
              </a:solidFill>
            </a:endParaRPr>
          </a:p>
          <a:p>
            <a:r>
              <a:rPr lang="en-US" sz="1700">
                <a:solidFill>
                  <a:schemeClr val="tx1">
                    <a:alpha val="55000"/>
                  </a:schemeClr>
                </a:solidFill>
                <a:latin typeface="Times New Roman"/>
                <a:cs typeface="Times New Roman"/>
              </a:rPr>
              <a:t>The carpets also need to be vacuumed properly so that there will be no trash (Allread and Vossenas, 2022).</a:t>
            </a:r>
            <a:endParaRPr lang="en-US" sz="1700">
              <a:solidFill>
                <a:schemeClr val="tx1">
                  <a:alpha val="55000"/>
                </a:schemeClr>
              </a:solidFill>
            </a:endParaRPr>
          </a:p>
          <a:p>
            <a:endParaRPr lang="en-US" sz="1700">
              <a:solidFill>
                <a:schemeClr val="tx1">
                  <a:alpha val="55000"/>
                </a:schemeClr>
              </a:solidFill>
              <a:ea typeface="Calibri"/>
              <a:cs typeface="Calibri"/>
            </a:endParaRPr>
          </a:p>
        </p:txBody>
      </p:sp>
      <p:sp>
        <p:nvSpPr>
          <p:cNvPr id="7" name="TextBox 6">
            <a:extLst>
              <a:ext uri="{FF2B5EF4-FFF2-40B4-BE49-F238E27FC236}">
                <a16:creationId xmlns:a16="http://schemas.microsoft.com/office/drawing/2014/main" id="{AFF94B44-3309-F92F-BE34-948936B32DC7}"/>
              </a:ext>
            </a:extLst>
          </p:cNvPr>
          <p:cNvSpPr txBox="1"/>
          <p:nvPr/>
        </p:nvSpPr>
        <p:spPr>
          <a:xfrm>
            <a:off x="2358189" y="473776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(Allread and Vossenas, 2022)</a:t>
            </a:r>
            <a:endParaRPr lang="en-US"/>
          </a:p>
        </p:txBody>
      </p:sp>
    </p:spTree>
    <p:extLst>
      <p:ext uri="{BB962C8B-B14F-4D97-AF65-F5344CB8AC3E}">
        <p14:creationId xmlns:p14="http://schemas.microsoft.com/office/powerpoint/2010/main" val="4035555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using a pump dispenser&#10;&#10;Description automatically generated">
            <a:extLst>
              <a:ext uri="{FF2B5EF4-FFF2-40B4-BE49-F238E27FC236}">
                <a16:creationId xmlns:a16="http://schemas.microsoft.com/office/drawing/2014/main" id="{72048563-EF44-C645-3A60-D1E9FC059122}"/>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8502" t="1421" r="1149" b="-1"/>
          <a:stretch/>
        </p:blipFill>
        <p:spPr>
          <a:xfrm>
            <a:off x="3522468" y="10"/>
            <a:ext cx="8669532" cy="6857990"/>
          </a:xfrm>
          <a:prstGeom prst="rect">
            <a:avLst/>
          </a:prstGeom>
        </p:spPr>
      </p:pic>
      <p:sp>
        <p:nvSpPr>
          <p:cNvPr id="12" name="Rectangle 11">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989C51D-9689-7D88-71AF-C5B7C843D482}"/>
              </a:ext>
            </a:extLst>
          </p:cNvPr>
          <p:cNvSpPr>
            <a:spLocks noGrp="1"/>
          </p:cNvSpPr>
          <p:nvPr>
            <p:ph type="title"/>
          </p:nvPr>
        </p:nvSpPr>
        <p:spPr>
          <a:xfrm>
            <a:off x="371094" y="1161288"/>
            <a:ext cx="3438144" cy="1124712"/>
          </a:xfrm>
        </p:spPr>
        <p:txBody>
          <a:bodyPr anchor="b">
            <a:normAutofit/>
          </a:bodyPr>
          <a:lstStyle/>
          <a:p>
            <a:r>
              <a:rPr lang="en-US" sz="2800" b="1" dirty="0" err="1">
                <a:solidFill>
                  <a:schemeClr val="bg1"/>
                </a:solidFill>
                <a:latin typeface="Times New Roman"/>
                <a:cs typeface="Times New Roman"/>
              </a:rPr>
              <a:t>Sanitising</a:t>
            </a:r>
            <a:r>
              <a:rPr lang="en-US" sz="2800" b="1" dirty="0">
                <a:solidFill>
                  <a:schemeClr val="bg1"/>
                </a:solidFill>
                <a:latin typeface="Times New Roman"/>
                <a:cs typeface="Times New Roman"/>
              </a:rPr>
              <a:t> different products</a:t>
            </a:r>
            <a:endParaRPr lang="en-US" sz="2800" dirty="0">
              <a:solidFill>
                <a:schemeClr val="bg1"/>
              </a:solidFill>
            </a:endParaRPr>
          </a:p>
          <a:p>
            <a:endParaRPr lang="en-US" sz="2800" dirty="0">
              <a:solidFill>
                <a:schemeClr val="bg1"/>
              </a:solidFill>
              <a:ea typeface="Calibri Light"/>
              <a:cs typeface="Calibri Light"/>
            </a:endParaRP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D677CAA-621B-5356-A58D-52618FEA6F2F}"/>
              </a:ext>
            </a:extLst>
          </p:cNvPr>
          <p:cNvSpPr>
            <a:spLocks noGrp="1"/>
          </p:cNvSpPr>
          <p:nvPr>
            <p:ph idx="1"/>
          </p:nvPr>
        </p:nvSpPr>
        <p:spPr>
          <a:xfrm>
            <a:off x="371094" y="2718054"/>
            <a:ext cx="3438906" cy="3207258"/>
          </a:xfrm>
        </p:spPr>
        <p:txBody>
          <a:bodyPr vert="horz" lIns="91440" tIns="45720" rIns="91440" bIns="45720" rtlCol="0" anchor="t">
            <a:normAutofit/>
          </a:bodyPr>
          <a:lstStyle/>
          <a:p>
            <a:r>
              <a:rPr lang="en-US" sz="1700" dirty="0">
                <a:solidFill>
                  <a:schemeClr val="bg1"/>
                </a:solidFill>
                <a:latin typeface="Times New Roman"/>
                <a:cs typeface="Times New Roman"/>
              </a:rPr>
              <a:t>After the pandemic situation, </a:t>
            </a:r>
            <a:r>
              <a:rPr lang="en-US" sz="1700" dirty="0" err="1">
                <a:solidFill>
                  <a:schemeClr val="bg1"/>
                </a:solidFill>
                <a:latin typeface="Times New Roman"/>
                <a:cs typeface="Times New Roman"/>
              </a:rPr>
              <a:t>sanitisation</a:t>
            </a:r>
            <a:r>
              <a:rPr lang="en-US" sz="1700" dirty="0">
                <a:solidFill>
                  <a:schemeClr val="bg1"/>
                </a:solidFill>
                <a:latin typeface="Times New Roman"/>
                <a:cs typeface="Times New Roman"/>
              </a:rPr>
              <a:t> is one of the most important activities within the hotel rooms (Aguilar-Escobar </a:t>
            </a:r>
            <a:r>
              <a:rPr lang="en-US" sz="1700" i="1" dirty="0">
                <a:solidFill>
                  <a:schemeClr val="bg1"/>
                </a:solidFill>
                <a:latin typeface="Times New Roman"/>
                <a:cs typeface="Times New Roman"/>
              </a:rPr>
              <a:t>et al., </a:t>
            </a:r>
            <a:r>
              <a:rPr lang="en-US" sz="1700" dirty="0">
                <a:solidFill>
                  <a:schemeClr val="bg1"/>
                </a:solidFill>
                <a:latin typeface="Times New Roman"/>
                <a:cs typeface="Times New Roman"/>
              </a:rPr>
              <a:t>2021).</a:t>
            </a:r>
            <a:endParaRPr lang="en-US" sz="1700" dirty="0">
              <a:solidFill>
                <a:schemeClr val="bg1"/>
              </a:solidFill>
              <a:ea typeface="Calibri" panose="020F0502020204030204"/>
              <a:cs typeface="Calibri" panose="020F0502020204030204"/>
            </a:endParaRPr>
          </a:p>
          <a:p>
            <a:r>
              <a:rPr lang="en-US" sz="1700" dirty="0">
                <a:solidFill>
                  <a:schemeClr val="bg1"/>
                </a:solidFill>
                <a:latin typeface="Times New Roman"/>
                <a:cs typeface="Times New Roman"/>
              </a:rPr>
              <a:t>The housekeepers need to provide </a:t>
            </a:r>
            <a:r>
              <a:rPr lang="en-US" sz="1700" dirty="0" err="1">
                <a:solidFill>
                  <a:schemeClr val="bg1"/>
                </a:solidFill>
                <a:latin typeface="Times New Roman"/>
                <a:cs typeface="Times New Roman"/>
              </a:rPr>
              <a:t>sanitiser</a:t>
            </a:r>
            <a:r>
              <a:rPr lang="en-US" sz="1700" dirty="0">
                <a:solidFill>
                  <a:schemeClr val="bg1"/>
                </a:solidFill>
                <a:latin typeface="Times New Roman"/>
                <a:cs typeface="Times New Roman"/>
              </a:rPr>
              <a:t> in the rooms previously.</a:t>
            </a:r>
            <a:endParaRPr lang="en-US" sz="1700" dirty="0">
              <a:solidFill>
                <a:schemeClr val="bg1"/>
              </a:solidFill>
            </a:endParaRPr>
          </a:p>
          <a:p>
            <a:r>
              <a:rPr lang="en-US" sz="1700" dirty="0">
                <a:solidFill>
                  <a:schemeClr val="bg1"/>
                </a:solidFill>
                <a:latin typeface="Times New Roman"/>
                <a:cs typeface="Times New Roman"/>
              </a:rPr>
              <a:t>In addition to this, every product and essential needs to be </a:t>
            </a:r>
            <a:r>
              <a:rPr lang="en-US" sz="1700" dirty="0" err="1">
                <a:solidFill>
                  <a:schemeClr val="bg1"/>
                </a:solidFill>
                <a:latin typeface="Times New Roman"/>
                <a:cs typeface="Times New Roman"/>
              </a:rPr>
              <a:t>sanitised</a:t>
            </a:r>
            <a:r>
              <a:rPr lang="en-US" sz="1700" dirty="0">
                <a:solidFill>
                  <a:schemeClr val="bg1"/>
                </a:solidFill>
                <a:latin typeface="Times New Roman"/>
                <a:cs typeface="Times New Roman"/>
              </a:rPr>
              <a:t> before any guests enter the room.</a:t>
            </a:r>
            <a:endParaRPr lang="en-US" sz="1700" dirty="0">
              <a:solidFill>
                <a:schemeClr val="bg1"/>
              </a:solidFill>
            </a:endParaRPr>
          </a:p>
          <a:p>
            <a:endParaRPr lang="en-US" sz="1700" dirty="0">
              <a:solidFill>
                <a:schemeClr val="bg1"/>
              </a:solidFill>
              <a:ea typeface="Calibri"/>
              <a:cs typeface="Calibri"/>
            </a:endParaRPr>
          </a:p>
        </p:txBody>
      </p:sp>
      <p:sp>
        <p:nvSpPr>
          <p:cNvPr id="7" name="TextBox 6">
            <a:extLst>
              <a:ext uri="{FF2B5EF4-FFF2-40B4-BE49-F238E27FC236}">
                <a16:creationId xmlns:a16="http://schemas.microsoft.com/office/drawing/2014/main" id="{AB2A91E3-D04C-4D14-8D6D-BBCC712E6A46}"/>
              </a:ext>
            </a:extLst>
          </p:cNvPr>
          <p:cNvSpPr txBox="1"/>
          <p:nvPr/>
        </p:nvSpPr>
        <p:spPr>
          <a:xfrm>
            <a:off x="4416926" y="5994400"/>
            <a:ext cx="274320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a:solidFill>
                  <a:srgbClr val="FFFFFF"/>
                </a:solidFill>
                <a:latin typeface="Times New Roman"/>
                <a:cs typeface="Times New Roman"/>
              </a:rPr>
              <a:t>(Aguilar-Escobar </a:t>
            </a:r>
            <a:r>
              <a:rPr lang="en-US" sz="1700" i="1">
                <a:solidFill>
                  <a:srgbClr val="FFFFFF"/>
                </a:solidFill>
                <a:latin typeface="Times New Roman"/>
                <a:cs typeface="Times New Roman"/>
              </a:rPr>
              <a:t>et al., </a:t>
            </a:r>
            <a:r>
              <a:rPr lang="en-US" sz="1700">
                <a:solidFill>
                  <a:srgbClr val="FFFFFF"/>
                </a:solidFill>
                <a:latin typeface="Times New Roman"/>
                <a:cs typeface="Times New Roman"/>
              </a:rPr>
              <a:t>2021)</a:t>
            </a:r>
            <a:endParaRPr lang="en-US"/>
          </a:p>
        </p:txBody>
      </p:sp>
    </p:spTree>
    <p:extLst>
      <p:ext uri="{BB962C8B-B14F-4D97-AF65-F5344CB8AC3E}">
        <p14:creationId xmlns:p14="http://schemas.microsoft.com/office/powerpoint/2010/main" val="20470227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B7EC3E-7254-5325-7830-6A2F7A0DC80F}"/>
              </a:ext>
            </a:extLst>
          </p:cNvPr>
          <p:cNvSpPr>
            <a:spLocks noGrp="1"/>
          </p:cNvSpPr>
          <p:nvPr>
            <p:ph type="title"/>
          </p:nvPr>
        </p:nvSpPr>
        <p:spPr>
          <a:xfrm>
            <a:off x="4086447" y="1084521"/>
            <a:ext cx="4019107" cy="1361347"/>
          </a:xfrm>
        </p:spPr>
        <p:txBody>
          <a:bodyPr anchor="b">
            <a:normAutofit/>
          </a:bodyPr>
          <a:lstStyle/>
          <a:p>
            <a:pPr algn="ctr"/>
            <a:r>
              <a:rPr lang="en-US" sz="2800" b="1" dirty="0">
                <a:solidFill>
                  <a:schemeClr val="bg1">
                    <a:alpha val="60000"/>
                  </a:schemeClr>
                </a:solidFill>
                <a:latin typeface="Times New Roman"/>
                <a:cs typeface="Times New Roman"/>
              </a:rPr>
              <a:t>Conclusion</a:t>
            </a:r>
            <a:endParaRPr lang="en-US" sz="2800" dirty="0">
              <a:solidFill>
                <a:schemeClr val="bg1">
                  <a:alpha val="60000"/>
                </a:schemeClr>
              </a:solidFill>
            </a:endParaRPr>
          </a:p>
          <a:p>
            <a:pPr algn="ctr"/>
            <a:endParaRPr lang="en-US" sz="2800" dirty="0">
              <a:solidFill>
                <a:schemeClr val="bg1">
                  <a:alpha val="60000"/>
                </a:schemeClr>
              </a:solidFill>
              <a:ea typeface="Calibri Light"/>
              <a:cs typeface="Calibri Light"/>
            </a:endParaRPr>
          </a:p>
        </p:txBody>
      </p:sp>
      <p:pic>
        <p:nvPicPr>
          <p:cNvPr id="5" name="Picture 4" descr="Free stock photo of cartoon character, clean up, cleaning service">
            <a:extLst>
              <a:ext uri="{FF2B5EF4-FFF2-40B4-BE49-F238E27FC236}">
                <a16:creationId xmlns:a16="http://schemas.microsoft.com/office/drawing/2014/main" id="{D2304A67-B661-F2E6-9E31-2EB10679095E}"/>
              </a:ext>
            </a:extLst>
          </p:cNvPr>
          <p:cNvPicPr>
            <a:picLocks noChangeAspect="1"/>
          </p:cNvPicPr>
          <p:nvPr/>
        </p:nvPicPr>
        <p:blipFill rotWithShape="1">
          <a:blip r:embed="rId3"/>
          <a:srcRect l="22179" r="6583"/>
          <a:stretch/>
        </p:blipFill>
        <p:spPr>
          <a:xfrm>
            <a:off x="680483" y="685795"/>
            <a:ext cx="2931299" cy="5486400"/>
          </a:xfrm>
          <a:prstGeom prst="rect">
            <a:avLst/>
          </a:prstGeom>
        </p:spPr>
      </p:pic>
      <p:sp>
        <p:nvSpPr>
          <p:cNvPr id="3" name="Content Placeholder 2">
            <a:extLst>
              <a:ext uri="{FF2B5EF4-FFF2-40B4-BE49-F238E27FC236}">
                <a16:creationId xmlns:a16="http://schemas.microsoft.com/office/drawing/2014/main" id="{EF033FD6-2BDF-6599-AE78-406AB0D4710F}"/>
              </a:ext>
            </a:extLst>
          </p:cNvPr>
          <p:cNvSpPr>
            <a:spLocks noGrp="1"/>
          </p:cNvSpPr>
          <p:nvPr>
            <p:ph idx="1"/>
          </p:nvPr>
        </p:nvSpPr>
        <p:spPr>
          <a:xfrm>
            <a:off x="4107712" y="2732739"/>
            <a:ext cx="3976577" cy="3083270"/>
          </a:xfrm>
        </p:spPr>
        <p:txBody>
          <a:bodyPr vert="horz" lIns="91440" tIns="45720" rIns="91440" bIns="45720" rtlCol="0" anchor="t">
            <a:normAutofit/>
          </a:bodyPr>
          <a:lstStyle/>
          <a:p>
            <a:pPr algn="ctr"/>
            <a:r>
              <a:rPr lang="en-US" sz="2000" dirty="0">
                <a:solidFill>
                  <a:schemeClr val="bg1"/>
                </a:solidFill>
                <a:latin typeface="Times New Roman"/>
                <a:cs typeface="Times New Roman"/>
              </a:rPr>
              <a:t>There are many activities included within the housekeeping checklist.</a:t>
            </a:r>
            <a:endParaRPr lang="en-US" sz="2000" dirty="0">
              <a:solidFill>
                <a:schemeClr val="bg1"/>
              </a:solidFill>
              <a:ea typeface="Calibri" panose="020F0502020204030204"/>
              <a:cs typeface="Calibri" panose="020F0502020204030204"/>
            </a:endParaRPr>
          </a:p>
          <a:p>
            <a:pPr algn="ctr"/>
            <a:r>
              <a:rPr lang="en-US" sz="2000" dirty="0">
                <a:solidFill>
                  <a:schemeClr val="bg1"/>
                </a:solidFill>
                <a:latin typeface="Times New Roman"/>
                <a:cs typeface="Times New Roman"/>
              </a:rPr>
              <a:t>It is important to observe every part of the hotel rooms properly.</a:t>
            </a:r>
            <a:endParaRPr lang="en-US" sz="2000" dirty="0">
              <a:solidFill>
                <a:schemeClr val="bg1"/>
              </a:solidFill>
            </a:endParaRPr>
          </a:p>
          <a:p>
            <a:pPr algn="ctr"/>
            <a:r>
              <a:rPr lang="en-US" sz="2000" dirty="0">
                <a:solidFill>
                  <a:schemeClr val="bg1"/>
                </a:solidFill>
                <a:latin typeface="Times New Roman"/>
                <a:cs typeface="Times New Roman"/>
              </a:rPr>
              <a:t>The satisfaction level of the guests is directly associated with this process.</a:t>
            </a:r>
            <a:endParaRPr lang="en-US" sz="2000" dirty="0">
              <a:solidFill>
                <a:schemeClr val="bg1"/>
              </a:solidFill>
            </a:endParaRPr>
          </a:p>
          <a:p>
            <a:pPr algn="ctr"/>
            <a:endParaRPr lang="en-US" sz="2000" dirty="0">
              <a:solidFill>
                <a:schemeClr val="bg1"/>
              </a:solidFill>
              <a:ea typeface="Calibri"/>
              <a:cs typeface="Calibri"/>
            </a:endParaRPr>
          </a:p>
        </p:txBody>
      </p:sp>
      <p:pic>
        <p:nvPicPr>
          <p:cNvPr id="4" name="Picture 3" descr="Équipe Travail D'Équipe Ensemble · Photo gratuite sur Pixabay">
            <a:extLst>
              <a:ext uri="{FF2B5EF4-FFF2-40B4-BE49-F238E27FC236}">
                <a16:creationId xmlns:a16="http://schemas.microsoft.com/office/drawing/2014/main" id="{F7801AFF-61F0-B4E9-EAF5-4CDB762BCFBE}"/>
              </a:ext>
            </a:extLst>
          </p:cNvPr>
          <p:cNvPicPr>
            <a:picLocks noChangeAspect="1"/>
          </p:cNvPicPr>
          <p:nvPr/>
        </p:nvPicPr>
        <p:blipFill rotWithShape="1">
          <a:blip r:embed="rId4"/>
          <a:srcRect l="34961" r="42135" b="-1"/>
          <a:stretch/>
        </p:blipFill>
        <p:spPr>
          <a:xfrm>
            <a:off x="8606117" y="685805"/>
            <a:ext cx="2905400" cy="5486399"/>
          </a:xfrm>
          <a:prstGeom prst="rect">
            <a:avLst/>
          </a:prstGeom>
        </p:spPr>
      </p:pic>
      <p:sp>
        <p:nvSpPr>
          <p:cNvPr id="6" name="TextBox 5">
            <a:extLst>
              <a:ext uri="{FF2B5EF4-FFF2-40B4-BE49-F238E27FC236}">
                <a16:creationId xmlns:a16="http://schemas.microsoft.com/office/drawing/2014/main" id="{E9DA517F-2D97-C5C2-9785-8679C70F2BA5}"/>
              </a:ext>
            </a:extLst>
          </p:cNvPr>
          <p:cNvSpPr txBox="1"/>
          <p:nvPr/>
        </p:nvSpPr>
        <p:spPr>
          <a:xfrm>
            <a:off x="9149347" y="563345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(Pillai </a:t>
            </a:r>
            <a:r>
              <a:rPr lang="en-US" i="1">
                <a:latin typeface="Times New Roman"/>
                <a:cs typeface="Times New Roman"/>
              </a:rPr>
              <a:t>et al., </a:t>
            </a:r>
            <a:r>
              <a:rPr lang="en-US">
                <a:latin typeface="Times New Roman"/>
                <a:cs typeface="Times New Roman"/>
              </a:rPr>
              <a:t>2021)</a:t>
            </a:r>
            <a:endParaRPr lang="en-US"/>
          </a:p>
        </p:txBody>
      </p:sp>
    </p:spTree>
    <p:extLst>
      <p:ext uri="{BB962C8B-B14F-4D97-AF65-F5344CB8AC3E}">
        <p14:creationId xmlns:p14="http://schemas.microsoft.com/office/powerpoint/2010/main" val="41707469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EF6D40-B411-B3EB-B7A1-9E728CC71200}"/>
              </a:ext>
            </a:extLst>
          </p:cNvPr>
          <p:cNvSpPr>
            <a:spLocks noGrp="1"/>
          </p:cNvSpPr>
          <p:nvPr>
            <p:ph type="title"/>
          </p:nvPr>
        </p:nvSpPr>
        <p:spPr>
          <a:xfrm>
            <a:off x="423780" y="57651"/>
            <a:ext cx="5251316" cy="1807305"/>
          </a:xfrm>
        </p:spPr>
        <p:txBody>
          <a:bodyPr>
            <a:normAutofit/>
          </a:bodyPr>
          <a:lstStyle/>
          <a:p>
            <a:r>
              <a:rPr lang="en-US" b="1" dirty="0">
                <a:latin typeface="Times New Roman"/>
                <a:cs typeface="Times New Roman"/>
              </a:rPr>
              <a:t>References</a:t>
            </a:r>
            <a:endParaRPr lang="en-US" dirty="0"/>
          </a:p>
          <a:p>
            <a:endParaRPr lang="en-US" dirty="0">
              <a:ea typeface="Calibri Light"/>
              <a:cs typeface="Calibri Light"/>
            </a:endParaRPr>
          </a:p>
        </p:txBody>
      </p:sp>
      <p:sp>
        <p:nvSpPr>
          <p:cNvPr id="3" name="Content Placeholder 2">
            <a:extLst>
              <a:ext uri="{FF2B5EF4-FFF2-40B4-BE49-F238E27FC236}">
                <a16:creationId xmlns:a16="http://schemas.microsoft.com/office/drawing/2014/main" id="{42D97A29-1356-8AF9-F2DC-A5BBF304991D}"/>
              </a:ext>
            </a:extLst>
          </p:cNvPr>
          <p:cNvSpPr>
            <a:spLocks noGrp="1"/>
          </p:cNvSpPr>
          <p:nvPr>
            <p:ph idx="1"/>
          </p:nvPr>
        </p:nvSpPr>
        <p:spPr>
          <a:xfrm>
            <a:off x="236622" y="1370770"/>
            <a:ext cx="5755936" cy="5189055"/>
          </a:xfrm>
        </p:spPr>
        <p:txBody>
          <a:bodyPr vert="horz" lIns="91440" tIns="45720" rIns="91440" bIns="45720" rtlCol="0" anchor="t">
            <a:noAutofit/>
          </a:bodyPr>
          <a:lstStyle/>
          <a:p>
            <a:r>
              <a:rPr lang="en-GB" sz="1200" dirty="0">
                <a:ea typeface="Calibri" panose="020F0502020204030204"/>
                <a:cs typeface="Calibri" panose="020F0502020204030204"/>
              </a:rPr>
              <a:t>Aguilar-Escobar, V.G., Garrido-Vega, P., </a:t>
            </a:r>
            <a:r>
              <a:rPr lang="en-GB" sz="1200" dirty="0" err="1">
                <a:ea typeface="Calibri" panose="020F0502020204030204"/>
                <a:cs typeface="Calibri" panose="020F0502020204030204"/>
              </a:rPr>
              <a:t>Majado</a:t>
            </a:r>
            <a:r>
              <a:rPr lang="en-GB" sz="1200" dirty="0">
                <a:ea typeface="Calibri" panose="020F0502020204030204"/>
                <a:cs typeface="Calibri" panose="020F0502020204030204"/>
              </a:rPr>
              <a:t>-Márquez, J. and </a:t>
            </a:r>
            <a:r>
              <a:rPr lang="en-GB" sz="1200" dirty="0" err="1">
                <a:ea typeface="Calibri" panose="020F0502020204030204"/>
                <a:cs typeface="Calibri" panose="020F0502020204030204"/>
              </a:rPr>
              <a:t>Camuñez</a:t>
            </a:r>
            <a:r>
              <a:rPr lang="en-GB" sz="1200" dirty="0">
                <a:ea typeface="Calibri" panose="020F0502020204030204"/>
                <a:cs typeface="Calibri" panose="020F0502020204030204"/>
              </a:rPr>
              <a:t>-Ruiz, J.A., (2021). Hotel room cleaning: Time study and analysis of influential variables in a Spanish hotel. Journal of Industrial Engineering and Management, 14(3), pp.645-660.</a:t>
            </a:r>
          </a:p>
          <a:p>
            <a:r>
              <a:rPr lang="en-GB" sz="1200" dirty="0" err="1">
                <a:ea typeface="Calibri" panose="020F0502020204030204"/>
                <a:cs typeface="Calibri" panose="020F0502020204030204"/>
              </a:rPr>
              <a:t>Allread</a:t>
            </a:r>
            <a:r>
              <a:rPr lang="en-GB" sz="1200" dirty="0">
                <a:ea typeface="Calibri" panose="020F0502020204030204"/>
                <a:cs typeface="Calibri" panose="020F0502020204030204"/>
              </a:rPr>
              <a:t>, W.G. and </a:t>
            </a:r>
            <a:r>
              <a:rPr lang="en-GB" sz="1200" dirty="0" err="1">
                <a:ea typeface="Calibri" panose="020F0502020204030204"/>
                <a:cs typeface="Calibri" panose="020F0502020204030204"/>
              </a:rPr>
              <a:t>Vossenas</a:t>
            </a:r>
            <a:r>
              <a:rPr lang="en-GB" sz="1200" dirty="0">
                <a:ea typeface="Calibri" panose="020F0502020204030204"/>
                <a:cs typeface="Calibri" panose="020F0502020204030204"/>
              </a:rPr>
              <a:t>, P., (2022). Comparisons of Trunk Motions and Low Back Injury Risk between Alternative Hotel Room Cleaning Methods. International Journal of Environmental Research and Public Health, 19(22), p.14907.</a:t>
            </a:r>
          </a:p>
          <a:p>
            <a:r>
              <a:rPr lang="en-GB" sz="1200" dirty="0">
                <a:ea typeface="Calibri" panose="020F0502020204030204"/>
                <a:cs typeface="Calibri" panose="020F0502020204030204"/>
              </a:rPr>
              <a:t>Charest, D. (2022). How to Set Up an Effective Automated Welcome Email Series | Constant Contact. [online] Available at: https://www.constantcontact.com/blog/automated-welcome-series/ [Accessed 15 Oct. 2023].</a:t>
            </a:r>
          </a:p>
          <a:p>
            <a:r>
              <a:rPr lang="en-GB" sz="1200" dirty="0">
                <a:ea typeface="Calibri" panose="020F0502020204030204"/>
                <a:cs typeface="Calibri" panose="020F0502020204030204"/>
              </a:rPr>
              <a:t>Sharon (2023). 15 Reasons Why You Should Deep Clean Your Bathroom. [online] Available at: https://howtogetorganizedathome.com/15-reasons-why-you-should-deep-clean-your-bathroom/ [Accessed 15 Oct. 2023]</a:t>
            </a:r>
          </a:p>
          <a:p>
            <a:r>
              <a:rPr lang="en-GB" sz="1200" dirty="0" err="1">
                <a:ea typeface="Calibri" panose="020F0502020204030204"/>
                <a:cs typeface="Calibri" panose="020F0502020204030204"/>
              </a:rPr>
              <a:t>LePack</a:t>
            </a:r>
            <a:r>
              <a:rPr lang="en-GB" sz="1200" dirty="0">
                <a:ea typeface="Calibri" panose="020F0502020204030204"/>
                <a:cs typeface="Calibri" panose="020F0502020204030204"/>
              </a:rPr>
              <a:t> (2020). All The Essentials A Hotel Room Should Provide [online] Available at: https://www.lepack.com.au/all-the-essentials-a-hotel-room-should-provide/ [Accessed 15 Oct. 2023].</a:t>
            </a:r>
          </a:p>
          <a:p>
            <a:r>
              <a:rPr lang="en-GB" sz="1200" dirty="0">
                <a:ea typeface="Calibri" panose="020F0502020204030204"/>
                <a:cs typeface="Calibri" panose="020F0502020204030204"/>
              </a:rPr>
              <a:t>Crown Linen Services (2018). Hotel Bed Making Tips - Crown Hospitality Linen Services. [online] Available at: https://crownlinen.com/blog/hotel-bed-making-tips/ [Accessed 15 Oct. 2023].</a:t>
            </a:r>
          </a:p>
          <a:p>
            <a:r>
              <a:rPr lang="en-GB" sz="1200" dirty="0" err="1">
                <a:ea typeface="Calibri" panose="020F0502020204030204"/>
                <a:cs typeface="Calibri" panose="020F0502020204030204"/>
              </a:rPr>
              <a:t>Hergiandari</a:t>
            </a:r>
            <a:r>
              <a:rPr lang="en-GB" sz="1200" dirty="0">
                <a:ea typeface="Calibri" panose="020F0502020204030204"/>
                <a:cs typeface="Calibri" panose="020F0502020204030204"/>
              </a:rPr>
              <a:t>, G. and Purnomo, D.J., (2023). The Role Of Room Attendants In Increasing The Comfort Quality Of Guest Rooms At </a:t>
            </a:r>
            <a:r>
              <a:rPr lang="en-GB" sz="1200" dirty="0" err="1">
                <a:ea typeface="Calibri" panose="020F0502020204030204"/>
                <a:cs typeface="Calibri" panose="020F0502020204030204"/>
              </a:rPr>
              <a:t>Artotel</a:t>
            </a:r>
            <a:r>
              <a:rPr lang="en-GB" sz="1200" dirty="0">
                <a:ea typeface="Calibri" panose="020F0502020204030204"/>
                <a:cs typeface="Calibri" panose="020F0502020204030204"/>
              </a:rPr>
              <a:t> </a:t>
            </a:r>
            <a:r>
              <a:rPr lang="en-GB" sz="1200" dirty="0" err="1">
                <a:ea typeface="Calibri" panose="020F0502020204030204"/>
                <a:cs typeface="Calibri" panose="020F0502020204030204"/>
              </a:rPr>
              <a:t>Gajahmada</a:t>
            </a:r>
            <a:r>
              <a:rPr lang="en-GB" sz="1200" dirty="0">
                <a:ea typeface="Calibri" panose="020F0502020204030204"/>
                <a:cs typeface="Calibri" panose="020F0502020204030204"/>
              </a:rPr>
              <a:t> Hotel Semarang. International Journal of Education, Language, Literature, Arts, Culture, and Social Humanities, 1(3), pp.156-167.</a:t>
            </a:r>
          </a:p>
          <a:p>
            <a:r>
              <a:rPr lang="en-GB" sz="1200" dirty="0">
                <a:ea typeface="Calibri" panose="020F0502020204030204"/>
                <a:cs typeface="Calibri" panose="020F0502020204030204"/>
              </a:rPr>
              <a:t>Pillai, S.G., </a:t>
            </a:r>
            <a:r>
              <a:rPr lang="en-GB" sz="1200" dirty="0" err="1">
                <a:ea typeface="Calibri" panose="020F0502020204030204"/>
                <a:cs typeface="Calibri" panose="020F0502020204030204"/>
              </a:rPr>
              <a:t>Haldorai</a:t>
            </a:r>
            <a:r>
              <a:rPr lang="en-GB" sz="1200" dirty="0">
                <a:ea typeface="Calibri" panose="020F0502020204030204"/>
                <a:cs typeface="Calibri" panose="020F0502020204030204"/>
              </a:rPr>
              <a:t>, K., Seo, W.S. and Kim, W.G., (2021). COVID-19 and hospitality 5.0: Redefining hospitality operations. International Journal of Hospitality Management, 94, p.102869</a:t>
            </a:r>
          </a:p>
          <a:p>
            <a:endParaRPr lang="en-US" sz="1200" dirty="0">
              <a:ea typeface="Calibri" panose="020F0502020204030204"/>
              <a:cs typeface="Calibri" panose="020F0502020204030204"/>
            </a:endParaRPr>
          </a:p>
        </p:txBody>
      </p:sp>
      <p:pic>
        <p:nvPicPr>
          <p:cNvPr id="4" name="Picture 3" descr="Free picture: bookshelves, library">
            <a:extLst>
              <a:ext uri="{FF2B5EF4-FFF2-40B4-BE49-F238E27FC236}">
                <a16:creationId xmlns:a16="http://schemas.microsoft.com/office/drawing/2014/main" id="{18BA0599-D409-AD01-A1D8-41AC14C59DA8}"/>
              </a:ext>
            </a:extLst>
          </p:cNvPr>
          <p:cNvPicPr>
            <a:picLocks noChangeAspect="1"/>
          </p:cNvPicPr>
          <p:nvPr/>
        </p:nvPicPr>
        <p:blipFill rotWithShape="1">
          <a:blip r:embed="rId3"/>
          <a:srcRect t="1981" r="-2" b="21534"/>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TextBox 4">
            <a:extLst>
              <a:ext uri="{FF2B5EF4-FFF2-40B4-BE49-F238E27FC236}">
                <a16:creationId xmlns:a16="http://schemas.microsoft.com/office/drawing/2014/main" id="{1218958E-1A70-EF8F-D882-7BAF45D92A40}"/>
              </a:ext>
            </a:extLst>
          </p:cNvPr>
          <p:cNvSpPr txBox="1"/>
          <p:nvPr/>
        </p:nvSpPr>
        <p:spPr>
          <a:xfrm>
            <a:off x="9216189" y="6087979"/>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Times New Roman"/>
                <a:cs typeface="Times New Roman"/>
              </a:rPr>
              <a:t>(Allread and Vossenas, 2022)</a:t>
            </a:r>
            <a:endParaRPr lang="en-US"/>
          </a:p>
        </p:txBody>
      </p:sp>
    </p:spTree>
    <p:extLst>
      <p:ext uri="{BB962C8B-B14F-4D97-AF65-F5344CB8AC3E}">
        <p14:creationId xmlns:p14="http://schemas.microsoft.com/office/powerpoint/2010/main" val="146181066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2003</Words>
  <Application>Microsoft Office PowerPoint</Application>
  <PresentationFormat>Widescreen</PresentationFormat>
  <Paragraphs>119</Paragraphs>
  <Slides>12</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Operating Hotel Facilities</vt:lpstr>
      <vt:lpstr>PowerPoint Presentation</vt:lpstr>
      <vt:lpstr>Introduction </vt:lpstr>
      <vt:lpstr>Setting up the welcoming products </vt:lpstr>
      <vt:lpstr>Preparing clean bathrooms </vt:lpstr>
      <vt:lpstr>Refilling the essentials </vt:lpstr>
      <vt:lpstr>Making the bed properly  </vt:lpstr>
      <vt:lpstr>Cleaning mirrors, sinks, and showers </vt:lpstr>
      <vt:lpstr>Mopping the floors </vt:lpstr>
      <vt:lpstr>Sanitising different products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florin dragomir</dc:creator>
  <cp:lastModifiedBy>Florin Dragomir (2227451)</cp:lastModifiedBy>
  <cp:revision>107</cp:revision>
  <dcterms:created xsi:type="dcterms:W3CDTF">2023-10-15T04:34:49Z</dcterms:created>
  <dcterms:modified xsi:type="dcterms:W3CDTF">2023-11-11T11:24:54Z</dcterms:modified>
</cp:coreProperties>
</file>