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16" autoAdjust="0"/>
    <p:restoredTop sz="94660"/>
  </p:normalViewPr>
  <p:slideViewPr>
    <p:cSldViewPr snapToGrid="0">
      <p:cViewPr>
        <p:scale>
          <a:sx n="41" d="100"/>
          <a:sy n="41" d="100"/>
        </p:scale>
        <p:origin x="1164" y="5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5DABAC9A-54FC-D82C-86C2-FD55CC101E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Isdeitl 2">
            <a:extLst>
              <a:ext uri="{FF2B5EF4-FFF2-40B4-BE49-F238E27FC236}">
                <a16:creationId xmlns:a16="http://schemas.microsoft.com/office/drawing/2014/main" id="{87F12E13-0F18-349A-130F-E17E6676FF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25190732-6FB0-94DE-BFCF-F36E588F0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FAD4-C741-44C7-A41F-4AF3882E8361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4BC976EB-919F-BB52-526A-EFA8FEFBC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D4A0719A-5E8B-5000-EB60-714389EA4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0BE0A-79EC-4B5B-9D94-EBC155CD04D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36203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61F716AE-5919-D63C-50AA-5910F7C93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F1FDFD28-6E4D-FE62-C42A-2A68BA040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602D3094-6EED-518F-1283-DB5D223B1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FAD4-C741-44C7-A41F-4AF3882E8361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42957664-9F50-5FEE-72F0-E576209DAB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A9D8C880-00B3-2B02-8777-F8B4B7B36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0BE0A-79EC-4B5B-9D94-EBC155CD04D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92855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9930B17-B581-73B0-098E-3FE479D38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33C227EE-41FC-863D-A656-CC1BC7A380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F0372DF8-F26D-1144-0D10-41CB39C03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FAD4-C741-44C7-A41F-4AF3882E8361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09F37ECB-11CC-F1B0-79BE-1CE4015E2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A10787A0-778E-7AA1-932D-968952713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0BE0A-79EC-4B5B-9D94-EBC155CD04D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117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6DD9C74-EB6B-B7F3-C0E3-88399C233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A5BB313B-174C-A290-95ED-91DD55DD92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CA1F6BF3-F6F0-728F-3BE8-1AFC6BD2CD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111D04E7-8F8B-3F4B-85C2-AC222F17B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FAD4-C741-44C7-A41F-4AF3882E8361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5DAC8119-8C4B-D292-47CF-15AC569D7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AF3EC7B7-A722-7738-3FFA-F5A354DDB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0BE0A-79EC-4B5B-9D94-EBC155CD04D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3488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AA91B8BB-36BC-7485-E82B-496A74B9F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C86F9331-BA8E-BAC8-BD5E-695EF6879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4" name="Dalfan Cynnwys 3">
            <a:extLst>
              <a:ext uri="{FF2B5EF4-FFF2-40B4-BE49-F238E27FC236}">
                <a16:creationId xmlns:a16="http://schemas.microsoft.com/office/drawing/2014/main" id="{9D6DB7F1-8997-3EDC-1EA1-D00937262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>
            <a:extLst>
              <a:ext uri="{FF2B5EF4-FFF2-40B4-BE49-F238E27FC236}">
                <a16:creationId xmlns:a16="http://schemas.microsoft.com/office/drawing/2014/main" id="{0929625D-6034-5C88-3C41-68A700FAD1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6" name="Dalfan Cynnwys 5">
            <a:extLst>
              <a:ext uri="{FF2B5EF4-FFF2-40B4-BE49-F238E27FC236}">
                <a16:creationId xmlns:a16="http://schemas.microsoft.com/office/drawing/2014/main" id="{F9B4330D-3600-C43D-8244-0B54DE4F70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Dalfan Dyddiad 6">
            <a:extLst>
              <a:ext uri="{FF2B5EF4-FFF2-40B4-BE49-F238E27FC236}">
                <a16:creationId xmlns:a16="http://schemas.microsoft.com/office/drawing/2014/main" id="{582B0D15-6290-0346-B8B3-9AC69AB1A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FAD4-C741-44C7-A41F-4AF3882E8361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8" name="Dalfan Troedyn 7">
            <a:extLst>
              <a:ext uri="{FF2B5EF4-FFF2-40B4-BE49-F238E27FC236}">
                <a16:creationId xmlns:a16="http://schemas.microsoft.com/office/drawing/2014/main" id="{04B1E6F2-5C85-248A-2FAA-183CBC971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Dalfan Rhif y Sleid 8">
            <a:extLst>
              <a:ext uri="{FF2B5EF4-FFF2-40B4-BE49-F238E27FC236}">
                <a16:creationId xmlns:a16="http://schemas.microsoft.com/office/drawing/2014/main" id="{652DEDCE-2D92-E432-FB5B-2B15F0078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0BE0A-79EC-4B5B-9D94-EBC155CD04D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36450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C3834AD6-3F0B-D12E-0F19-F6B0D1757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Dyddiad 2">
            <a:extLst>
              <a:ext uri="{FF2B5EF4-FFF2-40B4-BE49-F238E27FC236}">
                <a16:creationId xmlns:a16="http://schemas.microsoft.com/office/drawing/2014/main" id="{4E75B6E7-F65E-30B6-4F55-84EA9C3C05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FAD4-C741-44C7-A41F-4AF3882E8361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4" name="Dalfan Troedyn 3">
            <a:extLst>
              <a:ext uri="{FF2B5EF4-FFF2-40B4-BE49-F238E27FC236}">
                <a16:creationId xmlns:a16="http://schemas.microsoft.com/office/drawing/2014/main" id="{C54B7794-22A3-A5B7-D348-95DA5BDC1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Dalfan Rhif y Sleid 4">
            <a:extLst>
              <a:ext uri="{FF2B5EF4-FFF2-40B4-BE49-F238E27FC236}">
                <a16:creationId xmlns:a16="http://schemas.microsoft.com/office/drawing/2014/main" id="{4D8FF4DB-9FE3-A822-DE18-6FF9EA877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0BE0A-79EC-4B5B-9D94-EBC155CD04D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41638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yddiad 1">
            <a:extLst>
              <a:ext uri="{FF2B5EF4-FFF2-40B4-BE49-F238E27FC236}">
                <a16:creationId xmlns:a16="http://schemas.microsoft.com/office/drawing/2014/main" id="{8D837C2E-C0FE-577A-C5C8-8599C4D29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FAD4-C741-44C7-A41F-4AF3882E8361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3" name="Dalfan Troedyn 2">
            <a:extLst>
              <a:ext uri="{FF2B5EF4-FFF2-40B4-BE49-F238E27FC236}">
                <a16:creationId xmlns:a16="http://schemas.microsoft.com/office/drawing/2014/main" id="{026659F2-936B-3B45-98F9-764D9462B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AA39EF11-A8A3-651F-064F-54CEDFB05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0BE0A-79EC-4B5B-9D94-EBC155CD04D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17068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ED06FA70-9F2B-2FB5-E5FF-CDC2206FD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Cynnwys 2">
            <a:extLst>
              <a:ext uri="{FF2B5EF4-FFF2-40B4-BE49-F238E27FC236}">
                <a16:creationId xmlns:a16="http://schemas.microsoft.com/office/drawing/2014/main" id="{F49A0ED5-EA74-9F82-DB62-77B48F0E8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A7F981CA-C453-49BB-5B5C-A77DF8E3E9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CBE7FBF3-2B0A-5656-5D6D-0F0D0C28D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FAD4-C741-44C7-A41F-4AF3882E8361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D7AA5567-2389-5808-9F52-7A394BCE7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CFBB3D10-9B42-BE50-B86C-438950EDD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0BE0A-79EC-4B5B-9D94-EBC155CD04D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44653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F83CCED-B6E1-8676-BEF7-209BF09A7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y-GB"/>
              <a:t>Cliciwch i olygu arddull teitl y Meistr</a:t>
            </a:r>
          </a:p>
        </p:txBody>
      </p:sp>
      <p:sp>
        <p:nvSpPr>
          <p:cNvPr id="3" name="Dalfan Llun 2">
            <a:extLst>
              <a:ext uri="{FF2B5EF4-FFF2-40B4-BE49-F238E27FC236}">
                <a16:creationId xmlns:a16="http://schemas.microsoft.com/office/drawing/2014/main" id="{7B97F4E9-29B2-5A9E-A9DF-19A2CE68A7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Dalfan Testun 3">
            <a:extLst>
              <a:ext uri="{FF2B5EF4-FFF2-40B4-BE49-F238E27FC236}">
                <a16:creationId xmlns:a16="http://schemas.microsoft.com/office/drawing/2014/main" id="{FE424D90-655C-0DB0-DBC1-709D32656D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y-GB"/>
              <a:t>Cliciwch i olygu'r arddulliau testun Meistr</a:t>
            </a:r>
          </a:p>
        </p:txBody>
      </p:sp>
      <p:sp>
        <p:nvSpPr>
          <p:cNvPr id="5" name="Dalfan Dyddiad 4">
            <a:extLst>
              <a:ext uri="{FF2B5EF4-FFF2-40B4-BE49-F238E27FC236}">
                <a16:creationId xmlns:a16="http://schemas.microsoft.com/office/drawing/2014/main" id="{602B4A77-FDB5-FFAB-FD4A-C156D6994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FAD4-C741-44C7-A41F-4AF3882E8361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6" name="Dalfan Troedyn 5">
            <a:extLst>
              <a:ext uri="{FF2B5EF4-FFF2-40B4-BE49-F238E27FC236}">
                <a16:creationId xmlns:a16="http://schemas.microsoft.com/office/drawing/2014/main" id="{03E5FBE2-A679-380E-7A22-9CF226CE1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Dalfan Rhif y Sleid 6">
            <a:extLst>
              <a:ext uri="{FF2B5EF4-FFF2-40B4-BE49-F238E27FC236}">
                <a16:creationId xmlns:a16="http://schemas.microsoft.com/office/drawing/2014/main" id="{AC1EE033-164F-6DF5-E51F-A9F008820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0BE0A-79EC-4B5B-9D94-EBC155CD04D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63613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03139EE7-BB60-AAD7-6946-8E323B0AA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F0533463-39F9-1F6A-9DC6-3E6932C090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DB8F5718-764C-D374-E00B-0EDBE806C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FAD4-C741-44C7-A41F-4AF3882E8361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9A7D6B2B-48B4-637A-5D8F-15FDAE5D1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BFF2E3DC-3643-4391-6442-9F116D414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0BE0A-79EC-4B5B-9D94-EBC155CD04D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0982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>
            <a:extLst>
              <a:ext uri="{FF2B5EF4-FFF2-40B4-BE49-F238E27FC236}">
                <a16:creationId xmlns:a16="http://schemas.microsoft.com/office/drawing/2014/main" id="{3759AA6B-3B87-E0E1-79BB-2E6A477928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ar i fyny 2">
            <a:extLst>
              <a:ext uri="{FF2B5EF4-FFF2-40B4-BE49-F238E27FC236}">
                <a16:creationId xmlns:a16="http://schemas.microsoft.com/office/drawing/2014/main" id="{590D3020-A860-AF78-5CDF-F84DE4C23F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428C4BD3-EA87-B0F9-01F7-A011FFDB6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1FAD4-C741-44C7-A41F-4AF3882E8361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B971AE09-600F-9F18-67FC-E8A979741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322F89DC-EAA4-B396-9D7E-5D5BA0487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0BE0A-79EC-4B5B-9D94-EBC155CD04D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766878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eitl 1">
            <a:extLst>
              <a:ext uri="{FF2B5EF4-FFF2-40B4-BE49-F238E27FC236}">
                <a16:creationId xmlns:a16="http://schemas.microsoft.com/office/drawing/2014/main" id="{0EA8B327-BC51-1BD4-C33A-DCA260D13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Cliciwch i olygu arddull teitl y Meistr</a:t>
            </a:r>
          </a:p>
        </p:txBody>
      </p:sp>
      <p:sp>
        <p:nvSpPr>
          <p:cNvPr id="3" name="Dalfan Testun 2">
            <a:extLst>
              <a:ext uri="{FF2B5EF4-FFF2-40B4-BE49-F238E27FC236}">
                <a16:creationId xmlns:a16="http://schemas.microsoft.com/office/drawing/2014/main" id="{68346982-95C2-4344-D791-B4532615F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Cliciwch i 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Dyddiad 3">
            <a:extLst>
              <a:ext uri="{FF2B5EF4-FFF2-40B4-BE49-F238E27FC236}">
                <a16:creationId xmlns:a16="http://schemas.microsoft.com/office/drawing/2014/main" id="{7EA858F9-E027-D8BB-8D76-2B02CEF15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61FAD4-C741-44C7-A41F-4AF3882E8361}" type="datetimeFigureOut">
              <a:rPr lang="cy-GB" smtClean="0"/>
              <a:t>14/10/2026</a:t>
            </a:fld>
            <a:endParaRPr lang="cy-GB"/>
          </a:p>
        </p:txBody>
      </p:sp>
      <p:sp>
        <p:nvSpPr>
          <p:cNvPr id="5" name="Dalfan Troedyn 4">
            <a:extLst>
              <a:ext uri="{FF2B5EF4-FFF2-40B4-BE49-F238E27FC236}">
                <a16:creationId xmlns:a16="http://schemas.microsoft.com/office/drawing/2014/main" id="{8E16C750-6C64-E7C5-E8CA-EAC9805377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Dalfan Rhif y Sleid 5">
            <a:extLst>
              <a:ext uri="{FF2B5EF4-FFF2-40B4-BE49-F238E27FC236}">
                <a16:creationId xmlns:a16="http://schemas.microsoft.com/office/drawing/2014/main" id="{C848758B-7CA7-25B7-F5DA-43535A1B48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10BE0A-79EC-4B5B-9D94-EBC155CD04D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92521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Google Shape;54;p13">
            <a:extLst>
              <a:ext uri="{FF2B5EF4-FFF2-40B4-BE49-F238E27FC236}">
                <a16:creationId xmlns:a16="http://schemas.microsoft.com/office/drawing/2014/main" id="{71B4475C-954A-C09E-CCFD-AE29D19AC9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67790632"/>
              </p:ext>
            </p:extLst>
          </p:nvPr>
        </p:nvGraphicFramePr>
        <p:xfrm>
          <a:off x="0" y="31731"/>
          <a:ext cx="12191999" cy="6808091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10623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196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66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366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7366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56342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4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/>
                        <a:t>1</a:t>
                      </a:r>
                      <a:endParaRPr sz="2400" dirty="0"/>
                    </a:p>
                  </a:txBody>
                  <a:tcPr marL="121900" marR="121900" marT="121900" marB="12190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/>
                        <a:t>2</a:t>
                      </a:r>
                      <a:endParaRPr sz="2400" dirty="0"/>
                    </a:p>
                  </a:txBody>
                  <a:tcPr marL="121900" marR="121900" marT="121900" marB="12190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/>
                        <a:t>3</a:t>
                      </a:r>
                      <a:endParaRPr sz="2400" dirty="0"/>
                    </a:p>
                  </a:txBody>
                  <a:tcPr marL="121900" marR="121900" marT="121900" marB="12190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/>
                        <a:t>4</a:t>
                      </a:r>
                      <a:endParaRPr sz="2400" dirty="0"/>
                    </a:p>
                  </a:txBody>
                  <a:tcPr marL="121900" marR="121900" marT="121900" marB="12190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594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/>
                        <a:t>a</a:t>
                      </a:r>
                    </a:p>
                  </a:txBody>
                  <a:tcPr marL="121900" marR="121900" marT="121900" marB="12190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Bore da</a:t>
                      </a:r>
                      <a:endParaRPr sz="1500" dirty="0"/>
                    </a:p>
                  </a:txBody>
                  <a:tcPr marL="121900" marR="121900" marT="121900" marB="121900"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Prynhawn da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Noswaith dda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Shwmae</a:t>
                      </a:r>
                      <a:endParaRPr sz="1500" dirty="0"/>
                    </a:p>
                  </a:txBody>
                  <a:tcPr marL="121900" marR="121900" marT="121900" marB="1219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594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/>
                        <a:t>b</a:t>
                      </a:r>
                    </a:p>
                  </a:txBody>
                  <a:tcPr marL="121900" marR="121900" marT="121900" marB="12190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baseline="0" dirty="0"/>
                        <a:t>Esyllt ydw i</a:t>
                      </a:r>
                      <a:endParaRPr sz="1500" dirty="0"/>
                    </a:p>
                  </a:txBody>
                  <a:tcPr marL="121900" marR="121900" marT="121900" marB="121900"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Iolo ydw i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Lowri ydw i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Emyr ydw i</a:t>
                      </a:r>
                      <a:endParaRPr sz="1500" dirty="0"/>
                    </a:p>
                  </a:txBody>
                  <a:tcPr marL="121900" marR="121900" marT="121900" marB="1219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106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/>
                        <a:t>c</a:t>
                      </a:r>
                    </a:p>
                  </a:txBody>
                  <a:tcPr marL="121900" marR="121900" marT="121900" marB="12190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Dw i’n dda iawn heddiw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Dw i ddim yn dda heddiw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Dw i wedi blino heddiw</a:t>
                      </a:r>
                      <a:endParaRPr sz="1500" dirty="0"/>
                    </a:p>
                  </a:txBody>
                  <a:tcPr marL="121900" marR="121900" marT="121900" marB="121900"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Dw i’n iawn heddiw</a:t>
                      </a:r>
                      <a:endParaRPr sz="1500" dirty="0"/>
                    </a:p>
                  </a:txBody>
                  <a:tcPr marL="121900" marR="121900" marT="121900" marB="1219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12331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 err="1"/>
                        <a:t>ch</a:t>
                      </a:r>
                      <a:endParaRPr lang="en" sz="2400" dirty="0"/>
                    </a:p>
                  </a:txBody>
                  <a:tcPr marL="121900" marR="121900" marT="121900" marB="12190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Dw i’n byw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Nawr, dw i’n byw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Dydw i ddim yn byw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Dw i ddim yn byw</a:t>
                      </a:r>
                      <a:endParaRPr sz="1500" dirty="0"/>
                    </a:p>
                  </a:txBody>
                  <a:tcPr marL="121900" marR="121900" marT="121900" marB="12190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15940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/>
                        <a:t>d</a:t>
                      </a:r>
                    </a:p>
                  </a:txBody>
                  <a:tcPr marL="121900" marR="121900" marT="121900" marB="12190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cy-GB" sz="1500" dirty="0">
                          <a:solidFill>
                            <a:schemeClr val="dk1"/>
                          </a:solidFill>
                        </a:rPr>
                        <a:t>yng Nghaerfyrddin</a:t>
                      </a:r>
                      <a:endParaRPr lang="en"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yn Abertawe</a:t>
                      </a:r>
                      <a:endParaRPr lang="en" sz="1500" dirty="0"/>
                    </a:p>
                  </a:txBody>
                  <a:tcPr marL="121900" marR="121900" marT="121900" marB="121900"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yn</a:t>
                      </a:r>
                      <a:r>
                        <a:rPr lang="cy-GB" sz="1500" baseline="0" dirty="0"/>
                        <a:t> Ninbych y Pysgod</a:t>
                      </a:r>
                      <a:endParaRPr lang="en"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yn y dre</a:t>
                      </a:r>
                      <a:endParaRPr lang="en" sz="1500" dirty="0"/>
                    </a:p>
                  </a:txBody>
                  <a:tcPr marL="121900" marR="121900" marT="121900" marB="12190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8220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 err="1"/>
                        <a:t>dd</a:t>
                      </a:r>
                      <a:endParaRPr lang="en" sz="2400" dirty="0"/>
                    </a:p>
                  </a:txBody>
                  <a:tcPr marL="121900" marR="121900" marT="121900" marB="12190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Dw i’n hoffi nofio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Dw i’n hoffi gwylio’r teledu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Dw i’n hoffi cerdded y ci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Dw i’n hoffi chwarae pêl-droed</a:t>
                      </a:r>
                      <a:endParaRPr sz="1500" dirty="0"/>
                    </a:p>
                  </a:txBody>
                  <a:tcPr marL="121900" marR="121900" marT="121900" marB="12190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78220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/>
                        <a:t>e</a:t>
                      </a:r>
                    </a:p>
                  </a:txBody>
                  <a:tcPr marL="121900" marR="121900" marT="121900" marB="12190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achos mae’n ddiddorol.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achos mae’n fendigedig.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achos dw i’n hoffi cadw’n heini.</a:t>
                      </a:r>
                      <a:endParaRPr sz="1500" dirty="0"/>
                    </a:p>
                  </a:txBody>
                  <a:tcPr marL="121900" marR="121900" marT="121900" marB="121900"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achos dw i’n hoffi cael awyr iach.</a:t>
                      </a:r>
                      <a:endParaRPr sz="1500" dirty="0"/>
                    </a:p>
                  </a:txBody>
                  <a:tcPr marL="121900" marR="121900" marT="121900" marB="12190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78220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/>
                        <a:t>f</a:t>
                      </a:r>
                    </a:p>
                  </a:txBody>
                  <a:tcPr marL="121900" marR="121900" marT="121900" marB="12190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Dw i ddim yn hoffi gweithio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Dw i ddim yn hoffi seiclo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Dw i ddim yn hoffi darllen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Dw i ddim yn hoffi rhedeg</a:t>
                      </a:r>
                      <a:endParaRPr sz="1500" dirty="0"/>
                    </a:p>
                  </a:txBody>
                  <a:tcPr marL="121900" marR="121900" marT="121900" marB="12190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78220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 err="1"/>
                        <a:t>ff</a:t>
                      </a:r>
                      <a:endParaRPr lang="en" sz="2400" dirty="0"/>
                    </a:p>
                  </a:txBody>
                  <a:tcPr marL="121900" marR="121900" marT="121900" marB="12190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achos mae’n ddiflas.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achos mae’n anodd.</a:t>
                      </a:r>
                      <a:endParaRPr sz="1500" dirty="0"/>
                    </a:p>
                  </a:txBody>
                  <a:tcPr marL="121900" marR="121900" marT="121900" marB="121900"/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achos dw i ddim yn hoffi cadw’n heini.</a:t>
                      </a:r>
                      <a:endParaRPr sz="1500" dirty="0"/>
                    </a:p>
                  </a:txBody>
                  <a:tcPr marL="121900" marR="121900" marT="121900" marB="121900"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500" dirty="0"/>
                        <a:t>achos dw i ddim yn hoffi  mynd allan.</a:t>
                      </a:r>
                      <a:endParaRPr sz="1500" dirty="0"/>
                    </a:p>
                  </a:txBody>
                  <a:tcPr marL="121900" marR="121900" marT="121900" marB="12190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1275291"/>
      </p:ext>
    </p:extLst>
  </p:cSld>
  <p:clrMapOvr>
    <a:masterClrMapping/>
  </p:clrMapOvr>
</p:sld>
</file>

<file path=ppt/theme/theme1.xml><?xml version="1.0" encoding="utf-8"?>
<a:theme xmlns:a="http://schemas.openxmlformats.org/drawingml/2006/main" name="Thema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174</Words>
  <Application>Microsoft Office PowerPoint</Application>
  <PresentationFormat>Sgrin Lydan</PresentationFormat>
  <Paragraphs>49</Paragraphs>
  <Slides>1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3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Thema Office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Catrin Evans-Thomas</dc:creator>
  <cp:lastModifiedBy>Catrin Evans-Thomas</cp:lastModifiedBy>
  <cp:revision>1</cp:revision>
  <dcterms:created xsi:type="dcterms:W3CDTF">2026-10-14T21:27:24Z</dcterms:created>
  <dcterms:modified xsi:type="dcterms:W3CDTF">2026-10-14T21:27:24Z</dcterms:modified>
</cp:coreProperties>
</file>