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20"/>
  </p:notesMasterIdLst>
  <p:sldIdLst>
    <p:sldId id="256" r:id="rId2"/>
    <p:sldId id="257" r:id="rId3"/>
    <p:sldId id="258" r:id="rId4"/>
    <p:sldId id="298" r:id="rId5"/>
    <p:sldId id="297" r:id="rId6"/>
    <p:sldId id="261" r:id="rId7"/>
    <p:sldId id="262" r:id="rId8"/>
    <p:sldId id="263" r:id="rId9"/>
    <p:sldId id="264" r:id="rId10"/>
    <p:sldId id="265" r:id="rId11"/>
    <p:sldId id="292" r:id="rId12"/>
    <p:sldId id="306" r:id="rId13"/>
    <p:sldId id="305" r:id="rId14"/>
    <p:sldId id="290" r:id="rId15"/>
    <p:sldId id="300" r:id="rId16"/>
    <p:sldId id="302" r:id="rId17"/>
    <p:sldId id="304" r:id="rId18"/>
    <p:sldId id="27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24" autoAdjust="0"/>
  </p:normalViewPr>
  <p:slideViewPr>
    <p:cSldViewPr>
      <p:cViewPr varScale="1">
        <p:scale>
          <a:sx n="69" d="100"/>
          <a:sy n="69" d="100"/>
        </p:scale>
        <p:origin x="-1416"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0E9490-7095-424A-98DF-18AC83475173}" type="datetimeFigureOut">
              <a:rPr lang="en-US" smtClean="0"/>
              <a:pPr/>
              <a:t>11/11/2020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BEFCB3-B317-4C96-A123-DC5E7E87898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432067E-C245-45F2-B75C-93F65974134D}" type="slidenum">
              <a:rPr lang="en-IN" smtClean="0"/>
              <a:pPr/>
              <a:t>1</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Ocado is a British online supermarket which has been promoting itself as the world’s largest online grocery retailer. However, the company does not have any chain of stores as well as offers home delivery services from its warehouses which is unlikely from its competitor. The company has been established in the business year 2000, headquartered at Hatfield, England, UK, and founded by Tim Steiner, Jonathan </a:t>
            </a:r>
            <a:r>
              <a:rPr lang="en-IN" sz="1800" dirty="0" err="1">
                <a:effectLst/>
                <a:latin typeface="Times New Roman" panose="02020603050405020304" pitchFamily="18" charset="0"/>
                <a:ea typeface="Times New Roman" panose="02020603050405020304" pitchFamily="18" charset="0"/>
              </a:rPr>
              <a:t>Faiman</a:t>
            </a:r>
            <a:r>
              <a:rPr lang="en-IN" sz="1800" dirty="0">
                <a:effectLst/>
                <a:latin typeface="Times New Roman" panose="02020603050405020304" pitchFamily="18" charset="0"/>
                <a:ea typeface="Times New Roman" panose="02020603050405020304" pitchFamily="18" charset="0"/>
              </a:rPr>
              <a:t>, and Jason Gissing. However, as the entire business of Ocado relies upon an online delivery network with no in-store presence, the success rate in the upcoming years with the partnership with Marks &amp; Spencer is complicated. For instance, Marks &amp; Spencer has hugely invested in the delivery network and technology of Ocado for bringing ready meals and other internet shoppers, (</a:t>
            </a:r>
            <a:r>
              <a:rPr lang="en-US" sz="1800" dirty="0">
                <a:solidFill>
                  <a:srgbClr val="000000"/>
                </a:solidFill>
                <a:effectLst/>
                <a:latin typeface="Times New Roman" panose="02020603050405020304" pitchFamily="18" charset="0"/>
                <a:ea typeface="Times New Roman" panose="02020603050405020304" pitchFamily="18" charset="0"/>
              </a:rPr>
              <a:t>Hickey, 2019</a:t>
            </a:r>
            <a:r>
              <a:rPr lang="en-IN" sz="1800" dirty="0">
                <a:effectLst/>
                <a:latin typeface="Times New Roman" panose="02020603050405020304" pitchFamily="18" charset="0"/>
                <a:ea typeface="Times New Roman" panose="02020603050405020304" pitchFamily="18" charset="0"/>
              </a:rPr>
              <a:t>). However, its strategy to enhance its technology platform for the delivery network has raised significant concerns for the company.</a:t>
            </a:r>
          </a:p>
          <a:p>
            <a:endParaRPr lang="en-IN" dirty="0"/>
          </a:p>
        </p:txBody>
      </p:sp>
      <p:sp>
        <p:nvSpPr>
          <p:cNvPr id="4" name="Slide Number Placeholder 3"/>
          <p:cNvSpPr>
            <a:spLocks noGrp="1"/>
          </p:cNvSpPr>
          <p:nvPr>
            <p:ph type="sldNum" sz="quarter" idx="5"/>
          </p:nvPr>
        </p:nvSpPr>
        <p:spPr/>
        <p:txBody>
          <a:bodyPr/>
          <a:lstStyle/>
          <a:p>
            <a:fld id="{5432067E-C245-45F2-B75C-93F65974134D}" type="slidenum">
              <a:rPr lang="en-IN" smtClean="0"/>
              <a:pPr/>
              <a:t>3</a:t>
            </a:fld>
            <a:endParaRPr lang="en-IN"/>
          </a:p>
        </p:txBody>
      </p:sp>
    </p:spTree>
    <p:extLst>
      <p:ext uri="{BB962C8B-B14F-4D97-AF65-F5344CB8AC3E}">
        <p14:creationId xmlns="" xmlns:p14="http://schemas.microsoft.com/office/powerpoint/2010/main" val="2493945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effectLst/>
                <a:latin typeface="Times New Roman" panose="02020603050405020304" pitchFamily="18" charset="0"/>
                <a:ea typeface="Times New Roman" panose="02020603050405020304" pitchFamily="18" charset="0"/>
              </a:rPr>
              <a:t>As suggested by (</a:t>
            </a:r>
            <a:r>
              <a:rPr lang="en-US" sz="1800" dirty="0">
                <a:solidFill>
                  <a:srgbClr val="000000"/>
                </a:solidFill>
                <a:effectLst/>
                <a:latin typeface="Times New Roman" panose="02020603050405020304" pitchFamily="18" charset="0"/>
                <a:ea typeface="Times New Roman" panose="02020603050405020304" pitchFamily="18" charset="0"/>
              </a:rPr>
              <a:t>Bonetti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2018</a:t>
            </a:r>
            <a:r>
              <a:rPr lang="en-IN" sz="1800" dirty="0">
                <a:effectLst/>
                <a:latin typeface="Times New Roman" panose="02020603050405020304" pitchFamily="18" charset="0"/>
                <a:ea typeface="Times New Roman" panose="02020603050405020304" pitchFamily="18" charset="0"/>
              </a:rPr>
              <a:t>), both physical and online presence is required to deliver satisfaction to a varying range of customers. Likewise, Ocado must strategize to focus on in-store presence. Additionally, focusing on other segments of products and developing the quality of current products and services is essential due to the changing preferences of customers. Other than that, the investment in marketing and promotional tools is also essential to gain a competitive edge and attracting potential customers.</a:t>
            </a:r>
          </a:p>
        </p:txBody>
      </p:sp>
      <p:sp>
        <p:nvSpPr>
          <p:cNvPr id="4" name="Slide Number Placeholder 3"/>
          <p:cNvSpPr>
            <a:spLocks noGrp="1"/>
          </p:cNvSpPr>
          <p:nvPr>
            <p:ph type="sldNum" sz="quarter" idx="5"/>
          </p:nvPr>
        </p:nvSpPr>
        <p:spPr/>
        <p:txBody>
          <a:bodyPr/>
          <a:lstStyle/>
          <a:p>
            <a:fld id="{5432067E-C245-45F2-B75C-93F65974134D}" type="slidenum">
              <a:rPr lang="en-IN" smtClean="0"/>
              <a:pPr/>
              <a:t>4</a:t>
            </a:fld>
            <a:endParaRPr lang="en-IN"/>
          </a:p>
        </p:txBody>
      </p:sp>
    </p:spTree>
    <p:extLst>
      <p:ext uri="{BB962C8B-B14F-4D97-AF65-F5344CB8AC3E}">
        <p14:creationId xmlns="" xmlns:p14="http://schemas.microsoft.com/office/powerpoint/2010/main" val="20257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effectLst/>
                <a:latin typeface="Times New Roman" panose="02020603050405020304" pitchFamily="18" charset="0"/>
                <a:ea typeface="Times New Roman" panose="02020603050405020304" pitchFamily="18" charset="0"/>
              </a:rPr>
              <a:t>As suggested by (</a:t>
            </a:r>
            <a:r>
              <a:rPr lang="en-US" sz="1800" dirty="0">
                <a:solidFill>
                  <a:srgbClr val="000000"/>
                </a:solidFill>
                <a:effectLst/>
                <a:latin typeface="Times New Roman" panose="02020603050405020304" pitchFamily="18" charset="0"/>
                <a:ea typeface="Times New Roman" panose="02020603050405020304" pitchFamily="18" charset="0"/>
              </a:rPr>
              <a:t>Bonetti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2018</a:t>
            </a:r>
            <a:r>
              <a:rPr lang="en-IN" sz="1800" dirty="0">
                <a:effectLst/>
                <a:latin typeface="Times New Roman" panose="02020603050405020304" pitchFamily="18" charset="0"/>
                <a:ea typeface="Times New Roman" panose="02020603050405020304" pitchFamily="18" charset="0"/>
              </a:rPr>
              <a:t>), both physical and online presence is required to deliver satisfaction to a varying range of customers. Likewise, Ocado must strategize to focus on in-store presence. Additionally, focusing on other segments of products and developing the quality of current products and services is essential due to the changing preferences of customers. Other than that, the investment in marketing and promotional tools is also essential to gain a competitive edge and attracting potential customers.</a:t>
            </a:r>
          </a:p>
        </p:txBody>
      </p:sp>
      <p:sp>
        <p:nvSpPr>
          <p:cNvPr id="4" name="Slide Number Placeholder 3"/>
          <p:cNvSpPr>
            <a:spLocks noGrp="1"/>
          </p:cNvSpPr>
          <p:nvPr>
            <p:ph type="sldNum" sz="quarter" idx="5"/>
          </p:nvPr>
        </p:nvSpPr>
        <p:spPr/>
        <p:txBody>
          <a:bodyPr/>
          <a:lstStyle/>
          <a:p>
            <a:fld id="{5432067E-C245-45F2-B75C-93F65974134D}" type="slidenum">
              <a:rPr lang="en-IN" smtClean="0"/>
              <a:pPr/>
              <a:t>5</a:t>
            </a:fld>
            <a:endParaRPr lang="en-IN"/>
          </a:p>
        </p:txBody>
      </p:sp>
    </p:spTree>
    <p:extLst>
      <p:ext uri="{BB962C8B-B14F-4D97-AF65-F5344CB8AC3E}">
        <p14:creationId xmlns="" xmlns:p14="http://schemas.microsoft.com/office/powerpoint/2010/main" val="202576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0BEFCB3-B317-4C96-A123-DC5E7E87898E}"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0BEFCB3-B317-4C96-A123-DC5E7E87898E}"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effectLst/>
                <a:latin typeface="Times New Roman" panose="02020603050405020304" pitchFamily="18" charset="0"/>
                <a:ea typeface="Times New Roman" panose="02020603050405020304" pitchFamily="18" charset="0"/>
              </a:rPr>
              <a:t>As suggested by (</a:t>
            </a:r>
            <a:r>
              <a:rPr lang="en-US" sz="1800" dirty="0">
                <a:solidFill>
                  <a:srgbClr val="000000"/>
                </a:solidFill>
                <a:effectLst/>
                <a:latin typeface="Times New Roman" panose="02020603050405020304" pitchFamily="18" charset="0"/>
                <a:ea typeface="Times New Roman" panose="02020603050405020304" pitchFamily="18" charset="0"/>
              </a:rPr>
              <a:t>Bonetti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2018</a:t>
            </a:r>
            <a:r>
              <a:rPr lang="en-IN" sz="1800" dirty="0">
                <a:effectLst/>
                <a:latin typeface="Times New Roman" panose="02020603050405020304" pitchFamily="18" charset="0"/>
                <a:ea typeface="Times New Roman" panose="02020603050405020304" pitchFamily="18" charset="0"/>
              </a:rPr>
              <a:t>), both physical and online presence is required to deliver satisfaction to a varying range of customers. Likewise, Ocado must strategize to focus on in-store presence. Additionally, focusing on other segments of products and developing the quality of current products and services is essential due to the changing preferences of customers. Other than that, the investment in marketing and promotional tools is also essential to gain a competitive edge and attracting potential customers.</a:t>
            </a:r>
          </a:p>
        </p:txBody>
      </p:sp>
      <p:sp>
        <p:nvSpPr>
          <p:cNvPr id="4" name="Slide Number Placeholder 3"/>
          <p:cNvSpPr>
            <a:spLocks noGrp="1"/>
          </p:cNvSpPr>
          <p:nvPr>
            <p:ph type="sldNum" sz="quarter" idx="5"/>
          </p:nvPr>
        </p:nvSpPr>
        <p:spPr/>
        <p:txBody>
          <a:bodyPr/>
          <a:lstStyle/>
          <a:p>
            <a:fld id="{5432067E-C245-45F2-B75C-93F65974134D}" type="slidenum">
              <a:rPr lang="en-IN" smtClean="0"/>
              <a:pPr/>
              <a:t>15</a:t>
            </a:fld>
            <a:endParaRPr lang="en-IN"/>
          </a:p>
        </p:txBody>
      </p:sp>
    </p:spTree>
    <p:extLst>
      <p:ext uri="{BB962C8B-B14F-4D97-AF65-F5344CB8AC3E}">
        <p14:creationId xmlns:p14="http://schemas.microsoft.com/office/powerpoint/2010/main" xmlns="" val="3051267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effectLst/>
                <a:latin typeface="Times New Roman" panose="02020603050405020304" pitchFamily="18" charset="0"/>
                <a:ea typeface="Times New Roman" panose="02020603050405020304" pitchFamily="18" charset="0"/>
              </a:rPr>
              <a:t>As suggested by (</a:t>
            </a:r>
            <a:r>
              <a:rPr lang="en-US" sz="1800" dirty="0">
                <a:solidFill>
                  <a:srgbClr val="000000"/>
                </a:solidFill>
                <a:effectLst/>
                <a:latin typeface="Times New Roman" panose="02020603050405020304" pitchFamily="18" charset="0"/>
                <a:ea typeface="Times New Roman" panose="02020603050405020304" pitchFamily="18" charset="0"/>
              </a:rPr>
              <a:t>Bonetti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2018</a:t>
            </a:r>
            <a:r>
              <a:rPr lang="en-IN" sz="1800" dirty="0">
                <a:effectLst/>
                <a:latin typeface="Times New Roman" panose="02020603050405020304" pitchFamily="18" charset="0"/>
                <a:ea typeface="Times New Roman" panose="02020603050405020304" pitchFamily="18" charset="0"/>
              </a:rPr>
              <a:t>), both physical and online presence is required to deliver satisfaction to a varying range of customers. Likewise, Ocado must strategize to focus on in-store presence. Additionally, focusing on other segments of products and developing the quality of current products and services is essential due to the changing preferences of customers. Other than that, the investment in marketing and promotional tools is also essential to gain a competitive edge and attracting potential customers.</a:t>
            </a:r>
          </a:p>
        </p:txBody>
      </p:sp>
      <p:sp>
        <p:nvSpPr>
          <p:cNvPr id="4" name="Slide Number Placeholder 3"/>
          <p:cNvSpPr>
            <a:spLocks noGrp="1"/>
          </p:cNvSpPr>
          <p:nvPr>
            <p:ph type="sldNum" sz="quarter" idx="5"/>
          </p:nvPr>
        </p:nvSpPr>
        <p:spPr/>
        <p:txBody>
          <a:bodyPr/>
          <a:lstStyle/>
          <a:p>
            <a:fld id="{5432067E-C245-45F2-B75C-93F65974134D}" type="slidenum">
              <a:rPr lang="en-IN" smtClean="0"/>
              <a:pPr/>
              <a:t>16</a:t>
            </a:fld>
            <a:endParaRPr lang="en-IN"/>
          </a:p>
        </p:txBody>
      </p:sp>
    </p:spTree>
    <p:extLst>
      <p:ext uri="{BB962C8B-B14F-4D97-AF65-F5344CB8AC3E}">
        <p14:creationId xmlns:p14="http://schemas.microsoft.com/office/powerpoint/2010/main" xmlns="" val="3051267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effectLst/>
                <a:latin typeface="Times New Roman" panose="02020603050405020304" pitchFamily="18" charset="0"/>
                <a:ea typeface="Times New Roman" panose="02020603050405020304" pitchFamily="18" charset="0"/>
              </a:rPr>
              <a:t>As suggested by (</a:t>
            </a:r>
            <a:r>
              <a:rPr lang="en-US" sz="1800" dirty="0">
                <a:solidFill>
                  <a:srgbClr val="000000"/>
                </a:solidFill>
                <a:effectLst/>
                <a:latin typeface="Times New Roman" panose="02020603050405020304" pitchFamily="18" charset="0"/>
                <a:ea typeface="Times New Roman" panose="02020603050405020304" pitchFamily="18" charset="0"/>
              </a:rPr>
              <a:t>Bonetti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2018</a:t>
            </a:r>
            <a:r>
              <a:rPr lang="en-IN" sz="1800" dirty="0">
                <a:effectLst/>
                <a:latin typeface="Times New Roman" panose="02020603050405020304" pitchFamily="18" charset="0"/>
                <a:ea typeface="Times New Roman" panose="02020603050405020304" pitchFamily="18" charset="0"/>
              </a:rPr>
              <a:t>), both physical and online presence is required to deliver satisfaction to a varying range of customers. Likewise, Ocado must strategize to focus on in-store presence. Additionally, focusing on other segments of products and developing the quality of current products and services is essential due to the changing preferences of customers. Other than that, the investment in marketing and promotional tools is also essential to gain a competitive edge and attracting potential customers.</a:t>
            </a:r>
          </a:p>
        </p:txBody>
      </p:sp>
      <p:sp>
        <p:nvSpPr>
          <p:cNvPr id="4" name="Slide Number Placeholder 3"/>
          <p:cNvSpPr>
            <a:spLocks noGrp="1"/>
          </p:cNvSpPr>
          <p:nvPr>
            <p:ph type="sldNum" sz="quarter" idx="5"/>
          </p:nvPr>
        </p:nvSpPr>
        <p:spPr/>
        <p:txBody>
          <a:bodyPr/>
          <a:lstStyle/>
          <a:p>
            <a:fld id="{5432067E-C245-45F2-B75C-93F65974134D}" type="slidenum">
              <a:rPr lang="en-IN" smtClean="0"/>
              <a:pPr/>
              <a:t>17</a:t>
            </a:fld>
            <a:endParaRPr lang="en-IN"/>
          </a:p>
        </p:txBody>
      </p:sp>
    </p:spTree>
    <p:extLst>
      <p:ext uri="{BB962C8B-B14F-4D97-AF65-F5344CB8AC3E}">
        <p14:creationId xmlns:p14="http://schemas.microsoft.com/office/powerpoint/2010/main" xmlns="" val="3051267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11/11/2020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pn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www.mrscienceshow.com/2010_06_01_archive.html" TargetMode="External"/><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ocadogroup.com/technology/technology-pioneers"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 xmlns:a16="http://schemas.microsoft.com/office/drawing/2014/main" id="{4028E3AD-495B-4ADA-A71E-0A0E2C93F8A7}"/>
              </a:ext>
            </a:extLst>
          </p:cNvPr>
          <p:cNvSpPr>
            <a:spLocks noGrp="1"/>
          </p:cNvSpPr>
          <p:nvPr>
            <p:ph type="ctrTitle"/>
          </p:nvPr>
        </p:nvSpPr>
        <p:spPr>
          <a:xfrm>
            <a:off x="838200" y="1447800"/>
            <a:ext cx="7696200" cy="3886200"/>
          </a:xfrm>
          <a:noFill/>
        </p:spPr>
        <p:txBody>
          <a:bodyPr anchor="ctr">
            <a:normAutofit fontScale="90000"/>
          </a:bodyPr>
          <a:lstStyle/>
          <a:p>
            <a:r>
              <a:rPr lang="en-US" sz="4400" b="1" smtClean="0">
                <a:solidFill>
                  <a:schemeClr val="tx1">
                    <a:lumMod val="85000"/>
                    <a:lumOff val="15000"/>
                  </a:schemeClr>
                </a:solidFill>
                <a:latin typeface="Arial" pitchFamily="34" charset="0"/>
                <a:cs typeface="Arial" pitchFamily="34" charset="0"/>
              </a:rPr>
              <a:t> </a:t>
            </a:r>
            <a:r>
              <a:rPr lang="en-US" sz="4400" b="1" dirty="0">
                <a:solidFill>
                  <a:schemeClr val="tx1">
                    <a:lumMod val="85000"/>
                    <a:lumOff val="15000"/>
                  </a:schemeClr>
                </a:solidFill>
                <a:latin typeface="Arial" pitchFamily="34" charset="0"/>
                <a:cs typeface="Arial" pitchFamily="34" charset="0"/>
              </a:rPr>
              <a:t>‘Strategies to enhance customer satisfaction for Ocado’</a:t>
            </a:r>
            <a:r>
              <a:rPr lang="en-US" sz="4400" b="1" dirty="0">
                <a:solidFill>
                  <a:srgbClr val="FF0000"/>
                </a:solidFill>
              </a:rPr>
              <a:t/>
            </a:r>
            <a:br>
              <a:rPr lang="en-US" sz="4400" b="1" dirty="0">
                <a:solidFill>
                  <a:srgbClr val="FF0000"/>
                </a:solidFill>
              </a:rPr>
            </a:br>
            <a:r>
              <a:rPr lang="en-US" sz="2000" dirty="0">
                <a:latin typeface="Arial" pitchFamily="34" charset="0"/>
                <a:cs typeface="Arial" pitchFamily="34" charset="0"/>
              </a:rPr>
              <a:t/>
            </a:r>
            <a:br>
              <a:rPr lang="en-US" sz="2000" dirty="0">
                <a:latin typeface="Arial" pitchFamily="34" charset="0"/>
                <a:cs typeface="Arial" pitchFamily="34" charset="0"/>
              </a:rPr>
            </a:br>
            <a:r>
              <a:rPr lang="en-US" sz="2000" b="1" dirty="0" err="1" smtClean="0">
                <a:latin typeface="Arial" pitchFamily="34" charset="0"/>
                <a:cs typeface="Arial" pitchFamily="34" charset="0"/>
              </a:rPr>
              <a:t>Names:Ionela</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Filip-Datcu,Daniela</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Nedelcu,Juliana</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Lopes,Krum</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Evstatiev</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Marinov</a:t>
            </a:r>
            <a:r>
              <a:rPr lang="en-US" sz="2000" b="1" dirty="0">
                <a:latin typeface="Arial" pitchFamily="34" charset="0"/>
                <a:cs typeface="Arial" pitchFamily="34" charset="0"/>
              </a:rPr>
              <a:t/>
            </a:r>
            <a:br>
              <a:rPr lang="en-US" sz="2000" b="1" dirty="0">
                <a:latin typeface="Arial" pitchFamily="34" charset="0"/>
                <a:cs typeface="Arial" pitchFamily="34" charset="0"/>
              </a:rPr>
            </a:br>
            <a:r>
              <a:rPr lang="en-US" sz="2000" b="1" dirty="0">
                <a:latin typeface="Arial" pitchFamily="34" charset="0"/>
                <a:cs typeface="Arial" pitchFamily="34" charset="0"/>
              </a:rPr>
              <a:t>Student </a:t>
            </a:r>
            <a:r>
              <a:rPr lang="en-US" sz="2000" b="1" dirty="0" smtClean="0">
                <a:latin typeface="Arial" pitchFamily="34" charset="0"/>
                <a:cs typeface="Arial" pitchFamily="34" charset="0"/>
              </a:rPr>
              <a:t>‘s numbers</a:t>
            </a:r>
            <a:r>
              <a:rPr lang="en-US" sz="2000" b="1" dirty="0">
                <a:latin typeface="Arial" pitchFamily="34" charset="0"/>
                <a:cs typeface="Arial" pitchFamily="34" charset="0"/>
              </a:rPr>
              <a:t>: </a:t>
            </a:r>
            <a:r>
              <a:rPr lang="en-US" sz="2000" b="1" dirty="0" smtClean="0">
                <a:latin typeface="Arial" pitchFamily="34" charset="0"/>
                <a:cs typeface="Arial" pitchFamily="34" charset="0"/>
              </a:rPr>
              <a:t>1922490,1922478,1906785,1922542</a:t>
            </a:r>
            <a:r>
              <a:rPr lang="en-US" sz="2000" b="1" dirty="0">
                <a:latin typeface="Arial" pitchFamily="34" charset="0"/>
                <a:cs typeface="Arial" pitchFamily="34" charset="0"/>
              </a:rPr>
              <a:t/>
            </a:r>
            <a:br>
              <a:rPr lang="en-US" sz="2000" b="1" dirty="0">
                <a:latin typeface="Arial" pitchFamily="34" charset="0"/>
                <a:cs typeface="Arial" pitchFamily="34" charset="0"/>
              </a:rPr>
            </a:br>
            <a:r>
              <a:rPr lang="en-US" sz="2000" b="1" dirty="0">
                <a:latin typeface="Arial" pitchFamily="34" charset="0"/>
                <a:cs typeface="Arial" pitchFamily="34" charset="0"/>
              </a:rPr>
              <a:t>The module code: </a:t>
            </a:r>
            <a:r>
              <a:rPr lang="en-IN" sz="2000" b="1" dirty="0">
                <a:latin typeface="Arial" pitchFamily="34" charset="0"/>
                <a:cs typeface="Arial" pitchFamily="34" charset="0"/>
              </a:rPr>
              <a:t>LCBB4000 </a:t>
            </a:r>
            <a:r>
              <a:rPr lang="en-US" sz="2000" b="1" dirty="0">
                <a:latin typeface="Arial" pitchFamily="34" charset="0"/>
                <a:cs typeface="Arial" pitchFamily="34" charset="0"/>
              </a:rPr>
              <a:t/>
            </a:r>
            <a:br>
              <a:rPr lang="en-US" sz="2000" b="1" dirty="0">
                <a:latin typeface="Arial" pitchFamily="34" charset="0"/>
                <a:cs typeface="Arial" pitchFamily="34" charset="0"/>
              </a:rPr>
            </a:br>
            <a:r>
              <a:rPr lang="en-US" sz="2000" b="1" dirty="0">
                <a:latin typeface="Arial" pitchFamily="34" charset="0"/>
                <a:cs typeface="Arial" pitchFamily="34" charset="0"/>
              </a:rPr>
              <a:t>Module </a:t>
            </a:r>
            <a:r>
              <a:rPr lang="en-US" sz="2000" b="1" dirty="0" err="1" smtClean="0">
                <a:latin typeface="Arial" pitchFamily="34" charset="0"/>
                <a:cs typeface="Arial" pitchFamily="34" charset="0"/>
              </a:rPr>
              <a:t>title:Academic</a:t>
            </a:r>
            <a:r>
              <a:rPr lang="en-US" sz="2000" b="1" dirty="0" smtClean="0">
                <a:latin typeface="Arial" pitchFamily="34" charset="0"/>
                <a:cs typeface="Arial" pitchFamily="34" charset="0"/>
              </a:rPr>
              <a:t> skills</a:t>
            </a:r>
            <a:r>
              <a:rPr lang="en-US" sz="2000" b="1" dirty="0">
                <a:latin typeface="Arial" pitchFamily="34" charset="0"/>
                <a:cs typeface="Arial" pitchFamily="34" charset="0"/>
              </a:rPr>
              <a:t/>
            </a:r>
            <a:br>
              <a:rPr lang="en-US" sz="2000" b="1" dirty="0">
                <a:latin typeface="Arial" pitchFamily="34" charset="0"/>
                <a:cs typeface="Arial" pitchFamily="34" charset="0"/>
              </a:rPr>
            </a:br>
            <a:r>
              <a:rPr lang="en-US" sz="2000" b="1" dirty="0">
                <a:latin typeface="Arial" pitchFamily="34" charset="0"/>
                <a:cs typeface="Arial" pitchFamily="34" charset="0"/>
              </a:rPr>
              <a:t>Lecturer’s </a:t>
            </a:r>
            <a:r>
              <a:rPr lang="en-US" sz="2000" b="1" dirty="0" err="1" smtClean="0">
                <a:latin typeface="Arial" pitchFamily="34" charset="0"/>
                <a:cs typeface="Arial" pitchFamily="34" charset="0"/>
              </a:rPr>
              <a:t>name:Tarila</a:t>
            </a:r>
            <a:r>
              <a:rPr lang="en-US" sz="2000" b="1" dirty="0" smtClean="0">
                <a:latin typeface="Arial" pitchFamily="34" charset="0"/>
                <a:cs typeface="Arial" pitchFamily="34" charset="0"/>
              </a:rPr>
              <a:t> </a:t>
            </a:r>
            <a:r>
              <a:rPr lang="en-US" sz="2000" b="1" dirty="0" err="1" smtClean="0">
                <a:latin typeface="Arial" pitchFamily="34" charset="0"/>
                <a:cs typeface="Arial" pitchFamily="34" charset="0"/>
              </a:rPr>
              <a:t>Zuofa</a:t>
            </a:r>
            <a:endParaRPr lang="en-IN" sz="2000" b="1" dirty="0">
              <a:solidFill>
                <a:srgbClr val="080808"/>
              </a:solidFill>
              <a:latin typeface="Arial" pitchFamily="34" charset="0"/>
              <a:cs typeface="Arial" pitchFamily="34" charset="0"/>
            </a:endParaRP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 xmlns:p14="http://schemas.microsoft.com/office/powerpoint/2010/main" val="3392317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GB" dirty="0" err="1" smtClean="0"/>
              <a:t>pkc</a:t>
            </a:r>
            <a:endParaRPr lang="en-US" dirty="0"/>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 xmlns:a16="http://schemas.microsoft.com/office/drawing/2014/main" id="{4028E3AD-495B-4ADA-A71E-0A0E2C93F8A7}"/>
              </a:ext>
            </a:extLst>
          </p:cNvPr>
          <p:cNvSpPr>
            <a:spLocks noGrp="1"/>
          </p:cNvSpPr>
          <p:nvPr>
            <p:ph type="ctrTitle"/>
          </p:nvPr>
        </p:nvSpPr>
        <p:spPr>
          <a:xfrm>
            <a:off x="1285876" y="34073"/>
            <a:ext cx="6873272" cy="2150719"/>
          </a:xfrm>
          <a:noFill/>
        </p:spPr>
        <p:txBody>
          <a:bodyPr anchor="ctr">
            <a:normAutofit/>
          </a:bodyPr>
          <a:lstStyle/>
          <a:p>
            <a:r>
              <a:rPr lang="en-IN" sz="4800" b="1" dirty="0" smtClean="0">
                <a:solidFill>
                  <a:schemeClr val="tx1">
                    <a:lumMod val="85000"/>
                    <a:lumOff val="15000"/>
                  </a:schemeClr>
                </a:solidFill>
              </a:rPr>
              <a:t>Agenda</a:t>
            </a:r>
            <a:endParaRPr lang="en-IN" sz="4800" b="1" dirty="0">
              <a:solidFill>
                <a:schemeClr val="tx1">
                  <a:lumMod val="85000"/>
                  <a:lumOff val="15000"/>
                </a:schemeClr>
              </a:solidFill>
            </a:endParaRPr>
          </a:p>
        </p:txBody>
      </p:sp>
      <p:sp>
        <p:nvSpPr>
          <p:cNvPr id="3" name="Subtitle 2">
            <a:extLst>
              <a:ext uri="{FF2B5EF4-FFF2-40B4-BE49-F238E27FC236}">
                <a16:creationId xmlns="" xmlns:a16="http://schemas.microsoft.com/office/drawing/2014/main" id="{D5583018-6953-4061-9B4E-D974B77B97E9}"/>
              </a:ext>
            </a:extLst>
          </p:cNvPr>
          <p:cNvSpPr>
            <a:spLocks noGrp="1"/>
          </p:cNvSpPr>
          <p:nvPr>
            <p:ph type="subTitle" idx="1"/>
          </p:nvPr>
        </p:nvSpPr>
        <p:spPr>
          <a:xfrm>
            <a:off x="1298344" y="1981200"/>
            <a:ext cx="6321656" cy="4579453"/>
          </a:xfrm>
          <a:noFill/>
        </p:spPr>
        <p:txBody>
          <a:bodyPr>
            <a:normAutofit/>
          </a:bodyPr>
          <a:lstStyle/>
          <a:p>
            <a:pPr algn="just"/>
            <a:r>
              <a:rPr lang="en-IN" sz="2800" b="1" kern="0" dirty="0">
                <a:solidFill>
                  <a:srgbClr val="000000"/>
                </a:solidFill>
                <a:effectLst/>
                <a:latin typeface="Arial" pitchFamily="34" charset="0"/>
                <a:cs typeface="Arial" pitchFamily="34" charset="0"/>
              </a:rPr>
              <a:t>Introduction- </a:t>
            </a:r>
            <a:r>
              <a:rPr lang="en-IN" sz="2800" b="1" kern="0" dirty="0" err="1" smtClean="0">
                <a:solidFill>
                  <a:srgbClr val="000000"/>
                </a:solidFill>
                <a:effectLst/>
                <a:latin typeface="Arial" pitchFamily="34" charset="0"/>
                <a:cs typeface="Arial" pitchFamily="34" charset="0"/>
              </a:rPr>
              <a:t>Ocado</a:t>
            </a:r>
            <a:endParaRPr lang="en-IN" sz="2800" b="1" kern="0" dirty="0">
              <a:solidFill>
                <a:srgbClr val="000000"/>
              </a:solidFill>
              <a:effectLst/>
              <a:latin typeface="Arial" pitchFamily="34" charset="0"/>
              <a:cs typeface="Arial" pitchFamily="34" charset="0"/>
            </a:endParaRPr>
          </a:p>
          <a:p>
            <a:pPr algn="just"/>
            <a:r>
              <a:rPr lang="en-IN" sz="2800" b="1" kern="0" dirty="0" smtClean="0">
                <a:solidFill>
                  <a:srgbClr val="000000"/>
                </a:solidFill>
                <a:effectLst/>
                <a:latin typeface="Arial" pitchFamily="34" charset="0"/>
                <a:cs typeface="Arial" pitchFamily="34" charset="0"/>
              </a:rPr>
              <a:t>Business strategy of </a:t>
            </a:r>
            <a:r>
              <a:rPr lang="en-IN" sz="2800" b="1" kern="0" dirty="0" err="1" smtClean="0">
                <a:solidFill>
                  <a:srgbClr val="000000"/>
                </a:solidFill>
                <a:effectLst/>
                <a:latin typeface="Arial" pitchFamily="34" charset="0"/>
                <a:cs typeface="Arial" pitchFamily="34" charset="0"/>
              </a:rPr>
              <a:t>Ocado</a:t>
            </a:r>
            <a:endParaRPr lang="en-IN" sz="2800" b="1" kern="0" dirty="0" smtClean="0">
              <a:solidFill>
                <a:srgbClr val="000000"/>
              </a:solidFill>
              <a:latin typeface="Arial" pitchFamily="34" charset="0"/>
              <a:cs typeface="Arial" pitchFamily="34" charset="0"/>
            </a:endParaRPr>
          </a:p>
          <a:p>
            <a:pPr algn="just"/>
            <a:r>
              <a:rPr lang="en-IN" sz="2800" b="1" kern="0" dirty="0" smtClean="0">
                <a:solidFill>
                  <a:srgbClr val="000000"/>
                </a:solidFill>
                <a:latin typeface="Arial" pitchFamily="34" charset="0"/>
                <a:cs typeface="Arial" pitchFamily="34" charset="0"/>
              </a:rPr>
              <a:t>Products </a:t>
            </a:r>
          </a:p>
          <a:p>
            <a:pPr algn="just"/>
            <a:r>
              <a:rPr lang="en-IN" sz="2800" b="1" kern="0" dirty="0" smtClean="0">
                <a:solidFill>
                  <a:srgbClr val="000000"/>
                </a:solidFill>
                <a:latin typeface="Arial" pitchFamily="34" charset="0"/>
                <a:cs typeface="Arial" pitchFamily="34" charset="0"/>
              </a:rPr>
              <a:t>Conclusion</a:t>
            </a:r>
          </a:p>
          <a:p>
            <a:pPr algn="just"/>
            <a:r>
              <a:rPr lang="en-IN" sz="2800" b="1" kern="0" dirty="0" smtClean="0">
                <a:solidFill>
                  <a:srgbClr val="000000"/>
                </a:solidFill>
                <a:latin typeface="Arial" pitchFamily="34" charset="0"/>
                <a:cs typeface="Arial" pitchFamily="34" charset="0"/>
              </a:rPr>
              <a:t>References</a:t>
            </a:r>
          </a:p>
          <a:p>
            <a:pPr algn="just"/>
            <a:endParaRPr lang="en-IN" sz="2800" b="1" kern="0" dirty="0">
              <a:solidFill>
                <a:srgbClr val="000000"/>
              </a:solidFill>
              <a:effectLst/>
              <a:latin typeface="Times New Roman" panose="02020603050405020304" pitchFamily="18" charset="0"/>
            </a:endParaRPr>
          </a:p>
          <a:p>
            <a:pPr algn="just"/>
            <a:endParaRPr lang="en-IN" sz="2800" b="1" kern="0" dirty="0">
              <a:solidFill>
                <a:srgbClr val="000000"/>
              </a:solidFill>
              <a:effectLst/>
              <a:latin typeface="Times New Roman" panose="02020603050405020304" pitchFamily="18" charset="0"/>
            </a:endParaRPr>
          </a:p>
          <a:p>
            <a:endParaRPr lang="en-IN" sz="2000" dirty="0">
              <a:solidFill>
                <a:srgbClr val="080808"/>
              </a:solidFill>
            </a:endParaRP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 xmlns:p14="http://schemas.microsoft.com/office/powerpoint/2010/main" val="2683877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 xmlns:a16="http://schemas.microsoft.com/office/drawing/2014/main" id="{D5583018-6953-4061-9B4E-D974B77B97E9}"/>
              </a:ext>
            </a:extLst>
          </p:cNvPr>
          <p:cNvSpPr>
            <a:spLocks noGrp="1"/>
          </p:cNvSpPr>
          <p:nvPr>
            <p:ph type="subTitle" idx="4294967295"/>
          </p:nvPr>
        </p:nvSpPr>
        <p:spPr>
          <a:xfrm>
            <a:off x="0" y="1447800"/>
            <a:ext cx="6354763" cy="5376863"/>
          </a:xfrm>
          <a:noFill/>
        </p:spPr>
        <p:txBody>
          <a:bodyPr>
            <a:noAutofit/>
          </a:bodyPr>
          <a:lstStyle/>
          <a:p>
            <a:pPr marL="342900" lvl="0" indent="-342900" algn="just">
              <a:lnSpc>
                <a:spcPct val="200000"/>
              </a:lnSpc>
              <a:buFont typeface="Symbol" panose="05050102010706020507" pitchFamily="18" charset="2"/>
              <a:buChar char=""/>
            </a:pP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 </a:t>
            </a:r>
            <a:r>
              <a:rPr lang="en-IN" sz="2800" b="1" dirty="0" smtClean="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large online grocery retailer</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Founded in </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2000</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 by Tim Steiner, </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Jonathan </a:t>
            </a:r>
            <a:r>
              <a:rPr lang="en-IN" sz="2800" b="1" dirty="0" err="1"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Faiman</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and Jason Gissing;</a:t>
            </a:r>
          </a:p>
          <a:p>
            <a:pPr marL="342900" lvl="0" indent="-342900" algn="just">
              <a:lnSpc>
                <a:spcPct val="200000"/>
              </a:lnSpc>
              <a:buFont typeface="Symbol" panose="05050102010706020507" pitchFamily="18" charset="2"/>
              <a:buChar char=""/>
            </a:pP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r>
              <a:rPr lang="en-IN" sz="2800" b="1" dirty="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H</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eadquartered </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at Hatfield, England, UK</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 xmlns:a16="http://schemas.microsoft.com/office/drawing/2014/main" id="{4028E3AD-495B-4ADA-A71E-0A0E2C93F8A7}"/>
              </a:ext>
            </a:extLst>
          </p:cNvPr>
          <p:cNvSpPr>
            <a:spLocks noGrp="1"/>
          </p:cNvSpPr>
          <p:nvPr>
            <p:ph type="ctrTitle" idx="4294967295"/>
          </p:nvPr>
        </p:nvSpPr>
        <p:spPr>
          <a:xfrm>
            <a:off x="1295400" y="0"/>
            <a:ext cx="6781801" cy="2151062"/>
          </a:xfrm>
          <a:noFill/>
        </p:spPr>
        <p:txBody>
          <a:bodyPr anchor="ctr">
            <a:normAutofit/>
          </a:bodyPr>
          <a:lstStyle/>
          <a:p>
            <a:r>
              <a:rPr lang="en-IN" sz="4800" b="1" dirty="0" smtClean="0">
                <a:solidFill>
                  <a:schemeClr val="tx1">
                    <a:lumMod val="85000"/>
                    <a:lumOff val="15000"/>
                  </a:schemeClr>
                </a:solidFill>
                <a:latin typeface="Arial" pitchFamily="34" charset="0"/>
                <a:cs typeface="Arial" pitchFamily="34" charset="0"/>
              </a:rPr>
              <a:t>Introduction- </a:t>
            </a:r>
            <a:r>
              <a:rPr lang="en-IN" sz="4800" b="1" dirty="0">
                <a:solidFill>
                  <a:schemeClr val="tx1">
                    <a:lumMod val="85000"/>
                    <a:lumOff val="15000"/>
                  </a:schemeClr>
                </a:solidFill>
                <a:latin typeface="Arial" pitchFamily="34" charset="0"/>
                <a:cs typeface="Arial" pitchFamily="34" charset="0"/>
              </a:rPr>
              <a:t>Ocado</a:t>
            </a: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Ocado briefly overtakes Tesco to become UK's most valuable retailer -  Business Insider">
            <a:extLst>
              <a:ext uri="{FF2B5EF4-FFF2-40B4-BE49-F238E27FC236}">
                <a16:creationId xmlns="" xmlns:a16="http://schemas.microsoft.com/office/drawing/2014/main" id="{2D254809-1B73-4619-91C1-48979D4E0595}"/>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345154" y="4083196"/>
            <a:ext cx="2798846" cy="279836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941790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 xmlns:a16="http://schemas.microsoft.com/office/drawing/2014/main" id="{4028E3AD-495B-4ADA-A71E-0A0E2C93F8A7}"/>
              </a:ext>
            </a:extLst>
          </p:cNvPr>
          <p:cNvSpPr>
            <a:spLocks noGrp="1"/>
          </p:cNvSpPr>
          <p:nvPr>
            <p:ph type="ctrTitle"/>
          </p:nvPr>
        </p:nvSpPr>
        <p:spPr>
          <a:xfrm>
            <a:off x="1285876" y="34073"/>
            <a:ext cx="6873272" cy="2150719"/>
          </a:xfrm>
          <a:noFill/>
        </p:spPr>
        <p:txBody>
          <a:bodyPr anchor="ctr">
            <a:normAutofit/>
          </a:bodyPr>
          <a:lstStyle/>
          <a:p>
            <a:r>
              <a:rPr lang="en-IN" sz="4800" b="1" dirty="0" smtClean="0">
                <a:solidFill>
                  <a:schemeClr val="tx1">
                    <a:lumMod val="85000"/>
                    <a:lumOff val="15000"/>
                  </a:schemeClr>
                </a:solidFill>
              </a:rPr>
              <a:t> </a:t>
            </a:r>
            <a:r>
              <a:rPr lang="en-IN" sz="4800" b="1" dirty="0">
                <a:solidFill>
                  <a:schemeClr val="tx1">
                    <a:lumMod val="85000"/>
                    <a:lumOff val="15000"/>
                  </a:schemeClr>
                </a:solidFill>
                <a:latin typeface="Arial Black" pitchFamily="34" charset="0"/>
              </a:rPr>
              <a:t>S</a:t>
            </a:r>
            <a:r>
              <a:rPr lang="en-IN" sz="4800" b="1" dirty="0" smtClean="0">
                <a:solidFill>
                  <a:schemeClr val="tx1">
                    <a:lumMod val="85000"/>
                    <a:lumOff val="15000"/>
                  </a:schemeClr>
                </a:solidFill>
                <a:latin typeface="Arial Black" pitchFamily="34" charset="0"/>
              </a:rPr>
              <a:t>trategies </a:t>
            </a:r>
            <a:r>
              <a:rPr lang="en-IN" sz="4800" b="1" dirty="0">
                <a:solidFill>
                  <a:schemeClr val="tx1">
                    <a:lumMod val="85000"/>
                    <a:lumOff val="15000"/>
                  </a:schemeClr>
                </a:solidFill>
                <a:latin typeface="Arial Black" pitchFamily="34" charset="0"/>
              </a:rPr>
              <a:t>for Ocado</a:t>
            </a:r>
          </a:p>
        </p:txBody>
      </p:sp>
      <p:sp>
        <p:nvSpPr>
          <p:cNvPr id="3" name="Subtitle 2">
            <a:extLst>
              <a:ext uri="{FF2B5EF4-FFF2-40B4-BE49-F238E27FC236}">
                <a16:creationId xmlns="" xmlns:a16="http://schemas.microsoft.com/office/drawing/2014/main" id="{D5583018-6953-4061-9B4E-D974B77B97E9}"/>
              </a:ext>
            </a:extLst>
          </p:cNvPr>
          <p:cNvSpPr>
            <a:spLocks noGrp="1"/>
          </p:cNvSpPr>
          <p:nvPr>
            <p:ph type="subTitle" idx="1"/>
          </p:nvPr>
        </p:nvSpPr>
        <p:spPr>
          <a:xfrm>
            <a:off x="304800" y="1752600"/>
            <a:ext cx="8001000" cy="4800600"/>
          </a:xfrm>
          <a:noFill/>
        </p:spPr>
        <p:txBody>
          <a:bodyPr>
            <a:noAutofit/>
          </a:bodyPr>
          <a:lstStyle/>
          <a:p>
            <a:pPr lvl="0" algn="just">
              <a:lnSpc>
                <a:spcPct val="200000"/>
              </a:lnSpc>
              <a:buFont typeface="Symbol" panose="05050102010706020507" pitchFamily="18" charset="2"/>
              <a:buChar char=""/>
            </a:pP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A retail business online;</a:t>
            </a:r>
          </a:p>
          <a:p>
            <a:pPr lvl="0" algn="just">
              <a:lnSpc>
                <a:spcPct val="200000"/>
              </a:lnSpc>
              <a:buFont typeface="Symbol" panose="05050102010706020507" pitchFamily="18" charset="2"/>
              <a:buChar char=""/>
            </a:pP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Technology;</a:t>
            </a:r>
          </a:p>
          <a:p>
            <a:pPr lvl="0" algn="just">
              <a:lnSpc>
                <a:spcPct val="200000"/>
              </a:lnSpc>
              <a:buFont typeface="Symbol" panose="05050102010706020507" pitchFamily="18" charset="2"/>
              <a:buChar char=""/>
            </a:pP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Computers and bagging machine used for packaging ,travel up to 25 km;</a:t>
            </a:r>
          </a:p>
          <a:p>
            <a:pPr lvl="0" algn="just">
              <a:spcAft>
                <a:spcPts val="1000"/>
              </a:spcAft>
              <a:buFont typeface="Symbol" panose="05050102010706020507" pitchFamily="18" charset="2"/>
              <a:buChar char=""/>
            </a:pPr>
            <a:r>
              <a:rPr lang="en-IN" sz="2800" b="1" dirty="0" smtClean="0">
                <a:solidFill>
                  <a:schemeClr val="tx1"/>
                </a:solidFill>
                <a:latin typeface="Arial" panose="020B0604020202020204" pitchFamily="34" charset="0"/>
                <a:ea typeface="Times New Roman" panose="02020603050405020304" pitchFamily="18" charset="0"/>
                <a:cs typeface="Times New Roman" panose="02020603050405020304" pitchFamily="18" charset="0"/>
              </a:rPr>
              <a:t>Higher competitive.</a:t>
            </a:r>
          </a:p>
          <a:p>
            <a:pPr marL="342900" lvl="0" indent="-342900" algn="just">
              <a:lnSpc>
                <a:spcPct val="200000"/>
              </a:lnSpc>
              <a:buFont typeface="Symbol" panose="05050102010706020507" pitchFamily="18" charset="2"/>
              <a:buChar char=""/>
            </a:pPr>
            <a:endPar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 xmlns:p14="http://schemas.microsoft.com/office/powerpoint/2010/main" val="787964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 xmlns:a16="http://schemas.microsoft.com/office/drawing/2014/main" id="{4028E3AD-495B-4ADA-A71E-0A0E2C93F8A7}"/>
              </a:ext>
            </a:extLst>
          </p:cNvPr>
          <p:cNvSpPr>
            <a:spLocks noGrp="1"/>
          </p:cNvSpPr>
          <p:nvPr>
            <p:ph type="ctrTitle"/>
          </p:nvPr>
        </p:nvSpPr>
        <p:spPr>
          <a:xfrm>
            <a:off x="1285876" y="34073"/>
            <a:ext cx="6873272" cy="2150719"/>
          </a:xfrm>
          <a:noFill/>
        </p:spPr>
        <p:txBody>
          <a:bodyPr anchor="ctr">
            <a:normAutofit/>
          </a:bodyPr>
          <a:lstStyle/>
          <a:p>
            <a:r>
              <a:rPr lang="en-IN" sz="4800" b="1" dirty="0" smtClean="0">
                <a:solidFill>
                  <a:schemeClr val="tx1">
                    <a:lumMod val="85000"/>
                    <a:lumOff val="15000"/>
                  </a:schemeClr>
                </a:solidFill>
              </a:rPr>
              <a:t> </a:t>
            </a:r>
            <a:endParaRPr lang="en-IN" sz="4800" b="1" dirty="0">
              <a:solidFill>
                <a:schemeClr val="tx1">
                  <a:lumMod val="85000"/>
                  <a:lumOff val="15000"/>
                </a:schemeClr>
              </a:solidFill>
            </a:endParaRPr>
          </a:p>
        </p:txBody>
      </p:sp>
      <p:sp>
        <p:nvSpPr>
          <p:cNvPr id="3" name="Subtitle 2">
            <a:extLst>
              <a:ext uri="{FF2B5EF4-FFF2-40B4-BE49-F238E27FC236}">
                <a16:creationId xmlns="" xmlns:a16="http://schemas.microsoft.com/office/drawing/2014/main" id="{D5583018-6953-4061-9B4E-D974B77B97E9}"/>
              </a:ext>
            </a:extLst>
          </p:cNvPr>
          <p:cNvSpPr>
            <a:spLocks noGrp="1"/>
          </p:cNvSpPr>
          <p:nvPr>
            <p:ph type="subTitle" idx="1"/>
          </p:nvPr>
        </p:nvSpPr>
        <p:spPr>
          <a:xfrm>
            <a:off x="0" y="1143001"/>
            <a:ext cx="6271611" cy="5486400"/>
          </a:xfrm>
          <a:noFill/>
        </p:spPr>
        <p:txBody>
          <a:bodyPr>
            <a:noAutofit/>
          </a:bodyPr>
          <a:lstStyle/>
          <a:p>
            <a:pPr marL="342900" lvl="0" indent="-342900" algn="just">
              <a:lnSpc>
                <a:spcPct val="200000"/>
              </a:lnSpc>
              <a:buFont typeface="Symbol" panose="05050102010706020507" pitchFamily="18" charset="2"/>
              <a:buChar char=""/>
            </a:pPr>
            <a:r>
              <a:rPr lang="en-IN" sz="2800" b="1" dirty="0" smtClean="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M</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arketing </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and </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promotional ,attract customers</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a:t>
            </a:r>
          </a:p>
          <a:p>
            <a:pPr marL="342900" lvl="0" indent="-342900" algn="just">
              <a:lnSpc>
                <a:spcPct val="200000"/>
              </a:lnSpc>
              <a:buFont typeface="Symbol" panose="05050102010706020507" pitchFamily="18" charset="2"/>
              <a:buChar char=""/>
            </a:pPr>
            <a:r>
              <a:rPr lang="en-IN" sz="2800" b="1" dirty="0" smtClean="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S</a:t>
            </a: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egments </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of products such as clothing and other accessories;</a:t>
            </a:r>
          </a:p>
          <a:p>
            <a:pPr marL="342900" lvl="0" indent="-342900" algn="just">
              <a:lnSpc>
                <a:spcPct val="200000"/>
              </a:lnSpc>
              <a:spcAft>
                <a:spcPts val="1000"/>
              </a:spcAft>
              <a:buFont typeface="Symbol" panose="05050102010706020507" pitchFamily="18" charset="2"/>
              <a:buChar char=""/>
            </a:pPr>
            <a:r>
              <a:rPr lang="en-IN" sz="2800" b="1" dirty="0" smtClean="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 Customer </a:t>
            </a:r>
            <a:r>
              <a:rPr lang="en-IN" sz="2800" b="1" dirty="0">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satisfaction.</a:t>
            </a: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Ocado's brand boss says it has no idea how it wants to advertise itself |  The Drum">
            <a:extLst>
              <a:ext uri="{FF2B5EF4-FFF2-40B4-BE49-F238E27FC236}">
                <a16:creationId xmlns="" xmlns:a16="http://schemas.microsoft.com/office/drawing/2014/main" id="{04DDD384-02CF-4737-A1BF-91744285D870}"/>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323472" y="4977648"/>
            <a:ext cx="2820528" cy="1880352"/>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787964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58260FF-13D1-4346-8A1B-380438014C32}"/>
              </a:ext>
            </a:extLst>
          </p:cNvPr>
          <p:cNvSpPr>
            <a:spLocks noGrp="1"/>
          </p:cNvSpPr>
          <p:nvPr>
            <p:ph type="ctrTitle"/>
          </p:nvPr>
        </p:nvSpPr>
        <p:spPr>
          <a:xfrm>
            <a:off x="5334000" y="1783959"/>
            <a:ext cx="3581400" cy="3016641"/>
          </a:xfrm>
        </p:spPr>
        <p:txBody>
          <a:bodyPr anchor="b">
            <a:normAutofit/>
          </a:bodyPr>
          <a:lstStyle/>
          <a:p>
            <a:r>
              <a:rPr lang="en-GB" sz="4800" dirty="0">
                <a:latin typeface="Arial Black" pitchFamily="34" charset="0"/>
              </a:rPr>
              <a:t>Products</a:t>
            </a:r>
            <a:r>
              <a:rPr lang="en-GB" sz="5400" dirty="0">
                <a:latin typeface="Cooper Black" panose="0208090404030B020404" pitchFamily="18" charset="0"/>
              </a:rPr>
              <a:t> </a:t>
            </a:r>
          </a:p>
        </p:txBody>
      </p:sp>
      <p:sp>
        <p:nvSpPr>
          <p:cNvPr id="71" name="Freeform: Shape 70">
            <a:extLst>
              <a:ext uri="{FF2B5EF4-FFF2-40B4-BE49-F238E27FC236}">
                <a16:creationId xmlns:a16="http://schemas.microsoft.com/office/drawing/2014/main" xmlns="" id="{E49CC64F-7275-4E33-961B-0C5CDC4398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1" y="0"/>
            <a:ext cx="5391038"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See the source image">
            <a:extLst>
              <a:ext uri="{FF2B5EF4-FFF2-40B4-BE49-F238E27FC236}">
                <a16:creationId xmlns:a16="http://schemas.microsoft.com/office/drawing/2014/main" xmlns="" id="{7B5BE827-72A9-4B78-904E-6EACB7CD5295}"/>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4926" r="4631" b="1"/>
          <a:stretch/>
        </p:blipFill>
        <p:spPr bwMode="auto">
          <a:xfrm>
            <a:off x="38101" y="2"/>
            <a:ext cx="5271377" cy="685799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1685955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xmlns="" id="{6D5B1910-0189-43C1-9362-67E20DD5BE4A}"/>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xmlns="" val="0"/>
              </a:ext>
            </a:extLst>
          </a:blip>
          <a:srcRect/>
          <a:stretch>
            <a:fillRect/>
          </a:stretch>
        </p:blipFill>
        <p:spPr bwMode="auto">
          <a:xfrm>
            <a:off x="7983040" y="221586"/>
            <a:ext cx="851837" cy="1002327"/>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a:extLst>
              <a:ext uri="{FF2B5EF4-FFF2-40B4-BE49-F238E27FC236}">
                <a16:creationId xmlns:a16="http://schemas.microsoft.com/office/drawing/2014/main" xmlns="" id="{D6E50280-BD6A-40F3-ACDD-0AA22FE07801}"/>
              </a:ext>
            </a:extLst>
          </p:cNvPr>
          <p:cNvSpPr txBox="1"/>
          <p:nvPr/>
        </p:nvSpPr>
        <p:spPr>
          <a:xfrm>
            <a:off x="732724" y="798750"/>
            <a:ext cx="2028524" cy="1138773"/>
          </a:xfrm>
          <a:prstGeom prst="rect">
            <a:avLst/>
          </a:prstGeom>
          <a:noFill/>
        </p:spPr>
        <p:txBody>
          <a:bodyPr wrap="square" rtlCol="0">
            <a:spAutoFit/>
          </a:bodyPr>
          <a:lstStyle/>
          <a:p>
            <a:endParaRPr lang="en-GB" sz="2800" b="1" dirty="0" smtClean="0">
              <a:latin typeface="Candara" panose="020E0502030303020204" pitchFamily="34" charset="0"/>
            </a:endParaRPr>
          </a:p>
          <a:p>
            <a:r>
              <a:rPr lang="en-GB" sz="2000" b="1" dirty="0" smtClean="0">
                <a:latin typeface="Arial Black" pitchFamily="34" charset="0"/>
                <a:cs typeface="Arial" pitchFamily="34" charset="0"/>
              </a:rPr>
              <a:t>+</a:t>
            </a:r>
            <a:r>
              <a:rPr lang="en-GB" sz="2000" b="1" dirty="0">
                <a:latin typeface="Arial Black" pitchFamily="34" charset="0"/>
                <a:cs typeface="Arial" pitchFamily="34" charset="0"/>
              </a:rPr>
              <a:t>50,000 </a:t>
            </a:r>
            <a:r>
              <a:rPr lang="en-GB" sz="2000" b="1" dirty="0">
                <a:latin typeface="Arial" pitchFamily="34" charset="0"/>
                <a:cs typeface="Arial" pitchFamily="34" charset="0"/>
              </a:rPr>
              <a:t>products </a:t>
            </a:r>
          </a:p>
        </p:txBody>
      </p:sp>
      <p:sp>
        <p:nvSpPr>
          <p:cNvPr id="7" name="TextBox 6">
            <a:extLst>
              <a:ext uri="{FF2B5EF4-FFF2-40B4-BE49-F238E27FC236}">
                <a16:creationId xmlns:a16="http://schemas.microsoft.com/office/drawing/2014/main" xmlns="" id="{0995F035-F33B-4A63-AFAA-98760FECF32A}"/>
              </a:ext>
            </a:extLst>
          </p:cNvPr>
          <p:cNvSpPr txBox="1"/>
          <p:nvPr/>
        </p:nvSpPr>
        <p:spPr>
          <a:xfrm>
            <a:off x="572012" y="1279873"/>
            <a:ext cx="2523947" cy="1323439"/>
          </a:xfrm>
          <a:prstGeom prst="rect">
            <a:avLst/>
          </a:prstGeom>
          <a:noFill/>
        </p:spPr>
        <p:txBody>
          <a:bodyPr wrap="square" rtlCol="0">
            <a:spAutoFit/>
          </a:bodyPr>
          <a:lstStyle/>
          <a:p>
            <a:endParaRPr lang="en-GB" sz="2000" b="1" dirty="0" smtClean="0">
              <a:effectLst/>
              <a:latin typeface="Arial" pitchFamily="34" charset="0"/>
              <a:cs typeface="Arial" pitchFamily="34" charset="0"/>
            </a:endParaRPr>
          </a:p>
          <a:p>
            <a:endParaRPr lang="en-GB" sz="2000" b="1" dirty="0" smtClean="0">
              <a:effectLst/>
              <a:latin typeface="Arial" pitchFamily="34" charset="0"/>
              <a:cs typeface="Arial" pitchFamily="34" charset="0"/>
            </a:endParaRPr>
          </a:p>
          <a:p>
            <a:r>
              <a:rPr lang="en-GB" sz="2000" b="1" dirty="0" smtClean="0">
                <a:effectLst/>
                <a:latin typeface="Arial Black" pitchFamily="34" charset="0"/>
                <a:cs typeface="Arial" pitchFamily="34" charset="0"/>
              </a:rPr>
              <a:t>2,000</a:t>
            </a:r>
            <a:r>
              <a:rPr lang="en-GB" sz="2000" dirty="0" smtClean="0">
                <a:effectLst/>
                <a:latin typeface="Arial Black" pitchFamily="34" charset="0"/>
                <a:cs typeface="Arial" pitchFamily="34" charset="0"/>
              </a:rPr>
              <a:t> </a:t>
            </a:r>
            <a:r>
              <a:rPr lang="en-GB" sz="2000" b="1" dirty="0">
                <a:effectLst/>
                <a:latin typeface="Arial" pitchFamily="34" charset="0"/>
                <a:cs typeface="Arial" pitchFamily="34" charset="0"/>
              </a:rPr>
              <a:t>“free-from” </a:t>
            </a:r>
            <a:r>
              <a:rPr lang="en-GB" sz="2000" dirty="0">
                <a:effectLst/>
                <a:latin typeface="Arial" pitchFamily="34" charset="0"/>
                <a:cs typeface="Arial" pitchFamily="34" charset="0"/>
              </a:rPr>
              <a:t>range</a:t>
            </a:r>
            <a:endParaRPr lang="en-GB" sz="2000" dirty="0">
              <a:latin typeface="Arial" pitchFamily="34" charset="0"/>
              <a:cs typeface="Arial" pitchFamily="34" charset="0"/>
            </a:endParaRPr>
          </a:p>
        </p:txBody>
      </p:sp>
      <p:sp>
        <p:nvSpPr>
          <p:cNvPr id="8" name="TextBox 7">
            <a:extLst>
              <a:ext uri="{FF2B5EF4-FFF2-40B4-BE49-F238E27FC236}">
                <a16:creationId xmlns:a16="http://schemas.microsoft.com/office/drawing/2014/main" xmlns="" id="{C5320C2A-DF01-4DE7-A995-2B2005B1965C}"/>
              </a:ext>
            </a:extLst>
          </p:cNvPr>
          <p:cNvSpPr txBox="1"/>
          <p:nvPr/>
        </p:nvSpPr>
        <p:spPr>
          <a:xfrm>
            <a:off x="469640" y="1716561"/>
            <a:ext cx="2309421" cy="3071290"/>
          </a:xfrm>
          <a:prstGeom prst="rect">
            <a:avLst/>
          </a:prstGeom>
          <a:noFill/>
        </p:spPr>
        <p:txBody>
          <a:bodyPr wrap="square" rtlCol="0">
            <a:spAutoFit/>
          </a:bodyPr>
          <a:lstStyle/>
          <a:p>
            <a:pPr algn="ctr">
              <a:lnSpc>
                <a:spcPct val="107000"/>
              </a:lnSpc>
              <a:spcAft>
                <a:spcPts val="800"/>
              </a:spcAft>
            </a:pPr>
            <a:endParaRPr lang="en-GB" sz="2400" b="1" dirty="0" smtClean="0">
              <a:effectLst/>
              <a:latin typeface="Candara" panose="020E0502030303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2400" b="1" dirty="0" smtClean="0">
              <a:effectLst/>
              <a:latin typeface="Candara" panose="020E0502030303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2400" b="1" dirty="0" smtClean="0">
              <a:effectLst/>
              <a:latin typeface="Candara" panose="020E050203030302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2000" b="1" dirty="0" smtClean="0">
                <a:effectLst/>
                <a:latin typeface="Arial Black" pitchFamily="34" charset="0"/>
                <a:ea typeface="Calibri" panose="020F0502020204030204" pitchFamily="34" charset="0"/>
                <a:cs typeface="Arial" pitchFamily="34" charset="0"/>
              </a:rPr>
              <a:t>15,000</a:t>
            </a:r>
            <a:r>
              <a:rPr lang="en-GB" sz="2000" b="1" dirty="0" smtClean="0">
                <a:effectLst/>
                <a:latin typeface="Arial" pitchFamily="34" charset="0"/>
                <a:ea typeface="Calibri" panose="020F0502020204030204" pitchFamily="34" charset="0"/>
                <a:cs typeface="Arial" pitchFamily="34" charset="0"/>
              </a:rPr>
              <a:t> </a:t>
            </a:r>
            <a:r>
              <a:rPr lang="en-GB" sz="2000" b="1" dirty="0">
                <a:effectLst/>
                <a:latin typeface="Arial" pitchFamily="34" charset="0"/>
                <a:ea typeface="Calibri" panose="020F0502020204030204" pitchFamily="34" charset="0"/>
                <a:cs typeface="Arial" pitchFamily="34" charset="0"/>
              </a:rPr>
              <a:t>products </a:t>
            </a:r>
            <a:r>
              <a:rPr lang="en-GB" sz="2000" dirty="0">
                <a:effectLst/>
                <a:latin typeface="Arial" pitchFamily="34" charset="0"/>
                <a:ea typeface="Calibri" panose="020F0502020204030204" pitchFamily="34" charset="0"/>
                <a:cs typeface="Arial" pitchFamily="34" charset="0"/>
              </a:rPr>
              <a:t>on</a:t>
            </a:r>
          </a:p>
          <a:p>
            <a:pPr algn="ctr">
              <a:lnSpc>
                <a:spcPct val="107000"/>
              </a:lnSpc>
              <a:spcAft>
                <a:spcPts val="800"/>
              </a:spcAft>
            </a:pPr>
            <a:r>
              <a:rPr lang="en-GB" sz="2000" dirty="0">
                <a:effectLst/>
                <a:latin typeface="Arial" pitchFamily="34" charset="0"/>
                <a:ea typeface="Calibri" panose="020F0502020204030204" pitchFamily="34" charset="0"/>
                <a:cs typeface="Arial" pitchFamily="34" charset="0"/>
              </a:rPr>
              <a:t> </a:t>
            </a:r>
            <a:r>
              <a:rPr lang="en-GB" sz="2000" b="1" dirty="0">
                <a:effectLst/>
                <a:latin typeface="Arial" pitchFamily="34" charset="0"/>
                <a:ea typeface="Calibri" panose="020F0502020204030204" pitchFamily="34" charset="0"/>
                <a:cs typeface="Arial" pitchFamily="34" charset="0"/>
              </a:rPr>
              <a:t>promotion</a:t>
            </a:r>
            <a:r>
              <a:rPr lang="en-GB" sz="2000" dirty="0">
                <a:effectLst/>
                <a:latin typeface="Arial" pitchFamily="34" charset="0"/>
                <a:ea typeface="Calibri" panose="020F0502020204030204" pitchFamily="34" charset="0"/>
                <a:cs typeface="Arial" pitchFamily="34" charset="0"/>
              </a:rPr>
              <a:t> every month.</a:t>
            </a:r>
          </a:p>
        </p:txBody>
      </p:sp>
      <p:sp>
        <p:nvSpPr>
          <p:cNvPr id="9" name="TextBox 8">
            <a:extLst>
              <a:ext uri="{FF2B5EF4-FFF2-40B4-BE49-F238E27FC236}">
                <a16:creationId xmlns:a16="http://schemas.microsoft.com/office/drawing/2014/main" xmlns="" id="{583C6629-48CF-4D47-AF76-43BBAB54FFBB}"/>
              </a:ext>
            </a:extLst>
          </p:cNvPr>
          <p:cNvSpPr txBox="1"/>
          <p:nvPr/>
        </p:nvSpPr>
        <p:spPr>
          <a:xfrm>
            <a:off x="-113095" y="2786580"/>
            <a:ext cx="3775508" cy="3013133"/>
          </a:xfrm>
          <a:prstGeom prst="rect">
            <a:avLst/>
          </a:prstGeom>
          <a:noFill/>
        </p:spPr>
        <p:txBody>
          <a:bodyPr wrap="square" rtlCol="0">
            <a:spAutoFit/>
          </a:bodyPr>
          <a:lstStyle/>
          <a:p>
            <a:pPr algn="ctr">
              <a:lnSpc>
                <a:spcPct val="107000"/>
              </a:lnSpc>
              <a:spcAft>
                <a:spcPts val="800"/>
              </a:spcAft>
            </a:pPr>
            <a:endParaRPr lang="en-GB" sz="2000" b="1" dirty="0" smtClean="0">
              <a:effectLst/>
              <a:latin typeface="Microsoft GothicNeo" panose="020B0500000101010101" pitchFamily="34" charset="-127"/>
              <a:ea typeface="Calibri" panose="020F0502020204030204" pitchFamily="34" charset="0"/>
              <a:cs typeface="Times New Roman" panose="02020603050405020304" pitchFamily="18" charset="0"/>
            </a:endParaRPr>
          </a:p>
          <a:p>
            <a:pPr algn="ctr">
              <a:lnSpc>
                <a:spcPct val="107000"/>
              </a:lnSpc>
              <a:spcAft>
                <a:spcPts val="800"/>
              </a:spcAft>
            </a:pPr>
            <a:endParaRPr lang="en-GB" sz="2000" b="1" dirty="0" smtClean="0">
              <a:effectLst/>
              <a:latin typeface="Arial" pitchFamily="34" charset="0"/>
              <a:ea typeface="Calibri" panose="020F0502020204030204" pitchFamily="34" charset="0"/>
              <a:cs typeface="Arial" pitchFamily="34" charset="0"/>
            </a:endParaRPr>
          </a:p>
          <a:p>
            <a:pPr algn="ctr">
              <a:lnSpc>
                <a:spcPct val="107000"/>
              </a:lnSpc>
              <a:spcAft>
                <a:spcPts val="800"/>
              </a:spcAft>
            </a:pPr>
            <a:endParaRPr lang="en-GB" sz="2000" b="1" dirty="0" smtClean="0">
              <a:effectLst/>
              <a:latin typeface="Arial" pitchFamily="34" charset="0"/>
              <a:ea typeface="Calibri" panose="020F0502020204030204" pitchFamily="34" charset="0"/>
              <a:cs typeface="Arial" pitchFamily="34" charset="0"/>
            </a:endParaRPr>
          </a:p>
          <a:p>
            <a:pPr algn="ctr">
              <a:lnSpc>
                <a:spcPct val="107000"/>
              </a:lnSpc>
              <a:spcAft>
                <a:spcPts val="800"/>
              </a:spcAft>
            </a:pPr>
            <a:endParaRPr lang="en-GB" sz="2000" b="1" dirty="0" smtClean="0">
              <a:effectLst/>
              <a:latin typeface="Arial" pitchFamily="34" charset="0"/>
              <a:ea typeface="Calibri" panose="020F0502020204030204" pitchFamily="34" charset="0"/>
              <a:cs typeface="Arial" pitchFamily="34" charset="0"/>
            </a:endParaRPr>
          </a:p>
          <a:p>
            <a:pPr algn="ctr">
              <a:lnSpc>
                <a:spcPct val="107000"/>
              </a:lnSpc>
              <a:spcAft>
                <a:spcPts val="800"/>
              </a:spcAft>
            </a:pPr>
            <a:r>
              <a:rPr lang="en-GB" sz="2000" b="1" dirty="0" smtClean="0">
                <a:effectLst/>
                <a:latin typeface="Arial Black" pitchFamily="34" charset="0"/>
                <a:ea typeface="Calibri" panose="020F0502020204030204" pitchFamily="34" charset="0"/>
                <a:cs typeface="Arial" pitchFamily="34" charset="0"/>
              </a:rPr>
              <a:t>+</a:t>
            </a:r>
            <a:r>
              <a:rPr lang="en-GB" sz="2000" b="1" dirty="0">
                <a:effectLst/>
                <a:latin typeface="Arial Black" pitchFamily="34" charset="0"/>
                <a:ea typeface="Calibri" panose="020F0502020204030204" pitchFamily="34" charset="0"/>
                <a:cs typeface="Arial" pitchFamily="34" charset="0"/>
              </a:rPr>
              <a:t>100 </a:t>
            </a:r>
            <a:r>
              <a:rPr lang="en-GB" sz="2000" dirty="0">
                <a:effectLst/>
                <a:latin typeface="Arial" pitchFamily="34" charset="0"/>
                <a:ea typeface="Calibri" panose="020F0502020204030204" pitchFamily="34" charset="0"/>
                <a:cs typeface="Arial" pitchFamily="34" charset="0"/>
              </a:rPr>
              <a:t>on </a:t>
            </a:r>
            <a:r>
              <a:rPr lang="en-GB" sz="2000" b="1" dirty="0" smtClean="0">
                <a:effectLst/>
                <a:latin typeface="Arial" pitchFamily="34" charset="0"/>
                <a:ea typeface="Calibri" panose="020F0502020204030204" pitchFamily="34" charset="0"/>
                <a:cs typeface="Arial" pitchFamily="34" charset="0"/>
              </a:rPr>
              <a:t>fresh</a:t>
            </a:r>
          </a:p>
          <a:p>
            <a:pPr algn="ctr">
              <a:lnSpc>
                <a:spcPct val="107000"/>
              </a:lnSpc>
              <a:spcAft>
                <a:spcPts val="800"/>
              </a:spcAft>
            </a:pPr>
            <a:r>
              <a:rPr lang="en-GB" sz="2000" b="1" dirty="0" smtClean="0">
                <a:effectLst/>
                <a:latin typeface="Arial" pitchFamily="34" charset="0"/>
                <a:ea typeface="Calibri" panose="020F0502020204030204" pitchFamily="34" charset="0"/>
                <a:cs typeface="Arial" pitchFamily="34" charset="0"/>
              </a:rPr>
              <a:t> </a:t>
            </a:r>
            <a:r>
              <a:rPr lang="en-GB" sz="2000" b="1" dirty="0">
                <a:effectLst/>
                <a:latin typeface="Arial" pitchFamily="34" charset="0"/>
                <a:ea typeface="Calibri" panose="020F0502020204030204" pitchFamily="34" charset="0"/>
                <a:cs typeface="Arial" pitchFamily="34" charset="0"/>
              </a:rPr>
              <a:t>fruit and vegetables</a:t>
            </a:r>
          </a:p>
          <a:p>
            <a:pPr algn="ctr">
              <a:lnSpc>
                <a:spcPct val="107000"/>
              </a:lnSpc>
              <a:spcAft>
                <a:spcPts val="800"/>
              </a:spcAft>
            </a:pPr>
            <a:r>
              <a:rPr lang="en-GB" sz="2000" dirty="0">
                <a:effectLst/>
                <a:latin typeface="Arial" pitchFamily="34" charset="0"/>
                <a:ea typeface="Calibri" panose="020F0502020204030204" pitchFamily="34" charset="0"/>
                <a:cs typeface="Arial" pitchFamily="34" charset="0"/>
              </a:rPr>
              <a:t>every month. </a:t>
            </a:r>
          </a:p>
        </p:txBody>
      </p:sp>
      <p:sp>
        <p:nvSpPr>
          <p:cNvPr id="11" name="TextBox 10">
            <a:extLst>
              <a:ext uri="{FF2B5EF4-FFF2-40B4-BE49-F238E27FC236}">
                <a16:creationId xmlns:a16="http://schemas.microsoft.com/office/drawing/2014/main" xmlns="" id="{C076080D-A6F1-43B3-9EA3-EF897C513537}"/>
              </a:ext>
            </a:extLst>
          </p:cNvPr>
          <p:cNvSpPr txBox="1"/>
          <p:nvPr/>
        </p:nvSpPr>
        <p:spPr>
          <a:xfrm>
            <a:off x="3928510" y="2069038"/>
            <a:ext cx="1472666" cy="3477875"/>
          </a:xfrm>
          <a:prstGeom prst="rect">
            <a:avLst/>
          </a:prstGeom>
          <a:noFill/>
        </p:spPr>
        <p:txBody>
          <a:bodyPr wrap="square" rtlCol="0">
            <a:spAutoFit/>
          </a:bodyPr>
          <a:lstStyle/>
          <a:p>
            <a:pPr algn="ctr"/>
            <a:r>
              <a:rPr lang="en-GB" sz="2000" dirty="0" smtClean="0">
                <a:latin typeface="Arial" pitchFamily="34" charset="0"/>
                <a:cs typeface="Arial" pitchFamily="34" charset="0"/>
              </a:rPr>
              <a:t>Beverage</a:t>
            </a:r>
          </a:p>
          <a:p>
            <a:pPr algn="ctr"/>
            <a:r>
              <a:rPr lang="en-GB" sz="2000" b="1" dirty="0" smtClean="0">
                <a:latin typeface="Arial" pitchFamily="34" charset="0"/>
                <a:cs typeface="Arial" pitchFamily="34" charset="0"/>
              </a:rPr>
              <a:t>Bakery</a:t>
            </a:r>
          </a:p>
          <a:p>
            <a:pPr algn="ctr"/>
            <a:r>
              <a:rPr lang="en-GB" sz="2000" dirty="0" smtClean="0">
                <a:latin typeface="Arial" pitchFamily="34" charset="0"/>
                <a:cs typeface="Arial" pitchFamily="34" charset="0"/>
              </a:rPr>
              <a:t>Home and Garden</a:t>
            </a:r>
          </a:p>
          <a:p>
            <a:pPr algn="ctr"/>
            <a:r>
              <a:rPr lang="en-GB" sz="2000" b="1" dirty="0" smtClean="0">
                <a:latin typeface="Arial" pitchFamily="34" charset="0"/>
                <a:cs typeface="Arial" pitchFamily="34" charset="0"/>
              </a:rPr>
              <a:t>Health</a:t>
            </a:r>
          </a:p>
          <a:p>
            <a:pPr algn="ctr"/>
            <a:r>
              <a:rPr lang="en-GB" sz="2000" dirty="0" smtClean="0">
                <a:latin typeface="Arial" pitchFamily="34" charset="0"/>
                <a:cs typeface="Arial" pitchFamily="34" charset="0"/>
              </a:rPr>
              <a:t>Household</a:t>
            </a:r>
          </a:p>
          <a:p>
            <a:pPr algn="ctr"/>
            <a:r>
              <a:rPr lang="en-GB" sz="2000" dirty="0" smtClean="0">
                <a:latin typeface="Arial" pitchFamily="34" charset="0"/>
                <a:cs typeface="Arial" pitchFamily="34" charset="0"/>
              </a:rPr>
              <a:t>Clothing</a:t>
            </a:r>
          </a:p>
          <a:p>
            <a:pPr algn="ctr"/>
            <a:r>
              <a:rPr lang="en-GB" sz="2000" b="1" dirty="0" smtClean="0">
                <a:latin typeface="Arial" pitchFamily="34" charset="0"/>
                <a:cs typeface="Arial" pitchFamily="34" charset="0"/>
              </a:rPr>
              <a:t>Food</a:t>
            </a:r>
          </a:p>
          <a:p>
            <a:pPr algn="ctr"/>
            <a:r>
              <a:rPr lang="en-GB" sz="2000" dirty="0" smtClean="0">
                <a:latin typeface="Arial" pitchFamily="34" charset="0"/>
                <a:cs typeface="Arial" pitchFamily="34" charset="0"/>
              </a:rPr>
              <a:t>Fetch</a:t>
            </a:r>
          </a:p>
          <a:p>
            <a:pPr algn="ctr"/>
            <a:r>
              <a:rPr lang="en-GB" sz="2000" dirty="0" smtClean="0">
                <a:latin typeface="Arial" pitchFamily="34" charset="0"/>
                <a:cs typeface="Arial" pitchFamily="34" charset="0"/>
              </a:rPr>
              <a:t>(Pet shop)</a:t>
            </a:r>
          </a:p>
          <a:p>
            <a:pPr algn="ctr"/>
            <a:r>
              <a:rPr lang="en-GB" sz="2000" b="1" dirty="0" smtClean="0">
                <a:latin typeface="Arial" pitchFamily="34" charset="0"/>
                <a:cs typeface="Arial" pitchFamily="34" charset="0"/>
              </a:rPr>
              <a:t>Beauty</a:t>
            </a:r>
            <a:endParaRPr lang="en-GB" sz="2000" b="1" dirty="0">
              <a:latin typeface="Arial" pitchFamily="34" charset="0"/>
              <a:cs typeface="Arial" pitchFamily="34" charset="0"/>
            </a:endParaRPr>
          </a:p>
        </p:txBody>
      </p:sp>
      <p:sp>
        <p:nvSpPr>
          <p:cNvPr id="23" name="TextBox 22">
            <a:extLst>
              <a:ext uri="{FF2B5EF4-FFF2-40B4-BE49-F238E27FC236}">
                <a16:creationId xmlns:a16="http://schemas.microsoft.com/office/drawing/2014/main" xmlns="" id="{A2C6DE6D-118A-49F0-98D5-DAB023D75E51}"/>
              </a:ext>
            </a:extLst>
          </p:cNvPr>
          <p:cNvSpPr txBox="1"/>
          <p:nvPr/>
        </p:nvSpPr>
        <p:spPr>
          <a:xfrm>
            <a:off x="3684899" y="1587836"/>
            <a:ext cx="2028524" cy="646331"/>
          </a:xfrm>
          <a:prstGeom prst="rect">
            <a:avLst/>
          </a:prstGeom>
          <a:noFill/>
        </p:spPr>
        <p:txBody>
          <a:bodyPr wrap="square" rtlCol="0">
            <a:spAutoFit/>
          </a:bodyPr>
          <a:lstStyle/>
          <a:p>
            <a:pPr algn="ctr"/>
            <a:r>
              <a:rPr lang="en-GB" sz="3600" b="1" dirty="0" smtClean="0">
                <a:solidFill>
                  <a:srgbClr val="808000"/>
                </a:solidFill>
              </a:rPr>
              <a:t>Products</a:t>
            </a:r>
            <a:endParaRPr lang="en-GB" sz="3600" b="1" dirty="0">
              <a:solidFill>
                <a:srgbClr val="808000"/>
              </a:solidFill>
            </a:endParaRPr>
          </a:p>
        </p:txBody>
      </p:sp>
      <p:sp>
        <p:nvSpPr>
          <p:cNvPr id="27" name="TextBox 26">
            <a:extLst>
              <a:ext uri="{FF2B5EF4-FFF2-40B4-BE49-F238E27FC236}">
                <a16:creationId xmlns:a16="http://schemas.microsoft.com/office/drawing/2014/main" xmlns="" id="{726321D5-05C6-4393-9E02-671D7A3F0299}"/>
              </a:ext>
            </a:extLst>
          </p:cNvPr>
          <p:cNvSpPr txBox="1"/>
          <p:nvPr/>
        </p:nvSpPr>
        <p:spPr>
          <a:xfrm>
            <a:off x="7086600" y="4267200"/>
            <a:ext cx="839665" cy="369332"/>
          </a:xfrm>
          <a:prstGeom prst="rect">
            <a:avLst/>
          </a:prstGeom>
          <a:noFill/>
        </p:spPr>
        <p:txBody>
          <a:bodyPr wrap="square" rtlCol="0">
            <a:spAutoFit/>
          </a:bodyPr>
          <a:lstStyle/>
          <a:p>
            <a:r>
              <a:rPr lang="en-GB" dirty="0" smtClean="0">
                <a:latin typeface="Candara" pitchFamily="34" charset="0"/>
              </a:rPr>
              <a:t> </a:t>
            </a:r>
            <a:endParaRPr lang="en-GB" dirty="0">
              <a:latin typeface="Candara" pitchFamily="34" charset="0"/>
            </a:endParaRPr>
          </a:p>
        </p:txBody>
      </p:sp>
      <p:sp>
        <p:nvSpPr>
          <p:cNvPr id="2" name="TextBox 1">
            <a:extLst>
              <a:ext uri="{FF2B5EF4-FFF2-40B4-BE49-F238E27FC236}">
                <a16:creationId xmlns:a16="http://schemas.microsoft.com/office/drawing/2014/main" xmlns="" id="{8D9479A9-8E67-46E2-B980-1F28DAD04169}"/>
              </a:ext>
            </a:extLst>
          </p:cNvPr>
          <p:cNvSpPr txBox="1"/>
          <p:nvPr/>
        </p:nvSpPr>
        <p:spPr>
          <a:xfrm>
            <a:off x="732724" y="152420"/>
            <a:ext cx="2028524" cy="646331"/>
          </a:xfrm>
          <a:prstGeom prst="rect">
            <a:avLst/>
          </a:prstGeom>
          <a:noFill/>
        </p:spPr>
        <p:txBody>
          <a:bodyPr wrap="square" rtlCol="0">
            <a:spAutoFit/>
          </a:bodyPr>
          <a:lstStyle/>
          <a:p>
            <a:pPr algn="ctr"/>
            <a:r>
              <a:rPr lang="en-GB" sz="3600" b="1" dirty="0">
                <a:solidFill>
                  <a:srgbClr val="808000"/>
                </a:solidFill>
              </a:rPr>
              <a:t>Facts</a:t>
            </a:r>
          </a:p>
        </p:txBody>
      </p:sp>
      <p:sp>
        <p:nvSpPr>
          <p:cNvPr id="3" name="TextBox 2">
            <a:extLst>
              <a:ext uri="{FF2B5EF4-FFF2-40B4-BE49-F238E27FC236}">
                <a16:creationId xmlns:a16="http://schemas.microsoft.com/office/drawing/2014/main" xmlns="" id="{D3C48A92-FA23-4215-9B4D-0AE9B7B76B09}"/>
              </a:ext>
            </a:extLst>
          </p:cNvPr>
          <p:cNvSpPr txBox="1"/>
          <p:nvPr/>
        </p:nvSpPr>
        <p:spPr>
          <a:xfrm>
            <a:off x="6172200" y="2895600"/>
            <a:ext cx="2362200" cy="2739211"/>
          </a:xfrm>
          <a:prstGeom prst="rect">
            <a:avLst/>
          </a:prstGeom>
          <a:noFill/>
        </p:spPr>
        <p:txBody>
          <a:bodyPr wrap="square" rtlCol="0">
            <a:spAutoFit/>
          </a:bodyPr>
          <a:lstStyle/>
          <a:p>
            <a:pPr algn="ctr"/>
            <a:r>
              <a:rPr lang="en-GB" sz="3600" b="1" dirty="0" smtClean="0">
                <a:solidFill>
                  <a:srgbClr val="808000"/>
                </a:solidFill>
              </a:rPr>
              <a:t>Brands</a:t>
            </a:r>
          </a:p>
          <a:p>
            <a:pPr algn="ctr"/>
            <a:r>
              <a:rPr lang="en-GB" sz="2000" b="1" dirty="0" err="1" smtClean="0">
                <a:latin typeface="Arial" pitchFamily="34" charset="0"/>
                <a:cs typeface="Arial" pitchFamily="34" charset="0"/>
              </a:rPr>
              <a:t>Quorn</a:t>
            </a:r>
            <a:endParaRPr lang="en-GB" sz="2000" b="1" dirty="0" smtClean="0">
              <a:latin typeface="Arial" pitchFamily="34" charset="0"/>
              <a:cs typeface="Arial" pitchFamily="34" charset="0"/>
            </a:endParaRPr>
          </a:p>
          <a:p>
            <a:pPr algn="ctr"/>
            <a:r>
              <a:rPr lang="en-GB" sz="2000" dirty="0" smtClean="0">
                <a:latin typeface="Arial" pitchFamily="34" charset="0"/>
                <a:cs typeface="Arial" pitchFamily="34" charset="0"/>
              </a:rPr>
              <a:t>M&amp;S</a:t>
            </a:r>
          </a:p>
          <a:p>
            <a:pPr algn="ctr"/>
            <a:r>
              <a:rPr lang="en-GB" sz="2000" b="1" dirty="0" err="1" smtClean="0">
                <a:latin typeface="Arial" pitchFamily="34" charset="0"/>
                <a:cs typeface="Arial" pitchFamily="34" charset="0"/>
              </a:rPr>
              <a:t>Alpro</a:t>
            </a:r>
            <a:endParaRPr lang="en-GB" sz="2000" b="1" dirty="0" smtClean="0">
              <a:latin typeface="Arial" pitchFamily="34" charset="0"/>
              <a:cs typeface="Arial" pitchFamily="34" charset="0"/>
            </a:endParaRPr>
          </a:p>
          <a:p>
            <a:pPr algn="ctr"/>
            <a:r>
              <a:rPr lang="en-GB" sz="2000" dirty="0" err="1" smtClean="0">
                <a:latin typeface="Arial" pitchFamily="34" charset="0"/>
                <a:cs typeface="Arial" pitchFamily="34" charset="0"/>
              </a:rPr>
              <a:t>Yeo</a:t>
            </a:r>
            <a:r>
              <a:rPr lang="en-GB" sz="2000" dirty="0" smtClean="0">
                <a:latin typeface="Arial" pitchFamily="34" charset="0"/>
                <a:cs typeface="Arial" pitchFamily="34" charset="0"/>
              </a:rPr>
              <a:t> Valley</a:t>
            </a:r>
          </a:p>
          <a:p>
            <a:pPr algn="ctr"/>
            <a:r>
              <a:rPr lang="en-GB" sz="2000" dirty="0" smtClean="0">
                <a:latin typeface="Arial" pitchFamily="34" charset="0"/>
                <a:cs typeface="Arial" pitchFamily="34" charset="0"/>
              </a:rPr>
              <a:t>Tree of life</a:t>
            </a:r>
          </a:p>
          <a:p>
            <a:pPr algn="ctr"/>
            <a:r>
              <a:rPr lang="en-GB" sz="3600" b="1" dirty="0" smtClean="0">
                <a:solidFill>
                  <a:srgbClr val="808000"/>
                </a:solidFill>
              </a:rPr>
              <a:t> </a:t>
            </a:r>
            <a:endParaRPr lang="en-GB" sz="3600" b="1" dirty="0">
              <a:solidFill>
                <a:srgbClr val="808000"/>
              </a:solidFill>
            </a:endParaRPr>
          </a:p>
        </p:txBody>
      </p:sp>
    </p:spTree>
    <p:extLst>
      <p:ext uri="{BB962C8B-B14F-4D97-AF65-F5344CB8AC3E}">
        <p14:creationId xmlns:p14="http://schemas.microsoft.com/office/powerpoint/2010/main" xmlns="" val="52682485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B9E663-740D-4E11-9D98-B27C5C5E9814}"/>
              </a:ext>
            </a:extLst>
          </p:cNvPr>
          <p:cNvSpPr>
            <a:spLocks noGrp="1"/>
          </p:cNvSpPr>
          <p:nvPr>
            <p:ph type="title"/>
          </p:nvPr>
        </p:nvSpPr>
        <p:spPr/>
        <p:txBody>
          <a:bodyPr>
            <a:normAutofit/>
          </a:bodyPr>
          <a:lstStyle/>
          <a:p>
            <a:pPr algn="ctr"/>
            <a:r>
              <a:rPr lang="en-GB" dirty="0">
                <a:latin typeface="Arial Black" panose="020B0A04020102020204" pitchFamily="34" charset="0"/>
              </a:rPr>
              <a:t>Dietary &amp; Lifestyle offers </a:t>
            </a:r>
          </a:p>
        </p:txBody>
      </p:sp>
      <p:sp>
        <p:nvSpPr>
          <p:cNvPr id="3" name="Content Placeholder 2">
            <a:extLst>
              <a:ext uri="{FF2B5EF4-FFF2-40B4-BE49-F238E27FC236}">
                <a16:creationId xmlns:a16="http://schemas.microsoft.com/office/drawing/2014/main" xmlns="" id="{BC7F5B51-824E-4FF2-B7E3-58F37B44D2F9}"/>
              </a:ext>
            </a:extLst>
          </p:cNvPr>
          <p:cNvSpPr>
            <a:spLocks noGrp="1"/>
          </p:cNvSpPr>
          <p:nvPr>
            <p:ph idx="1"/>
          </p:nvPr>
        </p:nvSpPr>
        <p:spPr>
          <a:xfrm>
            <a:off x="2714324" y="1825625"/>
            <a:ext cx="3955983" cy="4351338"/>
          </a:xfrm>
        </p:spPr>
        <p:txBody>
          <a:bodyPr>
            <a:normAutofit/>
          </a:bodyPr>
          <a:lstStyle/>
          <a:p>
            <a:pPr marL="0" indent="0" algn="ctr">
              <a:buNone/>
            </a:pPr>
            <a:r>
              <a:rPr lang="en-GB" sz="2400" dirty="0">
                <a:latin typeface="Arial" pitchFamily="34" charset="0"/>
                <a:cs typeface="Arial" pitchFamily="34" charset="0"/>
              </a:rPr>
              <a:t>Vegetarian</a:t>
            </a:r>
          </a:p>
          <a:p>
            <a:pPr marL="0" indent="0" algn="ctr">
              <a:buNone/>
            </a:pPr>
            <a:r>
              <a:rPr lang="en-GB" sz="2400" dirty="0">
                <a:latin typeface="Arial" pitchFamily="34" charset="0"/>
                <a:cs typeface="Arial" pitchFamily="34" charset="0"/>
              </a:rPr>
              <a:t>Vegan </a:t>
            </a:r>
          </a:p>
          <a:p>
            <a:pPr marL="0" indent="0" algn="ctr">
              <a:lnSpc>
                <a:spcPct val="100000"/>
              </a:lnSpc>
              <a:spcBef>
                <a:spcPts val="0"/>
              </a:spcBef>
              <a:buNone/>
            </a:pPr>
            <a:r>
              <a:rPr lang="en-GB" sz="2400" dirty="0">
                <a:latin typeface="Arial" pitchFamily="34" charset="0"/>
                <a:cs typeface="Arial" pitchFamily="34" charset="0"/>
              </a:rPr>
              <a:t>Fairtrade </a:t>
            </a:r>
          </a:p>
          <a:p>
            <a:pPr marL="0" indent="0" algn="ctr">
              <a:lnSpc>
                <a:spcPct val="100000"/>
              </a:lnSpc>
              <a:spcBef>
                <a:spcPts val="0"/>
              </a:spcBef>
              <a:buNone/>
            </a:pPr>
            <a:r>
              <a:rPr lang="en-GB" sz="2400" dirty="0">
                <a:latin typeface="Arial" pitchFamily="34" charset="0"/>
                <a:cs typeface="Arial" pitchFamily="34" charset="0"/>
              </a:rPr>
              <a:t>Free from </a:t>
            </a:r>
          </a:p>
          <a:p>
            <a:pPr marL="0" indent="0" algn="ctr">
              <a:lnSpc>
                <a:spcPct val="100000"/>
              </a:lnSpc>
              <a:spcBef>
                <a:spcPts val="0"/>
              </a:spcBef>
              <a:buNone/>
            </a:pPr>
            <a:r>
              <a:rPr lang="en-GB" sz="2400" dirty="0">
                <a:latin typeface="Arial" pitchFamily="34" charset="0"/>
                <a:cs typeface="Arial" pitchFamily="34" charset="0"/>
              </a:rPr>
              <a:t>(wheat, gluten, lactose, soya, nut, egg and many more) </a:t>
            </a:r>
          </a:p>
          <a:p>
            <a:pPr marL="0" indent="0" algn="ctr">
              <a:buNone/>
            </a:pPr>
            <a:r>
              <a:rPr lang="en-GB" sz="2400" dirty="0">
                <a:latin typeface="Arial" pitchFamily="34" charset="0"/>
                <a:cs typeface="Arial" pitchFamily="34" charset="0"/>
              </a:rPr>
              <a:t>Organic </a:t>
            </a:r>
          </a:p>
          <a:p>
            <a:pPr marL="0" indent="0" algn="ctr">
              <a:buNone/>
            </a:pPr>
            <a:r>
              <a:rPr lang="en-GB" sz="2400" dirty="0">
                <a:latin typeface="Arial" pitchFamily="34" charset="0"/>
                <a:cs typeface="Arial" pitchFamily="34" charset="0"/>
              </a:rPr>
              <a:t> Halal </a:t>
            </a:r>
          </a:p>
          <a:p>
            <a:pPr marL="0" indent="0" algn="ctr">
              <a:buNone/>
            </a:pPr>
            <a:r>
              <a:rPr lang="en-GB" sz="2400" dirty="0">
                <a:latin typeface="Arial" pitchFamily="34" charset="0"/>
                <a:cs typeface="Arial" pitchFamily="34" charset="0"/>
              </a:rPr>
              <a:t>Kosher </a:t>
            </a:r>
          </a:p>
        </p:txBody>
      </p:sp>
      <p:pic>
        <p:nvPicPr>
          <p:cNvPr id="4098" name="Picture 2" descr="See the source image">
            <a:extLst>
              <a:ext uri="{FF2B5EF4-FFF2-40B4-BE49-F238E27FC236}">
                <a16:creationId xmlns:a16="http://schemas.microsoft.com/office/drawing/2014/main" xmlns="" id="{9D98012B-5C4B-422B-8692-5A38AB3C722D}"/>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286000" y="1219200"/>
            <a:ext cx="1365398" cy="1219601"/>
          </a:xfrm>
          <a:prstGeom prst="rect">
            <a:avLst/>
          </a:prstGeom>
          <a:noFill/>
          <a:extLst>
            <a:ext uri="{909E8E84-426E-40DD-AFC4-6F175D3DCCD1}">
              <a14:hiddenFill xmlns:a14="http://schemas.microsoft.com/office/drawing/2010/main" xmlns="">
                <a:solidFill>
                  <a:srgbClr val="FFFFFF"/>
                </a:solidFill>
              </a14:hiddenFill>
            </a:ext>
          </a:extLst>
        </p:spPr>
      </p:pic>
      <p:pic>
        <p:nvPicPr>
          <p:cNvPr id="5122" name="Picture 2" descr="See the source image">
            <a:extLst>
              <a:ext uri="{FF2B5EF4-FFF2-40B4-BE49-F238E27FC236}">
                <a16:creationId xmlns:a16="http://schemas.microsoft.com/office/drawing/2014/main" xmlns="" id="{B988885A-0B13-47ED-AF05-33BE856DD527}"/>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943600" y="1676400"/>
            <a:ext cx="887741" cy="1390641"/>
          </a:xfrm>
          <a:prstGeom prst="rect">
            <a:avLst/>
          </a:prstGeom>
          <a:noFill/>
          <a:extLst>
            <a:ext uri="{909E8E84-426E-40DD-AFC4-6F175D3DCCD1}">
              <a14:hiddenFill xmlns:a14="http://schemas.microsoft.com/office/drawing/2010/main" xmlns="">
                <a:solidFill>
                  <a:srgbClr val="FFFFFF"/>
                </a:solidFill>
              </a14:hiddenFill>
            </a:ext>
          </a:extLst>
        </p:spPr>
      </p:pic>
      <p:pic>
        <p:nvPicPr>
          <p:cNvPr id="7170" name="Picture 2" descr="See the source image">
            <a:extLst>
              <a:ext uri="{FF2B5EF4-FFF2-40B4-BE49-F238E27FC236}">
                <a16:creationId xmlns:a16="http://schemas.microsoft.com/office/drawing/2014/main" xmlns="" id="{36B36BA6-3379-4230-888A-8AD11C3F67E4}"/>
              </a:ext>
            </a:extLst>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459339" y="2669346"/>
            <a:ext cx="1139483" cy="1519311"/>
          </a:xfrm>
          <a:prstGeom prst="rect">
            <a:avLst/>
          </a:prstGeom>
          <a:noFill/>
          <a:extLst>
            <a:ext uri="{909E8E84-426E-40DD-AFC4-6F175D3DCCD1}">
              <a14:hiddenFill xmlns:a14="http://schemas.microsoft.com/office/drawing/2010/main" xmlns="">
                <a:solidFill>
                  <a:srgbClr val="FFFFFF"/>
                </a:solidFill>
              </a14:hiddenFill>
            </a:ext>
          </a:extLst>
        </p:spPr>
      </p:pic>
      <p:pic>
        <p:nvPicPr>
          <p:cNvPr id="8194" name="Picture 2" descr="See the source image">
            <a:extLst>
              <a:ext uri="{FF2B5EF4-FFF2-40B4-BE49-F238E27FC236}">
                <a16:creationId xmlns:a16="http://schemas.microsoft.com/office/drawing/2014/main" xmlns="" id="{32D88DD6-9E68-418D-A986-0EA3C61D7AD5}"/>
              </a:ext>
            </a:extLst>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804636" y="4183658"/>
            <a:ext cx="1139483" cy="1519311"/>
          </a:xfrm>
          <a:prstGeom prst="rect">
            <a:avLst/>
          </a:prstGeom>
          <a:noFill/>
          <a:extLst>
            <a:ext uri="{909E8E84-426E-40DD-AFC4-6F175D3DCCD1}">
              <a14:hiddenFill xmlns:a14="http://schemas.microsoft.com/office/drawing/2010/main" xmlns="">
                <a:solidFill>
                  <a:srgbClr val="FFFFFF"/>
                </a:solidFill>
              </a14:hiddenFill>
            </a:ext>
          </a:extLst>
        </p:spPr>
      </p:pic>
      <p:pic>
        <p:nvPicPr>
          <p:cNvPr id="9218" name="Picture 2" descr="See the source image">
            <a:extLst>
              <a:ext uri="{FF2B5EF4-FFF2-40B4-BE49-F238E27FC236}">
                <a16:creationId xmlns:a16="http://schemas.microsoft.com/office/drawing/2014/main" xmlns="" id="{E0A31599-25EB-4551-B49E-494CA60861C7}"/>
              </a:ext>
            </a:extLst>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2199881" y="4239929"/>
            <a:ext cx="1276175" cy="1701566"/>
          </a:xfrm>
          <a:prstGeom prst="rect">
            <a:avLst/>
          </a:prstGeom>
          <a:noFill/>
          <a:extLst>
            <a:ext uri="{909E8E84-426E-40DD-AFC4-6F175D3DCCD1}">
              <a14:hiddenFill xmlns:a14="http://schemas.microsoft.com/office/drawing/2010/main" xmlns="">
                <a:solidFill>
                  <a:srgbClr val="FFFFFF"/>
                </a:solidFill>
              </a14:hiddenFill>
            </a:ext>
          </a:extLst>
        </p:spPr>
      </p:pic>
      <p:pic>
        <p:nvPicPr>
          <p:cNvPr id="10242" name="Picture 2" descr="See the source image">
            <a:extLst>
              <a:ext uri="{FF2B5EF4-FFF2-40B4-BE49-F238E27FC236}">
                <a16:creationId xmlns:a16="http://schemas.microsoft.com/office/drawing/2014/main" xmlns="" id="{A0A2CE3C-B7EE-469E-87FF-3DEA180BEF8F}"/>
              </a:ext>
            </a:extLst>
          </p:cNvPr>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782261" y="1357514"/>
            <a:ext cx="1062990" cy="1155032"/>
          </a:xfrm>
          <a:prstGeom prst="rect">
            <a:avLst/>
          </a:prstGeom>
          <a:noFill/>
          <a:extLst>
            <a:ext uri="{909E8E84-426E-40DD-AFC4-6F175D3DCCD1}">
              <a14:hiddenFill xmlns:a14="http://schemas.microsoft.com/office/drawing/2010/main" xmlns="">
                <a:solidFill>
                  <a:srgbClr val="FFFFFF"/>
                </a:solidFill>
              </a14:hiddenFill>
            </a:ext>
          </a:extLst>
        </p:spPr>
      </p:pic>
      <p:pic>
        <p:nvPicPr>
          <p:cNvPr id="11266" name="Picture 2" descr="See the source image">
            <a:extLst>
              <a:ext uri="{FF2B5EF4-FFF2-40B4-BE49-F238E27FC236}">
                <a16:creationId xmlns:a16="http://schemas.microsoft.com/office/drawing/2014/main" xmlns="" id="{44D79889-1C11-46BD-BCAA-0DDFEAB4B0ED}"/>
              </a:ext>
            </a:extLst>
          </p:cNvPr>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546952" y="4239930"/>
            <a:ext cx="1139483" cy="1519311"/>
          </a:xfrm>
          <a:prstGeom prst="rect">
            <a:avLst/>
          </a:prstGeom>
          <a:noFill/>
          <a:extLst>
            <a:ext uri="{909E8E84-426E-40DD-AFC4-6F175D3DCCD1}">
              <a14:hiddenFill xmlns:a14="http://schemas.microsoft.com/office/drawing/2010/main" xmlns="">
                <a:solidFill>
                  <a:srgbClr val="FFFFFF"/>
                </a:solidFill>
              </a14:hiddenFill>
            </a:ext>
          </a:extLst>
        </p:spPr>
      </p:pic>
      <p:pic>
        <p:nvPicPr>
          <p:cNvPr id="12290" name="Picture 2" descr="See the source image">
            <a:extLst>
              <a:ext uri="{FF2B5EF4-FFF2-40B4-BE49-F238E27FC236}">
                <a16:creationId xmlns:a16="http://schemas.microsoft.com/office/drawing/2014/main" xmlns="" id="{35B4DD83-1A78-4460-95D4-FC3D1A16CE14}"/>
              </a:ext>
            </a:extLst>
          </p:cNvPr>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7086600" y="2438400"/>
            <a:ext cx="1428750" cy="1905000"/>
          </a:xfrm>
          <a:prstGeom prst="rect">
            <a:avLst/>
          </a:prstGeom>
          <a:noFill/>
          <a:extLst>
            <a:ext uri="{909E8E84-426E-40DD-AFC4-6F175D3DCCD1}">
              <a14:hiddenFill xmlns:a14="http://schemas.microsoft.com/office/drawing/2010/main" xmlns="">
                <a:solidFill>
                  <a:srgbClr val="FFFFFF"/>
                </a:solidFill>
              </a14:hiddenFill>
            </a:ext>
          </a:extLst>
        </p:spPr>
      </p:pic>
      <p:pic>
        <p:nvPicPr>
          <p:cNvPr id="13314" name="Picture 2" descr="See the source image">
            <a:extLst>
              <a:ext uri="{FF2B5EF4-FFF2-40B4-BE49-F238E27FC236}">
                <a16:creationId xmlns:a16="http://schemas.microsoft.com/office/drawing/2014/main" xmlns="" id="{9F71A022-02A5-4EBA-AE46-46781D0C2573}"/>
              </a:ext>
            </a:extLst>
          </p:cNvPr>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7245116" y="4822812"/>
            <a:ext cx="1139483" cy="151931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12537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E86CF0-A0E9-4A9A-8695-7C0833383366}"/>
              </a:ext>
            </a:extLst>
          </p:cNvPr>
          <p:cNvSpPr>
            <a:spLocks noGrp="1"/>
          </p:cNvSpPr>
          <p:nvPr>
            <p:ph type="title"/>
          </p:nvPr>
        </p:nvSpPr>
        <p:spPr/>
        <p:txBody>
          <a:bodyPr>
            <a:normAutofit fontScale="90000"/>
          </a:bodyPr>
          <a:lstStyle/>
          <a:p>
            <a:pPr algn="ctr"/>
            <a:r>
              <a:rPr lang="en-GB" dirty="0">
                <a:latin typeface="Candara" panose="020E0502030303020204" pitchFamily="34" charset="0"/>
              </a:rPr>
              <a:t>Ocado is committed to be the</a:t>
            </a:r>
            <a:r>
              <a:rPr lang="en-GB" b="1" dirty="0">
                <a:latin typeface="Candara" panose="020E0502030303020204" pitchFamily="34" charset="0"/>
              </a:rPr>
              <a:t> ‘UK’s most sustainable grocer’ </a:t>
            </a:r>
          </a:p>
        </p:txBody>
      </p:sp>
      <p:sp>
        <p:nvSpPr>
          <p:cNvPr id="3" name="Content Placeholder 2">
            <a:extLst>
              <a:ext uri="{FF2B5EF4-FFF2-40B4-BE49-F238E27FC236}">
                <a16:creationId xmlns:a16="http://schemas.microsoft.com/office/drawing/2014/main" xmlns="" id="{895B6F34-0234-4ADC-BEE0-E4C9E983E3AC}"/>
              </a:ext>
            </a:extLst>
          </p:cNvPr>
          <p:cNvSpPr>
            <a:spLocks noGrp="1"/>
          </p:cNvSpPr>
          <p:nvPr>
            <p:ph idx="1"/>
          </p:nvPr>
        </p:nvSpPr>
        <p:spPr/>
        <p:txBody>
          <a:bodyPr>
            <a:normAutofit/>
          </a:bodyPr>
          <a:lstStyle/>
          <a:p>
            <a:pPr marL="0" indent="0">
              <a:buNone/>
            </a:pPr>
            <a:r>
              <a:rPr lang="en-GB" sz="2800" b="1" dirty="0" smtClean="0">
                <a:latin typeface="Arial" pitchFamily="34" charset="0"/>
                <a:cs typeface="Arial" pitchFamily="34" charset="0"/>
              </a:rPr>
              <a:t>“</a:t>
            </a:r>
            <a:r>
              <a:rPr lang="en-GB" sz="2800" dirty="0" smtClean="0">
                <a:latin typeface="Arial" pitchFamily="34" charset="0"/>
                <a:cs typeface="Arial" pitchFamily="34" charset="0"/>
              </a:rPr>
              <a:t> </a:t>
            </a:r>
            <a:r>
              <a:rPr lang="en-GB" sz="2800" b="1" dirty="0">
                <a:latin typeface="Arial" pitchFamily="34" charset="0"/>
                <a:cs typeface="Arial" pitchFamily="34" charset="0"/>
              </a:rPr>
              <a:t>Ocad0 </a:t>
            </a:r>
            <a:r>
              <a:rPr lang="en-GB" sz="2800" b="1" dirty="0" smtClean="0">
                <a:latin typeface="Arial" pitchFamily="34" charset="0"/>
                <a:cs typeface="Arial" pitchFamily="34" charset="0"/>
              </a:rPr>
              <a:t>waste “ </a:t>
            </a:r>
            <a:r>
              <a:rPr lang="en-GB" sz="2800" dirty="0">
                <a:latin typeface="Arial" pitchFamily="34" charset="0"/>
                <a:cs typeface="Arial" pitchFamily="34" charset="0"/>
              </a:rPr>
              <a:t>-</a:t>
            </a:r>
            <a:r>
              <a:rPr lang="en-GB" sz="2800" dirty="0" smtClean="0">
                <a:latin typeface="Arial" pitchFamily="34" charset="0"/>
                <a:cs typeface="Arial" pitchFamily="34" charset="0"/>
              </a:rPr>
              <a:t>achieve </a:t>
            </a:r>
            <a:r>
              <a:rPr lang="en-GB" sz="2800" dirty="0">
                <a:latin typeface="Arial" pitchFamily="34" charset="0"/>
                <a:cs typeface="Arial" pitchFamily="34" charset="0"/>
              </a:rPr>
              <a:t>customer satisfaction without changing the life quality of future generations</a:t>
            </a:r>
            <a:r>
              <a:rPr lang="en-GB" sz="2800" dirty="0" smtClean="0">
                <a:latin typeface="Arial" pitchFamily="34" charset="0"/>
                <a:cs typeface="Arial" pitchFamily="34" charset="0"/>
              </a:rPr>
              <a:t>.(</a:t>
            </a:r>
            <a:r>
              <a:rPr lang="en-GB" sz="2800" i="1" dirty="0" err="1" smtClean="0">
                <a:latin typeface="Arial" pitchFamily="34" charset="0"/>
                <a:cs typeface="Arial" pitchFamily="34" charset="0"/>
              </a:rPr>
              <a:t>Ocado</a:t>
            </a:r>
            <a:r>
              <a:rPr lang="en-GB" sz="2800" i="1" dirty="0" smtClean="0">
                <a:latin typeface="Arial" pitchFamily="34" charset="0"/>
                <a:cs typeface="Arial" pitchFamily="34" charset="0"/>
              </a:rPr>
              <a:t> 2020)</a:t>
            </a:r>
            <a:r>
              <a:rPr lang="en-GB" sz="2800" dirty="0" smtClean="0">
                <a:latin typeface="Arial" pitchFamily="34" charset="0"/>
                <a:cs typeface="Arial" pitchFamily="34" charset="0"/>
              </a:rPr>
              <a:t> </a:t>
            </a:r>
            <a:endParaRPr lang="en-GB" sz="2800" dirty="0">
              <a:latin typeface="Arial" pitchFamily="34" charset="0"/>
              <a:cs typeface="Arial" pitchFamily="34" charset="0"/>
            </a:endParaRPr>
          </a:p>
          <a:p>
            <a:pPr marL="0" indent="0">
              <a:buNone/>
            </a:pPr>
            <a:r>
              <a:rPr lang="en-GB" sz="2800" dirty="0" smtClean="0">
                <a:latin typeface="Arial" pitchFamily="34" charset="0"/>
                <a:cs typeface="Arial" pitchFamily="34" charset="0"/>
              </a:rPr>
              <a:t> Focusing </a:t>
            </a:r>
            <a:r>
              <a:rPr lang="en-GB" sz="2800" dirty="0">
                <a:latin typeface="Arial" pitchFamily="34" charset="0"/>
                <a:cs typeface="Arial" pitchFamily="34" charset="0"/>
              </a:rPr>
              <a:t>on: </a:t>
            </a:r>
          </a:p>
          <a:p>
            <a:pPr>
              <a:buFontTx/>
              <a:buChar char="-"/>
            </a:pPr>
            <a:r>
              <a:rPr lang="en-GB" sz="2800" dirty="0">
                <a:latin typeface="Arial" pitchFamily="34" charset="0"/>
                <a:cs typeface="Arial" pitchFamily="34" charset="0"/>
              </a:rPr>
              <a:t>Food waste </a:t>
            </a:r>
          </a:p>
          <a:p>
            <a:pPr>
              <a:buFontTx/>
              <a:buChar char="-"/>
            </a:pPr>
            <a:r>
              <a:rPr lang="en-GB" sz="2800" dirty="0">
                <a:latin typeface="Arial" pitchFamily="34" charset="0"/>
                <a:cs typeface="Arial" pitchFamily="34" charset="0"/>
              </a:rPr>
              <a:t>Carbon impact </a:t>
            </a:r>
          </a:p>
          <a:p>
            <a:pPr>
              <a:buFontTx/>
              <a:buChar char="-"/>
            </a:pPr>
            <a:r>
              <a:rPr lang="en-GB" sz="2800" dirty="0">
                <a:latin typeface="Arial" pitchFamily="34" charset="0"/>
                <a:cs typeface="Arial" pitchFamily="34" charset="0"/>
              </a:rPr>
              <a:t>Packaging and responsible impact. </a:t>
            </a:r>
          </a:p>
        </p:txBody>
      </p:sp>
      <p:pic>
        <p:nvPicPr>
          <p:cNvPr id="5" name="Picture 4">
            <a:extLst>
              <a:ext uri="{FF2B5EF4-FFF2-40B4-BE49-F238E27FC236}">
                <a16:creationId xmlns:a16="http://schemas.microsoft.com/office/drawing/2014/main" xmlns="" id="{B2BC8D71-A87F-4F4F-9625-0D99B7498917}"/>
              </a:ext>
            </a:extLst>
          </p:cNvPr>
          <p:cNvPicPr>
            <a:picLocks noChangeAspect="1"/>
          </p:cNvPicPr>
          <p:nvPr/>
        </p:nvPicPr>
        <p:blipFill>
          <a:blip r:embed="rId2" cstate="print"/>
          <a:stretch>
            <a:fillRect/>
          </a:stretch>
        </p:blipFill>
        <p:spPr>
          <a:xfrm>
            <a:off x="8428723" y="136270"/>
            <a:ext cx="628650" cy="743565"/>
          </a:xfrm>
          <a:prstGeom prst="rect">
            <a:avLst/>
          </a:prstGeom>
        </p:spPr>
      </p:pic>
    </p:spTree>
    <p:extLst>
      <p:ext uri="{BB962C8B-B14F-4D97-AF65-F5344CB8AC3E}">
        <p14:creationId xmlns:p14="http://schemas.microsoft.com/office/powerpoint/2010/main" xmlns="" val="871910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5CCDF0-3C59-4409-A3D1-C8180D712142}"/>
              </a:ext>
            </a:extLst>
          </p:cNvPr>
          <p:cNvSpPr>
            <a:spLocks noGrp="1"/>
          </p:cNvSpPr>
          <p:nvPr>
            <p:ph type="title"/>
          </p:nvPr>
        </p:nvSpPr>
        <p:spPr/>
        <p:txBody>
          <a:bodyPr>
            <a:normAutofit fontScale="90000"/>
          </a:bodyPr>
          <a:lstStyle/>
          <a:p>
            <a:pPr algn="ctr"/>
            <a:r>
              <a:rPr lang="en-GB" sz="4800" dirty="0">
                <a:latin typeface="Arial Black" pitchFamily="34" charset="0"/>
              </a:rPr>
              <a:t>Ocado ‘helps brands grow’  </a:t>
            </a:r>
          </a:p>
        </p:txBody>
      </p:sp>
      <p:sp>
        <p:nvSpPr>
          <p:cNvPr id="3" name="Content Placeholder 2">
            <a:extLst>
              <a:ext uri="{FF2B5EF4-FFF2-40B4-BE49-F238E27FC236}">
                <a16:creationId xmlns:a16="http://schemas.microsoft.com/office/drawing/2014/main" xmlns="" id="{964736EB-7346-4976-8F42-6ACC857C898D}"/>
              </a:ext>
            </a:extLst>
          </p:cNvPr>
          <p:cNvSpPr>
            <a:spLocks noGrp="1"/>
          </p:cNvSpPr>
          <p:nvPr>
            <p:ph idx="4294967295"/>
          </p:nvPr>
        </p:nvSpPr>
        <p:spPr>
          <a:xfrm>
            <a:off x="0" y="1447800"/>
            <a:ext cx="8229600" cy="4525963"/>
          </a:xfrm>
        </p:spPr>
        <p:txBody>
          <a:bodyPr>
            <a:normAutofit/>
          </a:bodyPr>
          <a:lstStyle/>
          <a:p>
            <a:pPr marL="0" indent="0" algn="just">
              <a:buNone/>
            </a:pPr>
            <a:r>
              <a:rPr lang="en-GB" sz="2800" dirty="0" smtClean="0">
                <a:latin typeface="Arial" pitchFamily="34" charset="0"/>
                <a:cs typeface="Arial" pitchFamily="34" charset="0"/>
              </a:rPr>
              <a:t> </a:t>
            </a:r>
          </a:p>
          <a:p>
            <a:pPr marL="0" indent="0" algn="just">
              <a:buNone/>
            </a:pPr>
            <a:r>
              <a:rPr lang="en-GB" sz="2800" dirty="0" smtClean="0">
                <a:latin typeface="Arial" pitchFamily="34" charset="0"/>
                <a:cs typeface="Arial" pitchFamily="34" charset="0"/>
              </a:rPr>
              <a:t>  Being </a:t>
            </a:r>
            <a:r>
              <a:rPr lang="en-GB" sz="2800" dirty="0">
                <a:latin typeface="Arial" pitchFamily="34" charset="0"/>
                <a:cs typeface="Arial" pitchFamily="34" charset="0"/>
              </a:rPr>
              <a:t>open to diverse suppliers gives other companies the opportunity to be seen and promotes their growth</a:t>
            </a:r>
            <a:r>
              <a:rPr lang="en-GB" sz="2800" dirty="0" smtClean="0">
                <a:latin typeface="Arial" pitchFamily="34" charset="0"/>
                <a:cs typeface="Arial" pitchFamily="34" charset="0"/>
              </a:rPr>
              <a:t>.</a:t>
            </a:r>
          </a:p>
          <a:p>
            <a:pPr marL="0" indent="0" algn="just">
              <a:buNone/>
            </a:pPr>
            <a:endParaRPr lang="en-GB" sz="2800" dirty="0" smtClean="0">
              <a:latin typeface="Arial" pitchFamily="34" charset="0"/>
              <a:cs typeface="Arial" pitchFamily="34" charset="0"/>
            </a:endParaRPr>
          </a:p>
          <a:p>
            <a:pPr marL="0" indent="0" algn="just">
              <a:buNone/>
            </a:pPr>
            <a:r>
              <a:rPr lang="en-GB" sz="2800" dirty="0" smtClean="0">
                <a:latin typeface="Arial" pitchFamily="34" charset="0"/>
                <a:cs typeface="Arial" pitchFamily="34" charset="0"/>
              </a:rPr>
              <a:t>  This </a:t>
            </a:r>
            <a:r>
              <a:rPr lang="en-GB" sz="2800" dirty="0">
                <a:latin typeface="Arial" pitchFamily="34" charset="0"/>
                <a:cs typeface="Arial" pitchFamily="34" charset="0"/>
              </a:rPr>
              <a:t>also increases sales attracting new customers boosting customer satisfaction/loyalty. </a:t>
            </a:r>
          </a:p>
        </p:txBody>
      </p:sp>
    </p:spTree>
    <p:extLst>
      <p:ext uri="{BB962C8B-B14F-4D97-AF65-F5344CB8AC3E}">
        <p14:creationId xmlns:p14="http://schemas.microsoft.com/office/powerpoint/2010/main" xmlns="" val="607916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1988" name="Picture 4" descr="https://powerpoint.officeapps.live.com/pods/GetClipboardImage.ashx?Id=7f62deed-d36c-4400-b998-e3511db546e1&amp;DC=US1C&amp;wdoverrides=GetClipboardImageEnabled:true"/>
          <p:cNvPicPr>
            <a:picLocks noChangeAspect="1" noChangeArrowheads="1"/>
          </p:cNvPicPr>
          <p:nvPr/>
        </p:nvPicPr>
        <p:blipFill>
          <a:blip r:embed="rId2" cstate="print"/>
          <a:srcRect/>
          <a:stretch>
            <a:fillRect/>
          </a:stretch>
        </p:blipFill>
        <p:spPr bwMode="auto">
          <a:xfrm>
            <a:off x="1" y="0"/>
            <a:ext cx="9143999" cy="6857999"/>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https://powerpoint.officeapps.live.com/pods/GetClipboardImage.ashx?Id=90acff6e-7dee-4785-b622-2afcad692c02&amp;DC=US2C&amp;wdoverrides=GetClipboardImageEnabled:true"/>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powerpoint.officeapps.live.com/pods/GetClipboardImage.ashx?Id=3836c7a8-0f37-4658-bd9b-991958fe56a7&amp;DC=US2C&amp;wdoverrides=GetClipboardImageEnabled:true"/>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7">
            <a:extLst>
              <a:ext uri="{FF2B5EF4-FFF2-40B4-BE49-F238E27FC236}">
                <a16:creationId xmlns="" xmlns:a16="http://schemas.microsoft.com/office/drawing/2014/main" id="{542A1125-BEEF-4B06-B7A6-5C89AFBF80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rgbClr val="5E43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9">
            <a:extLst>
              <a:ext uri="{FF2B5EF4-FFF2-40B4-BE49-F238E27FC236}">
                <a16:creationId xmlns="" xmlns:a16="http://schemas.microsoft.com/office/drawing/2014/main" id="{341AF29A-C02E-4F6E-AE31-4D61F939D5C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480060"/>
            <a:ext cx="8428482"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64803267-175B-4586-A120-09F386B975F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82600" y="643468"/>
            <a:ext cx="8178800"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vector graphics&#10;&#10;Description automatically generated">
            <a:extLst>
              <a:ext uri="{FF2B5EF4-FFF2-40B4-BE49-F238E27FC236}">
                <a16:creationId xmlns="" xmlns:a16="http://schemas.microsoft.com/office/drawing/2014/main" id="{92F9FCFF-580F-4270-959D-2732051B02C7}"/>
              </a:ext>
            </a:extLst>
          </p:cNvPr>
          <p:cNvPicPr>
            <a:picLocks noChangeAspect="1"/>
          </p:cNvPicPr>
          <p:nvPr/>
        </p:nvPicPr>
        <p:blipFill>
          <a:blip r:embed="rId2" cstate="print">
            <a:extLst>
              <a:ext uri="{28A0092B-C50C-407E-A947-70E740481C1C}">
                <a14:useLocalDpi xmlns="" xmlns:a14="http://schemas.microsoft.com/office/drawing/2010/main" val="0"/>
              </a:ext>
              <a:ext uri="{837473B0-CC2E-450A-ABE3-18F120FF3D39}">
                <a1611:picAttrSrcUrl xmlns="" xmlns:a1611="http://schemas.microsoft.com/office/drawing/2016/11/main" r:id="rId3"/>
              </a:ext>
            </a:extLst>
          </a:blip>
          <a:stretch>
            <a:fillRect/>
          </a:stretch>
        </p:blipFill>
        <p:spPr>
          <a:xfrm>
            <a:off x="2845198" y="1123527"/>
            <a:ext cx="3453600" cy="4604800"/>
          </a:xfrm>
          <a:prstGeom prst="rect">
            <a:avLst/>
          </a:prstGeom>
        </p:spPr>
      </p:pic>
    </p:spTree>
    <p:extLst>
      <p:ext uri="{BB962C8B-B14F-4D97-AF65-F5344CB8AC3E}">
        <p14:creationId xmlns="" xmlns:p14="http://schemas.microsoft.com/office/powerpoint/2010/main" val="2304868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8294908-8B00-4F58-BBBA-20F71A40AA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xmlns="" id="{4364C879-1404-4203-8E9D-CC5DE0A621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84617302-4B0D-4351-A6BB-6F0930D943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xmlns="" id="{DA2C7802-C2E0-4218-8F89-8DD7CCD2CD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xmlns="" id="{A6D7111A-21E5-4EE9-8A78-10E5530F01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xmlns="" id="{A3969E80-A77B-49FC-9122-D89AFD5EE1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xmlns="" id="{1849CA57-76BD-4CF2-80BA-D7A46A01B7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xmlns="" id="{35E9085E-E730-4768-83D4-6CB7E98971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xmlns="" id="{973272FE-A474-4CAE-8CA2-BCC8B476C3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xmlns="" id="{D5583018-6953-4061-9B4E-D974B77B97E9}"/>
              </a:ext>
            </a:extLst>
          </p:cNvPr>
          <p:cNvSpPr>
            <a:spLocks noGrp="1"/>
          </p:cNvSpPr>
          <p:nvPr>
            <p:ph type="subTitle" idx="1"/>
          </p:nvPr>
        </p:nvSpPr>
        <p:spPr>
          <a:xfrm>
            <a:off x="0" y="1219200"/>
            <a:ext cx="9144000" cy="5638800"/>
          </a:xfrm>
          <a:noFill/>
        </p:spPr>
        <p:txBody>
          <a:bodyPr>
            <a:noAutofit/>
          </a:bodyPr>
          <a:lstStyle/>
          <a:p>
            <a:endParaRPr lang="en-US" sz="2000" dirty="0" smtClean="0">
              <a:solidFill>
                <a:schemeClr val="tx1"/>
              </a:solidFill>
              <a:latin typeface="Arial" pitchFamily="34" charset="0"/>
              <a:ea typeface="Times New Roman" panose="02020603050405020304" pitchFamily="18" charset="0"/>
              <a:cs typeface="Arial" pitchFamily="34" charset="0"/>
            </a:endParaRPr>
          </a:p>
          <a:p>
            <a:r>
              <a:rPr lang="en-US" sz="2000" dirty="0" smtClean="0">
                <a:solidFill>
                  <a:schemeClr val="tx1"/>
                </a:solidFill>
                <a:latin typeface="Arial" pitchFamily="34" charset="0"/>
                <a:ea typeface="Times New Roman" panose="02020603050405020304" pitchFamily="18" charset="0"/>
                <a:cs typeface="Arial" pitchFamily="34" charset="0"/>
              </a:rPr>
              <a:t>   </a:t>
            </a:r>
            <a:r>
              <a:rPr lang="en-US" sz="2000" dirty="0" err="1" smtClean="0">
                <a:solidFill>
                  <a:schemeClr val="tx1"/>
                </a:solidFill>
                <a:latin typeface="Arial" pitchFamily="34" charset="0"/>
                <a:ea typeface="Times New Roman" panose="02020603050405020304" pitchFamily="18" charset="0"/>
                <a:cs typeface="Arial" pitchFamily="34" charset="0"/>
              </a:rPr>
              <a:t>Bonetti</a:t>
            </a:r>
            <a:r>
              <a:rPr lang="en-US" sz="2000" dirty="0" smtClean="0">
                <a:solidFill>
                  <a:schemeClr val="tx1"/>
                </a:solidFill>
                <a:latin typeface="Arial" pitchFamily="34" charset="0"/>
                <a:ea typeface="Times New Roman" panose="02020603050405020304" pitchFamily="18" charset="0"/>
                <a:cs typeface="Arial" pitchFamily="34" charset="0"/>
              </a:rPr>
              <a:t>, F., </a:t>
            </a:r>
            <a:r>
              <a:rPr lang="en-US" sz="2000" dirty="0" err="1" smtClean="0">
                <a:solidFill>
                  <a:schemeClr val="tx1"/>
                </a:solidFill>
                <a:latin typeface="Arial" pitchFamily="34" charset="0"/>
                <a:ea typeface="Times New Roman" panose="02020603050405020304" pitchFamily="18" charset="0"/>
                <a:cs typeface="Arial" pitchFamily="34" charset="0"/>
              </a:rPr>
              <a:t>Warnaby</a:t>
            </a:r>
            <a:r>
              <a:rPr lang="en-US" sz="2000" dirty="0" smtClean="0">
                <a:solidFill>
                  <a:schemeClr val="tx1"/>
                </a:solidFill>
                <a:latin typeface="Arial" pitchFamily="34" charset="0"/>
                <a:ea typeface="Times New Roman" panose="02020603050405020304" pitchFamily="18" charset="0"/>
                <a:cs typeface="Arial" pitchFamily="34" charset="0"/>
              </a:rPr>
              <a:t>, G. and Quinn, L., 2018. Augmented reality and virtual reality in physical and online retailing: A review, synthesis and research agenda. In </a:t>
            </a:r>
            <a:r>
              <a:rPr lang="en-IN" sz="2000" i="1" dirty="0" smtClean="0">
                <a:solidFill>
                  <a:schemeClr val="tx1"/>
                </a:solidFill>
                <a:latin typeface="Arial" pitchFamily="34" charset="0"/>
                <a:ea typeface="Times New Roman" panose="02020603050405020304" pitchFamily="18" charset="0"/>
                <a:cs typeface="Arial" pitchFamily="34" charset="0"/>
              </a:rPr>
              <a:t>Augmented reality and virtual reality</a:t>
            </a:r>
            <a:r>
              <a:rPr lang="en-IN" sz="2000" dirty="0" smtClean="0">
                <a:solidFill>
                  <a:schemeClr val="tx1"/>
                </a:solidFill>
                <a:latin typeface="Arial" pitchFamily="34" charset="0"/>
                <a:ea typeface="Times New Roman" panose="02020603050405020304" pitchFamily="18" charset="0"/>
                <a:cs typeface="Arial" pitchFamily="34" charset="0"/>
              </a:rPr>
              <a:t> (pp. 119-132). Springer, Cham.</a:t>
            </a:r>
          </a:p>
          <a:p>
            <a:pPr algn="just">
              <a:lnSpc>
                <a:spcPct val="150000"/>
              </a:lnSpc>
              <a:spcAft>
                <a:spcPts val="1000"/>
              </a:spcAft>
            </a:pPr>
            <a:r>
              <a:rPr lang="en-IN" sz="2000" dirty="0" smtClean="0">
                <a:solidFill>
                  <a:schemeClr val="tx1"/>
                </a:solidFill>
                <a:latin typeface="Arial" pitchFamily="34" charset="0"/>
                <a:ea typeface="Times New Roman" panose="02020603050405020304" pitchFamily="18" charset="0"/>
                <a:cs typeface="Arial" pitchFamily="34" charset="0"/>
              </a:rPr>
              <a:t>  </a:t>
            </a:r>
            <a:r>
              <a:rPr lang="en-IN" sz="2000" dirty="0" smtClean="0">
                <a:solidFill>
                  <a:schemeClr val="tx1"/>
                </a:solidFill>
                <a:latin typeface="Arial" pitchFamily="34" charset="0"/>
                <a:ea typeface="Times New Roman" panose="02020603050405020304" pitchFamily="18" charset="0"/>
                <a:cs typeface="Arial" pitchFamily="34" charset="0"/>
              </a:rPr>
              <a:t> </a:t>
            </a:r>
          </a:p>
          <a:p>
            <a:pPr algn="just">
              <a:lnSpc>
                <a:spcPct val="150000"/>
              </a:lnSpc>
              <a:spcAft>
                <a:spcPts val="1000"/>
              </a:spcAft>
            </a:pPr>
            <a:r>
              <a:rPr lang="en-US" sz="2000" dirty="0" smtClean="0">
                <a:solidFill>
                  <a:schemeClr val="tx1"/>
                </a:solidFill>
                <a:latin typeface="Arial" pitchFamily="34" charset="0"/>
                <a:ea typeface="Times New Roman" panose="02020603050405020304" pitchFamily="18" charset="0"/>
                <a:cs typeface="Arial" pitchFamily="34" charset="0"/>
              </a:rPr>
              <a:t>     Hickey, S., 2019. </a:t>
            </a:r>
            <a:r>
              <a:rPr lang="en-IN" sz="2000" i="1" dirty="0" smtClean="0">
                <a:solidFill>
                  <a:schemeClr val="tx1"/>
                </a:solidFill>
                <a:latin typeface="Arial" pitchFamily="34" charset="0"/>
                <a:ea typeface="Times New Roman" panose="02020603050405020304" pitchFamily="18" charset="0"/>
                <a:cs typeface="Arial" pitchFamily="34" charset="0"/>
              </a:rPr>
              <a:t>M&amp;S Must Hope </a:t>
            </a:r>
            <a:r>
              <a:rPr lang="en-IN" sz="2000" i="1" dirty="0" err="1" smtClean="0">
                <a:solidFill>
                  <a:schemeClr val="tx1"/>
                </a:solidFill>
                <a:latin typeface="Arial" pitchFamily="34" charset="0"/>
                <a:ea typeface="Times New Roman" panose="02020603050405020304" pitchFamily="18" charset="0"/>
                <a:cs typeface="Arial" pitchFamily="34" charset="0"/>
              </a:rPr>
              <a:t>Ocado</a:t>
            </a:r>
            <a:r>
              <a:rPr lang="en-IN" sz="2000" i="1" dirty="0" smtClean="0">
                <a:solidFill>
                  <a:schemeClr val="tx1"/>
                </a:solidFill>
                <a:latin typeface="Arial" pitchFamily="34" charset="0"/>
                <a:ea typeface="Times New Roman" panose="02020603050405020304" pitchFamily="18" charset="0"/>
                <a:cs typeface="Arial" pitchFamily="34" charset="0"/>
              </a:rPr>
              <a:t> Will Turn Its Food Problems Into Trifles</a:t>
            </a:r>
            <a:r>
              <a:rPr lang="en-IN" sz="2000" dirty="0" smtClean="0">
                <a:solidFill>
                  <a:schemeClr val="tx1"/>
                </a:solidFill>
                <a:latin typeface="Arial" pitchFamily="34" charset="0"/>
                <a:ea typeface="Times New Roman" panose="02020603050405020304" pitchFamily="18" charset="0"/>
                <a:cs typeface="Arial" pitchFamily="34" charset="0"/>
              </a:rPr>
              <a:t>. [online the Guardian. Available at: &lt;https://www.theguardian.com/business/2019/may/19/marks-and-spencer-ocado-food-problems&gt; [Accessed 30 October 2020].</a:t>
            </a:r>
          </a:p>
          <a:p>
            <a:pPr algn="just">
              <a:lnSpc>
                <a:spcPct val="150000"/>
              </a:lnSpc>
              <a:spcAft>
                <a:spcPts val="1000"/>
              </a:spcAft>
            </a:pPr>
            <a:endParaRPr lang="en-IN" sz="2000" dirty="0" smtClean="0">
              <a:solidFill>
                <a:schemeClr val="tx1"/>
              </a:solidFill>
              <a:latin typeface="Arial" pitchFamily="34" charset="0"/>
              <a:ea typeface="Times New Roman" panose="02020603050405020304" pitchFamily="18" charset="0"/>
              <a:cs typeface="Arial" pitchFamily="34" charset="0"/>
            </a:endParaRPr>
          </a:p>
          <a:p>
            <a:pPr algn="just">
              <a:lnSpc>
                <a:spcPct val="150000"/>
              </a:lnSpc>
              <a:spcAft>
                <a:spcPts val="1000"/>
              </a:spcAft>
            </a:pPr>
            <a:endParaRPr lang="en-IN" sz="1800" dirty="0">
              <a:effectLst/>
              <a:latin typeface="Times New Roman" panose="02020603050405020304" pitchFamily="18" charset="0"/>
              <a:ea typeface="Times New Roman" panose="02020603050405020304" pitchFamily="18" charset="0"/>
            </a:endParaRPr>
          </a:p>
        </p:txBody>
      </p:sp>
      <p:sp>
        <p:nvSpPr>
          <p:cNvPr id="2" name="Title 1">
            <a:extLst>
              <a:ext uri="{FF2B5EF4-FFF2-40B4-BE49-F238E27FC236}">
                <a16:creationId xmlns:a16="http://schemas.microsoft.com/office/drawing/2014/main" xmlns="" id="{4028E3AD-495B-4ADA-A71E-0A0E2C93F8A7}"/>
              </a:ext>
            </a:extLst>
          </p:cNvPr>
          <p:cNvSpPr>
            <a:spLocks noGrp="1"/>
          </p:cNvSpPr>
          <p:nvPr>
            <p:ph type="ctrTitle"/>
          </p:nvPr>
        </p:nvSpPr>
        <p:spPr>
          <a:xfrm>
            <a:off x="1285876" y="34073"/>
            <a:ext cx="6873272" cy="1186139"/>
          </a:xfrm>
          <a:noFill/>
        </p:spPr>
        <p:txBody>
          <a:bodyPr anchor="ctr">
            <a:normAutofit/>
          </a:bodyPr>
          <a:lstStyle/>
          <a:p>
            <a:r>
              <a:rPr lang="en-IN" sz="4800" b="1" dirty="0">
                <a:latin typeface="Arial Black" pitchFamily="34" charset="0"/>
              </a:rPr>
              <a:t>References</a:t>
            </a:r>
          </a:p>
        </p:txBody>
      </p:sp>
      <p:sp>
        <p:nvSpPr>
          <p:cNvPr id="26" name="Freeform: Shape 25">
            <a:extLst>
              <a:ext uri="{FF2B5EF4-FFF2-40B4-BE49-F238E27FC236}">
                <a16:creationId xmlns:a16="http://schemas.microsoft.com/office/drawing/2014/main" xmlns="" id="{E07981EA-05A6-437C-88D7-B377B92B03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xmlns="" id="{15E3C750-986E-4769-B1AE-49289FBEE7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3074143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8294908-8B00-4F58-BBBA-20F71A40AA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xmlns="" id="{4364C879-1404-4203-8E9D-CC5DE0A621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84617302-4B0D-4351-A6BB-6F0930D943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xmlns="" id="{DA2C7802-C2E0-4218-8F89-8DD7CCD2CD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xmlns="" id="{A6D7111A-21E5-4EE9-8A78-10E5530F01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xmlns="" id="{A3969E80-A77B-49FC-9122-D89AFD5EE1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xmlns="" id="{1849CA57-76BD-4CF2-80BA-D7A46A01B7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xmlns="" id="{35E9085E-E730-4768-83D4-6CB7E98971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xmlns="" id="{973272FE-A474-4CAE-8CA2-BCC8B476C3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xmlns="" id="{D5583018-6953-4061-9B4E-D974B77B97E9}"/>
              </a:ext>
            </a:extLst>
          </p:cNvPr>
          <p:cNvSpPr>
            <a:spLocks noGrp="1"/>
          </p:cNvSpPr>
          <p:nvPr>
            <p:ph type="subTitle" idx="1"/>
          </p:nvPr>
        </p:nvSpPr>
        <p:spPr>
          <a:xfrm>
            <a:off x="0" y="685800"/>
            <a:ext cx="9144000" cy="5808892"/>
          </a:xfrm>
          <a:noFill/>
        </p:spPr>
        <p:txBody>
          <a:bodyPr>
            <a:noAutofit/>
          </a:bodyPr>
          <a:lstStyle/>
          <a:p>
            <a:pPr algn="just">
              <a:lnSpc>
                <a:spcPct val="150000"/>
              </a:lnSpc>
              <a:spcBef>
                <a:spcPts val="2400"/>
              </a:spcBef>
            </a:pPr>
            <a:endParaRPr lang="en-IN" sz="2000" b="1" kern="0" dirty="0">
              <a:solidFill>
                <a:schemeClr val="tx1"/>
              </a:solidFill>
              <a:effectLst/>
              <a:latin typeface="Arial" pitchFamily="34" charset="0"/>
              <a:cs typeface="Arial" pitchFamily="34" charset="0"/>
            </a:endParaRPr>
          </a:p>
          <a:p>
            <a:pPr algn="just">
              <a:lnSpc>
                <a:spcPct val="150000"/>
              </a:lnSpc>
              <a:spcAft>
                <a:spcPts val="1000"/>
              </a:spcAft>
            </a:pPr>
            <a:r>
              <a:rPr lang="en-US" sz="2000" dirty="0" smtClean="0">
                <a:solidFill>
                  <a:schemeClr val="tx1"/>
                </a:solidFill>
                <a:effectLst/>
                <a:latin typeface="Arial" pitchFamily="34" charset="0"/>
                <a:ea typeface="Times New Roman" panose="02020603050405020304" pitchFamily="18" charset="0"/>
                <a:cs typeface="Arial" pitchFamily="34" charset="0"/>
              </a:rPr>
              <a:t>    Martin</a:t>
            </a:r>
            <a:r>
              <a:rPr lang="en-US" sz="2000" dirty="0">
                <a:solidFill>
                  <a:schemeClr val="tx1"/>
                </a:solidFill>
                <a:effectLst/>
                <a:latin typeface="Arial" pitchFamily="34" charset="0"/>
                <a:ea typeface="Times New Roman" panose="02020603050405020304" pitchFamily="18" charset="0"/>
                <a:cs typeface="Arial" pitchFamily="34" charset="0"/>
              </a:rPr>
              <a:t>, W., 2016. </a:t>
            </a:r>
            <a:r>
              <a:rPr lang="en-IN" sz="2000" i="1" dirty="0">
                <a:solidFill>
                  <a:schemeClr val="tx1"/>
                </a:solidFill>
                <a:effectLst/>
                <a:latin typeface="Arial" pitchFamily="34" charset="0"/>
                <a:ea typeface="Times New Roman" panose="02020603050405020304" pitchFamily="18" charset="0"/>
                <a:cs typeface="Arial" pitchFamily="34" charset="0"/>
              </a:rPr>
              <a:t>Amazon Is Officially Launching A New Service That Threatens Ocado's Existence</a:t>
            </a:r>
            <a:r>
              <a:rPr lang="en-IN" sz="2000" dirty="0">
                <a:solidFill>
                  <a:schemeClr val="tx1"/>
                </a:solidFill>
                <a:effectLst/>
                <a:latin typeface="Arial" pitchFamily="34" charset="0"/>
                <a:ea typeface="Times New Roman" panose="02020603050405020304" pitchFamily="18" charset="0"/>
                <a:cs typeface="Arial" pitchFamily="34" charset="0"/>
              </a:rPr>
              <a:t>. [online] Business Insider. Available at: &lt;https://www.businessinsider.in/finance/Amazon-is-officially-launching-a-new-service-that-threatens160Ocados-existence/articleshow/52670994.cms&gt; [Accessed 30 October 2020</a:t>
            </a:r>
            <a:r>
              <a:rPr lang="en-IN" sz="2000" dirty="0" smtClean="0">
                <a:solidFill>
                  <a:schemeClr val="tx1"/>
                </a:solidFill>
                <a:effectLst/>
                <a:latin typeface="Arial" pitchFamily="34" charset="0"/>
                <a:ea typeface="Times New Roman" panose="02020603050405020304" pitchFamily="18" charset="0"/>
                <a:cs typeface="Arial" pitchFamily="34" charset="0"/>
              </a:rPr>
              <a:t>].</a:t>
            </a:r>
          </a:p>
          <a:p>
            <a:pPr algn="just">
              <a:lnSpc>
                <a:spcPct val="150000"/>
              </a:lnSpc>
              <a:spcAft>
                <a:spcPts val="1000"/>
              </a:spcAft>
            </a:pPr>
            <a:r>
              <a:rPr lang="en-US" sz="2000" dirty="0" smtClean="0">
                <a:solidFill>
                  <a:srgbClr val="000000"/>
                </a:solidFill>
                <a:latin typeface="Arial" pitchFamily="34" charset="0"/>
                <a:ea typeface="Times New Roman" panose="02020603050405020304" pitchFamily="18" charset="0"/>
                <a:cs typeface="Arial" pitchFamily="34" charset="0"/>
              </a:rPr>
              <a:t>    McDonald, C., 2018. </a:t>
            </a:r>
            <a:r>
              <a:rPr lang="en-IN" sz="2000" i="1" dirty="0" smtClean="0">
                <a:solidFill>
                  <a:schemeClr val="tx1"/>
                </a:solidFill>
                <a:latin typeface="Arial" pitchFamily="34" charset="0"/>
                <a:ea typeface="Times New Roman" panose="02020603050405020304" pitchFamily="18" charset="0"/>
                <a:cs typeface="Arial" pitchFamily="34" charset="0"/>
              </a:rPr>
              <a:t>How </a:t>
            </a:r>
            <a:r>
              <a:rPr lang="en-IN" sz="2000" i="1" dirty="0" err="1" smtClean="0">
                <a:solidFill>
                  <a:schemeClr val="tx1"/>
                </a:solidFill>
                <a:latin typeface="Arial" pitchFamily="34" charset="0"/>
                <a:ea typeface="Times New Roman" panose="02020603050405020304" pitchFamily="18" charset="0"/>
                <a:cs typeface="Arial" pitchFamily="34" charset="0"/>
              </a:rPr>
              <a:t>Ocado</a:t>
            </a:r>
            <a:r>
              <a:rPr lang="en-IN" sz="2000" i="1" dirty="0" smtClean="0">
                <a:solidFill>
                  <a:schemeClr val="tx1"/>
                </a:solidFill>
                <a:latin typeface="Arial" pitchFamily="34" charset="0"/>
                <a:ea typeface="Times New Roman" panose="02020603050405020304" pitchFamily="18" charset="0"/>
                <a:cs typeface="Arial" pitchFamily="34" charset="0"/>
              </a:rPr>
              <a:t> Has Disrupted Its Own Model</a:t>
            </a:r>
            <a:r>
              <a:rPr lang="en-IN" sz="2000" dirty="0" smtClean="0">
                <a:solidFill>
                  <a:schemeClr val="tx1"/>
                </a:solidFill>
                <a:latin typeface="Arial" pitchFamily="34" charset="0"/>
                <a:ea typeface="Times New Roman" panose="02020603050405020304" pitchFamily="18" charset="0"/>
                <a:cs typeface="Arial" pitchFamily="34" charset="0"/>
              </a:rPr>
              <a:t>. [online] ComputerWeekly.com. Available at: &lt;https://www.computerweekly.com/news/252448108/How-Ocado-has-disrupted-its-own-model&gt; [Accessed 30 October 2020].</a:t>
            </a:r>
          </a:p>
          <a:p>
            <a:pPr algn="just">
              <a:lnSpc>
                <a:spcPct val="150000"/>
              </a:lnSpc>
              <a:spcAft>
                <a:spcPts val="1000"/>
              </a:spcAft>
            </a:pPr>
            <a:endParaRPr lang="en-IN" sz="2000" dirty="0" smtClean="0">
              <a:solidFill>
                <a:schemeClr val="tx1"/>
              </a:solidFill>
              <a:effectLst/>
              <a:latin typeface="Arial" pitchFamily="34" charset="0"/>
              <a:ea typeface="Times New Roman" panose="02020603050405020304" pitchFamily="18" charset="0"/>
              <a:cs typeface="Arial" pitchFamily="34" charset="0"/>
            </a:endParaRPr>
          </a:p>
          <a:p>
            <a:pPr algn="just">
              <a:lnSpc>
                <a:spcPct val="150000"/>
              </a:lnSpc>
              <a:spcAft>
                <a:spcPts val="1000"/>
              </a:spcAft>
            </a:pPr>
            <a:endParaRPr lang="en-IN" sz="2000" dirty="0">
              <a:solidFill>
                <a:schemeClr val="tx1"/>
              </a:solidFill>
              <a:effectLst/>
              <a:latin typeface="Arial" pitchFamily="34" charset="0"/>
              <a:ea typeface="Times New Roman" panose="02020603050405020304" pitchFamily="18" charset="0"/>
              <a:cs typeface="Arial" pitchFamily="34" charset="0"/>
            </a:endParaRPr>
          </a:p>
        </p:txBody>
      </p:sp>
      <p:sp>
        <p:nvSpPr>
          <p:cNvPr id="26" name="Freeform: Shape 25">
            <a:extLst>
              <a:ext uri="{FF2B5EF4-FFF2-40B4-BE49-F238E27FC236}">
                <a16:creationId xmlns:a16="http://schemas.microsoft.com/office/drawing/2014/main" xmlns="" id="{E07981EA-05A6-437C-88D7-B377B92B03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xmlns="" id="{15E3C750-986E-4769-B1AE-49289FBEE7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3074143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8294908-8B00-4F58-BBBA-20F71A40AA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xmlns="" id="{4364C879-1404-4203-8E9D-CC5DE0A621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84617302-4B0D-4351-A6BB-6F0930D943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xmlns="" id="{DA2C7802-C2E0-4218-8F89-8DD7CCD2CD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xmlns="" id="{A6D7111A-21E5-4EE9-8A78-10E5530F01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xmlns="" id="{A3969E80-A77B-49FC-9122-D89AFD5EE1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xmlns="" id="{1849CA57-76BD-4CF2-80BA-D7A46A01B7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xmlns="" id="{35E9085E-E730-4768-83D4-6CB7E98971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xmlns="" id="{973272FE-A474-4CAE-8CA2-BCC8B476C3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xmlns="" id="{D5583018-6953-4061-9B4E-D974B77B97E9}"/>
              </a:ext>
            </a:extLst>
          </p:cNvPr>
          <p:cNvSpPr>
            <a:spLocks noGrp="1"/>
          </p:cNvSpPr>
          <p:nvPr>
            <p:ph type="subTitle" idx="1"/>
          </p:nvPr>
        </p:nvSpPr>
        <p:spPr>
          <a:xfrm>
            <a:off x="228600" y="381001"/>
            <a:ext cx="8686800" cy="6113692"/>
          </a:xfrm>
          <a:noFill/>
        </p:spPr>
        <p:txBody>
          <a:bodyPr>
            <a:noAutofit/>
          </a:bodyPr>
          <a:lstStyle/>
          <a:p>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(2018). </a:t>
            </a:r>
            <a:r>
              <a:rPr lang="en-GB" sz="2000" i="1" dirty="0" smtClean="0">
                <a:solidFill>
                  <a:schemeClr val="tx1"/>
                </a:solidFill>
                <a:latin typeface="Arial" pitchFamily="34" charset="0"/>
                <a:cs typeface="Arial" pitchFamily="34" charset="0"/>
              </a:rPr>
              <a:t>Our core pillars</a:t>
            </a:r>
            <a:r>
              <a:rPr lang="en-GB" sz="2000" dirty="0" smtClean="0">
                <a:solidFill>
                  <a:schemeClr val="tx1"/>
                </a:solidFill>
                <a:latin typeface="Arial" pitchFamily="34" charset="0"/>
                <a:cs typeface="Arial" pitchFamily="34" charset="0"/>
              </a:rPr>
              <a:t>. [online] </a:t>
            </a:r>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Group. Available at: https://www.ocadogroup.com/our-responsible-business/our-core-pillars [Accessed 4 Nov. 2020].</a:t>
            </a:r>
          </a:p>
          <a:p>
            <a:endParaRPr lang="en-GB" sz="2000" dirty="0" smtClean="0">
              <a:solidFill>
                <a:schemeClr val="tx1"/>
              </a:solidFill>
              <a:latin typeface="Arial" pitchFamily="34" charset="0"/>
              <a:cs typeface="Arial" pitchFamily="34" charset="0"/>
            </a:endParaRPr>
          </a:p>
          <a:p>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(2019). </a:t>
            </a:r>
            <a:r>
              <a:rPr lang="en-GB" sz="2000" i="1" dirty="0" smtClean="0">
                <a:solidFill>
                  <a:schemeClr val="tx1"/>
                </a:solidFill>
                <a:latin typeface="Arial" pitchFamily="34" charset="0"/>
                <a:cs typeface="Arial" pitchFamily="34" charset="0"/>
              </a:rPr>
              <a:t>Supply </a:t>
            </a:r>
            <a:r>
              <a:rPr lang="en-GB" sz="2000" i="1"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[online] Supplyocado.com. Available at: https://supplyocado.com/ [Accessed 4 Nov. 2020].</a:t>
            </a:r>
          </a:p>
          <a:p>
            <a:endParaRPr lang="en-GB" sz="2000" dirty="0" smtClean="0">
              <a:solidFill>
                <a:schemeClr val="tx1"/>
              </a:solidFill>
              <a:latin typeface="Arial" pitchFamily="34" charset="0"/>
              <a:cs typeface="Arial" pitchFamily="34" charset="0"/>
            </a:endParaRPr>
          </a:p>
          <a:p>
            <a:r>
              <a:rPr lang="en-GB" sz="2000" dirty="0" smtClean="0">
                <a:solidFill>
                  <a:schemeClr val="tx1"/>
                </a:solidFill>
                <a:latin typeface="Arial" pitchFamily="34" charset="0"/>
                <a:cs typeface="Arial" pitchFamily="34" charset="0"/>
              </a:rPr>
              <a:t>     ‌</a:t>
            </a:r>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(2020). </a:t>
            </a:r>
            <a:r>
              <a:rPr lang="en-GB" sz="2000" i="1" dirty="0" smtClean="0">
                <a:solidFill>
                  <a:schemeClr val="tx1"/>
                </a:solidFill>
                <a:latin typeface="Arial" pitchFamily="34" charset="0"/>
                <a:cs typeface="Arial" pitchFamily="34" charset="0"/>
              </a:rPr>
              <a:t>Ocad0 Waste | Sustainability</a:t>
            </a:r>
            <a:r>
              <a:rPr lang="en-GB" sz="2000" dirty="0" smtClean="0">
                <a:solidFill>
                  <a:schemeClr val="tx1"/>
                </a:solidFill>
                <a:latin typeface="Arial" pitchFamily="34" charset="0"/>
                <a:cs typeface="Arial" pitchFamily="34" charset="0"/>
              </a:rPr>
              <a:t>. [online] </a:t>
            </a:r>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Available at: https://sustainability.ocadoretail.com/ [Accessed 4 Nov. 2020].</a:t>
            </a:r>
            <a:r>
              <a:rPr lang="en-GB" sz="2000" dirty="0" smtClean="0">
                <a:solidFill>
                  <a:schemeClr val="tx1"/>
                </a:solidFill>
                <a:latin typeface="Arial" pitchFamily="34" charset="0"/>
                <a:cs typeface="Arial" pitchFamily="34" charset="0"/>
              </a:rPr>
              <a:t>‌</a:t>
            </a:r>
          </a:p>
          <a:p>
            <a:r>
              <a:rPr lang="en-GB" sz="2000" dirty="0" smtClean="0">
                <a:solidFill>
                  <a:schemeClr val="tx1"/>
                </a:solidFill>
                <a:latin typeface="Arial" pitchFamily="34" charset="0"/>
                <a:cs typeface="Arial" pitchFamily="34" charset="0"/>
              </a:rPr>
              <a:t>Stevens </a:t>
            </a:r>
            <a:r>
              <a:rPr lang="en-GB" sz="2000" dirty="0" smtClean="0">
                <a:solidFill>
                  <a:schemeClr val="tx1"/>
                </a:solidFill>
                <a:latin typeface="Arial" pitchFamily="34" charset="0"/>
                <a:cs typeface="Arial" pitchFamily="34" charset="0"/>
              </a:rPr>
              <a:t>, B.2020)</a:t>
            </a:r>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 begins accepting new customers for a first time in four months[online]ChargedRetail,2020.Available:&lt;&lt;https:chargedretail.co.uk/2020/07/29/</a:t>
            </a:r>
            <a:r>
              <a:rPr lang="en-GB" sz="2000" dirty="0" err="1" smtClean="0">
                <a:solidFill>
                  <a:schemeClr val="tx1"/>
                </a:solidFill>
                <a:latin typeface="Arial" pitchFamily="34" charset="0"/>
                <a:cs typeface="Arial" pitchFamily="34" charset="0"/>
              </a:rPr>
              <a:t>ocado</a:t>
            </a:r>
            <a:r>
              <a:rPr lang="en-GB" sz="2000" dirty="0" smtClean="0">
                <a:solidFill>
                  <a:schemeClr val="tx1"/>
                </a:solidFill>
                <a:latin typeface="Arial" pitchFamily="34" charset="0"/>
                <a:cs typeface="Arial" pitchFamily="34" charset="0"/>
              </a:rPr>
              <a:t>-begins accepting-new-customers-for-the-first-time-in-four-months&gt;&gt; Visited 03/11/20</a:t>
            </a:r>
            <a:endParaRPr lang="en-GB" sz="2000" dirty="0" smtClean="0">
              <a:solidFill>
                <a:schemeClr val="tx1"/>
              </a:solidFill>
              <a:latin typeface="Arial" pitchFamily="34" charset="0"/>
              <a:cs typeface="Arial" pitchFamily="34" charset="0"/>
            </a:endParaRPr>
          </a:p>
          <a:p>
            <a:endParaRPr lang="en-GB" sz="2000" dirty="0" smtClean="0">
              <a:solidFill>
                <a:schemeClr val="tx1"/>
              </a:solidFill>
              <a:latin typeface="Arial" pitchFamily="34" charset="0"/>
              <a:cs typeface="Arial" pitchFamily="34" charset="0"/>
            </a:endParaRPr>
          </a:p>
          <a:p>
            <a:r>
              <a:rPr lang="en-GB" sz="2000" dirty="0" smtClean="0">
                <a:solidFill>
                  <a:schemeClr val="tx1"/>
                </a:solidFill>
                <a:latin typeface="Arial" pitchFamily="34" charset="0"/>
                <a:cs typeface="Arial" pitchFamily="34" charset="0"/>
              </a:rPr>
              <a:t>Trustpilot.co.uk,2020  / [Accessed 06 Nov.2020]. </a:t>
            </a:r>
          </a:p>
          <a:p>
            <a:r>
              <a:rPr lang="en-GB" sz="2000" dirty="0" smtClean="0">
                <a:solidFill>
                  <a:schemeClr val="tx1"/>
                </a:solidFill>
                <a:latin typeface="Arial" pitchFamily="34" charset="0"/>
                <a:cs typeface="Arial" pitchFamily="34" charset="0"/>
              </a:rPr>
              <a:t>Ocadogroup.com.2020.,’Ocado Technology’2020.,available at;</a:t>
            </a:r>
            <a:endParaRPr lang="en-US" sz="2000" dirty="0" smtClean="0">
              <a:solidFill>
                <a:schemeClr val="tx1"/>
              </a:solidFill>
              <a:latin typeface="Arial" pitchFamily="34" charset="0"/>
              <a:cs typeface="Arial" pitchFamily="34" charset="0"/>
            </a:endParaRPr>
          </a:p>
          <a:p>
            <a:r>
              <a:rPr lang="en-GB" sz="2000" u="sng" dirty="0" smtClean="0">
                <a:solidFill>
                  <a:schemeClr val="tx1"/>
                </a:solidFill>
                <a:latin typeface="Arial" pitchFamily="34" charset="0"/>
                <a:cs typeface="Arial" pitchFamily="34" charset="0"/>
                <a:hlinkClick r:id="rId3"/>
              </a:rPr>
              <a:t>https://www.ocadogroup.com/technology/technology-pioneers</a:t>
            </a:r>
            <a:r>
              <a:rPr lang="en-GB" sz="2000" dirty="0" smtClean="0">
                <a:solidFill>
                  <a:schemeClr val="tx1"/>
                </a:solidFill>
                <a:latin typeface="Arial" pitchFamily="34" charset="0"/>
                <a:cs typeface="Arial" pitchFamily="34" charset="0"/>
              </a:rPr>
              <a:t>  .,visited 05/11/20.</a:t>
            </a:r>
            <a:endParaRPr lang="en-US" sz="2000" dirty="0" smtClean="0">
              <a:solidFill>
                <a:schemeClr val="tx1"/>
              </a:solidFill>
              <a:latin typeface="Arial" pitchFamily="34" charset="0"/>
              <a:cs typeface="Arial" pitchFamily="34" charset="0"/>
            </a:endParaRPr>
          </a:p>
          <a:p>
            <a:endParaRPr lang="en-GB" sz="2000" dirty="0" smtClean="0">
              <a:solidFill>
                <a:schemeClr val="tx1"/>
              </a:solidFill>
              <a:latin typeface="Arial" pitchFamily="34" charset="0"/>
              <a:cs typeface="Arial" pitchFamily="34" charset="0"/>
            </a:endParaRPr>
          </a:p>
          <a:p>
            <a:pPr algn="just">
              <a:lnSpc>
                <a:spcPct val="150000"/>
              </a:lnSpc>
              <a:spcBef>
                <a:spcPts val="2400"/>
              </a:spcBef>
            </a:pPr>
            <a:endParaRPr lang="en-IN" sz="1800" dirty="0">
              <a:effectLst/>
              <a:latin typeface="Times New Roman" panose="02020603050405020304" pitchFamily="18" charset="0"/>
              <a:ea typeface="Times New Roman" panose="02020603050405020304" pitchFamily="18" charset="0"/>
            </a:endParaRPr>
          </a:p>
        </p:txBody>
      </p:sp>
      <p:sp>
        <p:nvSpPr>
          <p:cNvPr id="26" name="Freeform: Shape 25">
            <a:extLst>
              <a:ext uri="{FF2B5EF4-FFF2-40B4-BE49-F238E27FC236}">
                <a16:creationId xmlns:a16="http://schemas.microsoft.com/office/drawing/2014/main" xmlns="" id="{E07981EA-05A6-437C-88D7-B377B92B03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xmlns="" id="{15E3C750-986E-4769-B1AE-49289FBEE7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3074143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8294908-8B00-4F58-BBBA-20F71A40AA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 xmlns:a16="http://schemas.microsoft.com/office/drawing/2014/main" id="{4364C879-1404-4203-8E9D-CC5DE0A621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41022"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 xmlns:a16="http://schemas.microsoft.com/office/drawing/2014/main" id="{84617302-4B0D-4351-A6BB-6F0930D943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973756" y="-134087"/>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 xmlns:a16="http://schemas.microsoft.com/office/drawing/2014/main" id="{DA2C7802-C2E0-4218-8F89-8DD7CCD2CD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 xmlns:a16="http://schemas.microsoft.com/office/drawing/2014/main" id="{A6D7111A-21E5-4EE9-8A78-10E5530F011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A3969E80-A77B-49FC-9122-D89AFD5EE1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 xmlns:a16="http://schemas.microsoft.com/office/drawing/2014/main" id="{1849CA57-76BD-4CF2-80BA-D7A46A01B7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211282" y="5555952"/>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 xmlns:a16="http://schemas.microsoft.com/office/drawing/2014/main" id="{35E9085E-E730-4768-83D4-6CB7E98971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877311" y="1407984"/>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 xmlns:a16="http://schemas.microsoft.com/office/drawing/2014/main" id="{973272FE-A474-4CAE-8CA2-BCC8B476C3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1176283" y="882213"/>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 xmlns:a16="http://schemas.microsoft.com/office/drawing/2014/main" id="{D5583018-6953-4061-9B4E-D974B77B97E9}"/>
              </a:ext>
            </a:extLst>
          </p:cNvPr>
          <p:cNvSpPr>
            <a:spLocks noGrp="1"/>
          </p:cNvSpPr>
          <p:nvPr>
            <p:ph type="subTitle" idx="1"/>
          </p:nvPr>
        </p:nvSpPr>
        <p:spPr>
          <a:xfrm>
            <a:off x="914400" y="1447800"/>
            <a:ext cx="6781800" cy="2438400"/>
          </a:xfrm>
          <a:noFill/>
        </p:spPr>
        <p:txBody>
          <a:bodyPr>
            <a:normAutofit/>
          </a:bodyPr>
          <a:lstStyle/>
          <a:p>
            <a:pPr algn="just"/>
            <a:r>
              <a:rPr lang="en-IN" sz="6000" b="1" kern="0" dirty="0" smtClean="0">
                <a:solidFill>
                  <a:srgbClr val="000000"/>
                </a:solidFill>
                <a:effectLst/>
                <a:latin typeface="Times New Roman" panose="02020603050405020304" pitchFamily="18" charset="0"/>
              </a:rPr>
              <a:t>   </a:t>
            </a:r>
          </a:p>
          <a:p>
            <a:pPr algn="just"/>
            <a:r>
              <a:rPr lang="en-IN" sz="6000" b="1" kern="0" dirty="0" smtClean="0">
                <a:solidFill>
                  <a:srgbClr val="000000"/>
                </a:solidFill>
                <a:latin typeface="Times New Roman" panose="02020603050405020304" pitchFamily="18" charset="0"/>
              </a:rPr>
              <a:t>   </a:t>
            </a:r>
            <a:r>
              <a:rPr lang="en-IN" sz="6000" b="1" kern="0" dirty="0" smtClean="0">
                <a:solidFill>
                  <a:srgbClr val="000000"/>
                </a:solidFill>
                <a:effectLst/>
                <a:latin typeface="Times New Roman" panose="02020603050405020304" pitchFamily="18" charset="0"/>
              </a:rPr>
              <a:t>Thank </a:t>
            </a:r>
            <a:r>
              <a:rPr lang="en-IN" sz="6000" b="1" kern="0" dirty="0">
                <a:solidFill>
                  <a:srgbClr val="000000"/>
                </a:solidFill>
                <a:effectLst/>
                <a:latin typeface="Times New Roman" panose="02020603050405020304" pitchFamily="18" charset="0"/>
              </a:rPr>
              <a:t>You!!!!!!!!</a:t>
            </a:r>
          </a:p>
          <a:p>
            <a:endParaRPr lang="en-IN" sz="2000" dirty="0">
              <a:solidFill>
                <a:srgbClr val="080808"/>
              </a:solidFill>
            </a:endParaRPr>
          </a:p>
        </p:txBody>
      </p:sp>
      <p:sp>
        <p:nvSpPr>
          <p:cNvPr id="26" name="Freeform: Shape 25">
            <a:extLst>
              <a:ext uri="{FF2B5EF4-FFF2-40B4-BE49-F238E27FC236}">
                <a16:creationId xmlns="" xmlns:a16="http://schemas.microsoft.com/office/drawing/2014/main" id="{E07981EA-05A6-437C-88D7-B377B92B03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943393" y="5778693"/>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 xmlns:a16="http://schemas.microsoft.com/office/drawing/2014/main" id="{15E3C750-986E-4769-B1AE-49289FBEE7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7170047" y="5363544"/>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 xmlns:p14="http://schemas.microsoft.com/office/powerpoint/2010/main" val="23765557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494</TotalTime>
  <Words>944</Words>
  <Application>Microsoft Office PowerPoint</Application>
  <PresentationFormat>On-screen Show (4:3)</PresentationFormat>
  <Paragraphs>115</Paragraphs>
  <Slides>18</Slides>
  <Notes>9</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 ‘Strategies to enhance customer satisfaction for Ocado’  Names:Ionela Filip-Datcu,Daniela Nedelcu,Juliana Lopes,Krum  Evstatiev Marinov Student ‘s numbers: 1922490,1922478,1906785,1922542 The module code: LCBB4000  Module title:Academic skills Lecturer’s name:Tarila Zuofa</vt:lpstr>
      <vt:lpstr>Agenda</vt:lpstr>
      <vt:lpstr>Introduction- Ocado</vt:lpstr>
      <vt:lpstr> Strategies for Ocado</vt:lpstr>
      <vt:lpstr> </vt:lpstr>
      <vt:lpstr>Products </vt:lpstr>
      <vt:lpstr>Slide 7</vt:lpstr>
      <vt:lpstr>Dietary &amp; Lifestyle offers </vt:lpstr>
      <vt:lpstr>Ocado is committed to be the ‘UK’s most sustainable grocer’ </vt:lpstr>
      <vt:lpstr>Ocado ‘helps brands grow’  </vt:lpstr>
      <vt:lpstr>Slide 11</vt:lpstr>
      <vt:lpstr>Slide 12</vt:lpstr>
      <vt:lpstr>Slide 13</vt:lpstr>
      <vt:lpstr>Slide 14</vt:lpstr>
      <vt:lpstr>References</vt:lpstr>
      <vt:lpstr>Slide 16</vt:lpstr>
      <vt:lpstr>Slide 17</vt:lpstr>
      <vt:lpstr>Slide 18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‘Strategies to enhance customer satisfaction for Ocado’  Names:Ionela Filip-Datcu,Daniela Nedelcu,Juliana Lopes,Krum  Evstatiev Marinov Student ‘s numbers: 1922490,1922478,1906785,1922542 The module code: LCBB4000  Module title:Academic skills Lecturer’s name:Tarila Zuofa</dc:title>
  <dc:creator>Oana_Cleo_Luci</dc:creator>
  <cp:lastModifiedBy>Oana_Cleo_Luci</cp:lastModifiedBy>
  <cp:revision>85</cp:revision>
  <dcterms:created xsi:type="dcterms:W3CDTF">2006-08-16T00:00:00Z</dcterms:created>
  <dcterms:modified xsi:type="dcterms:W3CDTF">2020-11-11T19:32:08Z</dcterms:modified>
</cp:coreProperties>
</file>