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9" r:id="rId1"/>
  </p:sldMasterIdLst>
  <p:notesMasterIdLst>
    <p:notesMasterId r:id="rId25"/>
  </p:notesMasterIdLst>
  <p:sldIdLst>
    <p:sldId id="256" r:id="rId2"/>
    <p:sldId id="257" r:id="rId3"/>
    <p:sldId id="258" r:id="rId4"/>
    <p:sldId id="259" r:id="rId5"/>
    <p:sldId id="261" r:id="rId6"/>
    <p:sldId id="260" r:id="rId7"/>
    <p:sldId id="267" r:id="rId8"/>
    <p:sldId id="268" r:id="rId9"/>
    <p:sldId id="269" r:id="rId10"/>
    <p:sldId id="270" r:id="rId11"/>
    <p:sldId id="262" r:id="rId12"/>
    <p:sldId id="263" r:id="rId13"/>
    <p:sldId id="264" r:id="rId14"/>
    <p:sldId id="265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69328" autoAdjust="0"/>
  </p:normalViewPr>
  <p:slideViewPr>
    <p:cSldViewPr snapToGrid="0">
      <p:cViewPr varScale="1">
        <p:scale>
          <a:sx n="63" d="100"/>
          <a:sy n="63" d="100"/>
        </p:scale>
        <p:origin x="94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BAA893-3881-453C-B7EF-97856C78BE7E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</dgm:pt>
    <dgm:pt modelId="{FCC0F23C-09C7-4C9A-90A7-5A87DCDADBB5}">
      <dgm:prSet phldrT="[Text]"/>
      <dgm:spPr/>
      <dgm:t>
        <a:bodyPr/>
        <a:lstStyle/>
        <a:p>
          <a:r>
            <a:rPr lang="en-US" dirty="0" smtClean="0"/>
            <a:t>activation</a:t>
          </a:r>
          <a:endParaRPr lang="en-US" dirty="0"/>
        </a:p>
      </dgm:t>
    </dgm:pt>
    <dgm:pt modelId="{21A4C1F8-EC27-40C4-B7A0-D85EAC152516}" type="parTrans" cxnId="{71C6DF16-F62E-4A94-8402-BDAAEEB3D008}">
      <dgm:prSet/>
      <dgm:spPr/>
      <dgm:t>
        <a:bodyPr/>
        <a:lstStyle/>
        <a:p>
          <a:endParaRPr lang="en-US"/>
        </a:p>
      </dgm:t>
    </dgm:pt>
    <dgm:pt modelId="{64490465-0730-4F63-8E1E-1E4369562DDA}" type="sibTrans" cxnId="{71C6DF16-F62E-4A94-8402-BDAAEEB3D008}">
      <dgm:prSet/>
      <dgm:spPr/>
      <dgm:t>
        <a:bodyPr/>
        <a:lstStyle/>
        <a:p>
          <a:endParaRPr lang="en-US"/>
        </a:p>
      </dgm:t>
    </dgm:pt>
    <dgm:pt modelId="{C9A5CEFB-7CE2-44A3-AA33-168BF234F5C8}">
      <dgm:prSet phldrT="[Text]"/>
      <dgm:spPr/>
      <dgm:t>
        <a:bodyPr/>
        <a:lstStyle/>
        <a:p>
          <a:r>
            <a:rPr lang="en-US" dirty="0" smtClean="0"/>
            <a:t>exploration</a:t>
          </a:r>
          <a:endParaRPr lang="en-US" dirty="0"/>
        </a:p>
      </dgm:t>
    </dgm:pt>
    <dgm:pt modelId="{9BE3CF84-9166-4BD8-9239-24163235D88B}" type="parTrans" cxnId="{837D3C88-B037-4A05-949A-BB2A16181286}">
      <dgm:prSet/>
      <dgm:spPr/>
      <dgm:t>
        <a:bodyPr/>
        <a:lstStyle/>
        <a:p>
          <a:endParaRPr lang="en-US"/>
        </a:p>
      </dgm:t>
    </dgm:pt>
    <dgm:pt modelId="{D9B7B02B-3BFA-4A11-862B-62975B115B90}" type="sibTrans" cxnId="{837D3C88-B037-4A05-949A-BB2A16181286}">
      <dgm:prSet/>
      <dgm:spPr/>
      <dgm:t>
        <a:bodyPr/>
        <a:lstStyle/>
        <a:p>
          <a:endParaRPr lang="en-US"/>
        </a:p>
      </dgm:t>
    </dgm:pt>
    <dgm:pt modelId="{EA54401B-B4FE-462C-A2B0-150E613770A5}">
      <dgm:prSet phldrT="[Text]"/>
      <dgm:spPr/>
      <dgm:t>
        <a:bodyPr/>
        <a:lstStyle/>
        <a:p>
          <a:r>
            <a:rPr lang="en-US" dirty="0" smtClean="0"/>
            <a:t>expression</a:t>
          </a:r>
          <a:endParaRPr lang="en-US" dirty="0"/>
        </a:p>
      </dgm:t>
    </dgm:pt>
    <dgm:pt modelId="{65155698-9EDB-4D56-A785-A246738A675C}" type="parTrans" cxnId="{783BC590-F388-4F12-976A-450BE86A8586}">
      <dgm:prSet/>
      <dgm:spPr/>
      <dgm:t>
        <a:bodyPr/>
        <a:lstStyle/>
        <a:p>
          <a:endParaRPr lang="en-US"/>
        </a:p>
      </dgm:t>
    </dgm:pt>
    <dgm:pt modelId="{DA16473A-D10A-4145-AFC0-A0B5BF5855E3}" type="sibTrans" cxnId="{783BC590-F388-4F12-976A-450BE86A8586}">
      <dgm:prSet/>
      <dgm:spPr/>
      <dgm:t>
        <a:bodyPr/>
        <a:lstStyle/>
        <a:p>
          <a:endParaRPr lang="en-US"/>
        </a:p>
      </dgm:t>
    </dgm:pt>
    <dgm:pt modelId="{7AC8BA33-2F43-4E2D-A222-65BD48712A99}" type="pres">
      <dgm:prSet presAssocID="{4CBAA893-3881-453C-B7EF-97856C78BE7E}" presName="CompostProcess" presStyleCnt="0">
        <dgm:presLayoutVars>
          <dgm:dir/>
          <dgm:resizeHandles val="exact"/>
        </dgm:presLayoutVars>
      </dgm:prSet>
      <dgm:spPr/>
    </dgm:pt>
    <dgm:pt modelId="{B328780F-3773-4C7F-ADCE-5EB361ABBAA9}" type="pres">
      <dgm:prSet presAssocID="{4CBAA893-3881-453C-B7EF-97856C78BE7E}" presName="arrow" presStyleLbl="bgShp" presStyleIdx="0" presStyleCnt="1"/>
      <dgm:spPr/>
    </dgm:pt>
    <dgm:pt modelId="{939B3DF2-DEA8-47D3-9942-7A6F4253E067}" type="pres">
      <dgm:prSet presAssocID="{4CBAA893-3881-453C-B7EF-97856C78BE7E}" presName="linearProcess" presStyleCnt="0"/>
      <dgm:spPr/>
    </dgm:pt>
    <dgm:pt modelId="{944F2FB2-E864-4418-88AB-75CFF2939D45}" type="pres">
      <dgm:prSet presAssocID="{FCC0F23C-09C7-4C9A-90A7-5A87DCDADBB5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D03483F-528C-4A9C-B55C-031E65F37ECB}" type="pres">
      <dgm:prSet presAssocID="{64490465-0730-4F63-8E1E-1E4369562DDA}" presName="sibTrans" presStyleCnt="0"/>
      <dgm:spPr/>
    </dgm:pt>
    <dgm:pt modelId="{49CBE521-F447-4D20-A517-FBA6A03D6DD1}" type="pres">
      <dgm:prSet presAssocID="{C9A5CEFB-7CE2-44A3-AA33-168BF234F5C8}" presName="text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BEBC95D-2BEA-455C-B19A-D70FFC26E4A7}" type="pres">
      <dgm:prSet presAssocID="{D9B7B02B-3BFA-4A11-862B-62975B115B90}" presName="sibTrans" presStyleCnt="0"/>
      <dgm:spPr/>
    </dgm:pt>
    <dgm:pt modelId="{4A3E38E0-3C1E-4D9A-B202-414494E792CF}" type="pres">
      <dgm:prSet presAssocID="{EA54401B-B4FE-462C-A2B0-150E613770A5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741865B-2691-4467-9359-3553B3FEA695}" type="presOf" srcId="{C9A5CEFB-7CE2-44A3-AA33-168BF234F5C8}" destId="{49CBE521-F447-4D20-A517-FBA6A03D6DD1}" srcOrd="0" destOrd="0" presId="urn:microsoft.com/office/officeart/2005/8/layout/hProcess9"/>
    <dgm:cxn modelId="{675C2E4D-4D89-4EFE-95FD-0CF4EE2CC4EB}" type="presOf" srcId="{EA54401B-B4FE-462C-A2B0-150E613770A5}" destId="{4A3E38E0-3C1E-4D9A-B202-414494E792CF}" srcOrd="0" destOrd="0" presId="urn:microsoft.com/office/officeart/2005/8/layout/hProcess9"/>
    <dgm:cxn modelId="{837D3C88-B037-4A05-949A-BB2A16181286}" srcId="{4CBAA893-3881-453C-B7EF-97856C78BE7E}" destId="{C9A5CEFB-7CE2-44A3-AA33-168BF234F5C8}" srcOrd="1" destOrd="0" parTransId="{9BE3CF84-9166-4BD8-9239-24163235D88B}" sibTransId="{D9B7B02B-3BFA-4A11-862B-62975B115B90}"/>
    <dgm:cxn modelId="{2B4DA89F-1BE2-4961-81EC-BA5157AC26DB}" type="presOf" srcId="{4CBAA893-3881-453C-B7EF-97856C78BE7E}" destId="{7AC8BA33-2F43-4E2D-A222-65BD48712A99}" srcOrd="0" destOrd="0" presId="urn:microsoft.com/office/officeart/2005/8/layout/hProcess9"/>
    <dgm:cxn modelId="{783BC590-F388-4F12-976A-450BE86A8586}" srcId="{4CBAA893-3881-453C-B7EF-97856C78BE7E}" destId="{EA54401B-B4FE-462C-A2B0-150E613770A5}" srcOrd="2" destOrd="0" parTransId="{65155698-9EDB-4D56-A785-A246738A675C}" sibTransId="{DA16473A-D10A-4145-AFC0-A0B5BF5855E3}"/>
    <dgm:cxn modelId="{13879967-EC7F-426D-9F6F-7D82178B821E}" type="presOf" srcId="{FCC0F23C-09C7-4C9A-90A7-5A87DCDADBB5}" destId="{944F2FB2-E864-4418-88AB-75CFF2939D45}" srcOrd="0" destOrd="0" presId="urn:microsoft.com/office/officeart/2005/8/layout/hProcess9"/>
    <dgm:cxn modelId="{71C6DF16-F62E-4A94-8402-BDAAEEB3D008}" srcId="{4CBAA893-3881-453C-B7EF-97856C78BE7E}" destId="{FCC0F23C-09C7-4C9A-90A7-5A87DCDADBB5}" srcOrd="0" destOrd="0" parTransId="{21A4C1F8-EC27-40C4-B7A0-D85EAC152516}" sibTransId="{64490465-0730-4F63-8E1E-1E4369562DDA}"/>
    <dgm:cxn modelId="{9D52FDA7-727F-4E24-B8AA-8E0C37B6A002}" type="presParOf" srcId="{7AC8BA33-2F43-4E2D-A222-65BD48712A99}" destId="{B328780F-3773-4C7F-ADCE-5EB361ABBAA9}" srcOrd="0" destOrd="0" presId="urn:microsoft.com/office/officeart/2005/8/layout/hProcess9"/>
    <dgm:cxn modelId="{C5A4D499-809B-4480-89E5-AEC71B46917A}" type="presParOf" srcId="{7AC8BA33-2F43-4E2D-A222-65BD48712A99}" destId="{939B3DF2-DEA8-47D3-9942-7A6F4253E067}" srcOrd="1" destOrd="0" presId="urn:microsoft.com/office/officeart/2005/8/layout/hProcess9"/>
    <dgm:cxn modelId="{F778445A-C70B-4BD3-BDAD-124F52270845}" type="presParOf" srcId="{939B3DF2-DEA8-47D3-9942-7A6F4253E067}" destId="{944F2FB2-E864-4418-88AB-75CFF2939D45}" srcOrd="0" destOrd="0" presId="urn:microsoft.com/office/officeart/2005/8/layout/hProcess9"/>
    <dgm:cxn modelId="{0330AE0F-9E6B-440D-9C9B-09BEB02B2ACD}" type="presParOf" srcId="{939B3DF2-DEA8-47D3-9942-7A6F4253E067}" destId="{2D03483F-528C-4A9C-B55C-031E65F37ECB}" srcOrd="1" destOrd="0" presId="urn:microsoft.com/office/officeart/2005/8/layout/hProcess9"/>
    <dgm:cxn modelId="{8291AB01-F9EF-4376-830B-92F38A705352}" type="presParOf" srcId="{939B3DF2-DEA8-47D3-9942-7A6F4253E067}" destId="{49CBE521-F447-4D20-A517-FBA6A03D6DD1}" srcOrd="2" destOrd="0" presId="urn:microsoft.com/office/officeart/2005/8/layout/hProcess9"/>
    <dgm:cxn modelId="{A97786D4-891A-4339-8780-E52875820CD0}" type="presParOf" srcId="{939B3DF2-DEA8-47D3-9942-7A6F4253E067}" destId="{1BEBC95D-2BEA-455C-B19A-D70FFC26E4A7}" srcOrd="3" destOrd="0" presId="urn:microsoft.com/office/officeart/2005/8/layout/hProcess9"/>
    <dgm:cxn modelId="{8A7A2E16-631B-40FD-960A-49167BA46C19}" type="presParOf" srcId="{939B3DF2-DEA8-47D3-9942-7A6F4253E067}" destId="{4A3E38E0-3C1E-4D9A-B202-414494E792CF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28780F-3773-4C7F-ADCE-5EB361ABBAA9}">
      <dsp:nvSpPr>
        <dsp:cNvPr id="0" name=""/>
        <dsp:cNvSpPr/>
      </dsp:nvSpPr>
      <dsp:spPr>
        <a:xfrm>
          <a:off x="811529" y="0"/>
          <a:ext cx="9197340" cy="4024313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4F2FB2-E864-4418-88AB-75CFF2939D45}">
      <dsp:nvSpPr>
        <dsp:cNvPr id="0" name=""/>
        <dsp:cNvSpPr/>
      </dsp:nvSpPr>
      <dsp:spPr>
        <a:xfrm>
          <a:off x="4999" y="1207293"/>
          <a:ext cx="3372758" cy="16097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100" kern="1200" dirty="0" smtClean="0"/>
            <a:t>activation</a:t>
          </a:r>
          <a:endParaRPr lang="en-US" sz="4100" kern="1200" dirty="0"/>
        </a:p>
      </dsp:txBody>
      <dsp:txXfrm>
        <a:off x="83579" y="1285873"/>
        <a:ext cx="3215598" cy="1452565"/>
      </dsp:txXfrm>
    </dsp:sp>
    <dsp:sp modelId="{49CBE521-F447-4D20-A517-FBA6A03D6DD1}">
      <dsp:nvSpPr>
        <dsp:cNvPr id="0" name=""/>
        <dsp:cNvSpPr/>
      </dsp:nvSpPr>
      <dsp:spPr>
        <a:xfrm>
          <a:off x="3723820" y="1207293"/>
          <a:ext cx="3372758" cy="16097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100" kern="1200" dirty="0" smtClean="0"/>
            <a:t>exploration</a:t>
          </a:r>
          <a:endParaRPr lang="en-US" sz="4100" kern="1200" dirty="0"/>
        </a:p>
      </dsp:txBody>
      <dsp:txXfrm>
        <a:off x="3802400" y="1285873"/>
        <a:ext cx="3215598" cy="1452565"/>
      </dsp:txXfrm>
    </dsp:sp>
    <dsp:sp modelId="{4A3E38E0-3C1E-4D9A-B202-414494E792CF}">
      <dsp:nvSpPr>
        <dsp:cNvPr id="0" name=""/>
        <dsp:cNvSpPr/>
      </dsp:nvSpPr>
      <dsp:spPr>
        <a:xfrm>
          <a:off x="7442641" y="1207293"/>
          <a:ext cx="3372758" cy="16097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lvl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4100" kern="1200" dirty="0" smtClean="0"/>
            <a:t>expression</a:t>
          </a:r>
          <a:endParaRPr lang="en-US" sz="4100" kern="1200" dirty="0"/>
        </a:p>
      </dsp:txBody>
      <dsp:txXfrm>
        <a:off x="7521221" y="1285873"/>
        <a:ext cx="3215598" cy="14525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858A99-92F9-493D-B53E-96931271709F}" type="datetimeFigureOut">
              <a:rPr lang="en-GB" smtClean="0"/>
              <a:t>22/04/2020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7F952F-7FDA-42FB-9C2F-066B68511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25098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7F952F-7FDA-42FB-9C2F-066B6851168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24147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7F952F-7FDA-42FB-9C2F-066B6851168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45606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i="1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7F952F-7FDA-42FB-9C2F-066B6851168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2136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7F952F-7FDA-42FB-9C2F-066B6851168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3107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7F952F-7FDA-42FB-9C2F-066B6851168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9790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7F952F-7FDA-42FB-9C2F-066B6851168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69690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7F952F-7FDA-42FB-9C2F-066B6851168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791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7F952F-7FDA-42FB-9C2F-066B6851168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36869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7F952F-7FDA-42FB-9C2F-066B6851168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3388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7F952F-7FDA-42FB-9C2F-066B6851168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57839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7F952F-7FDA-42FB-9C2F-066B6851168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36389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7F952F-7FDA-42FB-9C2F-066B6851168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33517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7F952F-7FDA-42FB-9C2F-066B6851168A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8250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4/22/2020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25145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4/22/2020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69782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4/22/2020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25941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4/22/2020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59450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4/22/2020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70965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4/22/2020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89912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4/22/2020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59037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4/22/2020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45712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4/22/2020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07836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4/22/2020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41070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4/22/2020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20170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4/22/2020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480166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4/22/2020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80415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4/22/2020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84787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4/22/2020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8049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4/22/2020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232560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2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4/22/2020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0937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2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4/22/2020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196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3.png"/><Relationship Id="rId4" Type="http://schemas.openxmlformats.org/officeDocument/2006/relationships/notesSlide" Target="../notesSlides/notesSlide8.xml"/><Relationship Id="rId9" Type="http://schemas.microsoft.com/office/2007/relationships/diagramDrawing" Target="../diagrams/drawing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32560" y="1596044"/>
            <a:ext cx="9448800" cy="242038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Introduction to emotion-focused therapy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32560" y="4385889"/>
            <a:ext cx="9448800" cy="685800"/>
          </a:xfrm>
        </p:spPr>
        <p:txBody>
          <a:bodyPr/>
          <a:lstStyle/>
          <a:p>
            <a:endParaRPr lang="en-GB"/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21219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82"/>
    </mc:Choice>
    <mc:Fallback>
      <p:transition spd="slow" advTm="56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Characteristics of eft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Neo-Humanistic</a:t>
            </a:r>
          </a:p>
          <a:p>
            <a:r>
              <a:rPr lang="en-GB" dirty="0" smtClean="0"/>
              <a:t>Emotion-focused</a:t>
            </a:r>
          </a:p>
          <a:p>
            <a:r>
              <a:rPr lang="en-GB" dirty="0" smtClean="0"/>
              <a:t>Relational</a:t>
            </a:r>
          </a:p>
          <a:p>
            <a:r>
              <a:rPr lang="en-GB" dirty="0" smtClean="0"/>
              <a:t>Counsellor has an empathic, exploratory style</a:t>
            </a:r>
          </a:p>
          <a:p>
            <a:r>
              <a:rPr lang="en-GB" dirty="0" smtClean="0"/>
              <a:t>Process-differentiation</a:t>
            </a:r>
          </a:p>
          <a:p>
            <a:r>
              <a:rPr lang="en-GB" dirty="0" smtClean="0"/>
              <a:t>Evidence-based</a:t>
            </a:r>
            <a:endParaRPr lang="en-GB" dirty="0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70809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8679"/>
    </mc:Choice>
    <mc:Fallback>
      <p:transition spd="slow" advTm="1386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relationship Principles of EFT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Relationship Principles</a:t>
            </a:r>
          </a:p>
          <a:p>
            <a:pPr lvl="1"/>
            <a:r>
              <a:rPr lang="en-GB" dirty="0" smtClean="0"/>
              <a:t>Empathic Attunement – Enter and Track the Client’s Immediate and Evolving Experience</a:t>
            </a:r>
          </a:p>
          <a:p>
            <a:pPr lvl="1"/>
            <a:r>
              <a:rPr lang="en-GB" dirty="0" smtClean="0"/>
              <a:t>Therapeutic Bond: Communicate Empathy, Caring and Presence to the client</a:t>
            </a:r>
          </a:p>
          <a:p>
            <a:pPr lvl="1"/>
            <a:r>
              <a:rPr lang="en-GB" dirty="0" smtClean="0"/>
              <a:t>Task Collaboration: Facilitate involvement in Goals and Tasks of Therapy</a:t>
            </a:r>
          </a:p>
          <a:p>
            <a:pPr lvl="1"/>
            <a:endParaRPr lang="en-GB" sz="1100" dirty="0" smtClean="0"/>
          </a:p>
          <a:p>
            <a:pPr lvl="1"/>
            <a:endParaRPr lang="en-GB" sz="1100" dirty="0"/>
          </a:p>
          <a:p>
            <a:pPr lvl="1"/>
            <a:endParaRPr lang="en-GB" sz="1100" dirty="0" smtClean="0"/>
          </a:p>
          <a:p>
            <a:pPr lvl="1"/>
            <a:endParaRPr lang="en-GB" sz="1100" dirty="0"/>
          </a:p>
          <a:p>
            <a:pPr lvl="1"/>
            <a:endParaRPr lang="en-GB" sz="1100" dirty="0" smtClean="0"/>
          </a:p>
          <a:p>
            <a:pPr lvl="1"/>
            <a:endParaRPr lang="en-GB" sz="1100" dirty="0"/>
          </a:p>
          <a:p>
            <a:pPr lvl="1"/>
            <a:endParaRPr lang="en-GB" sz="1100" dirty="0" smtClean="0"/>
          </a:p>
          <a:p>
            <a:pPr lvl="1"/>
            <a:endParaRPr lang="en-GB" sz="1100" dirty="0"/>
          </a:p>
          <a:p>
            <a:pPr lvl="1"/>
            <a:r>
              <a:rPr lang="en-GB" sz="1100" dirty="0" smtClean="0"/>
              <a:t>Elliott</a:t>
            </a:r>
            <a:r>
              <a:rPr lang="en-GB" sz="1100" dirty="0"/>
              <a:t>, R. et al., 2004. Learning emotion-focused therapy : the process-experiential approach to change, Washington, D.C.: American Psychological Association.</a:t>
            </a:r>
          </a:p>
        </p:txBody>
      </p:sp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72811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3333"/>
    </mc:Choice>
    <mc:Fallback>
      <p:transition spd="slow" advTm="1433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Principles of eft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Micro-processes. E.g.</a:t>
            </a:r>
          </a:p>
          <a:p>
            <a:pPr lvl="1"/>
            <a:r>
              <a:rPr lang="en-GB" dirty="0" smtClean="0"/>
              <a:t>Attending</a:t>
            </a:r>
          </a:p>
          <a:p>
            <a:pPr lvl="1"/>
            <a:r>
              <a:rPr lang="en-GB" dirty="0" smtClean="0"/>
              <a:t>Experiential search</a:t>
            </a:r>
          </a:p>
          <a:p>
            <a:pPr lvl="1"/>
            <a:r>
              <a:rPr lang="en-GB" dirty="0" smtClean="0"/>
              <a:t>Active expression</a:t>
            </a:r>
          </a:p>
          <a:p>
            <a:pPr lvl="1"/>
            <a:r>
              <a:rPr lang="en-GB" dirty="0" smtClean="0"/>
              <a:t>Interpersonal contact</a:t>
            </a:r>
          </a:p>
          <a:p>
            <a:pPr lvl="1"/>
            <a:r>
              <a:rPr lang="en-GB" dirty="0" smtClean="0"/>
              <a:t>Self-reflection</a:t>
            </a:r>
          </a:p>
          <a:p>
            <a:pPr lvl="1"/>
            <a:r>
              <a:rPr lang="en-GB" dirty="0" smtClean="0"/>
              <a:t>Action planning</a:t>
            </a:r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06459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5042"/>
    </mc:Choice>
    <mc:Fallback>
      <p:transition spd="slow" advTm="950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principles of eft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Task Completion and Focus: Facilitate Client Completion of Key Therapeutic Tasks</a:t>
            </a:r>
          </a:p>
          <a:p>
            <a:r>
              <a:rPr lang="en-GB" dirty="0" smtClean="0"/>
              <a:t>Self-Development: Foster Client Responsibility and Empowerment</a:t>
            </a:r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21708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37"/>
    </mc:Choice>
    <mc:Fallback>
      <p:transition spd="slow" advTm="61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Emotion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Emotion is basically adaptive in nature.</a:t>
            </a:r>
          </a:p>
          <a:p>
            <a:r>
              <a:rPr lang="en-GB" dirty="0" smtClean="0"/>
              <a:t>Emotion identifies what is needed to ensure well-being and will take action to protect or adapt</a:t>
            </a:r>
          </a:p>
          <a:p>
            <a:r>
              <a:rPr lang="en-GB" dirty="0" smtClean="0"/>
              <a:t>Emotion also gives our experience direction and a wholeness</a:t>
            </a:r>
          </a:p>
          <a:p>
            <a:endParaRPr lang="en-GB" dirty="0"/>
          </a:p>
          <a:p>
            <a:r>
              <a:rPr lang="en-GB" dirty="0" smtClean="0"/>
              <a:t>Emotion tells people what is important, it is a filter.</a:t>
            </a:r>
          </a:p>
          <a:p>
            <a:endParaRPr lang="en-GB" dirty="0"/>
          </a:p>
          <a:p>
            <a:r>
              <a:rPr lang="en-GB" dirty="0" smtClean="0"/>
              <a:t>Emotions are important for therapists, they can tell us what a client needs or wants.</a:t>
            </a:r>
          </a:p>
          <a:p>
            <a:r>
              <a:rPr lang="en-GB" dirty="0" smtClean="0"/>
              <a:t>Emotions are not conclusions however, they merely tell us the current state of the whole person. </a:t>
            </a:r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54661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8474"/>
    </mc:Choice>
    <mc:Fallback>
      <p:transition spd="slow" advTm="2084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Emotions are adaptive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Emotions help to shape our understanding of a situation:</a:t>
            </a:r>
          </a:p>
          <a:p>
            <a:r>
              <a:rPr lang="en-GB" dirty="0" smtClean="0"/>
              <a:t>We see the world through our emotions</a:t>
            </a:r>
          </a:p>
          <a:p>
            <a:r>
              <a:rPr lang="en-GB" dirty="0" smtClean="0"/>
              <a:t>Emotion is a source of information, it helps us to decide what is important</a:t>
            </a:r>
          </a:p>
          <a:p>
            <a:r>
              <a:rPr lang="en-GB" dirty="0" smtClean="0"/>
              <a:t>Emotion also helps us to make sense of our experience, it gives it meaning and direction</a:t>
            </a:r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3188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8600"/>
    </mc:Choice>
    <mc:Fallback>
      <p:transition spd="slow" advTm="1086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Emotions are fundamental in shaping our brain and language/cognition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Emotions begin in the brain</a:t>
            </a:r>
          </a:p>
          <a:p>
            <a:r>
              <a:rPr lang="en-GB" dirty="0" smtClean="0"/>
              <a:t>They are often outside even our own awareness</a:t>
            </a:r>
          </a:p>
          <a:p>
            <a:r>
              <a:rPr lang="en-GB" dirty="0" smtClean="0"/>
              <a:t>Emotions have and continue to begin prior to language engagement</a:t>
            </a:r>
          </a:p>
          <a:p>
            <a:r>
              <a:rPr lang="en-GB" dirty="0" smtClean="0"/>
              <a:t>Emotion, language and cognition develop together. </a:t>
            </a:r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89144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4198"/>
    </mc:Choice>
    <mc:Fallback>
      <p:transition spd="slow" advTm="941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Emotion and the body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Emotion connects us to our body,</a:t>
            </a:r>
          </a:p>
          <a:p>
            <a:r>
              <a:rPr lang="en-GB" dirty="0" smtClean="0"/>
              <a:t>We have somatic feelings relating to emotion</a:t>
            </a:r>
          </a:p>
          <a:p>
            <a:r>
              <a:rPr lang="en-GB" dirty="0" smtClean="0"/>
              <a:t>In addition our bodies help us to understand our emotions and access them</a:t>
            </a:r>
            <a:endParaRPr lang="en-GB" dirty="0"/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97734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0711"/>
    </mc:Choice>
    <mc:Fallback>
      <p:transition spd="slow" advTm="707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Emotion shapes our actions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Emotions help us to survive. </a:t>
            </a:r>
          </a:p>
          <a:p>
            <a:r>
              <a:rPr lang="en-GB" dirty="0" smtClean="0"/>
              <a:t>Emotions also provide or give us impetus to engage in goal-oriented behaviour</a:t>
            </a:r>
          </a:p>
          <a:p>
            <a:r>
              <a:rPr lang="en-GB" dirty="0" smtClean="0"/>
              <a:t>Emotions also create our wishes and needs which in turn generate further actions</a:t>
            </a:r>
          </a:p>
          <a:p>
            <a:pPr lvl="1"/>
            <a:r>
              <a:rPr lang="en-GB" dirty="0" smtClean="0"/>
              <a:t>We bond either because we feel afraid or attracted</a:t>
            </a:r>
          </a:p>
          <a:p>
            <a:pPr lvl="1"/>
            <a:r>
              <a:rPr lang="en-GB" dirty="0" smtClean="0"/>
              <a:t>Without fear or anxiety we would not run from danger</a:t>
            </a:r>
          </a:p>
          <a:p>
            <a:pPr lvl="1"/>
            <a:r>
              <a:rPr lang="en-GB" dirty="0" smtClean="0"/>
              <a:t>If we did not feel compassion we would not be able to support others</a:t>
            </a:r>
          </a:p>
          <a:p>
            <a:pPr lvl="1"/>
            <a:r>
              <a:rPr lang="en-GB" dirty="0" smtClean="0"/>
              <a:t>Without curiosity we would not want to explore or discover new things.</a:t>
            </a:r>
            <a:endParaRPr lang="en-GB" dirty="0"/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04036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0910"/>
    </mc:Choice>
    <mc:Fallback>
      <p:transition spd="slow" advTm="1109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EFT and Emotion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Universal Human Emotions in their Adaptive Forms</a:t>
            </a:r>
          </a:p>
          <a:p>
            <a:r>
              <a:rPr lang="en-GB" dirty="0" smtClean="0"/>
              <a:t>See accompanying </a:t>
            </a:r>
            <a:r>
              <a:rPr lang="en-GB" dirty="0" smtClean="0"/>
              <a:t>sheet (on Moodle).</a:t>
            </a:r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63697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0768"/>
    </mc:Choice>
    <mc:Fallback>
      <p:transition spd="slow" advTm="207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Emotion schemes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EFT doesn’t use the term schemas. This is because, according to the EFT theorists, schemas present as a static, unchangeable ‘linguistically based mental representation’ whereas scheme is a process rather than a thing.</a:t>
            </a:r>
          </a:p>
          <a:p>
            <a:r>
              <a:rPr lang="en-GB" dirty="0" smtClean="0"/>
              <a:t>Emotion schemes can be linguistic ideas, but also can include images, somatic experiences, and are active, and action oriented.</a:t>
            </a:r>
          </a:p>
          <a:p>
            <a:r>
              <a:rPr lang="en-GB" dirty="0" smtClean="0"/>
              <a:t>Emotion schemes are not initially knowable, they can be accessed through the experiences that they produce. Such as a memory. This memory can then be explored and then reflected upon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32337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9581"/>
    </mc:Choice>
    <mc:Fallback>
      <p:transition spd="slow" advTm="895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Emotion schemes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6565920"/>
              </p:ext>
            </p:extLst>
          </p:nvPr>
        </p:nvGraphicFramePr>
        <p:xfrm>
          <a:off x="685800" y="2193925"/>
          <a:ext cx="10820400" cy="40243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" name="Audio 2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87108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98"/>
    </mc:Choice>
    <mc:Fallback>
      <p:transition spd="slow" advTm="61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Elements of the emotion scheme : Trauma related fear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See accompanying sheet</a:t>
            </a:r>
          </a:p>
          <a:p>
            <a:r>
              <a:rPr lang="en-GB" b="1" dirty="0" smtClean="0"/>
              <a:t>Perceptual-situational </a:t>
            </a:r>
            <a:r>
              <a:rPr lang="en-GB" dirty="0" smtClean="0"/>
              <a:t>– elements that represent the individual’s past or their current environment. This will include their immediate awareness of the situation or the episodic memories of the past.</a:t>
            </a:r>
          </a:p>
          <a:p>
            <a:r>
              <a:rPr lang="en-GB" b="1" dirty="0" smtClean="0"/>
              <a:t>Bodily expressive- </a:t>
            </a:r>
            <a:r>
              <a:rPr lang="en-GB" dirty="0" smtClean="0"/>
              <a:t>this represents the emotion scheme running through the body, so this might be somatic experiencing, both physical and internal</a:t>
            </a:r>
          </a:p>
          <a:p>
            <a:r>
              <a:rPr lang="en-GB" b="1" dirty="0" smtClean="0"/>
              <a:t>Symbolic-conceptual</a:t>
            </a:r>
            <a:r>
              <a:rPr lang="en-GB" dirty="0" smtClean="0"/>
              <a:t> elements are verbal or visual representations of the emotion scheme, they often form verbal statements but could also include metaphors</a:t>
            </a:r>
          </a:p>
          <a:p>
            <a:r>
              <a:rPr lang="en-GB" b="1" dirty="0" smtClean="0"/>
              <a:t>Motivational-behavioural</a:t>
            </a:r>
            <a:r>
              <a:rPr lang="en-GB" dirty="0" smtClean="0"/>
              <a:t> elements are activated by the emotion scheme processes and represent associated desires</a:t>
            </a:r>
          </a:p>
          <a:p>
            <a:r>
              <a:rPr lang="en-GB" b="1" dirty="0" smtClean="0"/>
              <a:t>Emotion scheme nuclear process – </a:t>
            </a:r>
            <a:r>
              <a:rPr lang="en-GB" dirty="0" smtClean="0"/>
              <a:t>organises all the different components around a particular emotion, which in this example is the trauma-related fear.</a:t>
            </a:r>
            <a:endParaRPr lang="en-GB" b="1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82421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9468"/>
    </mc:Choice>
    <mc:Fallback>
      <p:transition spd="slow" advTm="18946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Emotion response forms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EFT there are four different types of emotion response:</a:t>
            </a:r>
          </a:p>
          <a:p>
            <a:r>
              <a:rPr lang="en-GB" dirty="0" smtClean="0"/>
              <a:t>Primary adaptive</a:t>
            </a:r>
          </a:p>
          <a:p>
            <a:r>
              <a:rPr lang="en-GB" dirty="0" smtClean="0"/>
              <a:t>Maladaptive</a:t>
            </a:r>
          </a:p>
          <a:p>
            <a:r>
              <a:rPr lang="en-GB" dirty="0" smtClean="0"/>
              <a:t>Secondary reaction</a:t>
            </a:r>
          </a:p>
          <a:p>
            <a:r>
              <a:rPr lang="en-GB" dirty="0" smtClean="0"/>
              <a:t>Instrumental</a:t>
            </a:r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42212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801"/>
    </mc:Choice>
    <mc:Fallback>
      <p:transition spd="slow" advTm="78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Emotion response forms: </a:t>
            </a:r>
            <a:br>
              <a:rPr lang="en-GB" dirty="0" smtClean="0"/>
            </a:br>
            <a:r>
              <a:rPr lang="en-GB" dirty="0" smtClean="0"/>
              <a:t>Primary adaptive emotions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When an emotion is working as it should it will quickly process a situation and enable the individual to take effective action. </a:t>
            </a:r>
          </a:p>
          <a:p>
            <a:r>
              <a:rPr lang="en-GB" dirty="0" smtClean="0"/>
              <a:t>These primary adaptive emotions are so called because they are an immediate appropriate reaction to a particular situation. </a:t>
            </a:r>
          </a:p>
          <a:p>
            <a:r>
              <a:rPr lang="en-GB" dirty="0" smtClean="0"/>
              <a:t>The rapid response that you might take as a response to a situation are what keeps us (and our ancestors alive).</a:t>
            </a:r>
          </a:p>
          <a:p>
            <a:r>
              <a:rPr lang="en-GB" dirty="0" smtClean="0"/>
              <a:t>When an individual use these responses they will feel appropriate and right.</a:t>
            </a:r>
          </a:p>
          <a:p>
            <a:r>
              <a:rPr lang="en-GB" dirty="0" smtClean="0"/>
              <a:t>This is fully functional and appropriate </a:t>
            </a:r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5590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312"/>
    </mc:Choice>
    <mc:Fallback>
      <p:transition spd="slow" advTm="63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Primary adaptive emotions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might be the appropriate situation the following situations:</a:t>
            </a:r>
          </a:p>
          <a:p>
            <a:r>
              <a:rPr lang="en-GB" dirty="0" smtClean="0"/>
              <a:t>Fear</a:t>
            </a:r>
          </a:p>
          <a:p>
            <a:r>
              <a:rPr lang="en-GB" dirty="0" smtClean="0"/>
              <a:t>Anger</a:t>
            </a:r>
          </a:p>
          <a:p>
            <a:r>
              <a:rPr lang="en-GB" dirty="0" smtClean="0"/>
              <a:t>Sadness</a:t>
            </a:r>
          </a:p>
          <a:p>
            <a:r>
              <a:rPr lang="en-GB" dirty="0" smtClean="0"/>
              <a:t>Happiness</a:t>
            </a:r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11880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725"/>
    </mc:Choice>
    <mc:Fallback>
      <p:transition spd="slow" advTm="377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Dysfunctional emotion responses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EFT distinguishes three forms of dysfunctional emotions responses:</a:t>
            </a:r>
          </a:p>
          <a:p>
            <a:r>
              <a:rPr lang="en-GB" dirty="0" smtClean="0"/>
              <a:t>Maladaptive Emotions</a:t>
            </a:r>
          </a:p>
          <a:p>
            <a:r>
              <a:rPr lang="en-GB" dirty="0" smtClean="0"/>
              <a:t>Secondary Reactive Emotions</a:t>
            </a:r>
          </a:p>
          <a:p>
            <a:r>
              <a:rPr lang="en-GB" dirty="0" smtClean="0"/>
              <a:t>Instrumental Emotions</a:t>
            </a:r>
          </a:p>
          <a:p>
            <a:pPr lvl="1"/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0425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60"/>
    </mc:Choice>
    <mc:Fallback>
      <p:transition spd="slow" advTm="52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Maladaptive emotions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These are direct reactions that have developed from previous, often significantly traumatic, experiences.</a:t>
            </a:r>
          </a:p>
          <a:p>
            <a:r>
              <a:rPr lang="en-GB" dirty="0" smtClean="0"/>
              <a:t>They no longer serve a purpose however and do not help the individual to cope.</a:t>
            </a:r>
          </a:p>
          <a:p>
            <a:r>
              <a:rPr lang="en-GB" dirty="0" smtClean="0"/>
              <a:t>This often feels like a stuck, old and bad feeling</a:t>
            </a:r>
          </a:p>
          <a:p>
            <a:r>
              <a:rPr lang="en-GB" dirty="0" smtClean="0"/>
              <a:t>See accompanying </a:t>
            </a:r>
            <a:r>
              <a:rPr lang="en-GB" dirty="0" smtClean="0"/>
              <a:t>sheet (on Moodle)</a:t>
            </a:r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60425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7348"/>
    </mc:Choice>
    <mc:Fallback>
      <p:transition spd="slow" advTm="10734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Secondary reactive emotions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foundation of these are the primary adaptive emotions, but these are hidden.</a:t>
            </a:r>
          </a:p>
          <a:p>
            <a:r>
              <a:rPr lang="en-GB" dirty="0" smtClean="0"/>
              <a:t>E.g. Man and sadness</a:t>
            </a:r>
          </a:p>
          <a:p>
            <a:endParaRPr lang="en-GB" dirty="0"/>
          </a:p>
          <a:p>
            <a:r>
              <a:rPr lang="en-GB" dirty="0" smtClean="0"/>
              <a:t>As a therapist you may notice that with a secondary reactive emotion you can almost feel that there is something underneath and there is more to this than just anger.</a:t>
            </a:r>
          </a:p>
          <a:p>
            <a:r>
              <a:rPr lang="en-GB" dirty="0" smtClean="0"/>
              <a:t>Music and Counterpoint</a:t>
            </a:r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04844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03"/>
    </mc:Choice>
    <mc:Fallback>
      <p:transition spd="slow" advTm="44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Instrumental emotions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person uses an emotion to influence or control others.</a:t>
            </a:r>
          </a:p>
          <a:p>
            <a:r>
              <a:rPr lang="en-GB" dirty="0" smtClean="0"/>
              <a:t>These emotions may occur with awareness or repeated patterns that have always been experienced. They may be deliberate, or they may be from a lack of awareness, but the end result is independent of the person’s original emotional response to a situation.</a:t>
            </a:r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9674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502"/>
    </mc:Choice>
    <mc:Fallback>
      <p:transition spd="slow" advTm="1005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Emotion Response types: See accompanying sheet.</a:t>
            </a:r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27963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55"/>
    </mc:Choice>
    <mc:Fallback>
      <p:transition spd="slow" advTm="77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 be continued….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This is just a brief introduction to EFT. We will be continuing with this from September, but it’s just enough to get you to start thinking about.</a:t>
            </a:r>
          </a:p>
          <a:p>
            <a:r>
              <a:rPr lang="en-GB" dirty="0" smtClean="0"/>
              <a:t>Please take a look at the recommended reading for EFT.</a:t>
            </a:r>
            <a:endParaRPr lang="en-GB" dirty="0"/>
          </a:p>
        </p:txBody>
      </p:sp>
      <p:pic>
        <p:nvPicPr>
          <p:cNvPr id="4" name="Audio 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29075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354"/>
    </mc:Choice>
    <mc:Fallback>
      <p:transition spd="slow" advTm="653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E5224E"/>
      </a:accent1>
      <a:accent2>
        <a:srgbClr val="9D074E"/>
      </a:accent2>
      <a:accent3>
        <a:srgbClr val="7F2294"/>
      </a:accent3>
      <a:accent4>
        <a:srgbClr val="8D65EA"/>
      </a:accent4>
      <a:accent5>
        <a:srgbClr val="588FE2"/>
      </a:accent5>
      <a:accent6>
        <a:srgbClr val="127CA4"/>
      </a:accent6>
      <a:hlink>
        <a:srgbClr val="FB4AB6"/>
      </a:hlink>
      <a:folHlink>
        <a:srgbClr val="F98FE9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6DB8EB18-3657-4051-A897-2ED38832359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755</TotalTime>
  <Words>1042</Words>
  <Application>Microsoft Office PowerPoint</Application>
  <PresentationFormat>Widescreen</PresentationFormat>
  <Paragraphs>137</Paragraphs>
  <Slides>23</Slides>
  <Notes>13</Notes>
  <HiddenSlides>0</HiddenSlides>
  <MMClips>23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Century Gothic</vt:lpstr>
      <vt:lpstr>Vapor Trail</vt:lpstr>
      <vt:lpstr>Introduction to emotion-focused therapy</vt:lpstr>
      <vt:lpstr>Characteristics of eft</vt:lpstr>
      <vt:lpstr> relationship Principles of EFT</vt:lpstr>
      <vt:lpstr>Task Principles of eft</vt:lpstr>
      <vt:lpstr>Task principles of eft</vt:lpstr>
      <vt:lpstr>Emotion Theory</vt:lpstr>
      <vt:lpstr>Emotions are adaptive</vt:lpstr>
      <vt:lpstr>Emotions are fundamental in shaping our brain and language/cognition</vt:lpstr>
      <vt:lpstr>Emotion and the body</vt:lpstr>
      <vt:lpstr>Emotion shapes our actions</vt:lpstr>
      <vt:lpstr>EFT and Emotion</vt:lpstr>
      <vt:lpstr>Emotion schemes</vt:lpstr>
      <vt:lpstr>Emotion schemes</vt:lpstr>
      <vt:lpstr>Elements of the emotion scheme : Trauma related fear</vt:lpstr>
      <vt:lpstr>Emotion response forms</vt:lpstr>
      <vt:lpstr>Emotion response forms:  Primary adaptive emotions</vt:lpstr>
      <vt:lpstr>Primary adaptive emotions</vt:lpstr>
      <vt:lpstr>Dysfunctional emotion responses</vt:lpstr>
      <vt:lpstr>Maladaptive emotions</vt:lpstr>
      <vt:lpstr>Secondary reactive emotions</vt:lpstr>
      <vt:lpstr>Instrumental emotions</vt:lpstr>
      <vt:lpstr>Activity</vt:lpstr>
      <vt:lpstr>To be continued….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emotion-focused therapy</dc:title>
  <dc:creator>Catherine Slade</dc:creator>
  <cp:lastModifiedBy>Catherine Slade</cp:lastModifiedBy>
  <cp:revision>24</cp:revision>
  <dcterms:created xsi:type="dcterms:W3CDTF">2019-11-14T09:30:56Z</dcterms:created>
  <dcterms:modified xsi:type="dcterms:W3CDTF">2020-04-22T06:40:19Z</dcterms:modified>
</cp:coreProperties>
</file>