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5"/>
  </p:handoutMasterIdLst>
  <p:sldIdLst>
    <p:sldId id="256" r:id="rId2"/>
    <p:sldId id="268" r:id="rId3"/>
    <p:sldId id="269" r:id="rId4"/>
    <p:sldId id="257" r:id="rId5"/>
    <p:sldId id="259" r:id="rId6"/>
    <p:sldId id="260" r:id="rId7"/>
    <p:sldId id="261" r:id="rId8"/>
    <p:sldId id="262" r:id="rId9"/>
    <p:sldId id="263" r:id="rId10"/>
    <p:sldId id="264" r:id="rId11"/>
    <p:sldId id="265" r:id="rId12"/>
    <p:sldId id="266" r:id="rId13"/>
    <p:sldId id="267" r:id="rId1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00" d="100"/>
          <a:sy n="100" d="100"/>
        </p:scale>
        <p:origin x="-864" y="13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FFD3020E-0C6F-4205-BBEE-3A4B5B6B4B39}" type="datetimeFigureOut">
              <a:rPr lang="en-GB" smtClean="0"/>
              <a:pPr/>
              <a:t>03/11/2014</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985AAF10-3CA9-4E0D-9C53-530AF94493B6}"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B791930-EB43-4C87-B808-C2723A158024}" type="datetimeFigureOut">
              <a:rPr lang="en-GB" smtClean="0"/>
              <a:pPr/>
              <a:t>03/11/2014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330C66-6A32-4B41-9322-7C0390A952D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B791930-EB43-4C87-B808-C2723A158024}" type="datetimeFigureOut">
              <a:rPr lang="en-GB" smtClean="0"/>
              <a:pPr/>
              <a:t>03/11/2014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330C66-6A32-4B41-9322-7C0390A952D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B791930-EB43-4C87-B808-C2723A158024}" type="datetimeFigureOut">
              <a:rPr lang="en-GB" smtClean="0"/>
              <a:pPr/>
              <a:t>03/11/2014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330C66-6A32-4B41-9322-7C0390A952D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B791930-EB43-4C87-B808-C2723A158024}" type="datetimeFigureOut">
              <a:rPr lang="en-GB" smtClean="0"/>
              <a:pPr/>
              <a:t>03/11/2014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330C66-6A32-4B41-9322-7C0390A952D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B791930-EB43-4C87-B808-C2723A158024}" type="datetimeFigureOut">
              <a:rPr lang="en-GB" smtClean="0"/>
              <a:pPr/>
              <a:t>03/11/2014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8330C66-6A32-4B41-9322-7C0390A952D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B791930-EB43-4C87-B808-C2723A158024}" type="datetimeFigureOut">
              <a:rPr lang="en-GB" smtClean="0"/>
              <a:pPr/>
              <a:t>03/11/2014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8330C66-6A32-4B41-9322-7C0390A952D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791930-EB43-4C87-B808-C2723A158024}" type="datetimeFigureOut">
              <a:rPr lang="en-GB" smtClean="0"/>
              <a:pPr/>
              <a:t>03/11/2014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8330C66-6A32-4B41-9322-7C0390A952D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B791930-EB43-4C87-B808-C2723A158024}" type="datetimeFigureOut">
              <a:rPr lang="en-GB" smtClean="0"/>
              <a:pPr/>
              <a:t>03/11/2014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330C66-6A32-4B41-9322-7C0390A952D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B791930-EB43-4C87-B808-C2723A158024}" type="datetimeFigureOut">
              <a:rPr lang="en-GB" smtClean="0"/>
              <a:pPr/>
              <a:t>03/11/2014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330C66-6A32-4B41-9322-7C0390A952D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B791930-EB43-4C87-B808-C2723A158024}" type="datetimeFigureOut">
              <a:rPr lang="en-GB" smtClean="0"/>
              <a:pPr/>
              <a:t>03/11/2014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330C66-6A32-4B41-9322-7C0390A952D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B791930-EB43-4C87-B808-C2723A158024}" type="datetimeFigureOut">
              <a:rPr lang="en-GB" smtClean="0"/>
              <a:pPr/>
              <a:t>03/11/2014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330C66-6A32-4B41-9322-7C0390A952D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791930-EB43-4C87-B808-C2723A158024}" type="datetimeFigureOut">
              <a:rPr lang="en-GB" smtClean="0"/>
              <a:pPr/>
              <a:t>03/11/2014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330C66-6A32-4B41-9322-7C0390A952D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MSc in NDT&amp;E</a:t>
            </a:r>
            <a:endParaRPr lang="en-GB" dirty="0"/>
          </a:p>
        </p:txBody>
      </p:sp>
      <p:sp>
        <p:nvSpPr>
          <p:cNvPr id="3" name="Subtitle 2"/>
          <p:cNvSpPr>
            <a:spLocks noGrp="1"/>
          </p:cNvSpPr>
          <p:nvPr>
            <p:ph type="subTitle" idx="1"/>
          </p:nvPr>
        </p:nvSpPr>
        <p:spPr/>
        <p:txBody>
          <a:bodyPr>
            <a:normAutofit fontScale="92500"/>
          </a:bodyPr>
          <a:lstStyle/>
          <a:p>
            <a:r>
              <a:rPr lang="en-GB" dirty="0" smtClean="0">
                <a:solidFill>
                  <a:schemeClr val="tx1"/>
                </a:solidFill>
              </a:rPr>
              <a:t>NDT Systems, Principles &amp; Applications</a:t>
            </a:r>
          </a:p>
          <a:p>
            <a:r>
              <a:rPr lang="en-GB" dirty="0" smtClean="0">
                <a:solidFill>
                  <a:schemeClr val="tx1"/>
                </a:solidFill>
              </a:rPr>
              <a:t>Introduction to Probability of Detection (PoD)</a:t>
            </a:r>
            <a:endParaRPr lang="en-GB" dirty="0">
              <a:solidFill>
                <a:schemeClr val="tx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95536" y="1556792"/>
            <a:ext cx="8280920" cy="3970318"/>
          </a:xfrm>
          <a:prstGeom prst="rect">
            <a:avLst/>
          </a:prstGeom>
        </p:spPr>
        <p:txBody>
          <a:bodyPr wrap="square">
            <a:spAutoFit/>
          </a:bodyPr>
          <a:lstStyle/>
          <a:p>
            <a:pPr marL="342900" indent="-342900">
              <a:buFont typeface="+mj-lt"/>
              <a:buAutoNum type="arabicPeriod"/>
            </a:pPr>
            <a:r>
              <a:rPr lang="en-GB" dirty="0" smtClean="0"/>
              <a:t>Detection uncertainty relates to whether or not a flaw has been found. This is in itself is a controversial topic.</a:t>
            </a:r>
          </a:p>
          <a:p>
            <a:pPr marL="342900" indent="-342900">
              <a:buFont typeface="+mj-lt"/>
              <a:buAutoNum type="arabicPeriod"/>
            </a:pPr>
            <a:r>
              <a:rPr lang="en-GB" dirty="0" smtClean="0"/>
              <a:t>What constitutes a flaw? If we consider that any deviation from a pure condition constitutes a "flawed" item then even the smallest crystal dislocation in a metal structure could be interpreted as a "flaw". Not many (probably not any) components would be considered "unflawed" if the definition was taken to this extreme.</a:t>
            </a:r>
          </a:p>
          <a:p>
            <a:pPr marL="342900" indent="-342900">
              <a:buFont typeface="+mj-lt"/>
              <a:buAutoNum type="arabicPeriod"/>
            </a:pPr>
            <a:r>
              <a:rPr lang="en-GB" dirty="0" smtClean="0"/>
              <a:t>Flaw detection must therefore take on some practical considerations. Detection of flaws in NDT is by indirect means and whether or not a flaw is detected therefore depends on a variety of factors. These factors include:</a:t>
            </a:r>
          </a:p>
          <a:p>
            <a:pPr marL="1077913" indent="-400050">
              <a:buFont typeface="+mj-lt"/>
              <a:buAutoNum type="romanLcPeriod"/>
            </a:pPr>
            <a:r>
              <a:rPr lang="en-GB" dirty="0" smtClean="0"/>
              <a:t>the nature of the flaw itself</a:t>
            </a:r>
          </a:p>
          <a:p>
            <a:pPr marL="1077913" indent="-400050">
              <a:buFont typeface="+mj-lt"/>
              <a:buAutoNum type="romanLcPeriod"/>
            </a:pPr>
            <a:r>
              <a:rPr lang="en-GB" dirty="0" smtClean="0"/>
              <a:t>the test method used</a:t>
            </a:r>
          </a:p>
          <a:p>
            <a:pPr marL="1077913" indent="-400050">
              <a:buFont typeface="+mj-lt"/>
              <a:buAutoNum type="romanLcPeriod"/>
            </a:pPr>
            <a:r>
              <a:rPr lang="en-GB" dirty="0" smtClean="0"/>
              <a:t>the sensitivity of the test method used and,</a:t>
            </a:r>
          </a:p>
          <a:p>
            <a:pPr marL="1077913" indent="-400050">
              <a:buFont typeface="+mj-lt"/>
              <a:buAutoNum type="romanLcPeriod"/>
            </a:pPr>
            <a:r>
              <a:rPr lang="en-GB" dirty="0" smtClean="0"/>
              <a:t>human factors. </a:t>
            </a:r>
            <a:endParaRPr lang="en-GB" dirty="0"/>
          </a:p>
        </p:txBody>
      </p:sp>
      <p:sp>
        <p:nvSpPr>
          <p:cNvPr id="5" name="Rectangle 4"/>
          <p:cNvSpPr/>
          <p:nvPr/>
        </p:nvSpPr>
        <p:spPr>
          <a:xfrm>
            <a:off x="539552" y="908720"/>
            <a:ext cx="2942985" cy="461665"/>
          </a:xfrm>
          <a:prstGeom prst="rect">
            <a:avLst/>
          </a:prstGeom>
        </p:spPr>
        <p:txBody>
          <a:bodyPr wrap="none">
            <a:spAutoFit/>
          </a:bodyPr>
          <a:lstStyle/>
          <a:p>
            <a:r>
              <a:rPr lang="en-GB" sz="2400" dirty="0" smtClean="0"/>
              <a:t>Detection Uncertainty</a:t>
            </a:r>
            <a:endParaRPr lang="en-GB"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11560" y="1268760"/>
            <a:ext cx="8208912" cy="3693319"/>
          </a:xfrm>
          <a:prstGeom prst="rect">
            <a:avLst/>
          </a:prstGeom>
        </p:spPr>
        <p:txBody>
          <a:bodyPr wrap="square">
            <a:spAutoFit/>
          </a:bodyPr>
          <a:lstStyle/>
          <a:p>
            <a:r>
              <a:rPr lang="en-GB" dirty="0" smtClean="0"/>
              <a:t>Having agreed upon the test method and test protocol, there are four possible outcomes in an inspection of a component. These four options constitute the probability matrix of detection. </a:t>
            </a:r>
          </a:p>
          <a:p>
            <a:endParaRPr lang="en-GB" dirty="0"/>
          </a:p>
          <a:p>
            <a:pPr marL="546100" indent="-342900">
              <a:lnSpc>
                <a:spcPct val="150000"/>
              </a:lnSpc>
              <a:buFont typeface="+mj-lt"/>
              <a:buAutoNum type="arabicPeriod"/>
            </a:pPr>
            <a:r>
              <a:rPr lang="en-GB" dirty="0" smtClean="0"/>
              <a:t>An item is flawed and the NDT method detects it (True Positive)</a:t>
            </a:r>
          </a:p>
          <a:p>
            <a:pPr marL="546100" indent="-342900">
              <a:lnSpc>
                <a:spcPct val="150000"/>
              </a:lnSpc>
              <a:buFont typeface="+mj-lt"/>
              <a:buAutoNum type="arabicPeriod"/>
            </a:pPr>
            <a:r>
              <a:rPr lang="en-GB" dirty="0" smtClean="0"/>
              <a:t>No flaw exists and the NDT method indicates a flaw present (False Positive)</a:t>
            </a:r>
          </a:p>
          <a:p>
            <a:pPr marL="546100" indent="-342900">
              <a:lnSpc>
                <a:spcPct val="150000"/>
              </a:lnSpc>
              <a:buFont typeface="+mj-lt"/>
              <a:buAutoNum type="arabicPeriod"/>
            </a:pPr>
            <a:r>
              <a:rPr lang="en-GB" dirty="0" smtClean="0"/>
              <a:t>An item is flawed and the NDT method does not detect it (False Negative)</a:t>
            </a:r>
          </a:p>
          <a:p>
            <a:pPr marL="546100" indent="-342900">
              <a:lnSpc>
                <a:spcPct val="150000"/>
              </a:lnSpc>
              <a:buFont typeface="+mj-lt"/>
              <a:buAutoNum type="arabicPeriod"/>
            </a:pPr>
            <a:r>
              <a:rPr lang="en-GB" dirty="0" smtClean="0"/>
              <a:t>No flaw exists and the NDT method has no indication of a flaw (True Negative)</a:t>
            </a:r>
          </a:p>
          <a:p>
            <a:pPr marL="3175" indent="-3175"/>
            <a:endParaRPr lang="en-GB" dirty="0" smtClean="0"/>
          </a:p>
          <a:p>
            <a:pPr marL="3175" indent="-3175"/>
            <a:r>
              <a:rPr lang="en-GB" dirty="0" smtClean="0"/>
              <a:t>These are the foundations of the concept of "Probability of Detection" or POD. In NDT, this concept was developed mainly in NASA in the USA during the 1970s.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467545" y="966035"/>
            <a:ext cx="8218436" cy="492593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srcRect/>
          <a:stretch>
            <a:fillRect/>
          </a:stretch>
        </p:blipFill>
        <p:spPr bwMode="auto">
          <a:xfrm>
            <a:off x="323528" y="940323"/>
            <a:ext cx="8173416" cy="450503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srcRect/>
          <a:stretch>
            <a:fillRect/>
          </a:stretch>
        </p:blipFill>
        <p:spPr bwMode="auto">
          <a:xfrm>
            <a:off x="107504" y="280989"/>
            <a:ext cx="8989003" cy="610034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467545" y="905168"/>
            <a:ext cx="8208912" cy="504766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srcRect/>
          <a:stretch>
            <a:fillRect/>
          </a:stretch>
        </p:blipFill>
        <p:spPr bwMode="auto">
          <a:xfrm>
            <a:off x="539553" y="603343"/>
            <a:ext cx="8064896" cy="565131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srcRect b="30817"/>
          <a:stretch>
            <a:fillRect/>
          </a:stretch>
        </p:blipFill>
        <p:spPr bwMode="auto">
          <a:xfrm>
            <a:off x="107504" y="948110"/>
            <a:ext cx="8892480" cy="413707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cstate="print"/>
          <a:srcRect t="13652"/>
          <a:stretch>
            <a:fillRect/>
          </a:stretch>
        </p:blipFill>
        <p:spPr bwMode="auto">
          <a:xfrm>
            <a:off x="3275856" y="2924944"/>
            <a:ext cx="5101003" cy="3331038"/>
          </a:xfrm>
          <a:prstGeom prst="rect">
            <a:avLst/>
          </a:prstGeom>
          <a:noFill/>
          <a:ln w="9525">
            <a:noFill/>
            <a:miter lim="800000"/>
            <a:headEnd/>
            <a:tailEnd/>
          </a:ln>
        </p:spPr>
      </p:pic>
      <p:sp>
        <p:nvSpPr>
          <p:cNvPr id="3" name="TextBox 2"/>
          <p:cNvSpPr txBox="1"/>
          <p:nvPr/>
        </p:nvSpPr>
        <p:spPr>
          <a:xfrm>
            <a:off x="0" y="548680"/>
            <a:ext cx="9144000" cy="523220"/>
          </a:xfrm>
          <a:prstGeom prst="rect">
            <a:avLst/>
          </a:prstGeom>
          <a:noFill/>
        </p:spPr>
        <p:txBody>
          <a:bodyPr wrap="square" rtlCol="0">
            <a:spAutoFit/>
          </a:bodyPr>
          <a:lstStyle/>
          <a:p>
            <a:pPr algn="ctr"/>
            <a:r>
              <a:rPr lang="en-GB" sz="2800" dirty="0" smtClean="0"/>
              <a:t>POD Estimate from Hit/Miss Data</a:t>
            </a:r>
            <a:endParaRPr lang="en-GB" sz="2800" dirty="0"/>
          </a:p>
        </p:txBody>
      </p:sp>
      <p:sp>
        <p:nvSpPr>
          <p:cNvPr id="4" name="Rectangle 3"/>
          <p:cNvSpPr/>
          <p:nvPr/>
        </p:nvSpPr>
        <p:spPr>
          <a:xfrm>
            <a:off x="611560" y="1268760"/>
            <a:ext cx="8136904" cy="1754326"/>
          </a:xfrm>
          <a:prstGeom prst="rect">
            <a:avLst/>
          </a:prstGeom>
        </p:spPr>
        <p:txBody>
          <a:bodyPr wrap="square">
            <a:spAutoFit/>
          </a:bodyPr>
          <a:lstStyle/>
          <a:p>
            <a:r>
              <a:rPr lang="en-GB" dirty="0" smtClean="0"/>
              <a:t>PODs try to assess a minimum flaw size that will be reliably detected by the NDT technique. This is best done by plotting the accumulation of flaws detected against the flaw size of all the flaws "detected" or that produce a response over some threshold. Ideally all flaws over some critical size will be detected and flaws smaller than that are not "detected".  The tool most commonly used for POD description is the POD curve.</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764704"/>
            <a:ext cx="6212983" cy="369332"/>
          </a:xfrm>
          <a:prstGeom prst="rect">
            <a:avLst/>
          </a:prstGeom>
          <a:noFill/>
        </p:spPr>
        <p:txBody>
          <a:bodyPr wrap="none" rtlCol="0">
            <a:spAutoFit/>
          </a:bodyPr>
          <a:lstStyle/>
          <a:p>
            <a:r>
              <a:rPr lang="en-GB" dirty="0" smtClean="0"/>
              <a:t>Example Hit/Miss Data – Defect Depth used as defect parameter</a:t>
            </a:r>
            <a:endParaRPr lang="en-GB" dirty="0"/>
          </a:p>
        </p:txBody>
      </p:sp>
      <p:graphicFrame>
        <p:nvGraphicFramePr>
          <p:cNvPr id="7" name="Table 6"/>
          <p:cNvGraphicFramePr>
            <a:graphicFrameLocks noGrp="1"/>
          </p:cNvGraphicFramePr>
          <p:nvPr/>
        </p:nvGraphicFramePr>
        <p:xfrm>
          <a:off x="1043608" y="1484784"/>
          <a:ext cx="3240360" cy="4248468"/>
        </p:xfrm>
        <a:graphic>
          <a:graphicData uri="http://schemas.openxmlformats.org/drawingml/2006/table">
            <a:tbl>
              <a:tblPr/>
              <a:tblGrid>
                <a:gridCol w="929969"/>
                <a:gridCol w="1380422"/>
                <a:gridCol w="929969"/>
              </a:tblGrid>
              <a:tr h="236026">
                <a:tc>
                  <a:txBody>
                    <a:bodyPr/>
                    <a:lstStyle/>
                    <a:p>
                      <a:pPr algn="ctr" fontAlgn="b"/>
                      <a:r>
                        <a:rPr lang="en-GB" sz="1100" b="1" i="0" u="none" strike="noStrike" dirty="0">
                          <a:solidFill>
                            <a:srgbClr val="000000"/>
                          </a:solidFill>
                          <a:latin typeface="Calibri"/>
                        </a:rPr>
                        <a:t>Defect</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8D8D8"/>
                    </a:solidFill>
                  </a:tcPr>
                </a:tc>
                <a:tc>
                  <a:txBody>
                    <a:bodyPr/>
                    <a:lstStyle/>
                    <a:p>
                      <a:pPr algn="ctr" fontAlgn="b"/>
                      <a:r>
                        <a:rPr lang="en-GB" sz="1100" b="1" i="0" u="none" strike="noStrike" dirty="0">
                          <a:solidFill>
                            <a:srgbClr val="000000"/>
                          </a:solidFill>
                          <a:latin typeface="Calibri"/>
                        </a:rPr>
                        <a:t>Depth (mm)</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8D8D8"/>
                    </a:solidFill>
                  </a:tcPr>
                </a:tc>
                <a:tc>
                  <a:txBody>
                    <a:bodyPr/>
                    <a:lstStyle/>
                    <a:p>
                      <a:pPr algn="ctr" fontAlgn="b"/>
                      <a:r>
                        <a:rPr lang="en-GB" sz="1100" b="1" i="0" u="none" strike="noStrike" dirty="0">
                          <a:solidFill>
                            <a:srgbClr val="000000"/>
                          </a:solidFill>
                          <a:latin typeface="Calibri"/>
                        </a:rPr>
                        <a:t>Hit/Miss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8D8D8"/>
                    </a:solidFill>
                  </a:tcPr>
                </a:tc>
              </a:tr>
              <a:tr h="236026">
                <a:tc>
                  <a:txBody>
                    <a:bodyPr/>
                    <a:lstStyle/>
                    <a:p>
                      <a:pPr algn="ctr" fontAlgn="b"/>
                      <a:r>
                        <a:rPr lang="en-GB" sz="1100" b="0" i="0" u="none" strike="noStrike" dirty="0">
                          <a:solidFill>
                            <a:srgbClr val="000000"/>
                          </a:solidFill>
                          <a:latin typeface="Calibri"/>
                        </a:rPr>
                        <a:t>A</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a:solidFill>
                            <a:srgbClr val="000000"/>
                          </a:solidFill>
                          <a:latin typeface="Calibri"/>
                        </a:rPr>
                        <a:t>0.1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a:solidFill>
                            <a:srgbClr val="000000"/>
                          </a:solidFill>
                          <a:latin typeface="Calibri"/>
                        </a:rPr>
                        <a:t>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36026">
                <a:tc>
                  <a:txBody>
                    <a:bodyPr/>
                    <a:lstStyle/>
                    <a:p>
                      <a:pPr algn="ctr" fontAlgn="b"/>
                      <a:r>
                        <a:rPr lang="en-GB" sz="1100" b="0" i="0" u="none" strike="noStrike">
                          <a:solidFill>
                            <a:srgbClr val="000000"/>
                          </a:solidFill>
                          <a:latin typeface="Calibri"/>
                        </a:rPr>
                        <a:t>B</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0.2</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a:solidFill>
                            <a:srgbClr val="000000"/>
                          </a:solidFill>
                          <a:latin typeface="Calibri"/>
                        </a:rPr>
                        <a:t>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36026">
                <a:tc>
                  <a:txBody>
                    <a:bodyPr/>
                    <a:lstStyle/>
                    <a:p>
                      <a:pPr algn="ctr" fontAlgn="b"/>
                      <a:r>
                        <a:rPr lang="en-GB" sz="1100" b="0" i="0" u="none" strike="noStrike">
                          <a:solidFill>
                            <a:srgbClr val="000000"/>
                          </a:solidFill>
                          <a:latin typeface="Calibri"/>
                        </a:rPr>
                        <a:t>C</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0.3</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a:solidFill>
                            <a:srgbClr val="000000"/>
                          </a:solidFill>
                          <a:latin typeface="Calibri"/>
                        </a:rPr>
                        <a:t>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36026">
                <a:tc>
                  <a:txBody>
                    <a:bodyPr/>
                    <a:lstStyle/>
                    <a:p>
                      <a:pPr algn="ctr" fontAlgn="b"/>
                      <a:r>
                        <a:rPr lang="en-GB" sz="1100" b="0" i="0" u="none" strike="noStrike">
                          <a:solidFill>
                            <a:srgbClr val="000000"/>
                          </a:solidFill>
                          <a:latin typeface="Calibri"/>
                        </a:rPr>
                        <a:t>D</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0.35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a:solidFill>
                            <a:srgbClr val="000000"/>
                          </a:solidFill>
                          <a:latin typeface="Calibri"/>
                        </a:rPr>
                        <a:t>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36026">
                <a:tc>
                  <a:txBody>
                    <a:bodyPr/>
                    <a:lstStyle/>
                    <a:p>
                      <a:pPr algn="ctr" fontAlgn="b"/>
                      <a:r>
                        <a:rPr lang="en-GB" sz="1100" b="0" i="0" u="none" strike="noStrike">
                          <a:solidFill>
                            <a:srgbClr val="000000"/>
                          </a:solidFill>
                          <a:latin typeface="Calibri"/>
                        </a:rPr>
                        <a:t>E</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0.5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a:solidFill>
                            <a:srgbClr val="000000"/>
                          </a:solidFill>
                          <a:latin typeface="Calibri"/>
                        </a:rPr>
                        <a:t>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36026">
                <a:tc>
                  <a:txBody>
                    <a:bodyPr/>
                    <a:lstStyle/>
                    <a:p>
                      <a:pPr algn="ctr" fontAlgn="b"/>
                      <a:r>
                        <a:rPr lang="en-GB" sz="1100" b="0" i="0" u="none" strike="noStrike">
                          <a:solidFill>
                            <a:srgbClr val="000000"/>
                          </a:solidFill>
                          <a:latin typeface="Calibri"/>
                        </a:rPr>
                        <a:t>F</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0.6</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36026">
                <a:tc>
                  <a:txBody>
                    <a:bodyPr/>
                    <a:lstStyle/>
                    <a:p>
                      <a:pPr algn="ctr" fontAlgn="b"/>
                      <a:r>
                        <a:rPr lang="en-GB" sz="1100" b="0" i="0" u="none" strike="noStrike">
                          <a:solidFill>
                            <a:srgbClr val="000000"/>
                          </a:solidFill>
                          <a:latin typeface="Calibri"/>
                        </a:rPr>
                        <a:t>G</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a:solidFill>
                            <a:srgbClr val="000000"/>
                          </a:solidFill>
                          <a:latin typeface="Calibri"/>
                        </a:rPr>
                        <a:t>0.7</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36026">
                <a:tc>
                  <a:txBody>
                    <a:bodyPr/>
                    <a:lstStyle/>
                    <a:p>
                      <a:pPr algn="ctr" fontAlgn="b"/>
                      <a:r>
                        <a:rPr lang="en-GB" sz="1100" b="0" i="0" u="none" strike="noStrike">
                          <a:solidFill>
                            <a:srgbClr val="000000"/>
                          </a:solidFill>
                          <a:latin typeface="Calibri"/>
                        </a:rPr>
                        <a:t>H</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a:solidFill>
                            <a:srgbClr val="000000"/>
                          </a:solidFill>
                          <a:latin typeface="Calibri"/>
                        </a:rPr>
                        <a:t>0.8</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36026">
                <a:tc>
                  <a:txBody>
                    <a:bodyPr/>
                    <a:lstStyle/>
                    <a:p>
                      <a:pPr algn="ctr" fontAlgn="b"/>
                      <a:r>
                        <a:rPr lang="en-GB" sz="1100" b="0" i="0" u="none" strike="noStrike">
                          <a:solidFill>
                            <a:srgbClr val="000000"/>
                          </a:solidFill>
                          <a:latin typeface="Calibri"/>
                        </a:rPr>
                        <a:t>I</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a:solidFill>
                            <a:srgbClr val="000000"/>
                          </a:solidFill>
                          <a:latin typeface="Calibri"/>
                        </a:rPr>
                        <a:t>0.9</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36026">
                <a:tc>
                  <a:txBody>
                    <a:bodyPr/>
                    <a:lstStyle/>
                    <a:p>
                      <a:pPr algn="ctr" fontAlgn="b"/>
                      <a:r>
                        <a:rPr lang="en-GB" sz="1100" b="0" i="0" u="none" strike="noStrike">
                          <a:solidFill>
                            <a:srgbClr val="000000"/>
                          </a:solidFill>
                          <a:latin typeface="Calibri"/>
                        </a:rPr>
                        <a:t>J</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a:solidFill>
                            <a:srgbClr val="000000"/>
                          </a:solidFill>
                          <a:latin typeface="Calibri"/>
                        </a:rPr>
                        <a:t>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36026">
                <a:tc>
                  <a:txBody>
                    <a:bodyPr/>
                    <a:lstStyle/>
                    <a:p>
                      <a:pPr algn="ctr" fontAlgn="b"/>
                      <a:r>
                        <a:rPr lang="en-GB" sz="1100" b="0" i="0" u="none" strike="noStrike">
                          <a:solidFill>
                            <a:srgbClr val="000000"/>
                          </a:solidFill>
                          <a:latin typeface="Calibri"/>
                        </a:rPr>
                        <a:t>k</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a:solidFill>
                            <a:srgbClr val="000000"/>
                          </a:solidFill>
                          <a:latin typeface="Calibri"/>
                        </a:rPr>
                        <a:t>1.2</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36026">
                <a:tc>
                  <a:txBody>
                    <a:bodyPr/>
                    <a:lstStyle/>
                    <a:p>
                      <a:pPr algn="ctr" fontAlgn="b"/>
                      <a:r>
                        <a:rPr lang="en-GB" sz="1100" b="0" i="0" u="none" strike="noStrike">
                          <a:solidFill>
                            <a:srgbClr val="000000"/>
                          </a:solidFill>
                          <a:latin typeface="Calibri"/>
                        </a:rPr>
                        <a:t>l</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a:solidFill>
                            <a:srgbClr val="000000"/>
                          </a:solidFill>
                          <a:latin typeface="Calibri"/>
                        </a:rPr>
                        <a:t>1.4</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36026">
                <a:tc>
                  <a:txBody>
                    <a:bodyPr/>
                    <a:lstStyle/>
                    <a:p>
                      <a:pPr algn="ctr" fontAlgn="b"/>
                      <a:r>
                        <a:rPr lang="en-GB" sz="1100" b="0" i="0" u="none" strike="noStrike">
                          <a:solidFill>
                            <a:srgbClr val="000000"/>
                          </a:solidFill>
                          <a:latin typeface="Calibri"/>
                        </a:rPr>
                        <a:t>m</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a:solidFill>
                            <a:srgbClr val="000000"/>
                          </a:solidFill>
                          <a:latin typeface="Calibri"/>
                        </a:rPr>
                        <a:t>3</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36026">
                <a:tc>
                  <a:txBody>
                    <a:bodyPr/>
                    <a:lstStyle/>
                    <a:p>
                      <a:pPr algn="ctr" fontAlgn="b"/>
                      <a:r>
                        <a:rPr lang="en-GB" sz="1100" b="0" i="0" u="none" strike="noStrike">
                          <a:solidFill>
                            <a:srgbClr val="000000"/>
                          </a:solidFill>
                          <a:latin typeface="Calibri"/>
                        </a:rPr>
                        <a:t>n</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a:solidFill>
                            <a:srgbClr val="000000"/>
                          </a:solidFill>
                          <a:latin typeface="Calibri"/>
                        </a:rPr>
                        <a:t>3.1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36026">
                <a:tc>
                  <a:txBody>
                    <a:bodyPr/>
                    <a:lstStyle/>
                    <a:p>
                      <a:pPr algn="ctr" fontAlgn="b"/>
                      <a:r>
                        <a:rPr lang="en-GB" sz="1100" b="0" i="0" u="none" strike="noStrike">
                          <a:solidFill>
                            <a:srgbClr val="000000"/>
                          </a:solidFill>
                          <a:latin typeface="Calibri"/>
                        </a:rPr>
                        <a:t>o</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a:solidFill>
                            <a:srgbClr val="000000"/>
                          </a:solidFill>
                          <a:latin typeface="Calibri"/>
                        </a:rPr>
                        <a:t>3.2</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36026">
                <a:tc>
                  <a:txBody>
                    <a:bodyPr/>
                    <a:lstStyle/>
                    <a:p>
                      <a:pPr algn="ctr" fontAlgn="b"/>
                      <a:r>
                        <a:rPr lang="en-GB" sz="1100" b="0" i="0" u="none" strike="noStrike">
                          <a:solidFill>
                            <a:srgbClr val="000000"/>
                          </a:solidFill>
                          <a:latin typeface="Calibri"/>
                        </a:rPr>
                        <a:t>p</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a:solidFill>
                            <a:srgbClr val="000000"/>
                          </a:solidFill>
                          <a:latin typeface="Calibri"/>
                        </a:rPr>
                        <a:t>4</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36026">
                <a:tc>
                  <a:txBody>
                    <a:bodyPr/>
                    <a:lstStyle/>
                    <a:p>
                      <a:pPr algn="ctr" fontAlgn="b"/>
                      <a:r>
                        <a:rPr lang="en-GB" sz="1100" b="0" i="0" u="none" strike="noStrike" dirty="0">
                          <a:solidFill>
                            <a:srgbClr val="000000"/>
                          </a:solidFill>
                          <a:latin typeface="Calibri"/>
                        </a:rPr>
                        <a:t>q</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pic>
        <p:nvPicPr>
          <p:cNvPr id="9218" name="Picture 2"/>
          <p:cNvPicPr>
            <a:picLocks noChangeAspect="1" noChangeArrowheads="1"/>
          </p:cNvPicPr>
          <p:nvPr/>
        </p:nvPicPr>
        <p:blipFill>
          <a:blip r:embed="rId2" cstate="print"/>
          <a:srcRect l="3133" t="1247" r="2891" b="1474"/>
          <a:stretch>
            <a:fillRect/>
          </a:stretch>
        </p:blipFill>
        <p:spPr bwMode="auto">
          <a:xfrm>
            <a:off x="4788024" y="1340768"/>
            <a:ext cx="3600400" cy="468052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p:cNvGraphicFramePr>
            <a:graphicFrameLocks noGrp="1"/>
          </p:cNvGraphicFramePr>
          <p:nvPr/>
        </p:nvGraphicFramePr>
        <p:xfrm>
          <a:off x="5547444" y="764704"/>
          <a:ext cx="2984996" cy="4242040"/>
        </p:xfrm>
        <a:graphic>
          <a:graphicData uri="http://schemas.openxmlformats.org/drawingml/2006/table">
            <a:tbl>
              <a:tblPr/>
              <a:tblGrid>
                <a:gridCol w="856681"/>
                <a:gridCol w="1271634"/>
                <a:gridCol w="856681"/>
              </a:tblGrid>
              <a:tr h="212102">
                <a:tc>
                  <a:txBody>
                    <a:bodyPr/>
                    <a:lstStyle/>
                    <a:p>
                      <a:pPr algn="ctr" fontAlgn="b"/>
                      <a:r>
                        <a:rPr lang="en-GB" sz="1100" b="1" i="0" u="none" strike="noStrike" dirty="0">
                          <a:solidFill>
                            <a:srgbClr val="000000"/>
                          </a:solidFill>
                          <a:latin typeface="Calibri"/>
                        </a:rPr>
                        <a:t>Defect</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8D8D8"/>
                    </a:solidFill>
                  </a:tcPr>
                </a:tc>
                <a:tc>
                  <a:txBody>
                    <a:bodyPr/>
                    <a:lstStyle/>
                    <a:p>
                      <a:pPr algn="ctr" fontAlgn="b"/>
                      <a:r>
                        <a:rPr lang="en-GB" sz="1100" b="1" i="0" u="none" strike="noStrike">
                          <a:solidFill>
                            <a:srgbClr val="000000"/>
                          </a:solidFill>
                          <a:latin typeface="Calibri"/>
                        </a:rPr>
                        <a:t>Depth (mm)</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8D8D8"/>
                    </a:solidFill>
                  </a:tcPr>
                </a:tc>
                <a:tc>
                  <a:txBody>
                    <a:bodyPr/>
                    <a:lstStyle/>
                    <a:p>
                      <a:pPr algn="ctr" fontAlgn="b"/>
                      <a:r>
                        <a:rPr lang="en-GB" sz="1100" b="1" i="0" u="none" strike="noStrike">
                          <a:solidFill>
                            <a:srgbClr val="000000"/>
                          </a:solidFill>
                          <a:latin typeface="Calibri"/>
                        </a:rPr>
                        <a:t>Hit/Miss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8D8D8"/>
                    </a:solidFill>
                  </a:tcPr>
                </a:tc>
              </a:tr>
              <a:tr h="212102">
                <a:tc>
                  <a:txBody>
                    <a:bodyPr/>
                    <a:lstStyle/>
                    <a:p>
                      <a:pPr algn="ctr" fontAlgn="b"/>
                      <a:r>
                        <a:rPr lang="en-GB" sz="1100" b="0" i="0" u="none" strike="noStrike" dirty="0">
                          <a:solidFill>
                            <a:srgbClr val="000000"/>
                          </a:solidFill>
                          <a:latin typeface="Calibri"/>
                        </a:rPr>
                        <a:t>A</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a:solidFill>
                            <a:srgbClr val="000000"/>
                          </a:solidFill>
                          <a:latin typeface="Calibri"/>
                        </a:rPr>
                        <a:t>0.1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a:solidFill>
                            <a:srgbClr val="000000"/>
                          </a:solidFill>
                          <a:latin typeface="Calibri"/>
                        </a:rPr>
                        <a:t>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2102">
                <a:tc>
                  <a:txBody>
                    <a:bodyPr/>
                    <a:lstStyle/>
                    <a:p>
                      <a:pPr algn="ctr" fontAlgn="b"/>
                      <a:r>
                        <a:rPr lang="en-GB" sz="1100" b="0" i="0" u="none" strike="noStrike" dirty="0">
                          <a:solidFill>
                            <a:srgbClr val="000000"/>
                          </a:solidFill>
                          <a:latin typeface="Calibri"/>
                        </a:rPr>
                        <a:t>B</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0.2</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a:solidFill>
                            <a:srgbClr val="000000"/>
                          </a:solidFill>
                          <a:latin typeface="Calibri"/>
                        </a:rPr>
                        <a:t>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2102">
                <a:tc>
                  <a:txBody>
                    <a:bodyPr/>
                    <a:lstStyle/>
                    <a:p>
                      <a:pPr algn="ctr" fontAlgn="b"/>
                      <a:r>
                        <a:rPr lang="en-GB" sz="1100" b="0" i="0" u="none" strike="noStrike">
                          <a:solidFill>
                            <a:srgbClr val="000000"/>
                          </a:solidFill>
                          <a:latin typeface="Calibri"/>
                        </a:rPr>
                        <a:t>C</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0.3</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a:solidFill>
                            <a:srgbClr val="000000"/>
                          </a:solidFill>
                          <a:latin typeface="Calibri"/>
                        </a:rPr>
                        <a:t>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2102">
                <a:tc>
                  <a:txBody>
                    <a:bodyPr/>
                    <a:lstStyle/>
                    <a:p>
                      <a:pPr algn="ctr" fontAlgn="b"/>
                      <a:r>
                        <a:rPr lang="en-GB" sz="1100" b="0" i="0" u="none" strike="noStrike">
                          <a:solidFill>
                            <a:srgbClr val="000000"/>
                          </a:solidFill>
                          <a:latin typeface="Calibri"/>
                        </a:rPr>
                        <a:t>D</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0.35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a:solidFill>
                            <a:srgbClr val="000000"/>
                          </a:solidFill>
                          <a:latin typeface="Calibri"/>
                        </a:rPr>
                        <a:t>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2102">
                <a:tc>
                  <a:txBody>
                    <a:bodyPr/>
                    <a:lstStyle/>
                    <a:p>
                      <a:pPr algn="ctr" fontAlgn="b"/>
                      <a:r>
                        <a:rPr lang="en-GB" sz="1100" b="0" i="0" u="none" strike="noStrike">
                          <a:solidFill>
                            <a:srgbClr val="000000"/>
                          </a:solidFill>
                          <a:latin typeface="Calibri"/>
                        </a:rPr>
                        <a:t>E</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0.5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a:solidFill>
                            <a:srgbClr val="000000"/>
                          </a:solidFill>
                          <a:latin typeface="Calibri"/>
                        </a:rPr>
                        <a:t>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2102">
                <a:tc>
                  <a:txBody>
                    <a:bodyPr/>
                    <a:lstStyle/>
                    <a:p>
                      <a:pPr algn="ctr" fontAlgn="b"/>
                      <a:r>
                        <a:rPr lang="en-GB" sz="1100" b="0" i="0" u="none" strike="noStrike">
                          <a:solidFill>
                            <a:srgbClr val="000000"/>
                          </a:solidFill>
                          <a:latin typeface="Calibri"/>
                        </a:rPr>
                        <a:t>F</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0.6</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a:solidFill>
                            <a:srgbClr val="000000"/>
                          </a:solidFill>
                          <a:latin typeface="Calibri"/>
                        </a:rPr>
                        <a:t>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2102">
                <a:tc>
                  <a:txBody>
                    <a:bodyPr/>
                    <a:lstStyle/>
                    <a:p>
                      <a:pPr algn="ctr" fontAlgn="b"/>
                      <a:r>
                        <a:rPr lang="en-GB" sz="1100" b="0" i="0" u="none" strike="noStrike">
                          <a:solidFill>
                            <a:srgbClr val="000000"/>
                          </a:solidFill>
                          <a:latin typeface="Calibri"/>
                        </a:rPr>
                        <a:t>G</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0.7</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2102">
                <a:tc>
                  <a:txBody>
                    <a:bodyPr/>
                    <a:lstStyle/>
                    <a:p>
                      <a:pPr algn="ctr" fontAlgn="b"/>
                      <a:r>
                        <a:rPr lang="en-GB" sz="1100" b="0" i="0" u="none" strike="noStrike">
                          <a:solidFill>
                            <a:srgbClr val="000000"/>
                          </a:solidFill>
                          <a:latin typeface="Calibri"/>
                        </a:rPr>
                        <a:t>H</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a:solidFill>
                            <a:srgbClr val="000000"/>
                          </a:solidFill>
                          <a:latin typeface="Calibri"/>
                        </a:rPr>
                        <a:t>0.8</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2102">
                <a:tc>
                  <a:txBody>
                    <a:bodyPr/>
                    <a:lstStyle/>
                    <a:p>
                      <a:pPr algn="ctr" fontAlgn="b"/>
                      <a:r>
                        <a:rPr lang="en-GB" sz="1100" b="0" i="0" u="none" strike="noStrike">
                          <a:solidFill>
                            <a:srgbClr val="000000"/>
                          </a:solidFill>
                          <a:latin typeface="Calibri"/>
                        </a:rPr>
                        <a:t>I</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a:solidFill>
                            <a:srgbClr val="000000"/>
                          </a:solidFill>
                          <a:latin typeface="Calibri"/>
                        </a:rPr>
                        <a:t>0.9</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2102">
                <a:tc>
                  <a:txBody>
                    <a:bodyPr/>
                    <a:lstStyle/>
                    <a:p>
                      <a:pPr algn="ctr" fontAlgn="b"/>
                      <a:r>
                        <a:rPr lang="en-GB" sz="1100" b="0" i="0" u="none" strike="noStrike">
                          <a:solidFill>
                            <a:srgbClr val="000000"/>
                          </a:solidFill>
                          <a:latin typeface="Calibri"/>
                        </a:rPr>
                        <a:t>J</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a:solidFill>
                            <a:srgbClr val="000000"/>
                          </a:solidFill>
                          <a:latin typeface="Calibri"/>
                        </a:rPr>
                        <a:t>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2102">
                <a:tc>
                  <a:txBody>
                    <a:bodyPr/>
                    <a:lstStyle/>
                    <a:p>
                      <a:pPr algn="ctr" fontAlgn="b"/>
                      <a:r>
                        <a:rPr lang="en-GB" sz="1100" b="0" i="0" u="none" strike="noStrike">
                          <a:solidFill>
                            <a:srgbClr val="000000"/>
                          </a:solidFill>
                          <a:latin typeface="Calibri"/>
                        </a:rPr>
                        <a:t>k</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a:solidFill>
                            <a:srgbClr val="000000"/>
                          </a:solidFill>
                          <a:latin typeface="Calibri"/>
                        </a:rPr>
                        <a:t>1.2</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2102">
                <a:tc>
                  <a:txBody>
                    <a:bodyPr/>
                    <a:lstStyle/>
                    <a:p>
                      <a:pPr algn="ctr" fontAlgn="b"/>
                      <a:r>
                        <a:rPr lang="en-GB" sz="1100" b="0" i="0" u="none" strike="noStrike">
                          <a:solidFill>
                            <a:srgbClr val="000000"/>
                          </a:solidFill>
                          <a:latin typeface="Calibri"/>
                        </a:rPr>
                        <a:t>l</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a:solidFill>
                            <a:srgbClr val="000000"/>
                          </a:solidFill>
                          <a:latin typeface="Calibri"/>
                        </a:rPr>
                        <a:t>1.4</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0</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2102">
                <a:tc>
                  <a:txBody>
                    <a:bodyPr/>
                    <a:lstStyle/>
                    <a:p>
                      <a:pPr algn="ctr" fontAlgn="b"/>
                      <a:r>
                        <a:rPr lang="en-GB" sz="1100" b="0" i="0" u="none" strike="noStrike">
                          <a:solidFill>
                            <a:srgbClr val="000000"/>
                          </a:solidFill>
                          <a:latin typeface="Calibri"/>
                        </a:rPr>
                        <a:t>m</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a:solidFill>
                            <a:srgbClr val="000000"/>
                          </a:solidFill>
                          <a:latin typeface="Calibri"/>
                        </a:rPr>
                        <a:t>3</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2102">
                <a:tc>
                  <a:txBody>
                    <a:bodyPr/>
                    <a:lstStyle/>
                    <a:p>
                      <a:pPr algn="ctr" fontAlgn="b"/>
                      <a:r>
                        <a:rPr lang="en-GB" sz="1100" b="0" i="0" u="none" strike="noStrike">
                          <a:solidFill>
                            <a:srgbClr val="000000"/>
                          </a:solidFill>
                          <a:latin typeface="Calibri"/>
                        </a:rPr>
                        <a:t>n</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a:solidFill>
                            <a:srgbClr val="000000"/>
                          </a:solidFill>
                          <a:latin typeface="Calibri"/>
                        </a:rPr>
                        <a:t>3.1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2102">
                <a:tc>
                  <a:txBody>
                    <a:bodyPr/>
                    <a:lstStyle/>
                    <a:p>
                      <a:pPr algn="ctr" fontAlgn="b"/>
                      <a:r>
                        <a:rPr lang="en-GB" sz="1100" b="0" i="0" u="none" strike="noStrike">
                          <a:solidFill>
                            <a:srgbClr val="000000"/>
                          </a:solidFill>
                          <a:latin typeface="Calibri"/>
                        </a:rPr>
                        <a:t>o</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a:solidFill>
                            <a:srgbClr val="000000"/>
                          </a:solidFill>
                          <a:latin typeface="Calibri"/>
                        </a:rPr>
                        <a:t>3.2</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2102">
                <a:tc>
                  <a:txBody>
                    <a:bodyPr/>
                    <a:lstStyle/>
                    <a:p>
                      <a:pPr algn="ctr" fontAlgn="b"/>
                      <a:r>
                        <a:rPr lang="en-GB" sz="1100" b="0" i="0" u="none" strike="noStrike">
                          <a:solidFill>
                            <a:srgbClr val="000000"/>
                          </a:solidFill>
                          <a:latin typeface="Calibri"/>
                        </a:rPr>
                        <a:t>p</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4</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2102">
                <a:tc>
                  <a:txBody>
                    <a:bodyPr/>
                    <a:lstStyle/>
                    <a:p>
                      <a:pPr algn="ctr" fontAlgn="b"/>
                      <a:r>
                        <a:rPr lang="en-GB" sz="1100" b="0" i="0" u="none" strike="noStrike">
                          <a:solidFill>
                            <a:srgbClr val="000000"/>
                          </a:solidFill>
                          <a:latin typeface="Calibri"/>
                        </a:rPr>
                        <a:t>q</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100" b="0" i="0" u="none" strike="noStrike" dirty="0">
                          <a:solidFill>
                            <a:srgbClr val="000000"/>
                          </a:solidFill>
                          <a:latin typeface="Calibri"/>
                        </a:rPr>
                        <a:t>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2102">
                <a:tc>
                  <a:txBody>
                    <a:bodyPr/>
                    <a:lstStyle/>
                    <a:p>
                      <a:pPr algn="ctr" fontAlgn="b"/>
                      <a:endParaRPr lang="en-GB" sz="1100" b="0" i="0" u="none" strike="noStrike">
                        <a:solidFill>
                          <a:srgbClr val="000000"/>
                        </a:solidFill>
                        <a:latin typeface="Calibri"/>
                      </a:endParaRPr>
                    </a:p>
                  </a:txBody>
                  <a:tcPr marL="0" marR="0" marT="0" marB="0" anchor="b">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b"/>
                      <a:r>
                        <a:rPr lang="en-GB" sz="1100" b="0" i="0" u="none" strike="noStrike">
                          <a:solidFill>
                            <a:srgbClr val="000000"/>
                          </a:solidFill>
                          <a:latin typeface="Calibri"/>
                        </a:rPr>
                        <a:t>Mean</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8D8D8"/>
                    </a:solidFill>
                  </a:tcPr>
                </a:tc>
                <a:tc>
                  <a:txBody>
                    <a:bodyPr/>
                    <a:lstStyle/>
                    <a:p>
                      <a:pPr algn="ctr" fontAlgn="b"/>
                      <a:r>
                        <a:rPr lang="en-GB" sz="1100" b="0" i="0" u="none" strike="noStrike" dirty="0">
                          <a:solidFill>
                            <a:srgbClr val="000000"/>
                          </a:solidFill>
                          <a:latin typeface="Calibri"/>
                        </a:rPr>
                        <a:t>0.588235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2102">
                <a:tc>
                  <a:txBody>
                    <a:bodyPr/>
                    <a:lstStyle/>
                    <a:p>
                      <a:pPr algn="ctr" fontAlgn="b"/>
                      <a:endParaRPr lang="en-GB" sz="1100" b="0" i="0" u="none" strike="noStrike">
                        <a:solidFill>
                          <a:srgbClr val="000000"/>
                        </a:solidFill>
                        <a:latin typeface="Calibri"/>
                      </a:endParaRPr>
                    </a:p>
                  </a:txBody>
                  <a:tcPr marL="0" marR="0" marT="0"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1100" b="0" i="0" u="none" strike="noStrike" dirty="0">
                          <a:solidFill>
                            <a:srgbClr val="000000"/>
                          </a:solidFill>
                          <a:latin typeface="Calibri"/>
                        </a:rPr>
                        <a:t>Std Dev</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8D8D8"/>
                    </a:solidFill>
                  </a:tcPr>
                </a:tc>
                <a:tc>
                  <a:txBody>
                    <a:bodyPr/>
                    <a:lstStyle/>
                    <a:p>
                      <a:pPr algn="ctr" fontAlgn="b"/>
                      <a:r>
                        <a:rPr lang="en-GB" sz="1100" b="0" i="0" u="none" strike="noStrike" dirty="0">
                          <a:solidFill>
                            <a:srgbClr val="000000"/>
                          </a:solidFill>
                          <a:latin typeface="Calibri"/>
                        </a:rPr>
                        <a:t>0.5073</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pic>
        <p:nvPicPr>
          <p:cNvPr id="23557" name="Picture 5"/>
          <p:cNvPicPr>
            <a:picLocks noChangeAspect="1" noChangeArrowheads="1"/>
          </p:cNvPicPr>
          <p:nvPr/>
        </p:nvPicPr>
        <p:blipFill>
          <a:blip r:embed="rId2" cstate="print"/>
          <a:srcRect l="7597" t="39385" r="37885" b="53026"/>
          <a:stretch>
            <a:fillRect/>
          </a:stretch>
        </p:blipFill>
        <p:spPr bwMode="auto">
          <a:xfrm>
            <a:off x="467544" y="548680"/>
            <a:ext cx="4028556" cy="576064"/>
          </a:xfrm>
          <a:prstGeom prst="rect">
            <a:avLst/>
          </a:prstGeom>
          <a:noFill/>
          <a:ln w="9525">
            <a:noFill/>
            <a:miter lim="800000"/>
            <a:headEnd/>
            <a:tailEnd/>
          </a:ln>
        </p:spPr>
      </p:pic>
      <p:pic>
        <p:nvPicPr>
          <p:cNvPr id="8" name="Picture 5"/>
          <p:cNvPicPr>
            <a:picLocks noChangeAspect="1" noChangeArrowheads="1"/>
          </p:cNvPicPr>
          <p:nvPr/>
        </p:nvPicPr>
        <p:blipFill>
          <a:blip r:embed="rId2" cstate="print"/>
          <a:srcRect l="23347" t="62973" r="37885" b="19336"/>
          <a:stretch>
            <a:fillRect/>
          </a:stretch>
        </p:blipFill>
        <p:spPr bwMode="auto">
          <a:xfrm>
            <a:off x="646591" y="2518196"/>
            <a:ext cx="2864751" cy="1342852"/>
          </a:xfrm>
          <a:prstGeom prst="rect">
            <a:avLst/>
          </a:prstGeom>
          <a:noFill/>
          <a:ln w="9525">
            <a:noFill/>
            <a:miter lim="800000"/>
            <a:headEnd/>
            <a:tailEnd/>
          </a:ln>
        </p:spPr>
      </p:pic>
      <p:sp>
        <p:nvSpPr>
          <p:cNvPr id="9" name="TextBox 8"/>
          <p:cNvSpPr txBox="1"/>
          <p:nvPr/>
        </p:nvSpPr>
        <p:spPr>
          <a:xfrm>
            <a:off x="539552" y="4581128"/>
            <a:ext cx="3528392" cy="830997"/>
          </a:xfrm>
          <a:prstGeom prst="rect">
            <a:avLst/>
          </a:prstGeom>
          <a:noFill/>
        </p:spPr>
        <p:txBody>
          <a:bodyPr wrap="square" rtlCol="0">
            <a:spAutoFit/>
          </a:bodyPr>
          <a:lstStyle/>
          <a:p>
            <a:r>
              <a:rPr lang="en-GB" sz="1600" dirty="0" smtClean="0"/>
              <a:t>We first need to determine the mean and standard deviation of the hit/miss values.</a:t>
            </a:r>
            <a:endParaRPr lang="en-GB" sz="1600" dirty="0"/>
          </a:p>
        </p:txBody>
      </p:sp>
      <p:cxnSp>
        <p:nvCxnSpPr>
          <p:cNvPr id="11" name="Straight Arrow Connector 10"/>
          <p:cNvCxnSpPr>
            <a:stCxn id="9" idx="3"/>
          </p:cNvCxnSpPr>
          <p:nvPr/>
        </p:nvCxnSpPr>
        <p:spPr>
          <a:xfrm flipV="1">
            <a:off x="4067944" y="4797152"/>
            <a:ext cx="2160240" cy="19947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pic>
        <p:nvPicPr>
          <p:cNvPr id="3073" name="Picture 1"/>
          <p:cNvPicPr>
            <a:picLocks noChangeAspect="1" noChangeArrowheads="1"/>
          </p:cNvPicPr>
          <p:nvPr/>
        </p:nvPicPr>
        <p:blipFill>
          <a:blip r:embed="rId3" cstate="print"/>
          <a:srcRect/>
          <a:stretch>
            <a:fillRect/>
          </a:stretch>
        </p:blipFill>
        <p:spPr bwMode="auto">
          <a:xfrm>
            <a:off x="971600" y="1268760"/>
            <a:ext cx="2790081" cy="112513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51520" y="476672"/>
            <a:ext cx="4464496" cy="523220"/>
          </a:xfrm>
          <a:prstGeom prst="rect">
            <a:avLst/>
          </a:prstGeom>
          <a:noFill/>
        </p:spPr>
        <p:txBody>
          <a:bodyPr wrap="square" rtlCol="0">
            <a:spAutoFit/>
          </a:bodyPr>
          <a:lstStyle/>
          <a:p>
            <a:r>
              <a:rPr lang="en-GB" sz="1400" dirty="0" smtClean="0"/>
              <a:t>Then determine the PoD model over an expected range for the defect parameter: </a:t>
            </a:r>
            <a:endParaRPr lang="en-GB" sz="1400" dirty="0"/>
          </a:p>
        </p:txBody>
      </p:sp>
      <p:pic>
        <p:nvPicPr>
          <p:cNvPr id="8" name="Picture 5"/>
          <p:cNvPicPr>
            <a:picLocks noChangeAspect="1" noChangeArrowheads="1"/>
          </p:cNvPicPr>
          <p:nvPr/>
        </p:nvPicPr>
        <p:blipFill>
          <a:blip r:embed="rId2" cstate="print"/>
          <a:srcRect l="7597" t="39385" r="37885" b="52433"/>
          <a:stretch>
            <a:fillRect/>
          </a:stretch>
        </p:blipFill>
        <p:spPr bwMode="auto">
          <a:xfrm>
            <a:off x="251520" y="1268760"/>
            <a:ext cx="2949448" cy="432048"/>
          </a:xfrm>
          <a:prstGeom prst="rect">
            <a:avLst/>
          </a:prstGeom>
          <a:noFill/>
          <a:ln w="9525">
            <a:noFill/>
            <a:miter lim="800000"/>
            <a:headEnd/>
            <a:tailEnd/>
          </a:ln>
        </p:spPr>
      </p:pic>
      <p:pic>
        <p:nvPicPr>
          <p:cNvPr id="9" name="Picture 5"/>
          <p:cNvPicPr>
            <a:picLocks noChangeAspect="1" noChangeArrowheads="1"/>
          </p:cNvPicPr>
          <p:nvPr/>
        </p:nvPicPr>
        <p:blipFill>
          <a:blip r:embed="rId2" cstate="print"/>
          <a:srcRect l="23347" t="62973" r="37885" b="19336"/>
          <a:stretch>
            <a:fillRect/>
          </a:stretch>
        </p:blipFill>
        <p:spPr bwMode="auto">
          <a:xfrm>
            <a:off x="382607" y="2638858"/>
            <a:ext cx="2097385" cy="934158"/>
          </a:xfrm>
          <a:prstGeom prst="rect">
            <a:avLst/>
          </a:prstGeom>
          <a:noFill/>
          <a:ln w="9525">
            <a:noFill/>
            <a:miter lim="800000"/>
            <a:headEnd/>
            <a:tailEnd/>
          </a:ln>
        </p:spPr>
      </p:pic>
      <p:graphicFrame>
        <p:nvGraphicFramePr>
          <p:cNvPr id="10" name="Table 9"/>
          <p:cNvGraphicFramePr>
            <a:graphicFrameLocks noGrp="1"/>
          </p:cNvGraphicFramePr>
          <p:nvPr/>
        </p:nvGraphicFramePr>
        <p:xfrm>
          <a:off x="3347864" y="1268760"/>
          <a:ext cx="1257905" cy="4064004"/>
        </p:xfrm>
        <a:graphic>
          <a:graphicData uri="http://schemas.openxmlformats.org/drawingml/2006/table">
            <a:tbl>
              <a:tblPr/>
              <a:tblGrid>
                <a:gridCol w="609600"/>
                <a:gridCol w="648305"/>
              </a:tblGrid>
              <a:tr h="145143">
                <a:tc>
                  <a:txBody>
                    <a:bodyPr/>
                    <a:lstStyle/>
                    <a:p>
                      <a:pPr algn="ctr" fontAlgn="b"/>
                      <a:r>
                        <a:rPr lang="en-GB" sz="800" b="1" i="0" u="none" strike="noStrike">
                          <a:solidFill>
                            <a:srgbClr val="000000"/>
                          </a:solidFill>
                          <a:latin typeface="Calibri"/>
                        </a:rPr>
                        <a:t>Depth (mm)</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8D8D8"/>
                    </a:solidFill>
                  </a:tcPr>
                </a:tc>
                <a:tc>
                  <a:txBody>
                    <a:bodyPr/>
                    <a:lstStyle/>
                    <a:p>
                      <a:pPr algn="ctr" fontAlgn="b"/>
                      <a:r>
                        <a:rPr lang="en-GB" sz="800" b="1" i="0" u="none" strike="noStrike">
                          <a:solidFill>
                            <a:srgbClr val="000000"/>
                          </a:solidFill>
                          <a:latin typeface="Calibri"/>
                        </a:rPr>
                        <a:t>PoD</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8D8D8"/>
                    </a:solidFill>
                  </a:tcPr>
                </a:tc>
              </a:tr>
              <a:tr h="145143">
                <a:tc>
                  <a:txBody>
                    <a:bodyPr/>
                    <a:lstStyle/>
                    <a:p>
                      <a:pPr algn="ctr" fontAlgn="b"/>
                      <a:r>
                        <a:rPr lang="en-GB" sz="800" b="0" i="0" u="none" strike="noStrike">
                          <a:solidFill>
                            <a:srgbClr val="000000"/>
                          </a:solidFill>
                          <a:latin typeface="Calibri"/>
                        </a:rPr>
                        <a:t>0.01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latin typeface="Calibri"/>
                        </a:rPr>
                        <a:t>5.78891E-07</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45143">
                <a:tc>
                  <a:txBody>
                    <a:bodyPr/>
                    <a:lstStyle/>
                    <a:p>
                      <a:pPr algn="ctr" fontAlgn="b"/>
                      <a:r>
                        <a:rPr lang="en-GB" sz="800" b="0" i="0" u="none" strike="noStrike">
                          <a:solidFill>
                            <a:srgbClr val="000000"/>
                          </a:solidFill>
                          <a:latin typeface="Calibri"/>
                        </a:rPr>
                        <a:t>0.25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latin typeface="Calibri"/>
                        </a:rPr>
                        <a:t>0.054506829</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45143">
                <a:tc>
                  <a:txBody>
                    <a:bodyPr/>
                    <a:lstStyle/>
                    <a:p>
                      <a:pPr algn="ctr" fontAlgn="b"/>
                      <a:r>
                        <a:rPr lang="en-GB" sz="800" b="0" i="0" u="none" strike="noStrike">
                          <a:solidFill>
                            <a:srgbClr val="000000"/>
                          </a:solidFill>
                          <a:latin typeface="Calibri"/>
                        </a:rPr>
                        <a:t>0.5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latin typeface="Calibri"/>
                        </a:rPr>
                        <a:t>0.407308777</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45143">
                <a:tc>
                  <a:txBody>
                    <a:bodyPr/>
                    <a:lstStyle/>
                    <a:p>
                      <a:pPr algn="ctr" fontAlgn="b"/>
                      <a:r>
                        <a:rPr lang="en-GB" sz="800" b="0" i="0" u="none" strike="noStrike">
                          <a:solidFill>
                            <a:srgbClr val="000000"/>
                          </a:solidFill>
                          <a:latin typeface="Calibri"/>
                        </a:rPr>
                        <a:t>0.75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latin typeface="Calibri"/>
                        </a:rPr>
                        <a:t>0.745470362</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45143">
                <a:tc>
                  <a:txBody>
                    <a:bodyPr/>
                    <a:lstStyle/>
                    <a:p>
                      <a:pPr algn="ctr" fontAlgn="b"/>
                      <a:r>
                        <a:rPr lang="en-GB" sz="800" b="0" i="0" u="none" strike="noStrike">
                          <a:solidFill>
                            <a:srgbClr val="000000"/>
                          </a:solidFill>
                          <a:latin typeface="Calibri"/>
                        </a:rPr>
                        <a:t>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latin typeface="Calibri"/>
                        </a:rPr>
                        <a:t>0.891211551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45143">
                <a:tc>
                  <a:txBody>
                    <a:bodyPr/>
                    <a:lstStyle/>
                    <a:p>
                      <a:pPr algn="ctr" fontAlgn="b"/>
                      <a:r>
                        <a:rPr lang="en-GB" sz="800" b="0" i="0" u="none" strike="noStrike">
                          <a:solidFill>
                            <a:srgbClr val="000000"/>
                          </a:solidFill>
                          <a:latin typeface="Calibri"/>
                        </a:rPr>
                        <a:t>1.25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latin typeface="Calibri"/>
                        </a:rPr>
                        <a:t>0.947896056</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45143">
                <a:tc>
                  <a:txBody>
                    <a:bodyPr/>
                    <a:lstStyle/>
                    <a:p>
                      <a:pPr algn="ctr" fontAlgn="b"/>
                      <a:r>
                        <a:rPr lang="en-GB" sz="800" b="0" i="0" u="none" strike="noStrike">
                          <a:solidFill>
                            <a:srgbClr val="000000"/>
                          </a:solidFill>
                          <a:latin typeface="Calibri"/>
                        </a:rPr>
                        <a:t>1.5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latin typeface="Calibri"/>
                        </a:rPr>
                        <a:t>0.972155404</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45143">
                <a:tc>
                  <a:txBody>
                    <a:bodyPr/>
                    <a:lstStyle/>
                    <a:p>
                      <a:pPr algn="ctr" fontAlgn="b"/>
                      <a:r>
                        <a:rPr lang="en-GB" sz="800" b="0" i="0" u="none" strike="noStrike">
                          <a:solidFill>
                            <a:srgbClr val="000000"/>
                          </a:solidFill>
                          <a:latin typeface="Calibri"/>
                        </a:rPr>
                        <a:t>1.75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latin typeface="Calibri"/>
                        </a:rPr>
                        <a:t>0.983761957</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45143">
                <a:tc>
                  <a:txBody>
                    <a:bodyPr/>
                    <a:lstStyle/>
                    <a:p>
                      <a:pPr algn="ctr" fontAlgn="b"/>
                      <a:r>
                        <a:rPr lang="en-GB" sz="800" b="0" i="0" u="none" strike="noStrike">
                          <a:solidFill>
                            <a:srgbClr val="000000"/>
                          </a:solidFill>
                          <a:latin typeface="Calibri"/>
                        </a:rPr>
                        <a:t>2</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latin typeface="Calibri"/>
                        </a:rPr>
                        <a:t>0.989863812</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45143">
                <a:tc>
                  <a:txBody>
                    <a:bodyPr/>
                    <a:lstStyle/>
                    <a:p>
                      <a:pPr algn="ctr" fontAlgn="b"/>
                      <a:r>
                        <a:rPr lang="en-GB" sz="800" b="0" i="0" u="none" strike="noStrike">
                          <a:solidFill>
                            <a:srgbClr val="000000"/>
                          </a:solidFill>
                          <a:latin typeface="Calibri"/>
                        </a:rPr>
                        <a:t>2.25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latin typeface="Calibri"/>
                        </a:rPr>
                        <a:t>0.993324258</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45143">
                <a:tc>
                  <a:txBody>
                    <a:bodyPr/>
                    <a:lstStyle/>
                    <a:p>
                      <a:pPr algn="ctr" fontAlgn="b"/>
                      <a:r>
                        <a:rPr lang="en-GB" sz="800" b="0" i="0" u="none" strike="noStrike">
                          <a:solidFill>
                            <a:srgbClr val="000000"/>
                          </a:solidFill>
                          <a:latin typeface="Calibri"/>
                        </a:rPr>
                        <a:t>2.5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latin typeface="Calibri"/>
                        </a:rPr>
                        <a:t>0.995410037</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45143">
                <a:tc>
                  <a:txBody>
                    <a:bodyPr/>
                    <a:lstStyle/>
                    <a:p>
                      <a:pPr algn="ctr" fontAlgn="b"/>
                      <a:r>
                        <a:rPr lang="en-GB" sz="800" b="0" i="0" u="none" strike="noStrike">
                          <a:solidFill>
                            <a:srgbClr val="000000"/>
                          </a:solidFill>
                          <a:latin typeface="Calibri"/>
                        </a:rPr>
                        <a:t>2.75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latin typeface="Calibri"/>
                        </a:rPr>
                        <a:t>0.996731189</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45143">
                <a:tc>
                  <a:txBody>
                    <a:bodyPr/>
                    <a:lstStyle/>
                    <a:p>
                      <a:pPr algn="ctr" fontAlgn="b"/>
                      <a:r>
                        <a:rPr lang="en-GB" sz="800" b="0" i="0" u="none" strike="noStrike">
                          <a:solidFill>
                            <a:srgbClr val="000000"/>
                          </a:solidFill>
                          <a:latin typeface="Calibri"/>
                        </a:rPr>
                        <a:t>3</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latin typeface="Calibri"/>
                        </a:rPr>
                        <a:t>0.997603043</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45143">
                <a:tc>
                  <a:txBody>
                    <a:bodyPr/>
                    <a:lstStyle/>
                    <a:p>
                      <a:pPr algn="ctr" fontAlgn="b"/>
                      <a:r>
                        <a:rPr lang="en-GB" sz="800" b="0" i="0" u="none" strike="noStrike">
                          <a:solidFill>
                            <a:srgbClr val="000000"/>
                          </a:solidFill>
                          <a:latin typeface="Calibri"/>
                        </a:rPr>
                        <a:t>3.25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latin typeface="Calibri"/>
                        </a:rPr>
                        <a:t>0.998198514</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45143">
                <a:tc>
                  <a:txBody>
                    <a:bodyPr/>
                    <a:lstStyle/>
                    <a:p>
                      <a:pPr algn="ctr" fontAlgn="b"/>
                      <a:r>
                        <a:rPr lang="en-GB" sz="800" b="0" i="0" u="none" strike="noStrike">
                          <a:solidFill>
                            <a:srgbClr val="000000"/>
                          </a:solidFill>
                          <a:latin typeface="Calibri"/>
                        </a:rPr>
                        <a:t>3.5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latin typeface="Calibri"/>
                        </a:rPr>
                        <a:t>0.998617262</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45143">
                <a:tc>
                  <a:txBody>
                    <a:bodyPr/>
                    <a:lstStyle/>
                    <a:p>
                      <a:pPr algn="ctr" fontAlgn="b"/>
                      <a:r>
                        <a:rPr lang="en-GB" sz="800" b="0" i="0" u="none" strike="noStrike">
                          <a:solidFill>
                            <a:srgbClr val="000000"/>
                          </a:solidFill>
                          <a:latin typeface="Calibri"/>
                        </a:rPr>
                        <a:t>3.75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latin typeface="Calibri"/>
                        </a:rPr>
                        <a:t>0.998919211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45143">
                <a:tc>
                  <a:txBody>
                    <a:bodyPr/>
                    <a:lstStyle/>
                    <a:p>
                      <a:pPr algn="ctr" fontAlgn="b"/>
                      <a:r>
                        <a:rPr lang="en-GB" sz="800" b="0" i="0" u="none" strike="noStrike">
                          <a:solidFill>
                            <a:srgbClr val="000000"/>
                          </a:solidFill>
                          <a:latin typeface="Calibri"/>
                        </a:rPr>
                        <a:t>4</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latin typeface="Calibri"/>
                        </a:rPr>
                        <a:t>0.999141731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45143">
                <a:tc>
                  <a:txBody>
                    <a:bodyPr/>
                    <a:lstStyle/>
                    <a:p>
                      <a:pPr algn="ctr" fontAlgn="b"/>
                      <a:r>
                        <a:rPr lang="en-GB" sz="800" b="0" i="0" u="none" strike="noStrike">
                          <a:solidFill>
                            <a:srgbClr val="000000"/>
                          </a:solidFill>
                          <a:latin typeface="Calibri"/>
                        </a:rPr>
                        <a:t>4.25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latin typeface="Calibri"/>
                        </a:rPr>
                        <a:t>0.99930887</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45143">
                <a:tc>
                  <a:txBody>
                    <a:bodyPr/>
                    <a:lstStyle/>
                    <a:p>
                      <a:pPr algn="ctr" fontAlgn="b"/>
                      <a:r>
                        <a:rPr lang="en-GB" sz="800" b="0" i="0" u="none" strike="noStrike">
                          <a:solidFill>
                            <a:srgbClr val="000000"/>
                          </a:solidFill>
                          <a:latin typeface="Calibri"/>
                        </a:rPr>
                        <a:t>4.5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latin typeface="Calibri"/>
                        </a:rPr>
                        <a:t>0.999436543</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45143">
                <a:tc>
                  <a:txBody>
                    <a:bodyPr/>
                    <a:lstStyle/>
                    <a:p>
                      <a:pPr algn="ctr" fontAlgn="b"/>
                      <a:r>
                        <a:rPr lang="en-GB" sz="800" b="0" i="0" u="none" strike="noStrike">
                          <a:solidFill>
                            <a:srgbClr val="000000"/>
                          </a:solidFill>
                          <a:latin typeface="Calibri"/>
                        </a:rPr>
                        <a:t>4.75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latin typeface="Calibri"/>
                        </a:rPr>
                        <a:t>0.999535539</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45143">
                <a:tc>
                  <a:txBody>
                    <a:bodyPr/>
                    <a:lstStyle/>
                    <a:p>
                      <a:pPr algn="ctr" fontAlgn="b"/>
                      <a:r>
                        <a:rPr lang="en-GB" sz="800" b="0" i="0" u="none" strike="noStrike">
                          <a:solidFill>
                            <a:srgbClr val="000000"/>
                          </a:solidFill>
                          <a:latin typeface="Calibri"/>
                        </a:rPr>
                        <a:t>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latin typeface="Calibri"/>
                        </a:rPr>
                        <a:t>0.999613334</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45143">
                <a:tc>
                  <a:txBody>
                    <a:bodyPr/>
                    <a:lstStyle/>
                    <a:p>
                      <a:pPr algn="ctr" fontAlgn="b"/>
                      <a:r>
                        <a:rPr lang="en-GB" sz="800" b="0" i="0" u="none" strike="noStrike">
                          <a:solidFill>
                            <a:srgbClr val="000000"/>
                          </a:solidFill>
                          <a:latin typeface="Calibri"/>
                        </a:rPr>
                        <a:t>5.25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latin typeface="Calibri"/>
                        </a:rPr>
                        <a:t>0.99967521</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45143">
                <a:tc>
                  <a:txBody>
                    <a:bodyPr/>
                    <a:lstStyle/>
                    <a:p>
                      <a:pPr algn="ctr" fontAlgn="b"/>
                      <a:r>
                        <a:rPr lang="en-GB" sz="800" b="0" i="0" u="none" strike="noStrike">
                          <a:solidFill>
                            <a:srgbClr val="000000"/>
                          </a:solidFill>
                          <a:latin typeface="Calibri"/>
                        </a:rPr>
                        <a:t>5.5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latin typeface="Calibri"/>
                        </a:rPr>
                        <a:t>0.999724964</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45143">
                <a:tc>
                  <a:txBody>
                    <a:bodyPr/>
                    <a:lstStyle/>
                    <a:p>
                      <a:pPr algn="ctr" fontAlgn="b"/>
                      <a:r>
                        <a:rPr lang="en-GB" sz="800" b="0" i="0" u="none" strike="noStrike">
                          <a:solidFill>
                            <a:srgbClr val="000000"/>
                          </a:solidFill>
                          <a:latin typeface="Calibri"/>
                        </a:rPr>
                        <a:t>5.75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latin typeface="Calibri"/>
                        </a:rPr>
                        <a:t>0.99976537</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45143">
                <a:tc>
                  <a:txBody>
                    <a:bodyPr/>
                    <a:lstStyle/>
                    <a:p>
                      <a:pPr algn="ctr" fontAlgn="b"/>
                      <a:r>
                        <a:rPr lang="en-GB" sz="800" b="0" i="0" u="none" strike="noStrike">
                          <a:solidFill>
                            <a:srgbClr val="000000"/>
                          </a:solidFill>
                          <a:latin typeface="Calibri"/>
                        </a:rPr>
                        <a:t>6</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latin typeface="Calibri"/>
                        </a:rPr>
                        <a:t>0.999798483</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45143">
                <a:tc>
                  <a:txBody>
                    <a:bodyPr/>
                    <a:lstStyle/>
                    <a:p>
                      <a:pPr algn="ctr" fontAlgn="b"/>
                      <a:r>
                        <a:rPr lang="en-GB" sz="800" b="0" i="0" u="none" strike="noStrike">
                          <a:solidFill>
                            <a:srgbClr val="000000"/>
                          </a:solidFill>
                          <a:latin typeface="Calibri"/>
                        </a:rPr>
                        <a:t>6.25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a:solidFill>
                            <a:srgbClr val="000000"/>
                          </a:solidFill>
                          <a:latin typeface="Calibri"/>
                        </a:rPr>
                        <a:t>0.999825845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45143">
                <a:tc>
                  <a:txBody>
                    <a:bodyPr/>
                    <a:lstStyle/>
                    <a:p>
                      <a:pPr algn="ctr" fontAlgn="b"/>
                      <a:r>
                        <a:rPr lang="en-GB" sz="800" b="0" i="0" u="none" strike="noStrike">
                          <a:solidFill>
                            <a:srgbClr val="000000"/>
                          </a:solidFill>
                          <a:latin typeface="Calibri"/>
                        </a:rPr>
                        <a:t>6.5</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800" b="0" i="0" u="none" strike="noStrike" dirty="0">
                          <a:solidFill>
                            <a:srgbClr val="000000"/>
                          </a:solidFill>
                          <a:latin typeface="Calibri"/>
                        </a:rPr>
                        <a:t>0.999848628</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pic>
        <p:nvPicPr>
          <p:cNvPr id="2049" name="Picture 1"/>
          <p:cNvPicPr>
            <a:picLocks noChangeAspect="1" noChangeArrowheads="1"/>
          </p:cNvPicPr>
          <p:nvPr/>
        </p:nvPicPr>
        <p:blipFill>
          <a:blip r:embed="rId3" cstate="print"/>
          <a:srcRect/>
          <a:stretch>
            <a:fillRect/>
          </a:stretch>
        </p:blipFill>
        <p:spPr bwMode="auto">
          <a:xfrm>
            <a:off x="5004048" y="1124744"/>
            <a:ext cx="3739483" cy="4394150"/>
          </a:xfrm>
          <a:prstGeom prst="rect">
            <a:avLst/>
          </a:prstGeom>
          <a:noFill/>
          <a:ln w="9525">
            <a:noFill/>
            <a:miter lim="800000"/>
            <a:headEnd/>
            <a:tailEnd/>
          </a:ln>
          <a:effectLst/>
        </p:spPr>
      </p:pic>
      <p:pic>
        <p:nvPicPr>
          <p:cNvPr id="2050" name="Picture 2"/>
          <p:cNvPicPr>
            <a:picLocks noChangeAspect="1" noChangeArrowheads="1"/>
          </p:cNvPicPr>
          <p:nvPr/>
        </p:nvPicPr>
        <p:blipFill>
          <a:blip r:embed="rId4" cstate="print"/>
          <a:srcRect/>
          <a:stretch>
            <a:fillRect/>
          </a:stretch>
        </p:blipFill>
        <p:spPr bwMode="auto">
          <a:xfrm>
            <a:off x="467544" y="1772816"/>
            <a:ext cx="2187129" cy="881989"/>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223</TotalTime>
  <Words>595</Words>
  <Application>Microsoft Office PowerPoint</Application>
  <PresentationFormat>On-screen Show (4:3)</PresentationFormat>
  <Paragraphs>192</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MSc in NDT&amp;E</vt:lpstr>
      <vt:lpstr>Slide 2</vt:lpstr>
      <vt:lpstr>Slide 3</vt:lpstr>
      <vt:lpstr>Slide 4</vt:lpstr>
      <vt:lpstr>Slide 5</vt:lpstr>
      <vt:lpstr>Slide 6</vt:lpstr>
      <vt:lpstr>Slide 7</vt:lpstr>
      <vt:lpstr>Slide 8</vt:lpstr>
      <vt:lpstr>Slide 9</vt:lpstr>
      <vt:lpstr>Slide 10</vt:lpstr>
      <vt:lpstr>Slide 11</vt:lpstr>
      <vt:lpstr>Slide 12</vt:lpstr>
      <vt:lpstr>Slide 13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MSc in NDT&amp;E</dc:title>
  <dc:creator>fad-pc</dc:creator>
  <cp:lastModifiedBy>fad-pc</cp:lastModifiedBy>
  <cp:revision>19</cp:revision>
  <dcterms:created xsi:type="dcterms:W3CDTF">2014-01-16T10:18:27Z</dcterms:created>
  <dcterms:modified xsi:type="dcterms:W3CDTF">2014-11-03T08:54:54Z</dcterms:modified>
</cp:coreProperties>
</file>