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2" r:id="rId1"/>
  </p:sldMasterIdLst>
  <p:notesMasterIdLst>
    <p:notesMasterId r:id="rId7"/>
  </p:notesMasterIdLst>
  <p:sldIdLst>
    <p:sldId id="259" r:id="rId2"/>
    <p:sldId id="256" r:id="rId3"/>
    <p:sldId id="257" r:id="rId4"/>
    <p:sldId id="260" r:id="rId5"/>
    <p:sldId id="258"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BE411F-27F3-4E7D-83CC-4571F563E238}" type="datetimeFigureOut">
              <a:rPr lang="en-GB" smtClean="0"/>
              <a:t>02/08/2024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6640A2-3209-4425-BF0B-A63A67E765C9}" type="slidenum">
              <a:rPr lang="en-GB" smtClean="0"/>
              <a:t>‹#›</a:t>
            </a:fld>
            <a:endParaRPr lang="en-GB"/>
          </a:p>
        </p:txBody>
      </p:sp>
    </p:spTree>
    <p:extLst>
      <p:ext uri="{BB962C8B-B14F-4D97-AF65-F5344CB8AC3E}">
        <p14:creationId xmlns:p14="http://schemas.microsoft.com/office/powerpoint/2010/main" val="9021882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8FE2546F-5C3E-4ED9-BAAE-96E37189887A}" type="datetime1">
              <a:rPr lang="en-GB" smtClean="0"/>
              <a:t>02/08/2024</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BD47904B-93B0-42DB-A8C5-4BF9EEA0922F}"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800944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E56B25B-DA24-4C71-B97A-4C06B8C38227}" type="datetime1">
              <a:rPr lang="en-GB" smtClean="0"/>
              <a:t>02/08/2024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47904B-93B0-42DB-A8C5-4BF9EEA0922F}" type="slidenum">
              <a:rPr lang="en-GB" smtClean="0"/>
              <a:t>‹#›</a:t>
            </a:fld>
            <a:endParaRPr lang="en-GB"/>
          </a:p>
        </p:txBody>
      </p:sp>
    </p:spTree>
    <p:extLst>
      <p:ext uri="{BB962C8B-B14F-4D97-AF65-F5344CB8AC3E}">
        <p14:creationId xmlns:p14="http://schemas.microsoft.com/office/powerpoint/2010/main" val="18920455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A69A55-C183-416D-AEE5-8C8FFFBA4B7E}" type="datetime1">
              <a:rPr lang="en-GB" smtClean="0"/>
              <a:t>02/08/2024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47904B-93B0-42DB-A8C5-4BF9EEA0922F}"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662398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F600EEC-AFBE-45A9-8A14-816329B94F3F}" type="datetime1">
              <a:rPr lang="en-GB" smtClean="0"/>
              <a:t>02/08/2024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47904B-93B0-42DB-A8C5-4BF9EEA0922F}" type="slidenum">
              <a:rPr lang="en-GB" smtClean="0"/>
              <a:t>‹#›</a:t>
            </a:fld>
            <a:endParaRPr lang="en-GB"/>
          </a:p>
        </p:txBody>
      </p:sp>
    </p:spTree>
    <p:extLst>
      <p:ext uri="{BB962C8B-B14F-4D97-AF65-F5344CB8AC3E}">
        <p14:creationId xmlns:p14="http://schemas.microsoft.com/office/powerpoint/2010/main" val="23616010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4466C5-B634-4AB0-A6DA-5615FE83B628}" type="datetime1">
              <a:rPr lang="en-GB" smtClean="0"/>
              <a:t>02/08/2024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D47904B-93B0-42DB-A8C5-4BF9EEA0922F}"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255883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A68D9ED-EB80-4408-A361-58F0380A4BC0}" type="datetime1">
              <a:rPr lang="en-GB" smtClean="0"/>
              <a:t>02/08/2024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D47904B-93B0-42DB-A8C5-4BF9EEA0922F}"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73785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DEAA49-231B-4357-B7A7-11A0A3291A12}" type="datetime1">
              <a:rPr lang="en-GB" smtClean="0"/>
              <a:t>02/08/2024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D47904B-93B0-42DB-A8C5-4BF9EEA0922F}" type="slidenum">
              <a:rPr lang="en-GB" smtClean="0"/>
              <a:t>‹#›</a:t>
            </a:fld>
            <a:endParaRPr lang="en-GB"/>
          </a:p>
        </p:txBody>
      </p:sp>
    </p:spTree>
    <p:extLst>
      <p:ext uri="{BB962C8B-B14F-4D97-AF65-F5344CB8AC3E}">
        <p14:creationId xmlns:p14="http://schemas.microsoft.com/office/powerpoint/2010/main" val="3328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2D2ADA-4690-4971-AFC4-0DDF082BFEE2}" type="datetime1">
              <a:rPr lang="en-GB" smtClean="0"/>
              <a:t>02/08/2024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47904B-93B0-42DB-A8C5-4BF9EEA0922F}"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567471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5BBB561-7DF7-4F36-B5CF-9E2053A6AC81}" type="datetime1">
              <a:rPr lang="en-GB" smtClean="0"/>
              <a:t>02/08/2024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47904B-93B0-42DB-A8C5-4BF9EEA0922F}" type="slidenum">
              <a:rPr lang="en-GB" smtClean="0"/>
              <a:t>‹#›</a:t>
            </a:fld>
            <a:endParaRPr lang="en-GB"/>
          </a:p>
        </p:txBody>
      </p:sp>
    </p:spTree>
    <p:extLst>
      <p:ext uri="{BB962C8B-B14F-4D97-AF65-F5344CB8AC3E}">
        <p14:creationId xmlns:p14="http://schemas.microsoft.com/office/powerpoint/2010/main" val="2373871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63BAF0C-946B-4123-B389-EC301DBCBFC1}" type="datetime1">
              <a:rPr lang="en-GB" smtClean="0"/>
              <a:t>02/08/2024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47904B-93B0-42DB-A8C5-4BF9EEA0922F}" type="slidenum">
              <a:rPr lang="en-GB" smtClean="0"/>
              <a:t>‹#›</a:t>
            </a:fld>
            <a:endParaRPr lang="en-GB"/>
          </a:p>
        </p:txBody>
      </p:sp>
    </p:spTree>
    <p:extLst>
      <p:ext uri="{BB962C8B-B14F-4D97-AF65-F5344CB8AC3E}">
        <p14:creationId xmlns:p14="http://schemas.microsoft.com/office/powerpoint/2010/main" val="35556527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CDEB912-E3C7-481C-A2BE-D50F60BC0481}" type="datetime1">
              <a:rPr lang="en-GB" smtClean="0"/>
              <a:t>02/08/2024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47904B-93B0-42DB-A8C5-4BF9EEA0922F}"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273239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EC437E-F31F-46E0-ACAD-73BD2E044D0E}" type="datetime1">
              <a:rPr lang="en-GB" smtClean="0"/>
              <a:t>02/08/2024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47904B-93B0-42DB-A8C5-4BF9EEA0922F}"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582490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D29A4AC-C324-451C-B3D9-8832688BE783}" type="datetime1">
              <a:rPr lang="en-GB" smtClean="0"/>
              <a:t>02/08/2024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47904B-93B0-42DB-A8C5-4BF9EEA0922F}" type="slidenum">
              <a:rPr lang="en-GB" smtClean="0"/>
              <a:t>‹#›</a:t>
            </a:fld>
            <a:endParaRPr lang="en-GB"/>
          </a:p>
        </p:txBody>
      </p:sp>
    </p:spTree>
    <p:extLst>
      <p:ext uri="{BB962C8B-B14F-4D97-AF65-F5344CB8AC3E}">
        <p14:creationId xmlns:p14="http://schemas.microsoft.com/office/powerpoint/2010/main" val="6567885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620E35E-A4F6-4466-882D-61E31B528D43}" type="datetime1">
              <a:rPr lang="en-GB" smtClean="0"/>
              <a:t>02/08/2024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47904B-93B0-42DB-A8C5-4BF9EEA0922F}"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29978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B08C5F-DCA7-4ECE-A113-EABA6C925AAB}" type="datetime1">
              <a:rPr lang="en-GB" smtClean="0"/>
              <a:t>02/08/2024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47904B-93B0-42DB-A8C5-4BF9EEA0922F}"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444677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A36630-2DDD-4A21-BDD9-6A0D75ED9AB2}" type="datetime1">
              <a:rPr lang="en-GB" smtClean="0"/>
              <a:t>02/08/2024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47904B-93B0-42DB-A8C5-4BF9EEA0922F}"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36496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4B96AD-4ACA-4ED9-85C8-5C40EFEF665C}" type="datetime1">
              <a:rPr lang="en-GB" smtClean="0"/>
              <a:t>02/08/2024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47904B-93B0-42DB-A8C5-4BF9EEA0922F}"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13083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F27C5F2-A459-4BC1-AA4E-F0D4599E69B9}" type="datetime1">
              <a:rPr lang="en-GB" smtClean="0"/>
              <a:t>02/08/2024</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D47904B-93B0-42DB-A8C5-4BF9EEA0922F}" type="slidenum">
              <a:rPr lang="en-GB" smtClean="0"/>
              <a:t>‹#›</a:t>
            </a:fld>
            <a:endParaRPr lang="en-GB"/>
          </a:p>
        </p:txBody>
      </p:sp>
    </p:spTree>
    <p:extLst>
      <p:ext uri="{BB962C8B-B14F-4D97-AF65-F5344CB8AC3E}">
        <p14:creationId xmlns:p14="http://schemas.microsoft.com/office/powerpoint/2010/main" val="940919944"/>
      </p:ext>
    </p:extLst>
  </p:cSld>
  <p:clrMap bg1="lt1" tx1="dk1" bg2="lt2" tx2="dk2" accent1="accent1" accent2="accent2" accent3="accent3" accent4="accent4" accent5="accent5" accent6="accent6" hlink="hlink" folHlink="folHlink"/>
  <p:sldLayoutIdLst>
    <p:sldLayoutId id="2147483823" r:id="rId1"/>
    <p:sldLayoutId id="2147483824" r:id="rId2"/>
    <p:sldLayoutId id="2147483825" r:id="rId3"/>
    <p:sldLayoutId id="2147483826" r:id="rId4"/>
    <p:sldLayoutId id="2147483827" r:id="rId5"/>
    <p:sldLayoutId id="2147483828" r:id="rId6"/>
    <p:sldLayoutId id="2147483829" r:id="rId7"/>
    <p:sldLayoutId id="2147483830" r:id="rId8"/>
    <p:sldLayoutId id="2147483831" r:id="rId9"/>
    <p:sldLayoutId id="2147483832" r:id="rId10"/>
    <p:sldLayoutId id="2147483833" r:id="rId11"/>
    <p:sldLayoutId id="2147483834" r:id="rId12"/>
    <p:sldLayoutId id="2147483835" r:id="rId13"/>
    <p:sldLayoutId id="2147483836" r:id="rId14"/>
    <p:sldLayoutId id="2147483837" r:id="rId15"/>
    <p:sldLayoutId id="2147483838" r:id="rId16"/>
    <p:sldLayoutId id="2147483839" r:id="rId17"/>
  </p:sldLayoutIdLst>
  <p:hf hdr="0" ftr="0"/>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xml"/><Relationship Id="rId4" Type="http://schemas.openxmlformats.org/officeDocument/2006/relationships/hyperlink" Target="https://freepngimg.com/png/27180-ms-word-free-download"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WGpcvzeBPdM?feature=oembed" TargetMode="External"/><Relationship Id="rId6" Type="http://schemas.openxmlformats.org/officeDocument/2006/relationships/hyperlink" Target="https://www.youtube.com/watch?v=WGpcvzeBPdM" TargetMode="External"/><Relationship Id="rId5" Type="http://schemas.openxmlformats.org/officeDocument/2006/relationships/image" Target="../media/image7.png"/><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58FE4-4F4F-8C04-3D3E-1A9B27A71D12}"/>
              </a:ext>
            </a:extLst>
          </p:cNvPr>
          <p:cNvSpPr>
            <a:spLocks noGrp="1"/>
          </p:cNvSpPr>
          <p:nvPr>
            <p:ph type="ctrTitle"/>
          </p:nvPr>
        </p:nvSpPr>
        <p:spPr/>
        <p:txBody>
          <a:bodyPr/>
          <a:lstStyle/>
          <a:p>
            <a:r>
              <a:rPr lang="en-US" dirty="0"/>
              <a:t>Task2</a:t>
            </a:r>
            <a:br>
              <a:rPr lang="en-US" dirty="0"/>
            </a:br>
            <a:r>
              <a:rPr lang="en-US" dirty="0"/>
              <a:t>Digital Skills</a:t>
            </a:r>
            <a:endParaRPr lang="en-GB" dirty="0"/>
          </a:p>
        </p:txBody>
      </p:sp>
      <p:sp>
        <p:nvSpPr>
          <p:cNvPr id="3" name="Subtitle 2">
            <a:extLst>
              <a:ext uri="{FF2B5EF4-FFF2-40B4-BE49-F238E27FC236}">
                <a16:creationId xmlns:a16="http://schemas.microsoft.com/office/drawing/2014/main" id="{CA9B8CB5-F7C2-6E39-BDDD-E450EC93C64C}"/>
              </a:ext>
            </a:extLst>
          </p:cNvPr>
          <p:cNvSpPr>
            <a:spLocks noGrp="1"/>
          </p:cNvSpPr>
          <p:nvPr>
            <p:ph type="subTitle" idx="1"/>
          </p:nvPr>
        </p:nvSpPr>
        <p:spPr/>
        <p:txBody>
          <a:bodyPr>
            <a:normAutofit lnSpcReduction="10000"/>
          </a:bodyPr>
          <a:lstStyle/>
          <a:p>
            <a:r>
              <a:rPr lang="en-US" dirty="0"/>
              <a:t>Pedro Alexandre Santos</a:t>
            </a:r>
          </a:p>
          <a:p>
            <a:r>
              <a:rPr lang="en-US" dirty="0"/>
              <a:t>2331411</a:t>
            </a:r>
          </a:p>
          <a:p>
            <a:r>
              <a:rPr lang="en-US" dirty="0"/>
              <a:t>Mohammad Shanijee</a:t>
            </a:r>
            <a:endParaRPr lang="en-GB" dirty="0"/>
          </a:p>
        </p:txBody>
      </p:sp>
      <p:sp>
        <p:nvSpPr>
          <p:cNvPr id="4" name="Date Placeholder 3">
            <a:extLst>
              <a:ext uri="{FF2B5EF4-FFF2-40B4-BE49-F238E27FC236}">
                <a16:creationId xmlns:a16="http://schemas.microsoft.com/office/drawing/2014/main" id="{4370A5AD-E975-7EF2-FAFA-31EC21F1B7E5}"/>
              </a:ext>
            </a:extLst>
          </p:cNvPr>
          <p:cNvSpPr>
            <a:spLocks noGrp="1"/>
          </p:cNvSpPr>
          <p:nvPr>
            <p:ph type="dt" sz="half" idx="10"/>
          </p:nvPr>
        </p:nvSpPr>
        <p:spPr/>
        <p:txBody>
          <a:bodyPr/>
          <a:lstStyle/>
          <a:p>
            <a:fld id="{8FE2546F-5C3E-4ED9-BAAE-96E37189887A}" type="datetime1">
              <a:rPr lang="en-GB" smtClean="0"/>
              <a:t>02/08/2024</a:t>
            </a:fld>
            <a:endParaRPr lang="en-GB"/>
          </a:p>
        </p:txBody>
      </p:sp>
      <p:sp>
        <p:nvSpPr>
          <p:cNvPr id="5" name="Slide Number Placeholder 4">
            <a:extLst>
              <a:ext uri="{FF2B5EF4-FFF2-40B4-BE49-F238E27FC236}">
                <a16:creationId xmlns:a16="http://schemas.microsoft.com/office/drawing/2014/main" id="{379F9639-9B04-F58B-E3C2-E13D055CB394}"/>
              </a:ext>
            </a:extLst>
          </p:cNvPr>
          <p:cNvSpPr>
            <a:spLocks noGrp="1"/>
          </p:cNvSpPr>
          <p:nvPr>
            <p:ph type="sldNum" sz="quarter" idx="12"/>
          </p:nvPr>
        </p:nvSpPr>
        <p:spPr/>
        <p:txBody>
          <a:bodyPr/>
          <a:lstStyle/>
          <a:p>
            <a:fld id="{BD47904B-93B0-42DB-A8C5-4BF9EEA0922F}" type="slidenum">
              <a:rPr lang="en-GB" smtClean="0"/>
              <a:t>1</a:t>
            </a:fld>
            <a:endParaRPr lang="en-GB"/>
          </a:p>
        </p:txBody>
      </p:sp>
    </p:spTree>
    <p:extLst>
      <p:ext uri="{BB962C8B-B14F-4D97-AF65-F5344CB8AC3E}">
        <p14:creationId xmlns:p14="http://schemas.microsoft.com/office/powerpoint/2010/main" val="34321474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1CD07172-CD61-45EB-BEE3-F644503E5C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1EADA5DB-ED12-413A-AAB5-6A8D1152E6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90"/>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8BA45E5C-ACB9-49E8-B4DB-5255C2376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2"/>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CBDA574-657D-EE03-176E-6208FC53D5A5}"/>
              </a:ext>
            </a:extLst>
          </p:cNvPr>
          <p:cNvSpPr>
            <a:spLocks noGrp="1"/>
          </p:cNvSpPr>
          <p:nvPr>
            <p:ph type="ctrTitle"/>
          </p:nvPr>
        </p:nvSpPr>
        <p:spPr>
          <a:xfrm>
            <a:off x="826852" y="872061"/>
            <a:ext cx="3073940" cy="3436688"/>
          </a:xfrm>
        </p:spPr>
        <p:txBody>
          <a:bodyPr>
            <a:normAutofit/>
          </a:bodyPr>
          <a:lstStyle/>
          <a:p>
            <a:r>
              <a:rPr lang="en-US" sz="4400">
                <a:solidFill>
                  <a:srgbClr val="262626"/>
                </a:solidFill>
              </a:rPr>
              <a:t> How to create a chart in a Word document. </a:t>
            </a:r>
            <a:endParaRPr lang="en-GB" sz="4400">
              <a:solidFill>
                <a:srgbClr val="262626"/>
              </a:solidFill>
            </a:endParaRPr>
          </a:p>
        </p:txBody>
      </p:sp>
      <p:sp useBgFill="1">
        <p:nvSpPr>
          <p:cNvPr id="19" name="Rectangle 18">
            <a:extLst>
              <a:ext uri="{FF2B5EF4-FFF2-40B4-BE49-F238E27FC236}">
                <a16:creationId xmlns:a16="http://schemas.microsoft.com/office/drawing/2014/main" id="{857E618C-1D7B-4A51-90C1-6106CD8A1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491" y="0"/>
            <a:ext cx="7396509"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ue and white paper with a letter w&#10;&#10;Description automatically generated">
            <a:extLst>
              <a:ext uri="{FF2B5EF4-FFF2-40B4-BE49-F238E27FC236}">
                <a16:creationId xmlns:a16="http://schemas.microsoft.com/office/drawing/2014/main" id="{7A1D14E5-E6EA-D29A-8B36-7A1937172B4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626747" y="609602"/>
            <a:ext cx="5716367" cy="5587749"/>
          </a:xfrm>
          <a:prstGeom prst="rect">
            <a:avLst/>
          </a:prstGeom>
        </p:spPr>
      </p:pic>
      <p:sp>
        <p:nvSpPr>
          <p:cNvPr id="7" name="Date Placeholder 6">
            <a:extLst>
              <a:ext uri="{FF2B5EF4-FFF2-40B4-BE49-F238E27FC236}">
                <a16:creationId xmlns:a16="http://schemas.microsoft.com/office/drawing/2014/main" id="{D7A18248-78B9-1E52-9761-26E8BBDA7F14}"/>
              </a:ext>
            </a:extLst>
          </p:cNvPr>
          <p:cNvSpPr>
            <a:spLocks noGrp="1"/>
          </p:cNvSpPr>
          <p:nvPr>
            <p:ph type="dt" sz="half" idx="10"/>
          </p:nvPr>
        </p:nvSpPr>
        <p:spPr>
          <a:xfrm>
            <a:off x="9373230" y="6379383"/>
            <a:ext cx="1600200" cy="279400"/>
          </a:xfrm>
        </p:spPr>
        <p:txBody>
          <a:bodyPr>
            <a:normAutofit/>
          </a:bodyPr>
          <a:lstStyle/>
          <a:p>
            <a:pPr>
              <a:spcAft>
                <a:spcPts val="600"/>
              </a:spcAft>
            </a:pPr>
            <a:fld id="{2843062C-908C-416A-B216-A9B5A2C5CE08}" type="datetime1">
              <a:rPr lang="en-GB"/>
              <a:pPr>
                <a:spcAft>
                  <a:spcPts val="600"/>
                </a:spcAft>
              </a:pPr>
              <a:t>02/08/2024</a:t>
            </a:fld>
            <a:endParaRPr lang="en-GB"/>
          </a:p>
        </p:txBody>
      </p:sp>
      <p:sp>
        <p:nvSpPr>
          <p:cNvPr id="8" name="Slide Number Placeholder 7">
            <a:extLst>
              <a:ext uri="{FF2B5EF4-FFF2-40B4-BE49-F238E27FC236}">
                <a16:creationId xmlns:a16="http://schemas.microsoft.com/office/drawing/2014/main" id="{633EF6FE-E19E-AE4F-0E24-A56C283FFB72}"/>
              </a:ext>
            </a:extLst>
          </p:cNvPr>
          <p:cNvSpPr>
            <a:spLocks noGrp="1"/>
          </p:cNvSpPr>
          <p:nvPr>
            <p:ph type="sldNum" sz="quarter" idx="12"/>
          </p:nvPr>
        </p:nvSpPr>
        <p:spPr>
          <a:xfrm>
            <a:off x="11049630" y="6379383"/>
            <a:ext cx="542697" cy="279400"/>
          </a:xfrm>
        </p:spPr>
        <p:txBody>
          <a:bodyPr>
            <a:normAutofit/>
          </a:bodyPr>
          <a:lstStyle/>
          <a:p>
            <a:pPr>
              <a:spcAft>
                <a:spcPts val="600"/>
              </a:spcAft>
            </a:pPr>
            <a:fld id="{BD47904B-93B0-42DB-A8C5-4BF9EEA0922F}" type="slidenum">
              <a:rPr lang="en-GB"/>
              <a:pPr>
                <a:spcAft>
                  <a:spcPts val="600"/>
                </a:spcAft>
              </a:pPr>
              <a:t>2</a:t>
            </a:fld>
            <a:endParaRPr lang="en-GB"/>
          </a:p>
        </p:txBody>
      </p:sp>
    </p:spTree>
    <p:extLst>
      <p:ext uri="{BB962C8B-B14F-4D97-AF65-F5344CB8AC3E}">
        <p14:creationId xmlns:p14="http://schemas.microsoft.com/office/powerpoint/2010/main" val="1875047992"/>
      </p:ext>
    </p:extLst>
  </p:cSld>
  <p:clrMapOvr>
    <a:masterClrMapping/>
  </p:clrMapOvr>
  <p:transition spd="slow">
    <p:randomBar dir="vert"/>
  </p:transition>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5" name="TextBox 24">
            <a:extLst>
              <a:ext uri="{FF2B5EF4-FFF2-40B4-BE49-F238E27FC236}">
                <a16:creationId xmlns:a16="http://schemas.microsoft.com/office/drawing/2014/main" id="{46549C5D-87B9-6B4A-8913-70297895AD74}"/>
              </a:ext>
            </a:extLst>
          </p:cNvPr>
          <p:cNvSpPr txBox="1"/>
          <p:nvPr/>
        </p:nvSpPr>
        <p:spPr>
          <a:xfrm>
            <a:off x="1295402" y="982132"/>
            <a:ext cx="9601196" cy="1303867"/>
          </a:xfrm>
          <a:prstGeom prst="rect">
            <a:avLst/>
          </a:prstGeom>
        </p:spPr>
        <p:txBody>
          <a:bodyPr vert="horz" lIns="91440" tIns="45720" rIns="91440" bIns="45720" rtlCol="0" anchor="ctr">
            <a:normAutofit/>
          </a:bodyPr>
          <a:lstStyle/>
          <a:p>
            <a:pPr algn="ctr">
              <a:spcBef>
                <a:spcPct val="0"/>
              </a:spcBef>
              <a:spcAft>
                <a:spcPts val="600"/>
              </a:spcAft>
            </a:pPr>
            <a:r>
              <a:rPr lang="en-US" sz="4400" dirty="0">
                <a:ln w="3175" cmpd="sng">
                  <a:noFill/>
                </a:ln>
                <a:solidFill>
                  <a:schemeClr val="tx1">
                    <a:lumMod val="85000"/>
                    <a:lumOff val="15000"/>
                  </a:schemeClr>
                </a:solidFill>
                <a:latin typeface="+mj-lt"/>
                <a:ea typeface="+mj-ea"/>
                <a:cs typeface="+mj-cs"/>
              </a:rPr>
              <a:t>  </a:t>
            </a:r>
            <a:r>
              <a:rPr lang="en-US" sz="4400" b="0" i="0" dirty="0">
                <a:ln w="3175" cmpd="sng">
                  <a:noFill/>
                </a:ln>
                <a:solidFill>
                  <a:schemeClr val="tx1">
                    <a:lumMod val="85000"/>
                    <a:lumOff val="15000"/>
                  </a:schemeClr>
                </a:solidFill>
                <a:highlight>
                  <a:srgbClr val="FFFFFF"/>
                </a:highlight>
                <a:latin typeface="+mj-lt"/>
                <a:ea typeface="+mj-ea"/>
                <a:cs typeface="+mj-cs"/>
              </a:rPr>
              <a:t>What is a chart and what is its purpose?</a:t>
            </a:r>
          </a:p>
        </p:txBody>
      </p:sp>
      <p:sp>
        <p:nvSpPr>
          <p:cNvPr id="3" name="Content Placeholder 2">
            <a:extLst>
              <a:ext uri="{FF2B5EF4-FFF2-40B4-BE49-F238E27FC236}">
                <a16:creationId xmlns:a16="http://schemas.microsoft.com/office/drawing/2014/main" id="{BB2FE26C-2BF8-61FE-F8D9-B62E02CB14FD}"/>
              </a:ext>
            </a:extLst>
          </p:cNvPr>
          <p:cNvSpPr>
            <a:spLocks noGrp="1"/>
          </p:cNvSpPr>
          <p:nvPr>
            <p:ph idx="1"/>
          </p:nvPr>
        </p:nvSpPr>
        <p:spPr>
          <a:xfrm>
            <a:off x="1295402" y="2556932"/>
            <a:ext cx="6256866" cy="3318936"/>
          </a:xfrm>
        </p:spPr>
        <p:txBody>
          <a:bodyPr vert="horz" lIns="91440" tIns="45720" rIns="91440" bIns="45720" numCol="1" rtlCol="0" anchor="t">
            <a:normAutofit/>
          </a:bodyPr>
          <a:lstStyle/>
          <a:p>
            <a:r>
              <a:rPr lang="en-US" b="0" i="0" dirty="0">
                <a:highlight>
                  <a:srgbClr val="FFFFFF"/>
                </a:highlight>
              </a:rPr>
              <a:t>A chart is </a:t>
            </a:r>
            <a:r>
              <a:rPr lang="en-US" b="0" i="0" dirty="0"/>
              <a:t>a graphical representation of data</a:t>
            </a:r>
            <a:r>
              <a:rPr lang="en-US" b="0" i="0" dirty="0">
                <a:highlight>
                  <a:srgbClr val="FFFFFF"/>
                </a:highlight>
              </a:rPr>
              <a:t>. Visualizing data through charts helps to uncover patterns, trends, relationships, and structure in data. Use charts together with maps to explore data and help tell a story.</a:t>
            </a:r>
            <a:endParaRPr lang="en-US" dirty="0"/>
          </a:p>
        </p:txBody>
      </p:sp>
      <p:pic>
        <p:nvPicPr>
          <p:cNvPr id="1026" name="Picture 2" descr="Chart in Microsoft Word">
            <a:extLst>
              <a:ext uri="{FF2B5EF4-FFF2-40B4-BE49-F238E27FC236}">
                <a16:creationId xmlns:a16="http://schemas.microsoft.com/office/drawing/2014/main" id="{E9DAB296-CFF0-31AC-62BE-F69CAA9EFEE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3020" r="22955" b="-3"/>
          <a:stretch/>
        </p:blipFill>
        <p:spPr bwMode="auto">
          <a:xfrm>
            <a:off x="8085026" y="2701180"/>
            <a:ext cx="2739728" cy="2852640"/>
          </a:xfrm>
          <a:prstGeom prst="rect">
            <a:avLst/>
          </a:prstGeom>
          <a:noFill/>
          <a:ln w="57150" cmpd="thickThin">
            <a:solidFill>
              <a:schemeClr val="tx1">
                <a:lumMod val="50000"/>
                <a:lumOff val="50000"/>
              </a:schemeClr>
            </a:solidFill>
            <a:miter lim="800000"/>
          </a:ln>
          <a:extLst>
            <a:ext uri="{909E8E84-426E-40DD-AFC4-6F175D3DCCD1}">
              <a14:hiddenFill xmlns:a14="http://schemas.microsoft.com/office/drawing/2010/main">
                <a:solidFill>
                  <a:srgbClr val="FFFFFF"/>
                </a:solidFill>
              </a14:hiddenFill>
            </a:ext>
          </a:extLst>
        </p:spPr>
      </p:pic>
      <p:sp>
        <p:nvSpPr>
          <p:cNvPr id="6" name="Date Placeholder 5">
            <a:extLst>
              <a:ext uri="{FF2B5EF4-FFF2-40B4-BE49-F238E27FC236}">
                <a16:creationId xmlns:a16="http://schemas.microsoft.com/office/drawing/2014/main" id="{348A0224-0682-C72B-B1BC-77DB242B76F4}"/>
              </a:ext>
            </a:extLst>
          </p:cNvPr>
          <p:cNvSpPr>
            <a:spLocks noGrp="1"/>
          </p:cNvSpPr>
          <p:nvPr>
            <p:ph type="dt" sz="half" idx="10"/>
          </p:nvPr>
        </p:nvSpPr>
        <p:spPr>
          <a:xfrm>
            <a:off x="8677501" y="5969000"/>
            <a:ext cx="1600200" cy="279400"/>
          </a:xfrm>
        </p:spPr>
        <p:txBody>
          <a:bodyPr vert="horz" lIns="91440" tIns="45720" rIns="91440" bIns="45720" rtlCol="0" anchor="ctr">
            <a:normAutofit/>
          </a:bodyPr>
          <a:lstStyle/>
          <a:p>
            <a:pPr defTabSz="914400">
              <a:spcAft>
                <a:spcPts val="600"/>
              </a:spcAft>
            </a:pPr>
            <a:fld id="{07FA01CF-84FA-4C48-BC18-B025A5855B95}" type="datetime1">
              <a:rPr lang="en-US" smtClean="0"/>
              <a:pPr defTabSz="914400">
                <a:spcAft>
                  <a:spcPts val="600"/>
                </a:spcAft>
              </a:pPr>
              <a:t>8/2/2024</a:t>
            </a:fld>
            <a:endParaRPr lang="en-US"/>
          </a:p>
        </p:txBody>
      </p:sp>
      <p:sp>
        <p:nvSpPr>
          <p:cNvPr id="7" name="Slide Number Placeholder 6">
            <a:extLst>
              <a:ext uri="{FF2B5EF4-FFF2-40B4-BE49-F238E27FC236}">
                <a16:creationId xmlns:a16="http://schemas.microsoft.com/office/drawing/2014/main" id="{3FF2D077-ADAD-C9E9-B564-B0B3C6CA5E1E}"/>
              </a:ext>
            </a:extLst>
          </p:cNvPr>
          <p:cNvSpPr>
            <a:spLocks noGrp="1"/>
          </p:cNvSpPr>
          <p:nvPr>
            <p:ph type="sldNum" sz="quarter" idx="12"/>
          </p:nvPr>
        </p:nvSpPr>
        <p:spPr>
          <a:xfrm>
            <a:off x="10353901" y="5969000"/>
            <a:ext cx="542697" cy="279400"/>
          </a:xfrm>
        </p:spPr>
        <p:txBody>
          <a:bodyPr vert="horz" lIns="91440" tIns="45720" rIns="91440" bIns="45720" rtlCol="0" anchor="ctr">
            <a:normAutofit/>
          </a:bodyPr>
          <a:lstStyle/>
          <a:p>
            <a:pPr defTabSz="914400">
              <a:spcAft>
                <a:spcPts val="600"/>
              </a:spcAft>
            </a:pPr>
            <a:fld id="{BD47904B-93B0-42DB-A8C5-4BF9EEA0922F}" type="slidenum">
              <a:rPr lang="en-US" smtClean="0"/>
              <a:pPr defTabSz="914400">
                <a:spcAft>
                  <a:spcPts val="600"/>
                </a:spcAft>
              </a:pPr>
              <a:t>3</a:t>
            </a:fld>
            <a:endParaRPr lang="en-US"/>
          </a:p>
        </p:txBody>
      </p:sp>
    </p:spTree>
    <p:extLst>
      <p:ext uri="{BB962C8B-B14F-4D97-AF65-F5344CB8AC3E}">
        <p14:creationId xmlns:p14="http://schemas.microsoft.com/office/powerpoint/2010/main" val="40761420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2FE26C-2BF8-61FE-F8D9-B62E02CB14FD}"/>
              </a:ext>
            </a:extLst>
          </p:cNvPr>
          <p:cNvSpPr>
            <a:spLocks noGrp="1"/>
          </p:cNvSpPr>
          <p:nvPr>
            <p:ph idx="1"/>
          </p:nvPr>
        </p:nvSpPr>
        <p:spPr>
          <a:xfrm>
            <a:off x="1297858" y="2566217"/>
            <a:ext cx="2399626" cy="3283977"/>
          </a:xfrm>
        </p:spPr>
        <p:txBody>
          <a:bodyPr numCol="1" anchor="ctr">
            <a:normAutofit fontScale="70000" lnSpcReduction="20000"/>
          </a:bodyPr>
          <a:lstStyle/>
          <a:p>
            <a:pPr algn="just"/>
            <a:r>
              <a:rPr lang="en-US" dirty="0"/>
              <a:t>In your Word document, click Insert &gt; Chart. Select the type of chart you want, such as column or pie chart, and click OK. (If you're not sure which to choose, move down the All Charts list to preview each type.) Enter your data into the spreadsheet that automatically opens with the chart.</a:t>
            </a:r>
            <a:endParaRPr lang="en-GB" dirty="0"/>
          </a:p>
        </p:txBody>
      </p:sp>
      <p:sp>
        <p:nvSpPr>
          <p:cNvPr id="6" name="Date Placeholder 5">
            <a:extLst>
              <a:ext uri="{FF2B5EF4-FFF2-40B4-BE49-F238E27FC236}">
                <a16:creationId xmlns:a16="http://schemas.microsoft.com/office/drawing/2014/main" id="{348A0224-0682-C72B-B1BC-77DB242B76F4}"/>
              </a:ext>
            </a:extLst>
          </p:cNvPr>
          <p:cNvSpPr>
            <a:spLocks noGrp="1"/>
          </p:cNvSpPr>
          <p:nvPr>
            <p:ph type="dt" sz="half" idx="10"/>
          </p:nvPr>
        </p:nvSpPr>
        <p:spPr/>
        <p:txBody>
          <a:bodyPr/>
          <a:lstStyle/>
          <a:p>
            <a:fld id="{07FA01CF-84FA-4C48-BC18-B025A5855B95}" type="datetime1">
              <a:rPr lang="en-GB" smtClean="0"/>
              <a:t>02/08/2024</a:t>
            </a:fld>
            <a:endParaRPr lang="en-GB"/>
          </a:p>
        </p:txBody>
      </p:sp>
      <p:sp>
        <p:nvSpPr>
          <p:cNvPr id="7" name="Slide Number Placeholder 6">
            <a:extLst>
              <a:ext uri="{FF2B5EF4-FFF2-40B4-BE49-F238E27FC236}">
                <a16:creationId xmlns:a16="http://schemas.microsoft.com/office/drawing/2014/main" id="{3FF2D077-ADAD-C9E9-B564-B0B3C6CA5E1E}"/>
              </a:ext>
            </a:extLst>
          </p:cNvPr>
          <p:cNvSpPr>
            <a:spLocks noGrp="1"/>
          </p:cNvSpPr>
          <p:nvPr>
            <p:ph type="sldNum" sz="quarter" idx="12"/>
          </p:nvPr>
        </p:nvSpPr>
        <p:spPr/>
        <p:txBody>
          <a:bodyPr/>
          <a:lstStyle/>
          <a:p>
            <a:fld id="{BD47904B-93B0-42DB-A8C5-4BF9EEA0922F}" type="slidenum">
              <a:rPr lang="en-GB" smtClean="0"/>
              <a:t>4</a:t>
            </a:fld>
            <a:endParaRPr lang="en-GB"/>
          </a:p>
        </p:txBody>
      </p:sp>
      <p:sp>
        <p:nvSpPr>
          <p:cNvPr id="8" name="Arrow: Right 7">
            <a:extLst>
              <a:ext uri="{FF2B5EF4-FFF2-40B4-BE49-F238E27FC236}">
                <a16:creationId xmlns:a16="http://schemas.microsoft.com/office/drawing/2014/main" id="{1C211211-6492-3B2A-50D6-87CCC3BFD24C}"/>
              </a:ext>
            </a:extLst>
          </p:cNvPr>
          <p:cNvSpPr/>
          <p:nvPr/>
        </p:nvSpPr>
        <p:spPr>
          <a:xfrm>
            <a:off x="3903962" y="2497888"/>
            <a:ext cx="5269536" cy="2399072"/>
          </a:xfrm>
          <a:prstGeom prst="rightArrow">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effectLst>
            <a:softEdge rad="127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Rounded Corners 8">
            <a:extLst>
              <a:ext uri="{FF2B5EF4-FFF2-40B4-BE49-F238E27FC236}">
                <a16:creationId xmlns:a16="http://schemas.microsoft.com/office/drawing/2014/main" id="{4CD08311-13C8-CDCF-5BFC-FF097A840A46}"/>
              </a:ext>
            </a:extLst>
          </p:cNvPr>
          <p:cNvSpPr/>
          <p:nvPr/>
        </p:nvSpPr>
        <p:spPr>
          <a:xfrm>
            <a:off x="3978645" y="3323248"/>
            <a:ext cx="1435510" cy="84557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00" b="1" dirty="0">
                <a:solidFill>
                  <a:schemeClr val="tx1"/>
                </a:solidFill>
              </a:rPr>
              <a:t>First, click the Insert tool bar</a:t>
            </a:r>
          </a:p>
        </p:txBody>
      </p:sp>
      <p:sp>
        <p:nvSpPr>
          <p:cNvPr id="11" name="Rectangle: Rounded Corners 10">
            <a:extLst>
              <a:ext uri="{FF2B5EF4-FFF2-40B4-BE49-F238E27FC236}">
                <a16:creationId xmlns:a16="http://schemas.microsoft.com/office/drawing/2014/main" id="{ADD9099A-C62C-9654-27D1-164F02826BC5}"/>
              </a:ext>
            </a:extLst>
          </p:cNvPr>
          <p:cNvSpPr/>
          <p:nvPr/>
        </p:nvSpPr>
        <p:spPr>
          <a:xfrm>
            <a:off x="5583760" y="3333075"/>
            <a:ext cx="1356851" cy="84557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00" b="1" dirty="0">
                <a:solidFill>
                  <a:schemeClr val="tx1"/>
                </a:solidFill>
              </a:rPr>
              <a:t>Click on the Chart option</a:t>
            </a:r>
          </a:p>
          <a:p>
            <a:pPr algn="ctr"/>
            <a:endParaRPr lang="en-GB" dirty="0"/>
          </a:p>
        </p:txBody>
      </p:sp>
      <p:sp>
        <p:nvSpPr>
          <p:cNvPr id="12" name="Rectangle: Rounded Corners 11">
            <a:extLst>
              <a:ext uri="{FF2B5EF4-FFF2-40B4-BE49-F238E27FC236}">
                <a16:creationId xmlns:a16="http://schemas.microsoft.com/office/drawing/2014/main" id="{808249A0-A37E-0915-E4C1-CFC1E273A818}"/>
              </a:ext>
            </a:extLst>
          </p:cNvPr>
          <p:cNvSpPr/>
          <p:nvPr/>
        </p:nvSpPr>
        <p:spPr>
          <a:xfrm>
            <a:off x="7147089" y="3323247"/>
            <a:ext cx="1356851" cy="84557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00075">
              <a:lnSpc>
                <a:spcPct val="90000"/>
              </a:lnSpc>
              <a:spcAft>
                <a:spcPct val="35000"/>
              </a:spcAft>
            </a:pPr>
            <a:r>
              <a:rPr lang="en-GB" sz="1500" b="1" dirty="0">
                <a:solidFill>
                  <a:schemeClr val="tx1"/>
                </a:solidFill>
              </a:rPr>
              <a:t>This will cause a large dialogue box to pop up. </a:t>
            </a:r>
          </a:p>
        </p:txBody>
      </p:sp>
      <p:pic>
        <p:nvPicPr>
          <p:cNvPr id="14" name="Picture 13">
            <a:extLst>
              <a:ext uri="{FF2B5EF4-FFF2-40B4-BE49-F238E27FC236}">
                <a16:creationId xmlns:a16="http://schemas.microsoft.com/office/drawing/2014/main" id="{BD37313D-A727-4E6B-8768-6EA2E44CBA04}"/>
              </a:ext>
            </a:extLst>
          </p:cNvPr>
          <p:cNvPicPr>
            <a:picLocks noChangeAspect="1"/>
          </p:cNvPicPr>
          <p:nvPr/>
        </p:nvPicPr>
        <p:blipFill>
          <a:blip r:embed="rId2"/>
          <a:stretch>
            <a:fillRect/>
          </a:stretch>
        </p:blipFill>
        <p:spPr>
          <a:xfrm>
            <a:off x="4103032" y="4566832"/>
            <a:ext cx="2214563" cy="1071563"/>
          </a:xfrm>
          <a:prstGeom prst="rect">
            <a:avLst/>
          </a:prstGeom>
        </p:spPr>
      </p:pic>
      <p:pic>
        <p:nvPicPr>
          <p:cNvPr id="15" name="Picture 14">
            <a:extLst>
              <a:ext uri="{FF2B5EF4-FFF2-40B4-BE49-F238E27FC236}">
                <a16:creationId xmlns:a16="http://schemas.microsoft.com/office/drawing/2014/main" id="{8A86F65B-3DF5-41CD-89C6-2BC3002D8881}"/>
              </a:ext>
            </a:extLst>
          </p:cNvPr>
          <p:cNvPicPr>
            <a:picLocks noChangeAspect="1"/>
          </p:cNvPicPr>
          <p:nvPr/>
        </p:nvPicPr>
        <p:blipFill>
          <a:blip r:embed="rId3"/>
          <a:stretch>
            <a:fillRect/>
          </a:stretch>
        </p:blipFill>
        <p:spPr>
          <a:xfrm>
            <a:off x="6502282" y="4532611"/>
            <a:ext cx="1064022" cy="717409"/>
          </a:xfrm>
          <a:prstGeom prst="rect">
            <a:avLst/>
          </a:prstGeom>
        </p:spPr>
      </p:pic>
      <p:cxnSp>
        <p:nvCxnSpPr>
          <p:cNvPr id="16" name="Straight Arrow Connector 15">
            <a:extLst>
              <a:ext uri="{FF2B5EF4-FFF2-40B4-BE49-F238E27FC236}">
                <a16:creationId xmlns:a16="http://schemas.microsoft.com/office/drawing/2014/main" id="{A526CC7F-5104-4B53-8DCB-636479D167C2}"/>
              </a:ext>
            </a:extLst>
          </p:cNvPr>
          <p:cNvCxnSpPr>
            <a:cxnSpLocks/>
          </p:cNvCxnSpPr>
          <p:nvPr/>
        </p:nvCxnSpPr>
        <p:spPr>
          <a:xfrm flipV="1">
            <a:off x="6836868" y="4988120"/>
            <a:ext cx="0" cy="574963"/>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22" name="Straight Arrow Connector 21">
            <a:extLst>
              <a:ext uri="{FF2B5EF4-FFF2-40B4-BE49-F238E27FC236}">
                <a16:creationId xmlns:a16="http://schemas.microsoft.com/office/drawing/2014/main" id="{9CF13B8F-BAD0-1072-F84D-11F92B4540E5}"/>
              </a:ext>
            </a:extLst>
          </p:cNvPr>
          <p:cNvCxnSpPr>
            <a:cxnSpLocks/>
          </p:cNvCxnSpPr>
          <p:nvPr/>
        </p:nvCxnSpPr>
        <p:spPr>
          <a:xfrm flipV="1">
            <a:off x="4819730" y="4823286"/>
            <a:ext cx="174179" cy="904633"/>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
        <p:nvSpPr>
          <p:cNvPr id="25" name="TextBox 24">
            <a:extLst>
              <a:ext uri="{FF2B5EF4-FFF2-40B4-BE49-F238E27FC236}">
                <a16:creationId xmlns:a16="http://schemas.microsoft.com/office/drawing/2014/main" id="{46549C5D-87B9-6B4A-8913-70297895AD74}"/>
              </a:ext>
            </a:extLst>
          </p:cNvPr>
          <p:cNvSpPr txBox="1"/>
          <p:nvPr/>
        </p:nvSpPr>
        <p:spPr>
          <a:xfrm>
            <a:off x="1799303" y="1120877"/>
            <a:ext cx="8957187" cy="584775"/>
          </a:xfrm>
          <a:prstGeom prst="rect">
            <a:avLst/>
          </a:prstGeom>
          <a:noFill/>
        </p:spPr>
        <p:txBody>
          <a:bodyPr wrap="square" rtlCol="0">
            <a:spAutoFit/>
          </a:bodyPr>
          <a:lstStyle/>
          <a:p>
            <a:pPr algn="ctr"/>
            <a:r>
              <a:rPr lang="en-US" sz="3200" dirty="0"/>
              <a:t>How to Insert charts in word document</a:t>
            </a:r>
            <a:endParaRPr lang="en-GB" sz="3200" dirty="0"/>
          </a:p>
        </p:txBody>
      </p:sp>
      <p:pic>
        <p:nvPicPr>
          <p:cNvPr id="26" name="Picture 25">
            <a:extLst>
              <a:ext uri="{FF2B5EF4-FFF2-40B4-BE49-F238E27FC236}">
                <a16:creationId xmlns:a16="http://schemas.microsoft.com/office/drawing/2014/main" id="{403D23B7-6CC1-1CAF-CDF6-3E6D49AB89F4}"/>
              </a:ext>
            </a:extLst>
          </p:cNvPr>
          <p:cNvPicPr>
            <a:picLocks noChangeAspect="1"/>
          </p:cNvPicPr>
          <p:nvPr/>
        </p:nvPicPr>
        <p:blipFill>
          <a:blip r:embed="rId4"/>
          <a:stretch>
            <a:fillRect/>
          </a:stretch>
        </p:blipFill>
        <p:spPr>
          <a:xfrm>
            <a:off x="9173498" y="2813306"/>
            <a:ext cx="1489654" cy="1674073"/>
          </a:xfrm>
          <a:prstGeom prst="rect">
            <a:avLst/>
          </a:prstGeom>
          <a:ln>
            <a:noFill/>
          </a:ln>
        </p:spPr>
      </p:pic>
    </p:spTree>
    <p:extLst>
      <p:ext uri="{BB962C8B-B14F-4D97-AF65-F5344CB8AC3E}">
        <p14:creationId xmlns:p14="http://schemas.microsoft.com/office/powerpoint/2010/main" val="2788375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749C117F-F390-437B-ADB0-57E87EFF34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12" name="Picture 11">
              <a:extLst>
                <a:ext uri="{FF2B5EF4-FFF2-40B4-BE49-F238E27FC236}">
                  <a16:creationId xmlns:a16="http://schemas.microsoft.com/office/drawing/2014/main" id="{A7EF42F8-2417-49A6-95CE-DE9503B0AA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AC6F623B-2003-4AED-B02F-541A150EC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CD11837A-4F3D-419F-ACE2-E80B1EA2846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5" name="Picture 14">
              <a:extLst>
                <a:ext uri="{FF2B5EF4-FFF2-40B4-BE49-F238E27FC236}">
                  <a16:creationId xmlns:a16="http://schemas.microsoft.com/office/drawing/2014/main" id="{B9411D1A-7E2C-4A36-BE32-BF7A8E13072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17" name="Straight Connector 16">
            <a:extLst>
              <a:ext uri="{FF2B5EF4-FFF2-40B4-BE49-F238E27FC236}">
                <a16:creationId xmlns:a16="http://schemas.microsoft.com/office/drawing/2014/main" id="{20742BC3-654B-4E41-9A6A-73A42E4776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19" name="Rectangle 18">
            <a:extLst>
              <a:ext uri="{FF2B5EF4-FFF2-40B4-BE49-F238E27FC236}">
                <a16:creationId xmlns:a16="http://schemas.microsoft.com/office/drawing/2014/main" id="{1CD07172-CD61-45EB-BEE3-F644503E5C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EADA5DB-ED12-413A-AAB5-6A8D1152E6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90"/>
            <a:ext cx="3823215" cy="5883295"/>
          </a:xfrm>
          <a:prstGeom prst="rect">
            <a:avLst/>
          </a:prstGeom>
          <a:blipFill dpi="0" rotWithShape="1">
            <a:blip r:embed="rId5"/>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BA45E5C-ACB9-49E8-B4DB-5255C2376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2"/>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F3B80C4-A419-4901-7604-B1C7DE804ACD}"/>
              </a:ext>
            </a:extLst>
          </p:cNvPr>
          <p:cNvSpPr>
            <a:spLocks noGrp="1"/>
          </p:cNvSpPr>
          <p:nvPr>
            <p:ph type="title"/>
          </p:nvPr>
        </p:nvSpPr>
        <p:spPr>
          <a:xfrm>
            <a:off x="826852" y="872061"/>
            <a:ext cx="3073940" cy="3436688"/>
          </a:xfrm>
        </p:spPr>
        <p:txBody>
          <a:bodyPr vert="horz" lIns="91440" tIns="45720" rIns="91440" bIns="45720" rtlCol="0" anchor="b">
            <a:normAutofit/>
          </a:bodyPr>
          <a:lstStyle/>
          <a:p>
            <a:pPr>
              <a:lnSpc>
                <a:spcPct val="90000"/>
              </a:lnSpc>
            </a:pPr>
            <a:r>
              <a:rPr lang="en-US" sz="3700" b="0" i="0" u="none" strike="noStrike">
                <a:solidFill>
                  <a:srgbClr val="262626"/>
                </a:solidFill>
                <a:highlight>
                  <a:srgbClr val="FFFFFF"/>
                </a:highlight>
                <a:hlinkClick r:id="rId6">
                  <a:extLst>
                    <a:ext uri="{A12FA001-AC4F-418D-AE19-62706E023703}">
                      <ahyp:hlinkClr xmlns:ahyp="http://schemas.microsoft.com/office/drawing/2018/hyperlinkcolor" val="tx"/>
                    </a:ext>
                  </a:extLst>
                </a:hlinkClick>
              </a:rPr>
              <a:t>How to Create a Chart in Word - EASY Tutorial</a:t>
            </a:r>
            <a:br>
              <a:rPr lang="en-US" sz="3700" b="0" i="0" u="none" strike="noStrike">
                <a:solidFill>
                  <a:srgbClr val="262626"/>
                </a:solidFill>
                <a:highlight>
                  <a:srgbClr val="FFFFFF"/>
                </a:highlight>
              </a:rPr>
            </a:br>
            <a:endParaRPr lang="en-US" sz="3700">
              <a:solidFill>
                <a:srgbClr val="262626"/>
              </a:solidFill>
            </a:endParaRPr>
          </a:p>
        </p:txBody>
      </p:sp>
      <p:sp useBgFill="1">
        <p:nvSpPr>
          <p:cNvPr id="25" name="Rectangle 24">
            <a:extLst>
              <a:ext uri="{FF2B5EF4-FFF2-40B4-BE49-F238E27FC236}">
                <a16:creationId xmlns:a16="http://schemas.microsoft.com/office/drawing/2014/main" id="{857E618C-1D7B-4A51-90C1-6106CD8A1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491" y="0"/>
            <a:ext cx="7396509"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Online Media 5" title="How to Create a Chart in Word - EASY Tutorial">
            <a:hlinkClick r:id="" action="ppaction://media"/>
            <a:extLst>
              <a:ext uri="{FF2B5EF4-FFF2-40B4-BE49-F238E27FC236}">
                <a16:creationId xmlns:a16="http://schemas.microsoft.com/office/drawing/2014/main" id="{06DA455C-AB09-CF91-8B68-9FE9C7DEB568}"/>
              </a:ext>
            </a:extLst>
          </p:cNvPr>
          <p:cNvPicPr>
            <a:picLocks noRot="1" noChangeAspect="1"/>
          </p:cNvPicPr>
          <p:nvPr>
            <a:videoFile r:link="rId1"/>
          </p:nvPr>
        </p:nvPicPr>
        <p:blipFill>
          <a:blip r:embed="rId7"/>
          <a:stretch>
            <a:fillRect/>
          </a:stretch>
        </p:blipFill>
        <p:spPr>
          <a:xfrm>
            <a:off x="5435910" y="1680780"/>
            <a:ext cx="6098041" cy="3445393"/>
          </a:xfrm>
          <a:prstGeom prst="rect">
            <a:avLst/>
          </a:prstGeom>
        </p:spPr>
      </p:pic>
      <p:sp>
        <p:nvSpPr>
          <p:cNvPr id="4" name="Date Placeholder 3">
            <a:extLst>
              <a:ext uri="{FF2B5EF4-FFF2-40B4-BE49-F238E27FC236}">
                <a16:creationId xmlns:a16="http://schemas.microsoft.com/office/drawing/2014/main" id="{97E8076F-710A-1660-6BE6-624F246F9FFC}"/>
              </a:ext>
            </a:extLst>
          </p:cNvPr>
          <p:cNvSpPr>
            <a:spLocks noGrp="1"/>
          </p:cNvSpPr>
          <p:nvPr>
            <p:ph type="dt" sz="half" idx="10"/>
          </p:nvPr>
        </p:nvSpPr>
        <p:spPr>
          <a:xfrm>
            <a:off x="9373230" y="6379383"/>
            <a:ext cx="1600200" cy="279400"/>
          </a:xfrm>
        </p:spPr>
        <p:txBody>
          <a:bodyPr vert="horz" lIns="91440" tIns="45720" rIns="91440" bIns="45720" rtlCol="0" anchor="ctr">
            <a:normAutofit/>
          </a:bodyPr>
          <a:lstStyle/>
          <a:p>
            <a:pPr defTabSz="914400">
              <a:spcAft>
                <a:spcPts val="600"/>
              </a:spcAft>
            </a:pPr>
            <a:fld id="{0E56B25B-DA24-4C71-B97A-4C06B8C38227}" type="datetime1">
              <a:rPr lang="en-US" smtClean="0"/>
              <a:pPr defTabSz="914400">
                <a:spcAft>
                  <a:spcPts val="600"/>
                </a:spcAft>
              </a:pPr>
              <a:t>8/2/2024</a:t>
            </a:fld>
            <a:endParaRPr lang="en-US"/>
          </a:p>
        </p:txBody>
      </p:sp>
      <p:sp>
        <p:nvSpPr>
          <p:cNvPr id="5" name="Slide Number Placeholder 4">
            <a:extLst>
              <a:ext uri="{FF2B5EF4-FFF2-40B4-BE49-F238E27FC236}">
                <a16:creationId xmlns:a16="http://schemas.microsoft.com/office/drawing/2014/main" id="{A7597076-C1B6-AC73-7964-CF45BE59CFE2}"/>
              </a:ext>
            </a:extLst>
          </p:cNvPr>
          <p:cNvSpPr>
            <a:spLocks noGrp="1"/>
          </p:cNvSpPr>
          <p:nvPr>
            <p:ph type="sldNum" sz="quarter" idx="12"/>
          </p:nvPr>
        </p:nvSpPr>
        <p:spPr>
          <a:xfrm>
            <a:off x="11049630" y="6379383"/>
            <a:ext cx="542697" cy="279400"/>
          </a:xfrm>
        </p:spPr>
        <p:txBody>
          <a:bodyPr vert="horz" lIns="91440" tIns="45720" rIns="91440" bIns="45720" rtlCol="0" anchor="ctr">
            <a:normAutofit/>
          </a:bodyPr>
          <a:lstStyle/>
          <a:p>
            <a:pPr defTabSz="914400">
              <a:spcAft>
                <a:spcPts val="600"/>
              </a:spcAft>
            </a:pPr>
            <a:fld id="{BD47904B-93B0-42DB-A8C5-4BF9EEA0922F}" type="slidenum">
              <a:rPr lang="en-US" smtClean="0"/>
              <a:pPr defTabSz="914400">
                <a:spcAft>
                  <a:spcPts val="600"/>
                </a:spcAft>
              </a:pPr>
              <a:t>5</a:t>
            </a:fld>
            <a:endParaRPr lang="en-US"/>
          </a:p>
        </p:txBody>
      </p:sp>
    </p:spTree>
    <p:extLst>
      <p:ext uri="{BB962C8B-B14F-4D97-AF65-F5344CB8AC3E}">
        <p14:creationId xmlns:p14="http://schemas.microsoft.com/office/powerpoint/2010/main" val="664541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Organic</Template>
  <TotalTime>565</TotalTime>
  <Words>186</Words>
  <Application>Microsoft Office PowerPoint</Application>
  <PresentationFormat>Widescreen</PresentationFormat>
  <Paragraphs>23</Paragraphs>
  <Slides>5</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Aptos</vt:lpstr>
      <vt:lpstr>Arial</vt:lpstr>
      <vt:lpstr>Garamond</vt:lpstr>
      <vt:lpstr>Organic</vt:lpstr>
      <vt:lpstr>Task2 Digital Skills</vt:lpstr>
      <vt:lpstr> How to create a chart in a Word document. </vt:lpstr>
      <vt:lpstr>PowerPoint Presentation</vt:lpstr>
      <vt:lpstr>PowerPoint Presentation</vt:lpstr>
      <vt:lpstr>How to Create a Chart in Word - EASY Tutorial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Pedro Ruivo Neto Dos Santos (2331411)</dc:creator>
  <cp:lastModifiedBy>Pedro Ruivo Neto Dos Santos (2331411)</cp:lastModifiedBy>
  <cp:revision>4</cp:revision>
  <dcterms:created xsi:type="dcterms:W3CDTF">2024-08-01T22:51:27Z</dcterms:created>
  <dcterms:modified xsi:type="dcterms:W3CDTF">2024-08-02T08:17:09Z</dcterms:modified>
</cp:coreProperties>
</file>