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0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1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52C2B-FA1D-4AD4-910C-97D11264F88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8AEAA-0089-40D7-BF82-8BC32673E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92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CFF75968-4E8A-4E55-96F3-85A2A0A58C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E83B089-6F0F-4FD3-BA99-A2F104D6D7FC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84A689A1-D8FA-48AA-9FEB-72F1158CD7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91471B6-665A-4EB7-8344-51CE518E6C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/>
              <a:t>Benjamin Bloom, identified three domains of educational activities: </a:t>
            </a:r>
          </a:p>
          <a:p>
            <a:pPr eaLnBrk="1" hangingPunct="1"/>
            <a:r>
              <a:rPr lang="en-GB" altLang="en-US" b="1"/>
              <a:t>Cognitive</a:t>
            </a:r>
            <a:r>
              <a:rPr lang="en-GB" altLang="en-US"/>
              <a:t>: mental skills (</a:t>
            </a:r>
            <a:r>
              <a:rPr lang="en-GB" altLang="en-US" i="1"/>
              <a:t>Knowledge</a:t>
            </a:r>
            <a:r>
              <a:rPr lang="en-GB" altLang="en-US"/>
              <a:t>) </a:t>
            </a:r>
          </a:p>
          <a:p>
            <a:pPr eaLnBrk="1" hangingPunct="1"/>
            <a:r>
              <a:rPr lang="en-GB" altLang="en-US" b="1"/>
              <a:t>Affective</a:t>
            </a:r>
            <a:r>
              <a:rPr lang="en-GB" altLang="en-US"/>
              <a:t>: growth in feelings or emotional areas (</a:t>
            </a:r>
            <a:r>
              <a:rPr lang="en-GB" altLang="en-US" i="1"/>
              <a:t>Attitude</a:t>
            </a:r>
            <a:r>
              <a:rPr lang="en-GB" altLang="en-US"/>
              <a:t>) </a:t>
            </a:r>
          </a:p>
          <a:p>
            <a:pPr eaLnBrk="1" hangingPunct="1"/>
            <a:r>
              <a:rPr lang="en-GB" altLang="en-US" b="1"/>
              <a:t>Psychomotor</a:t>
            </a:r>
            <a:r>
              <a:rPr lang="en-GB" altLang="en-US"/>
              <a:t>: manual or physical skills (</a:t>
            </a:r>
            <a:r>
              <a:rPr lang="en-GB" altLang="en-US" i="1"/>
              <a:t>Skills</a:t>
            </a:r>
            <a:r>
              <a:rPr lang="en-GB" altLang="en-US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402695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8452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2028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7334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08774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2177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70263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9646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5684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2171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5569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93324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47095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08228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6352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96563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76751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8674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20687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394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5272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1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standards.org.uk/en/nos-finder?keywords=Advocacy&amp;dateFrom=&amp;dateTo=&amp;suite=&amp;occupation=&amp;soccode=&amp;developedby=&amp;validity=&amp;noscategory=&amp;sortOrder=DateApprovedDescendin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12710&amp;section=5#section-5" TargetMode="Externa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bloomstaxonomyfo0000unse" TargetMode="External"/><Relationship Id="rId2" Type="http://schemas.openxmlformats.org/officeDocument/2006/relationships/hyperlink" Target="https://quincycollege.edu/wp-content/uploads/Anderson-and-Krathwohl_Revised-Blooms-Taxonomy.pdf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ukstandards.org.uk/en/nos-finder?keywords=Advocacy&amp;dateFrom=&amp;dateTo=&amp;suite=&amp;occupation=&amp;soccode=&amp;developedby=&amp;validity=&amp;noscategory=&amp;sortOrder=DateApprovedDescend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ECSO6006: Skills for Life: Employability and Future Pathways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1541" y="5196597"/>
            <a:ext cx="66093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3 Post Modern Career Planning</a:t>
            </a:r>
          </a:p>
          <a:p>
            <a:r>
              <a:rPr lang="en-GB" sz="2400" b="1" dirty="0"/>
              <a:t>Part 2: Learning and Personal Development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129" y="369449"/>
            <a:ext cx="2557401" cy="154738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239" y="3068960"/>
            <a:ext cx="1394483" cy="141066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3256359"/>
            <a:ext cx="2732517" cy="112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4B2F363-35B9-4D9C-BCD4-62ADFD2BC1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5030" y="107340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Learning Theories: Domains of Learning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50492318-E505-4FA1-948A-B1B69E77E3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5030" y="1988840"/>
            <a:ext cx="8229600" cy="2520280"/>
          </a:xfrm>
        </p:spPr>
        <p:txBody>
          <a:bodyPr>
            <a:no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Bloom's Taxonomy: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1.Cognitive Domain – knowledge based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2. Psychomotor domain – skills based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3. Affective domain – attitudes, feelings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FD22EF-463B-404B-AFDB-165CC3B1B9F3}"/>
              </a:ext>
            </a:extLst>
          </p:cNvPr>
          <p:cNvSpPr txBox="1"/>
          <p:nvPr/>
        </p:nvSpPr>
        <p:spPr>
          <a:xfrm>
            <a:off x="7018446" y="61430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(Bloom, 1994)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7EF7CE-BB46-4615-AE21-138BB73426D4}"/>
              </a:ext>
            </a:extLst>
          </p:cNvPr>
          <p:cNvSpPr txBox="1"/>
          <p:nvPr/>
        </p:nvSpPr>
        <p:spPr>
          <a:xfrm>
            <a:off x="445030" y="4917276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Each of these domains has levels of learning which become progressively more sophisticated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D18F39-B158-4F5A-B56E-312C404FF8BB}"/>
              </a:ext>
            </a:extLst>
          </p:cNvPr>
          <p:cNvSpPr txBox="1"/>
          <p:nvPr/>
        </p:nvSpPr>
        <p:spPr>
          <a:xfrm>
            <a:off x="107504" y="836712"/>
            <a:ext cx="885698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/>
              <a:t>In order to be an effective reflective practioner (as well as an effective student or career planner) one needs know how one learns, e.g.</a:t>
            </a:r>
          </a:p>
        </p:txBody>
      </p:sp>
    </p:spTree>
    <p:extLst>
      <p:ext uri="{BB962C8B-B14F-4D97-AF65-F5344CB8AC3E}">
        <p14:creationId xmlns:p14="http://schemas.microsoft.com/office/powerpoint/2010/main" val="105350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3528" y="5368284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Knowledge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B46A01-FC14-4678-B759-D9C027A18FFA}"/>
              </a:ext>
            </a:extLst>
          </p:cNvPr>
          <p:cNvSpPr/>
          <p:nvPr/>
        </p:nvSpPr>
        <p:spPr>
          <a:xfrm>
            <a:off x="1259632" y="4464585"/>
            <a:ext cx="3600400" cy="70342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Understanding / </a:t>
            </a:r>
          </a:p>
          <a:p>
            <a:pPr algn="ctr"/>
            <a:r>
              <a:rPr lang="en-GB" sz="2400" dirty="0"/>
              <a:t>Comprehension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C012E7F-F39A-43C6-B883-75816F28321C}"/>
              </a:ext>
            </a:extLst>
          </p:cNvPr>
          <p:cNvSpPr/>
          <p:nvPr/>
        </p:nvSpPr>
        <p:spPr>
          <a:xfrm>
            <a:off x="2483768" y="3560886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Application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CF7B9E3-2B4E-4543-80D5-3B8978322F50}"/>
              </a:ext>
            </a:extLst>
          </p:cNvPr>
          <p:cNvSpPr/>
          <p:nvPr/>
        </p:nvSpPr>
        <p:spPr>
          <a:xfrm>
            <a:off x="3580656" y="2789283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5F60E0-ADC6-42D2-B605-1E2A7562C811}"/>
              </a:ext>
            </a:extLst>
          </p:cNvPr>
          <p:cNvSpPr/>
          <p:nvPr/>
        </p:nvSpPr>
        <p:spPr>
          <a:xfrm>
            <a:off x="4572000" y="1868732"/>
            <a:ext cx="3456384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Evaluation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5D05ED4-F22B-4507-98E7-7C8D54B1FD0B}"/>
              </a:ext>
            </a:extLst>
          </p:cNvPr>
          <p:cNvSpPr/>
          <p:nvPr/>
        </p:nvSpPr>
        <p:spPr>
          <a:xfrm>
            <a:off x="5436096" y="965033"/>
            <a:ext cx="3456384" cy="77809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Creation /</a:t>
            </a:r>
          </a:p>
          <a:p>
            <a:pPr algn="ctr"/>
            <a:r>
              <a:rPr lang="en-GB" sz="2400" dirty="0"/>
              <a:t>Synthesis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23238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</p:spTree>
    <p:extLst>
      <p:ext uri="{BB962C8B-B14F-4D97-AF65-F5344CB8AC3E}">
        <p14:creationId xmlns:p14="http://schemas.microsoft.com/office/powerpoint/2010/main" val="141500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Knowledge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Recognising, learning and remembering facts without necessarily understanding their full meaning.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terminology, names, lists, models, sequences, classifications, methodology, theories, structures  etc.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151620" y="4949836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List the levels in Maslow’s Hierarchy of needs in the correct order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783515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define, duplicate, list, memorize, repeat, reproduce</a:t>
            </a:r>
          </a:p>
        </p:txBody>
      </p:sp>
    </p:spTree>
    <p:extLst>
      <p:ext uri="{BB962C8B-B14F-4D97-AF65-F5344CB8AC3E}">
        <p14:creationId xmlns:p14="http://schemas.microsoft.com/office/powerpoint/2010/main" val="426717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40330" y="1844824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Demonstrating an understanding of ideas and facts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56490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organising data, making comparisons, interpreting information, giving descriptions, and stating the main ideas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686235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Discuss the differences between a Private Sector and a Third Sector organisation?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C9B5F0F-7425-445D-B2EF-5B5BDAEB49C5}"/>
              </a:ext>
            </a:extLst>
          </p:cNvPr>
          <p:cNvSpPr/>
          <p:nvPr/>
        </p:nvSpPr>
        <p:spPr>
          <a:xfrm>
            <a:off x="3308682" y="778099"/>
            <a:ext cx="2448272" cy="91606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Understanding / Comprehension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EFA6CB-F005-4012-8809-81ED7414F742}"/>
              </a:ext>
            </a:extLst>
          </p:cNvPr>
          <p:cNvSpPr txBox="1"/>
          <p:nvPr/>
        </p:nvSpPr>
        <p:spPr>
          <a:xfrm>
            <a:off x="1298915" y="36222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explain, paraphrase, discuss, classify, exemplify</a:t>
            </a:r>
          </a:p>
        </p:txBody>
      </p:sp>
    </p:spTree>
    <p:extLst>
      <p:ext uri="{BB962C8B-B14F-4D97-AF65-F5344CB8AC3E}">
        <p14:creationId xmlns:p14="http://schemas.microsoft.com/office/powerpoint/2010/main" val="147951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5" grpId="0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877923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Using prior knowledge to solve problems; using knowledge in a new way or situation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identifying connections, recognising patterns, using known techniques and rules in new situations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686235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Demonstrate how the Social Services and Wellbeing (Wales) Act 2014 has changed practice in Policing?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39D8170-3301-4B9E-9751-7E53B0973494}"/>
              </a:ext>
            </a:extLst>
          </p:cNvPr>
          <p:cNvSpPr/>
          <p:nvPr/>
        </p:nvSpPr>
        <p:spPr>
          <a:xfrm>
            <a:off x="3308682" y="1052736"/>
            <a:ext cx="2448272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Application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13DA66-C840-4D3B-AC33-418F5506B83E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interpret, solve, demonstrate, discover. illustrate</a:t>
            </a:r>
          </a:p>
        </p:txBody>
      </p:sp>
    </p:spTree>
    <p:extLst>
      <p:ext uri="{BB962C8B-B14F-4D97-AF65-F5344CB8AC3E}">
        <p14:creationId xmlns:p14="http://schemas.microsoft.com/office/powerpoint/2010/main" val="395439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77281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Distinguishing between different elements of a topic, how they relate to each other and to the overall structure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making connections between ideas, analysis of elements, analysis of relationships, analysis of organization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What distinguishes the roles of ‘dependent’ and ‘independent’ advocate?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290010D-CB9E-4249-9756-0D4ADED863C8}"/>
              </a:ext>
            </a:extLst>
          </p:cNvPr>
          <p:cNvSpPr/>
          <p:nvPr/>
        </p:nvSpPr>
        <p:spPr>
          <a:xfrm>
            <a:off x="3347864" y="908720"/>
            <a:ext cx="2448272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differentiate, contrast, distinguish, examine, relate</a:t>
            </a:r>
          </a:p>
        </p:txBody>
      </p:sp>
    </p:spTree>
    <p:extLst>
      <p:ext uri="{BB962C8B-B14F-4D97-AF65-F5344CB8AC3E}">
        <p14:creationId xmlns:p14="http://schemas.microsoft.com/office/powerpoint/2010/main" val="132823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9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772816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Justifying a stance, decision or conclusion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evaluating the quality of work based on set criteria, judging the validity if ideas or arguments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Critically evaluate the effectiveness of a housing policy for a Local Authority of your choice.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appraise, argue, defend, select, support, critique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92287F1-ED8B-41EA-BF9C-78B89C11084F}"/>
              </a:ext>
            </a:extLst>
          </p:cNvPr>
          <p:cNvSpPr/>
          <p:nvPr/>
        </p:nvSpPr>
        <p:spPr>
          <a:xfrm>
            <a:off x="3351143" y="968297"/>
            <a:ext cx="2444993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Evaluation</a:t>
            </a:r>
          </a:p>
        </p:txBody>
      </p:sp>
    </p:spTree>
    <p:extLst>
      <p:ext uri="{BB962C8B-B14F-4D97-AF65-F5344CB8AC3E}">
        <p14:creationId xmlns:p14="http://schemas.microsoft.com/office/powerpoint/2010/main" val="357033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0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2103239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Producing new or original work, ideas or research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combining ideas to make a new theory, generating new ideas, undertaking original research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Is there a causal connection between expulsion from school and involvement in the criminal justice system?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design, construct, create, conjecture, develop, formulate, investigate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5381C17-AAAD-46DF-9FA1-C31A029A404F}"/>
              </a:ext>
            </a:extLst>
          </p:cNvPr>
          <p:cNvSpPr/>
          <p:nvPr/>
        </p:nvSpPr>
        <p:spPr>
          <a:xfrm>
            <a:off x="2771801" y="831358"/>
            <a:ext cx="3600398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Creation / Synthesis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183A36-FFBC-4709-9EC2-F3731383B714}"/>
              </a:ext>
            </a:extLst>
          </p:cNvPr>
          <p:cNvSpPr txBox="1"/>
          <p:nvPr/>
        </p:nvSpPr>
        <p:spPr>
          <a:xfrm>
            <a:off x="1298915" y="1484784"/>
            <a:ext cx="644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N.B. This is a more recent adaptation of Bloom’s original</a:t>
            </a:r>
          </a:p>
        </p:txBody>
      </p:sp>
    </p:spTree>
    <p:extLst>
      <p:ext uri="{BB962C8B-B14F-4D97-AF65-F5344CB8AC3E}">
        <p14:creationId xmlns:p14="http://schemas.microsoft.com/office/powerpoint/2010/main" val="43505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0" grpId="0"/>
      <p:bldP spid="9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3528" y="5517232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Perception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B46A01-FC14-4678-B759-D9C027A18FFA}"/>
              </a:ext>
            </a:extLst>
          </p:cNvPr>
          <p:cNvSpPr/>
          <p:nvPr/>
        </p:nvSpPr>
        <p:spPr>
          <a:xfrm>
            <a:off x="971600" y="4797152"/>
            <a:ext cx="3456384" cy="516487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Sets / Mindsets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C012E7F-F39A-43C6-B883-75816F28321C}"/>
              </a:ext>
            </a:extLst>
          </p:cNvPr>
          <p:cNvSpPr/>
          <p:nvPr/>
        </p:nvSpPr>
        <p:spPr>
          <a:xfrm>
            <a:off x="1907704" y="4005064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Guided Response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CF7B9E3-2B4E-4543-80D5-3B8978322F50}"/>
              </a:ext>
            </a:extLst>
          </p:cNvPr>
          <p:cNvSpPr/>
          <p:nvPr/>
        </p:nvSpPr>
        <p:spPr>
          <a:xfrm>
            <a:off x="2699792" y="3212976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Mechanism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5F60E0-ADC6-42D2-B605-1E2A7562C811}"/>
              </a:ext>
            </a:extLst>
          </p:cNvPr>
          <p:cNvSpPr/>
          <p:nvPr/>
        </p:nvSpPr>
        <p:spPr>
          <a:xfrm>
            <a:off x="3203848" y="2420888"/>
            <a:ext cx="3672408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Complex overt response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5D05ED4-F22B-4507-98E7-7C8D54B1FD0B}"/>
              </a:ext>
            </a:extLst>
          </p:cNvPr>
          <p:cNvSpPr/>
          <p:nvPr/>
        </p:nvSpPr>
        <p:spPr>
          <a:xfrm>
            <a:off x="4150296" y="1628800"/>
            <a:ext cx="3456384" cy="516487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Adaptation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85E5A92-FDAC-427B-9956-C07F23AE4B2C}"/>
              </a:ext>
            </a:extLst>
          </p:cNvPr>
          <p:cNvSpPr/>
          <p:nvPr/>
        </p:nvSpPr>
        <p:spPr>
          <a:xfrm>
            <a:off x="5076056" y="908720"/>
            <a:ext cx="3456384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7. Origination</a:t>
            </a:r>
          </a:p>
        </p:txBody>
      </p:sp>
    </p:spTree>
    <p:extLst>
      <p:ext uri="{BB962C8B-B14F-4D97-AF65-F5344CB8AC3E}">
        <p14:creationId xmlns:p14="http://schemas.microsoft.com/office/powerpoint/2010/main" val="46889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Perception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able to change one’s actions based on sensory information (i.e. touch, sight, hearing, taste, small, balance etc.)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being able to recognise and act on non-verbal cues, judging the amount of pressure to apply when assisting a patient to flex a damaged limb, adjusting the seasoning in a dish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5262299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support the individual to consume their food and drink in</a:t>
            </a:r>
          </a:p>
          <a:p>
            <a:pPr algn="ctr"/>
            <a:r>
              <a:rPr lang="en-GB" sz="2400" i="1" dirty="0"/>
              <a:t>manageable quantities and at their own pace*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4398203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responds, detects, adjusts, distinguishes, identifies, relates, selects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13120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987824" y="836712"/>
            <a:ext cx="3024336" cy="516487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Sets / Mindsets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2128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Willingness and readiness to act; a ‘state of mind’ that allows a person to adapt physical tasks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6490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knowing and performing a set a steps in a process, identifying one’s own abilities and areas for development, willingness to learn new procedures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prepare the individual correctly according to the requirements of the activity to be carried out, ensuring effective infection control at all times in accordance with clinical governance*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prepares, displays, explains, moves, proceeds, reacts, shows, states, volunteers.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FB1DAA-3CEF-4B1B-A3FF-EA2DE4261D62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61448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987824" y="836712"/>
            <a:ext cx="3024336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Guided Response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First stage of learning a complex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imitating the actions of another person, working by ‘trial and error’, practicing a new task, following a recipe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follow the instructions given by your supervisor in order to successfully assemble a hoist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repeat, copy, trace, follow, respond, react</a:t>
            </a:r>
          </a:p>
        </p:txBody>
      </p:sp>
    </p:spTree>
    <p:extLst>
      <p:ext uri="{BB962C8B-B14F-4D97-AF65-F5344CB8AC3E}">
        <p14:creationId xmlns:p14="http://schemas.microsoft.com/office/powerpoint/2010/main" val="211618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987824" y="836712"/>
            <a:ext cx="3024336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Mechanism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5877272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Intermediate stage of learning a complex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performing tasks with confidence and proficiency, working without instruction, learned responses become habitual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prepare the environment so that it makes eating and drinking</a:t>
            </a:r>
          </a:p>
          <a:p>
            <a:pPr algn="ctr"/>
            <a:r>
              <a:rPr lang="en-GB" sz="2400" i="1" dirty="0"/>
              <a:t>enjoyable and safe*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assemble, construct, dismantle, display, organise, manipulate, prepare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65BB04-EF2F-4846-BD84-8653F0BF80C1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283851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627784" y="836712"/>
            <a:ext cx="3744416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Complex overt response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8400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skilful performance of physical activities or tasks; ability to operate quickly and precisely; highly coordinated performance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25995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operating a piece of technical equipment effectively and efficiently, performing tasks independently with the minimum of time/energy expended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provide support to enable the individual to eat and drink with</a:t>
            </a:r>
          </a:p>
          <a:p>
            <a:pPr algn="ctr"/>
            <a:r>
              <a:rPr lang="en-GB" sz="2400" i="1" dirty="0"/>
              <a:t>comfort, respect and dignity, using appropriate utensils and any</a:t>
            </a:r>
          </a:p>
          <a:p>
            <a:pPr algn="ctr"/>
            <a:r>
              <a:rPr lang="en-GB" sz="2400" i="1" dirty="0"/>
              <a:t>specialist equipment 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assemble, construct, dismantle, display, organise, manipulate, prepare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A4E88E-A751-4BCE-B2F7-77C163EC5BBD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279960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131840" y="836712"/>
            <a:ext cx="2736304" cy="516487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Adaptation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2128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Person has well developed skills and can adapt their performance in order to meet new challenges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25995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Responds effectively to unexpected experiences. Modifies behaviours to meet the needs of the client.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explore and select methods with the individual that are most likely to be effective*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explores, adapts, alters, changes, rearranges, reorganizes, revises, varies.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54B6CF-BFE0-4CDE-9687-93587B759D7C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7893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131840" y="836712"/>
            <a:ext cx="2736304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7. Origination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2128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Ability to create new sequences of actions to perform a task more effectively; devising a completely new physical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25995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Constructs a new set or pattern of movements organized around an original concept or theory. Develops a new and effective training programme.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devising a new way of turning a patient to minimise pressure sores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29882" y="389414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originates, builds, devises, composes, constructs, creates, designs, initiates.</a:t>
            </a:r>
          </a:p>
        </p:txBody>
      </p:sp>
    </p:spTree>
    <p:extLst>
      <p:ext uri="{BB962C8B-B14F-4D97-AF65-F5344CB8AC3E}">
        <p14:creationId xmlns:p14="http://schemas.microsoft.com/office/powerpoint/2010/main" val="303406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765C-E9DE-42B2-9006-49551932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6979"/>
          </a:xfrm>
        </p:spPr>
        <p:txBody>
          <a:bodyPr>
            <a:normAutofit fontScale="90000"/>
          </a:bodyPr>
          <a:lstStyle/>
          <a:p>
            <a:r>
              <a:rPr lang="en-GB" dirty="0"/>
              <a:t>Affective Domain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B1AB1F-2C30-40EC-9778-21349E220499}"/>
              </a:ext>
            </a:extLst>
          </p:cNvPr>
          <p:cNvSpPr txBox="1"/>
          <p:nvPr/>
        </p:nvSpPr>
        <p:spPr>
          <a:xfrm>
            <a:off x="323528" y="1052736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domain deals with the development of positive attitudes, emotions and feelings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Therefore it covers what we might call empathy, understanding and ‘emotional intelligence’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some careers this is a very important domain (e.g. counselling)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all jobs involve some affective elements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this domain is probably the most difficult to assess</a:t>
            </a:r>
          </a:p>
        </p:txBody>
      </p:sp>
    </p:spTree>
    <p:extLst>
      <p:ext uri="{BB962C8B-B14F-4D97-AF65-F5344CB8AC3E}">
        <p14:creationId xmlns:p14="http://schemas.microsoft.com/office/powerpoint/2010/main" val="116657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765C-E9DE-42B2-9006-49551932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6979"/>
          </a:xfrm>
        </p:spPr>
        <p:txBody>
          <a:bodyPr>
            <a:normAutofit fontScale="90000"/>
          </a:bodyPr>
          <a:lstStyle/>
          <a:p>
            <a:r>
              <a:rPr lang="en-GB" dirty="0"/>
              <a:t>Affective Domain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6B0B459-7BE6-46E4-B756-8E677FC07DF5}"/>
              </a:ext>
            </a:extLst>
          </p:cNvPr>
          <p:cNvSpPr/>
          <p:nvPr/>
        </p:nvSpPr>
        <p:spPr>
          <a:xfrm>
            <a:off x="335969" y="4840320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Receiving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2D888EA-6328-4949-AFCF-E370A15A57B7}"/>
              </a:ext>
            </a:extLst>
          </p:cNvPr>
          <p:cNvSpPr/>
          <p:nvPr/>
        </p:nvSpPr>
        <p:spPr>
          <a:xfrm>
            <a:off x="1272073" y="3936621"/>
            <a:ext cx="3456384" cy="516487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Responding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591FF3-0713-4700-9F55-21435962AC2C}"/>
              </a:ext>
            </a:extLst>
          </p:cNvPr>
          <p:cNvSpPr/>
          <p:nvPr/>
        </p:nvSpPr>
        <p:spPr>
          <a:xfrm>
            <a:off x="2496209" y="3032922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Valuing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E5EEFC-086A-4A08-8D7C-CB51022272B6}"/>
              </a:ext>
            </a:extLst>
          </p:cNvPr>
          <p:cNvSpPr/>
          <p:nvPr/>
        </p:nvSpPr>
        <p:spPr>
          <a:xfrm>
            <a:off x="3593097" y="2261319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Organising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AB9F3A8-1D40-436B-A7F8-6C26C254E586}"/>
              </a:ext>
            </a:extLst>
          </p:cNvPr>
          <p:cNvSpPr/>
          <p:nvPr/>
        </p:nvSpPr>
        <p:spPr>
          <a:xfrm>
            <a:off x="4584441" y="1340768"/>
            <a:ext cx="3456384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Characterising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EA1DC6-C919-4578-BFF1-50618FF89008}"/>
              </a:ext>
            </a:extLst>
          </p:cNvPr>
          <p:cNvSpPr txBox="1"/>
          <p:nvPr/>
        </p:nvSpPr>
        <p:spPr>
          <a:xfrm>
            <a:off x="4162737" y="570441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</p:spTree>
    <p:extLst>
      <p:ext uri="{BB962C8B-B14F-4D97-AF65-F5344CB8AC3E}">
        <p14:creationId xmlns:p14="http://schemas.microsoft.com/office/powerpoint/2010/main" val="20948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Affective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Receiving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aware of or ‘attending’ to aspects of your environment; open to experiencing new things; giving attention to 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paying attention to your surroundings and recognising and remembering what others are saying or doing, this is essential in all learning but on its own is not effective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97152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work with the individual, key people and others to identify the level of support the individual requires and prefers when eating and</a:t>
            </a:r>
          </a:p>
          <a:p>
            <a:pPr algn="ctr"/>
            <a:r>
              <a:rPr lang="en-GB" sz="2400" i="1" dirty="0"/>
              <a:t>drinking*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406197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ask, select, identify, listen. recognise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</a:t>
            </a:r>
            <a:r>
              <a:rPr lang="en-GB" dirty="0">
                <a:hlinkClick r:id="rId3"/>
              </a:rPr>
              <a:t>National Occupational Standards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8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Affective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Responding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Actively participating in a process; establishing a two-way 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Reacts to a stimulus (e.g. what someone else has said or done); volunteers information based on conversation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respond appropriately to questions and issues raised about the food and drink the individual is about to consume, their diet and any dietary needs and preferences*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717032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respond to, assist, perform, help, practice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3434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Affective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Valuing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Ascribing value to a process, object, phenomenon or piece of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associating some value or values to information acquired; assessing the importance of information acquired; conforms to appropriate behaviours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Understanding your own background, experiences and beliefs that may affect the way you work*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7170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select, differentiate, demonstrate, justify, propose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5220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Affective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Organising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Relating or comparing different experiences and values; elaborating on what is already known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accommodating experiences and information from different sources into a coherent ‘schema’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Knowledge of what you should do when there are conflicts and dilemmas in your work 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7170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organise, formulate, arrange, combine, modify, compare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2026479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Affective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Characterising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Building abstract knowledge based on already known or understood experiences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457200" y="2323662"/>
            <a:ext cx="84539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developing internal, professional attitudes and behaviours, articulating a consistent world-view or philosophy,</a:t>
            </a:r>
          </a:p>
          <a:p>
            <a:r>
              <a:rPr lang="en-GB" sz="2400" dirty="0"/>
              <a:t>; analysing complex situations and responding accordingly based on values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Knowledge of what to do if you have reported concerns but no action is taken to address them*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894147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act, discriminate, influence, solve, verify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54019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110B4-7237-55ED-4A69-DB59B48DB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Your Future Plans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487F4B-DA9F-7C65-0E87-AA16501DE981}"/>
              </a:ext>
            </a:extLst>
          </p:cNvPr>
          <p:cNvSpPr txBox="1"/>
          <p:nvPr/>
        </p:nvSpPr>
        <p:spPr>
          <a:xfrm>
            <a:off x="179512" y="1124744"/>
            <a:ext cx="8568952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It is important to remember that this Module is called ‘Skills for Life’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It is not just focused on employment but on your personal development as a whole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It is not just about finding a new job but also involves considering;</a:t>
            </a:r>
          </a:p>
          <a:p>
            <a:pPr marL="800100" lvl="1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Moving on in your current work</a:t>
            </a:r>
          </a:p>
          <a:p>
            <a:pPr marL="800100" lvl="1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Volunteering</a:t>
            </a:r>
          </a:p>
          <a:p>
            <a:pPr marL="800100" lvl="1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Setting up a Social Enterprise</a:t>
            </a:r>
          </a:p>
          <a:p>
            <a:pPr marL="800100" lvl="1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Improving your skills, knowledge and understanding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/>
              <a:t>Take some time to think about your future plans so that you can identify what you might want from this Module</a:t>
            </a:r>
          </a:p>
        </p:txBody>
      </p:sp>
      <p:pic>
        <p:nvPicPr>
          <p:cNvPr id="5" name="Picture 4" descr="A picture containing pool ball, dark&#10;&#10;Description automatically generated">
            <a:extLst>
              <a:ext uri="{FF2B5EF4-FFF2-40B4-BE49-F238E27FC236}">
                <a16:creationId xmlns:a16="http://schemas.microsoft.com/office/drawing/2014/main" id="{F70ACF15-9FE0-5440-3FA0-1772ED746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2788" y="5085204"/>
            <a:ext cx="782817" cy="7828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D2EE23-308F-8E6A-3034-80A21510F003}"/>
              </a:ext>
            </a:extLst>
          </p:cNvPr>
          <p:cNvSpPr txBox="1"/>
          <p:nvPr/>
        </p:nvSpPr>
        <p:spPr>
          <a:xfrm>
            <a:off x="3050561" y="5229200"/>
            <a:ext cx="555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you are happy to, share your thoughts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301326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8FAFA3-9CA1-4DB9-BB84-6FEEB7DF4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4BB19-6249-8DE2-A31B-7E0EDACD3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Bringing it all together – Your PDP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9CEB60-7BD4-0A61-6BF2-3C2439120C04}"/>
              </a:ext>
            </a:extLst>
          </p:cNvPr>
          <p:cNvSpPr txBox="1"/>
          <p:nvPr/>
        </p:nvSpPr>
        <p:spPr>
          <a:xfrm>
            <a:off x="1547664" y="2636912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hlinkClick r:id="rId2"/>
              </a:rPr>
              <a:t>Personal Development Plan template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663690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D208B-8825-17D3-57AB-2D141CAFC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A4299E-8AB7-1429-2C0D-0E55047C782C}"/>
              </a:ext>
            </a:extLst>
          </p:cNvPr>
          <p:cNvSpPr txBox="1"/>
          <p:nvPr/>
        </p:nvSpPr>
        <p:spPr>
          <a:xfrm>
            <a:off x="467544" y="1340768"/>
            <a:ext cx="82089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Anderson, L. W. and Krathwohl, D. R., et al (Eds..) (2001) </a:t>
            </a:r>
            <a:r>
              <a:rPr lang="en-GB" i="1" dirty="0"/>
              <a:t>A Taxonomy for Learning, Teaching, and Assessing: A Revision of Bloom’s Taxonomy of Educational Objectives</a:t>
            </a:r>
            <a:r>
              <a:rPr lang="en-GB" dirty="0"/>
              <a:t>. Boston, MA: Allyn &amp; Bacon. Available at: </a:t>
            </a:r>
            <a:r>
              <a:rPr lang="en-GB" dirty="0">
                <a:hlinkClick r:id="rId2"/>
              </a:rPr>
              <a:t>Anderson-and-Krathwohl_Revised-Blooms-Taxonomy.pdf</a:t>
            </a:r>
            <a:r>
              <a:rPr lang="en-GB" dirty="0"/>
              <a:t> [Accessed 24/03/2025]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Bloom</a:t>
            </a:r>
            <a:r>
              <a:rPr lang="en-GB"/>
              <a:t>, B. </a:t>
            </a:r>
            <a:r>
              <a:rPr lang="en-GB" dirty="0"/>
              <a:t>(1994) </a:t>
            </a:r>
            <a:r>
              <a:rPr lang="en-GB" i="1" dirty="0"/>
              <a:t>Bloom's Taxonomy: A Forty-Year Retrospective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Bloom's Taxonomy A Forty-Year Retrospective Ninety-third Yearbook of the National Society for the Study of Education : Free Download, Borrow, and Streaming : Internet Archive</a:t>
            </a:r>
            <a:r>
              <a:rPr lang="en-GB" dirty="0"/>
              <a:t> [Accessed 24/03/2025]</a:t>
            </a:r>
            <a:r>
              <a:rPr lang="en-GB" i="1" dirty="0"/>
              <a:t>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National Occupational Standards (2025) </a:t>
            </a:r>
            <a:r>
              <a:rPr lang="en-GB" i="1" dirty="0"/>
              <a:t>NOS Finder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NOS Finder - National Occupational Standards</a:t>
            </a:r>
            <a:r>
              <a:rPr lang="en-GB" dirty="0"/>
              <a:t> [Accessed 24/03/2025]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0177365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269</TotalTime>
  <Words>2218</Words>
  <Application>Microsoft Office PowerPoint</Application>
  <PresentationFormat>On-screen Show (4:3)</PresentationFormat>
  <Paragraphs>227</Paragraphs>
  <Slides>27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UWTSD blue background</vt:lpstr>
      <vt:lpstr>UWTSD blue background</vt:lpstr>
      <vt:lpstr>PowerPoint Presentation</vt:lpstr>
      <vt:lpstr>Learning Theories: Domains of Learning</vt:lpstr>
      <vt:lpstr>Cognitive domain</vt:lpstr>
      <vt:lpstr>Cognitive domain</vt:lpstr>
      <vt:lpstr>Cognitive domain</vt:lpstr>
      <vt:lpstr>Cognitive domain</vt:lpstr>
      <vt:lpstr>Cognitive domain</vt:lpstr>
      <vt:lpstr>Cognitive domain</vt:lpstr>
      <vt:lpstr>Cognitive domain</vt:lpstr>
      <vt:lpstr>Psychomotor domain</vt:lpstr>
      <vt:lpstr>Psychomotor domain</vt:lpstr>
      <vt:lpstr>Psychomotor domain</vt:lpstr>
      <vt:lpstr>Psychomotor domain</vt:lpstr>
      <vt:lpstr>Psychomotor domain</vt:lpstr>
      <vt:lpstr>Psychomotor domain</vt:lpstr>
      <vt:lpstr>Psychomotor domain</vt:lpstr>
      <vt:lpstr>Psychomotor domain</vt:lpstr>
      <vt:lpstr>Affective Domain</vt:lpstr>
      <vt:lpstr>Affective Domain</vt:lpstr>
      <vt:lpstr>Affective domain</vt:lpstr>
      <vt:lpstr>Affective domain</vt:lpstr>
      <vt:lpstr>Affective domain</vt:lpstr>
      <vt:lpstr>Affective domain</vt:lpstr>
      <vt:lpstr>Affective domain</vt:lpstr>
      <vt:lpstr>Your Future Plans</vt:lpstr>
      <vt:lpstr>Bringing it all together – Your PDP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17</cp:revision>
  <dcterms:created xsi:type="dcterms:W3CDTF">2021-02-09T14:04:40Z</dcterms:created>
  <dcterms:modified xsi:type="dcterms:W3CDTF">2025-03-24T20:26:58Z</dcterms:modified>
</cp:coreProperties>
</file>