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34"/>
  </p:notesMasterIdLst>
  <p:sldIdLst>
    <p:sldId id="256" r:id="rId2"/>
    <p:sldId id="309" r:id="rId3"/>
    <p:sldId id="267" r:id="rId4"/>
    <p:sldId id="289" r:id="rId5"/>
    <p:sldId id="290" r:id="rId6"/>
    <p:sldId id="291" r:id="rId7"/>
    <p:sldId id="292" r:id="rId8"/>
    <p:sldId id="293" r:id="rId9"/>
    <p:sldId id="312" r:id="rId10"/>
    <p:sldId id="294" r:id="rId11"/>
    <p:sldId id="295" r:id="rId12"/>
    <p:sldId id="310" r:id="rId13"/>
    <p:sldId id="296" r:id="rId14"/>
    <p:sldId id="297" r:id="rId15"/>
    <p:sldId id="298" r:id="rId16"/>
    <p:sldId id="299" r:id="rId17"/>
    <p:sldId id="300" r:id="rId18"/>
    <p:sldId id="301" r:id="rId19"/>
    <p:sldId id="302" r:id="rId20"/>
    <p:sldId id="303" r:id="rId21"/>
    <p:sldId id="304" r:id="rId22"/>
    <p:sldId id="305" r:id="rId23"/>
    <p:sldId id="306" r:id="rId24"/>
    <p:sldId id="315" r:id="rId25"/>
    <p:sldId id="307" r:id="rId26"/>
    <p:sldId id="308" r:id="rId27"/>
    <p:sldId id="316" r:id="rId28"/>
    <p:sldId id="317" r:id="rId29"/>
    <p:sldId id="311" r:id="rId30"/>
    <p:sldId id="313" r:id="rId31"/>
    <p:sldId id="314" r:id="rId32"/>
    <p:sldId id="288"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61" autoAdjust="0"/>
    <p:restoredTop sz="94866" autoAdjust="0"/>
  </p:normalViewPr>
  <p:slideViewPr>
    <p:cSldViewPr snapToGrid="0" snapToObjects="1">
      <p:cViewPr varScale="1">
        <p:scale>
          <a:sx n="115" d="100"/>
          <a:sy n="115" d="100"/>
        </p:scale>
        <p:origin x="1320"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pPr/>
              <a:t>2/1/2016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pPr/>
              <a:t>‹#›</a:t>
            </a:fld>
            <a:endParaRPr lang="en-US"/>
          </a:p>
        </p:txBody>
      </p:sp>
    </p:spTree>
    <p:extLst>
      <p:ext uri="{BB962C8B-B14F-4D97-AF65-F5344CB8AC3E}">
        <p14:creationId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en.wikipedia.org/wiki/Central_Asia" TargetMode="External"/><Relationship Id="rId3" Type="http://schemas.openxmlformats.org/officeDocument/2006/relationships/hyperlink" Target="http://en.wikipedia.org/wiki/Regional_Internet_registry" TargetMode="External"/><Relationship Id="rId7" Type="http://schemas.openxmlformats.org/officeDocument/2006/relationships/hyperlink" Target="http://en.wikipedia.org/wiki/Middle_East"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en.wikipedia.org/wiki/Europe" TargetMode="External"/><Relationship Id="rId5" Type="http://schemas.openxmlformats.org/officeDocument/2006/relationships/hyperlink" Target="http://en.wikipedia.org/wiki/Regional_Internet_Registry" TargetMode="External"/><Relationship Id="rId10" Type="http://schemas.openxmlformats.org/officeDocument/2006/relationships/hyperlink" Target="http://en.wikipedia.org/wiki/Netherlands" TargetMode="External"/><Relationship Id="rId4" Type="http://schemas.openxmlformats.org/officeDocument/2006/relationships/hyperlink" Target="http://en.wikipedia.org/wiki/Asia_Pacific" TargetMode="External"/><Relationship Id="rId9" Type="http://schemas.openxmlformats.org/officeDocument/2006/relationships/hyperlink" Target="http://en.wikipedia.org/wiki/Amsterdam"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Loopback - The loopback address creates a shortcut method for TCP/IP applications and services that run on the same device to communicate with one another. By using the loopback address instead of the assigned IPv4 host address, two services on the same host can bypass the lower layers of the TCP/IP stack. You can also ping the loopback address to test the configuration of TCP/IP on the local host. </a:t>
            </a:r>
          </a:p>
          <a:p>
            <a:endParaRPr lang="en-US" dirty="0" smtClean="0"/>
          </a:p>
          <a:p>
            <a:pPr eaLnBrk="1" hangingPunct="1">
              <a:buFont typeface="Wingdings" pitchFamily="2" charset="2"/>
              <a:buNone/>
            </a:pPr>
            <a:r>
              <a:rPr lang="en-US" sz="1200" b="1" dirty="0" smtClean="0"/>
              <a:t>Link-Local Addresses</a:t>
            </a:r>
          </a:p>
          <a:p>
            <a:pPr lvl="1" eaLnBrk="1" hangingPunct="1">
              <a:buFont typeface="Wingdings" pitchFamily="2" charset="2"/>
              <a:buChar char="q"/>
            </a:pPr>
            <a:r>
              <a:rPr lang="en-US" sz="1200" dirty="0" smtClean="0"/>
              <a:t>Addresses 169.254.0.0 to 169.254.255.255 (169.254.0.0/16) are designated as link-local addresses.</a:t>
            </a:r>
            <a:endParaRPr lang="en-US" sz="1000" dirty="0" smtClean="0"/>
          </a:p>
          <a:p>
            <a:pPr lvl="1" eaLnBrk="1" hangingPunct="1">
              <a:buFont typeface="Wingdings" pitchFamily="2" charset="2"/>
              <a:buChar char="q"/>
            </a:pPr>
            <a:r>
              <a:rPr lang="en-US" sz="1200" dirty="0" smtClean="0"/>
              <a:t>These addresses can be automatically assigned to the local host by the operating system in environments where no IP configuration is available.</a:t>
            </a:r>
          </a:p>
          <a:p>
            <a:pPr lvl="1" eaLnBrk="1" hangingPunct="1">
              <a:buFont typeface="Wingdings" pitchFamily="2" charset="2"/>
              <a:buChar char="q"/>
            </a:pPr>
            <a:r>
              <a:rPr lang="en-US" sz="1200" dirty="0" smtClean="0"/>
              <a:t>Link-local addresses do not provide services outside of the local network. </a:t>
            </a:r>
          </a:p>
          <a:p>
            <a:endParaRPr lang="en-US" baseline="0" dirty="0" smtClean="0"/>
          </a:p>
          <a:p>
            <a:r>
              <a:rPr lang="en-US" baseline="0" dirty="0" smtClean="0"/>
              <a:t>TEST-NET Addresses - The address block 192.0.2.0 to 192.0.2.255 (192.0.2.0 /24) is set aside for teaching and learning purposes. These addresses can be used in documentation and network examples. Unlike the experimental addresses, network devices will accept these addresses in their configurations. </a:t>
            </a:r>
          </a:p>
          <a:p>
            <a:pPr eaLnBrk="1" hangingPunct="1"/>
            <a:r>
              <a:rPr lang="en-US" sz="1200" dirty="0" smtClean="0"/>
              <a:t>Addresses within this block should not appear on the Internet. </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13</a:t>
            </a:fld>
            <a:endParaRPr lang="en-US"/>
          </a:p>
        </p:txBody>
      </p:sp>
    </p:spTree>
    <p:extLst>
      <p:ext uri="{BB962C8B-B14F-4D97-AF65-F5344CB8AC3E}">
        <p14:creationId xmlns:p14="http://schemas.microsoft.com/office/powerpoint/2010/main" val="36651859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err="1" smtClean="0"/>
              <a:t>AfriNIC</a:t>
            </a:r>
            <a:r>
              <a:rPr lang="en-GB" dirty="0" smtClean="0"/>
              <a:t> – African Network Information Centre, </a:t>
            </a:r>
            <a:r>
              <a:rPr lang="en-GB" sz="1200" b="0" i="0" kern="1200" dirty="0" smtClean="0">
                <a:solidFill>
                  <a:schemeClr val="tx1"/>
                </a:solidFill>
                <a:latin typeface="+mn-lt"/>
                <a:ea typeface="+mn-ea"/>
                <a:cs typeface="+mn-cs"/>
              </a:rPr>
              <a:t>The African Network Information </a:t>
            </a:r>
            <a:r>
              <a:rPr lang="en-GB" sz="1200" b="0" i="0" kern="1200" dirty="0" err="1" smtClean="0">
                <a:solidFill>
                  <a:schemeClr val="tx1"/>
                </a:solidFill>
                <a:latin typeface="+mn-lt"/>
                <a:ea typeface="+mn-ea"/>
                <a:cs typeface="+mn-cs"/>
              </a:rPr>
              <a:t>Center</a:t>
            </a:r>
            <a:r>
              <a:rPr lang="en-GB" sz="1200" b="0" i="0" kern="1200" dirty="0" smtClean="0">
                <a:solidFill>
                  <a:schemeClr val="tx1"/>
                </a:solidFill>
                <a:latin typeface="+mn-lt"/>
                <a:ea typeface="+mn-ea"/>
                <a:cs typeface="+mn-cs"/>
              </a:rPr>
              <a:t> (AFRINIC) is the Regional Internet Registry (RIR) for Africa, responsible for the distribution and management of Internet number resources such as IP addresses and ASN (Autonomous System Numbers) for the African region.</a:t>
            </a:r>
          </a:p>
          <a:p>
            <a:endParaRPr lang="en-GB" dirty="0" smtClean="0"/>
          </a:p>
          <a:p>
            <a:r>
              <a:rPr lang="en-GB" dirty="0" smtClean="0"/>
              <a:t>APNIC - </a:t>
            </a:r>
            <a:r>
              <a:rPr lang="en-GB" sz="1200" b="1" i="0" kern="1200" dirty="0" smtClean="0">
                <a:solidFill>
                  <a:schemeClr val="tx1"/>
                </a:solidFill>
                <a:latin typeface="+mn-lt"/>
                <a:ea typeface="+mn-ea"/>
                <a:cs typeface="+mn-cs"/>
              </a:rPr>
              <a:t>Asia Pacific Network Information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APNIC</a:t>
            </a:r>
            <a:r>
              <a:rPr lang="en-GB" sz="1200" b="0" i="0" kern="1200" dirty="0" smtClean="0">
                <a:solidFill>
                  <a:schemeClr val="tx1"/>
                </a:solidFill>
                <a:latin typeface="+mn-lt"/>
                <a:ea typeface="+mn-ea"/>
                <a:cs typeface="+mn-cs"/>
              </a:rPr>
              <a:t>), is the</a:t>
            </a:r>
            <a:r>
              <a:rPr lang="en-GB" sz="1200" b="0" i="0" u="none" kern="1200" dirty="0" smtClean="0">
                <a:solidFill>
                  <a:schemeClr val="tx1"/>
                </a:solidFill>
                <a:latin typeface="+mn-lt"/>
                <a:ea typeface="+mn-ea"/>
                <a:cs typeface="+mn-cs"/>
              </a:rPr>
              <a:t> </a:t>
            </a:r>
            <a:r>
              <a:rPr lang="en-GB" sz="1200" b="0" i="0" u="none" kern="1200" dirty="0" smtClean="0">
                <a:solidFill>
                  <a:schemeClr val="tx1">
                    <a:lumMod val="75000"/>
                    <a:lumOff val="25000"/>
                  </a:schemeClr>
                </a:solidFill>
                <a:latin typeface="+mn-lt"/>
                <a:ea typeface="+mn-ea"/>
                <a:cs typeface="+mn-cs"/>
                <a:hlinkClick r:id="rId3" tooltip="Regional Internet registry"/>
              </a:rPr>
              <a:t>regional Internet registry</a:t>
            </a:r>
            <a:r>
              <a:rPr lang="en-GB" sz="1200" b="0" i="0" u="none" kern="1200" dirty="0" smtClean="0">
                <a:solidFill>
                  <a:schemeClr val="tx1">
                    <a:lumMod val="75000"/>
                    <a:lumOff val="25000"/>
                  </a:schemeClr>
                </a:solidFill>
                <a:latin typeface="+mn-lt"/>
                <a:ea typeface="+mn-ea"/>
                <a:cs typeface="+mn-cs"/>
              </a:rPr>
              <a:t> for the </a:t>
            </a:r>
            <a:r>
              <a:rPr lang="en-GB" sz="1200" b="0" i="0" u="none" kern="1200" dirty="0" smtClean="0">
                <a:solidFill>
                  <a:schemeClr val="tx1">
                    <a:lumMod val="75000"/>
                    <a:lumOff val="25000"/>
                  </a:schemeClr>
                </a:solidFill>
                <a:latin typeface="+mn-lt"/>
                <a:ea typeface="+mn-ea"/>
                <a:cs typeface="+mn-cs"/>
                <a:hlinkClick r:id="rId4" tooltip="Asia Pacific"/>
              </a:rPr>
              <a:t>Asia Pacific</a:t>
            </a:r>
            <a:r>
              <a:rPr lang="en-GB" sz="1200" b="0" i="0" u="none" kern="1200" dirty="0" smtClean="0">
                <a:solidFill>
                  <a:schemeClr val="tx1">
                    <a:lumMod val="75000"/>
                    <a:lumOff val="25000"/>
                  </a:schemeClr>
                </a:solidFill>
                <a:latin typeface="+mn-lt"/>
                <a:ea typeface="+mn-ea"/>
                <a:cs typeface="+mn-cs"/>
              </a:rPr>
              <a:t> </a:t>
            </a:r>
            <a:r>
              <a:rPr lang="en-GB" sz="1200" b="0" i="0" kern="1200" dirty="0" smtClean="0">
                <a:solidFill>
                  <a:schemeClr val="tx1">
                    <a:lumMod val="75000"/>
                    <a:lumOff val="25000"/>
                  </a:schemeClr>
                </a:solidFill>
                <a:latin typeface="+mn-lt"/>
                <a:ea typeface="+mn-ea"/>
                <a:cs typeface="+mn-cs"/>
              </a:rPr>
              <a:t>region.</a:t>
            </a:r>
          </a:p>
          <a:p>
            <a:endParaRPr lang="en-GB" sz="1200" b="0" i="0" kern="1200" dirty="0" smtClean="0">
              <a:solidFill>
                <a:schemeClr val="tx1">
                  <a:lumMod val="75000"/>
                  <a:lumOff val="25000"/>
                </a:schemeClr>
              </a:solidFill>
              <a:latin typeface="+mn-lt"/>
              <a:ea typeface="+mn-ea"/>
              <a:cs typeface="+mn-cs"/>
            </a:endParaRPr>
          </a:p>
          <a:p>
            <a:r>
              <a:rPr lang="en-GB" sz="1200" b="0" i="0" kern="1200" dirty="0" smtClean="0">
                <a:solidFill>
                  <a:schemeClr val="tx1">
                    <a:lumMod val="75000"/>
                    <a:lumOff val="25000"/>
                  </a:schemeClr>
                </a:solidFill>
                <a:latin typeface="+mn-lt"/>
                <a:ea typeface="+mn-ea"/>
                <a:cs typeface="+mn-cs"/>
              </a:rPr>
              <a:t>LANIC - </a:t>
            </a:r>
            <a:r>
              <a:rPr lang="en-GB" sz="1200" b="0" i="0" kern="1200" dirty="0" smtClean="0">
                <a:solidFill>
                  <a:schemeClr val="tx1"/>
                </a:solidFill>
                <a:latin typeface="+mn-lt"/>
                <a:ea typeface="+mn-ea"/>
                <a:cs typeface="+mn-cs"/>
              </a:rPr>
              <a:t>the Internet Address Registry for Latin America and the Caribbean, is the organization responsible for allocating and administrating IP Addresses and other related resources (Autonomous System Numbers and Reverse Resolution) for the region of Latin America and the Caribbean and is one of the five Regional Internet Registries that exist worldwide.</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ARIN- Established in December 1997, the American Registry for Internet Numbers (ARIN) is a Regional Internet Registry (RIR) incorporated in the Commonwealth of Virginia, USA. ARIN is one of five (5) RIRs</a:t>
            </a:r>
          </a:p>
          <a:p>
            <a:endParaRPr lang="en-GB" sz="1200" b="0" i="0" kern="1200" dirty="0" smtClean="0">
              <a:solidFill>
                <a:schemeClr val="tx1"/>
              </a:solidFill>
              <a:latin typeface="+mn-lt"/>
              <a:ea typeface="+mn-ea"/>
              <a:cs typeface="+mn-cs"/>
            </a:endParaRPr>
          </a:p>
          <a:p>
            <a:r>
              <a:rPr lang="en-GB" sz="1200" b="0" i="0" kern="1200" dirty="0" smtClean="0">
                <a:solidFill>
                  <a:schemeClr val="tx1"/>
                </a:solidFill>
                <a:latin typeface="+mn-lt"/>
                <a:ea typeface="+mn-ea"/>
                <a:cs typeface="+mn-cs"/>
              </a:rPr>
              <a:t>RIPE NCC - The </a:t>
            </a:r>
            <a:r>
              <a:rPr lang="en-GB" sz="1200" b="1" i="0" kern="1200" dirty="0" err="1" smtClean="0">
                <a:solidFill>
                  <a:schemeClr val="tx1"/>
                </a:solidFill>
                <a:latin typeface="+mn-lt"/>
                <a:ea typeface="+mn-ea"/>
                <a:cs typeface="+mn-cs"/>
              </a:rPr>
              <a:t>Réseaux</a:t>
            </a:r>
            <a:r>
              <a:rPr lang="en-GB" sz="1200" b="1" i="0" kern="1200" dirty="0" smtClean="0">
                <a:solidFill>
                  <a:schemeClr val="tx1"/>
                </a:solidFill>
                <a:latin typeface="+mn-lt"/>
                <a:ea typeface="+mn-ea"/>
                <a:cs typeface="+mn-cs"/>
              </a:rPr>
              <a:t> IP </a:t>
            </a:r>
            <a:r>
              <a:rPr lang="en-GB" sz="1200" b="1" i="0" kern="1200" dirty="0" err="1" smtClean="0">
                <a:solidFill>
                  <a:schemeClr val="tx1"/>
                </a:solidFill>
                <a:latin typeface="+mn-lt"/>
                <a:ea typeface="+mn-ea"/>
                <a:cs typeface="+mn-cs"/>
              </a:rPr>
              <a:t>Européens</a:t>
            </a:r>
            <a:r>
              <a:rPr lang="en-GB" sz="1200" b="1" i="0" kern="1200" dirty="0" smtClean="0">
                <a:solidFill>
                  <a:schemeClr val="tx1"/>
                </a:solidFill>
                <a:latin typeface="+mn-lt"/>
                <a:ea typeface="+mn-ea"/>
                <a:cs typeface="+mn-cs"/>
              </a:rPr>
              <a:t> Network Coordination Centre</a:t>
            </a:r>
            <a:r>
              <a:rPr lang="en-GB" sz="1200" b="0" i="0" kern="1200" dirty="0" smtClean="0">
                <a:solidFill>
                  <a:schemeClr val="tx1"/>
                </a:solidFill>
                <a:latin typeface="+mn-lt"/>
                <a:ea typeface="+mn-ea"/>
                <a:cs typeface="+mn-cs"/>
              </a:rPr>
              <a:t> (</a:t>
            </a:r>
            <a:r>
              <a:rPr lang="en-GB" sz="1200" b="1" i="0" kern="1200" dirty="0" smtClean="0">
                <a:solidFill>
                  <a:schemeClr val="tx1"/>
                </a:solidFill>
                <a:latin typeface="+mn-lt"/>
                <a:ea typeface="+mn-ea"/>
                <a:cs typeface="+mn-cs"/>
              </a:rPr>
              <a:t>RIPE NCC</a:t>
            </a:r>
            <a:r>
              <a:rPr lang="en-GB" sz="1200" b="0" i="0" kern="1200" dirty="0" smtClean="0">
                <a:solidFill>
                  <a:schemeClr val="tx1"/>
                </a:solidFill>
                <a:latin typeface="+mn-lt"/>
                <a:ea typeface="+mn-ea"/>
                <a:cs typeface="+mn-cs"/>
              </a:rPr>
              <a:t>) is the </a:t>
            </a:r>
            <a:r>
              <a:rPr lang="en-GB" sz="1200" b="0" i="0" kern="1200" dirty="0" smtClean="0">
                <a:solidFill>
                  <a:schemeClr val="tx1"/>
                </a:solidFill>
                <a:latin typeface="+mn-lt"/>
                <a:ea typeface="+mn-ea"/>
                <a:cs typeface="+mn-cs"/>
                <a:hlinkClick r:id="rId5" tooltip="Regional Internet Registry"/>
              </a:rPr>
              <a:t>Regional Internet Registry</a:t>
            </a:r>
            <a:r>
              <a:rPr lang="en-GB" sz="1200" b="0" i="0" kern="1200" dirty="0" smtClean="0">
                <a:solidFill>
                  <a:schemeClr val="tx1"/>
                </a:solidFill>
                <a:latin typeface="+mn-lt"/>
                <a:ea typeface="+mn-ea"/>
                <a:cs typeface="+mn-cs"/>
              </a:rPr>
              <a:t> (RIR) for </a:t>
            </a:r>
            <a:r>
              <a:rPr lang="en-GB" sz="1200" b="0" i="0" kern="1200" dirty="0" smtClean="0">
                <a:solidFill>
                  <a:schemeClr val="tx1"/>
                </a:solidFill>
                <a:latin typeface="+mn-lt"/>
                <a:ea typeface="+mn-ea"/>
                <a:cs typeface="+mn-cs"/>
                <a:hlinkClick r:id="rId6" tooltip="Europe"/>
              </a:rPr>
              <a:t>Europe</a:t>
            </a:r>
            <a:r>
              <a:rPr lang="en-GB" sz="1200" b="0" i="0" kern="1200" dirty="0" smtClean="0">
                <a:solidFill>
                  <a:schemeClr val="tx1"/>
                </a:solidFill>
                <a:latin typeface="+mn-lt"/>
                <a:ea typeface="+mn-ea"/>
                <a:cs typeface="+mn-cs"/>
              </a:rPr>
              <a:t>, the </a:t>
            </a:r>
            <a:r>
              <a:rPr lang="en-GB" sz="1200" b="0" i="0" kern="1200" dirty="0" smtClean="0">
                <a:solidFill>
                  <a:schemeClr val="tx1"/>
                </a:solidFill>
                <a:latin typeface="+mn-lt"/>
                <a:ea typeface="+mn-ea"/>
                <a:cs typeface="+mn-cs"/>
                <a:hlinkClick r:id="rId7" tooltip="Middle East"/>
              </a:rPr>
              <a:t>Middle East</a:t>
            </a:r>
            <a:r>
              <a:rPr lang="en-GB" sz="1200" b="0" i="0" kern="1200" dirty="0" smtClean="0">
                <a:solidFill>
                  <a:schemeClr val="tx1"/>
                </a:solidFill>
                <a:latin typeface="+mn-lt"/>
                <a:ea typeface="+mn-ea"/>
                <a:cs typeface="+mn-cs"/>
              </a:rPr>
              <a:t> and parts of </a:t>
            </a:r>
            <a:r>
              <a:rPr lang="en-GB" sz="1200" b="0" i="0" kern="1200" dirty="0" smtClean="0">
                <a:solidFill>
                  <a:schemeClr val="tx1"/>
                </a:solidFill>
                <a:latin typeface="+mn-lt"/>
                <a:ea typeface="+mn-ea"/>
                <a:cs typeface="+mn-cs"/>
                <a:hlinkClick r:id="rId8" tooltip="Central Asia"/>
              </a:rPr>
              <a:t>Central Asia</a:t>
            </a:r>
            <a:r>
              <a:rPr lang="en-GB" sz="1200" b="0" i="0" kern="1200" dirty="0" smtClean="0">
                <a:solidFill>
                  <a:schemeClr val="tx1"/>
                </a:solidFill>
                <a:latin typeface="+mn-lt"/>
                <a:ea typeface="+mn-ea"/>
                <a:cs typeface="+mn-cs"/>
              </a:rPr>
              <a:t>. It is headquartered in </a:t>
            </a:r>
            <a:r>
              <a:rPr lang="en-GB" sz="1200" b="0" i="0" kern="1200" dirty="0" smtClean="0">
                <a:solidFill>
                  <a:schemeClr val="tx1"/>
                </a:solidFill>
                <a:latin typeface="+mn-lt"/>
                <a:ea typeface="+mn-ea"/>
                <a:cs typeface="+mn-cs"/>
                <a:hlinkClick r:id="rId9" tooltip="Amsterdam"/>
              </a:rPr>
              <a:t>Amsterdam</a:t>
            </a:r>
            <a:r>
              <a:rPr lang="en-GB" sz="1200" b="0" i="0" kern="1200" dirty="0" smtClean="0">
                <a:solidFill>
                  <a:schemeClr val="tx1"/>
                </a:solidFill>
                <a:latin typeface="+mn-lt"/>
                <a:ea typeface="+mn-ea"/>
                <a:cs typeface="+mn-cs"/>
              </a:rPr>
              <a:t>, </a:t>
            </a:r>
            <a:r>
              <a:rPr lang="en-GB" sz="1200" b="0" i="0" kern="1200" dirty="0" smtClean="0">
                <a:solidFill>
                  <a:schemeClr val="tx1"/>
                </a:solidFill>
                <a:latin typeface="+mn-lt"/>
                <a:ea typeface="+mn-ea"/>
                <a:cs typeface="+mn-cs"/>
                <a:hlinkClick r:id="rId10" tooltip="Netherlands"/>
              </a:rPr>
              <a:t>Netherlands</a:t>
            </a:r>
            <a:r>
              <a:rPr lang="en-GB" sz="1200" b="0" i="0" kern="1200" dirty="0" smtClean="0">
                <a:solidFill>
                  <a:schemeClr val="tx1"/>
                </a:solidFill>
                <a:latin typeface="+mn-lt"/>
                <a:ea typeface="+mn-ea"/>
                <a:cs typeface="+mn-cs"/>
              </a:rPr>
              <a:t>. The </a:t>
            </a:r>
            <a:r>
              <a:rPr lang="en-GB" sz="1200" b="0" i="0" kern="1200" dirty="0" err="1" smtClean="0">
                <a:solidFill>
                  <a:schemeClr val="tx1"/>
                </a:solidFill>
                <a:latin typeface="+mn-lt"/>
                <a:ea typeface="+mn-ea"/>
                <a:cs typeface="+mn-cs"/>
              </a:rPr>
              <a:t>Réseaux</a:t>
            </a:r>
            <a:r>
              <a:rPr lang="en-GB" sz="1200" b="0" i="0" kern="1200" dirty="0" smtClean="0">
                <a:solidFill>
                  <a:schemeClr val="tx1"/>
                </a:solidFill>
                <a:latin typeface="+mn-lt"/>
                <a:ea typeface="+mn-ea"/>
                <a:cs typeface="+mn-cs"/>
              </a:rPr>
              <a:t> IP </a:t>
            </a:r>
            <a:r>
              <a:rPr lang="en-GB" sz="1200" b="0" i="0" kern="1200" dirty="0" err="1" smtClean="0">
                <a:solidFill>
                  <a:schemeClr val="tx1"/>
                </a:solidFill>
                <a:latin typeface="+mn-lt"/>
                <a:ea typeface="+mn-ea"/>
                <a:cs typeface="+mn-cs"/>
              </a:rPr>
              <a:t>Européens</a:t>
            </a:r>
            <a:r>
              <a:rPr lang="en-GB" sz="1200" b="0" i="0" kern="1200" dirty="0" smtClean="0">
                <a:solidFill>
                  <a:schemeClr val="tx1"/>
                </a:solidFill>
                <a:latin typeface="+mn-lt"/>
                <a:ea typeface="+mn-ea"/>
                <a:cs typeface="+mn-cs"/>
              </a:rPr>
              <a:t> Network Coordination Centre (RIPE NCC) is an independent, not-for-profit membership organisation that supports the infrastructure of the Internet through technical coordination in its service region.</a:t>
            </a:r>
            <a:endParaRPr lang="en-GB" dirty="0">
              <a:solidFill>
                <a:schemeClr val="tx1">
                  <a:lumMod val="75000"/>
                  <a:lumOff val="25000"/>
                </a:schemeClr>
              </a:solidFill>
            </a:endParaRPr>
          </a:p>
        </p:txBody>
      </p:sp>
      <p:sp>
        <p:nvSpPr>
          <p:cNvPr id="4" name="Slide Number Placeholder 3"/>
          <p:cNvSpPr>
            <a:spLocks noGrp="1"/>
          </p:cNvSpPr>
          <p:nvPr>
            <p:ph type="sldNum" sz="quarter" idx="10"/>
          </p:nvPr>
        </p:nvSpPr>
        <p:spPr/>
        <p:txBody>
          <a:bodyPr/>
          <a:lstStyle/>
          <a:p>
            <a:fld id="{1FEEC3DE-CBD3-1B47-8E4C-69FC8F8ABB6A}" type="slidenum">
              <a:rPr lang="en-US" smtClean="0"/>
              <a:pPr/>
              <a:t>18</a:t>
            </a:fld>
            <a:endParaRPr lang="en-US"/>
          </a:p>
        </p:txBody>
      </p:sp>
    </p:spTree>
    <p:extLst>
      <p:ext uri="{BB962C8B-B14F-4D97-AF65-F5344CB8AC3E}">
        <p14:creationId xmlns:p14="http://schemas.microsoft.com/office/powerpoint/2010/main" val="42574229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buFont typeface="Wingdings" pitchFamily="2" charset="2"/>
              <a:buNone/>
            </a:pPr>
            <a:r>
              <a:rPr lang="en-US" sz="1200" b="1" dirty="0" smtClean="0"/>
              <a:t>Loopback Address</a:t>
            </a:r>
          </a:p>
          <a:p>
            <a:pPr lvl="1" eaLnBrk="1" hangingPunct="1">
              <a:buFont typeface="Wingdings" pitchFamily="2" charset="2"/>
              <a:buChar char="q"/>
            </a:pPr>
            <a:r>
              <a:rPr lang="en-US" sz="1200" dirty="0" smtClean="0"/>
              <a:t>Addresses 127.0.0.0 to 127.255.255.255 are reserved for loopback purposes.</a:t>
            </a:r>
          </a:p>
          <a:p>
            <a:pPr lvl="1" eaLnBrk="1" hangingPunct="1">
              <a:buFont typeface="Wingdings" pitchFamily="2" charset="2"/>
              <a:buChar char="q"/>
            </a:pPr>
            <a:r>
              <a:rPr lang="en-US" sz="1200" dirty="0" smtClean="0"/>
              <a:t>The loopback is a special address that hosts use to direct traffic to themselves.</a:t>
            </a:r>
          </a:p>
          <a:p>
            <a:pPr lvl="1" eaLnBrk="1" hangingPunct="1">
              <a:buFont typeface="Wingdings" pitchFamily="2" charset="2"/>
              <a:buChar char="q"/>
            </a:pPr>
            <a:r>
              <a:rPr lang="en-US" sz="1200" dirty="0" smtClean="0"/>
              <a:t>Used to check that TCP/IP stack is working properly</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23</a:t>
            </a:fld>
            <a:endParaRPr lang="en-US"/>
          </a:p>
        </p:txBody>
      </p:sp>
    </p:spTree>
    <p:extLst>
      <p:ext uri="{BB962C8B-B14F-4D97-AF65-F5344CB8AC3E}">
        <p14:creationId xmlns:p14="http://schemas.microsoft.com/office/powerpoint/2010/main" val="24193839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default gateway is the device that routes traffic from the local network to devices on remote networks. In a home or small business environment, the default gateway is often used to connect the local network to the Internet. </a:t>
            </a:r>
          </a:p>
          <a:p>
            <a:r>
              <a:rPr lang="en-GB" dirty="0" smtClean="0"/>
              <a:t>If the host is sending a packet to a device on a different IP network, then the host must forward the packet through the intermediate device to the default gateway. This is because a host device does not maintain routing information, beyond the local network, to reach remote destinations. The default gateway does. The default gateway, which is most often a router, maintains a routing table. A routing table is a data file in RAM that is used to store route information about directly connected network, as well as entries of remote networks the device has learned about. A router uses the information in the routing table to determine the best path to reach those destinations. </a:t>
            </a:r>
          </a:p>
          <a:p>
            <a:r>
              <a:rPr lang="en-GB" dirty="0" smtClean="0"/>
              <a:t>So how does a host keep track of whether or not to forward packets to the default gateway? Hosts must maintain their own, local, routing table to ensure that network layer packets are directed to the correct destination network. The local table of the host typically contains:</a:t>
            </a:r>
          </a:p>
          <a:p>
            <a:r>
              <a:rPr lang="en-GB" b="1" dirty="0" smtClean="0"/>
              <a:t>Direct connection</a:t>
            </a:r>
            <a:r>
              <a:rPr lang="en-GB" dirty="0" smtClean="0"/>
              <a:t> - This is a route to the loopback interface (127.0.0.1).</a:t>
            </a:r>
          </a:p>
          <a:p>
            <a:r>
              <a:rPr lang="en-GB" b="1" dirty="0" smtClean="0"/>
              <a:t>Local network route</a:t>
            </a:r>
            <a:r>
              <a:rPr lang="en-GB" dirty="0" smtClean="0"/>
              <a:t> - The network which the host is connected to is automatically populated in the host routing table. </a:t>
            </a:r>
          </a:p>
          <a:p>
            <a:r>
              <a:rPr lang="en-GB" b="1" dirty="0" smtClean="0"/>
              <a:t>Local default route</a:t>
            </a:r>
            <a:r>
              <a:rPr lang="en-GB" dirty="0" smtClean="0"/>
              <a:t> - The default route represents the route that packets must take to reach all remote network addresses. The default route is created when a default gateway address is present on the host. The default gateway address is the IP address of the network interface of the router that is connected to the local network. The default gateway address can be configured on the host manually or learned dynamically.</a:t>
            </a:r>
          </a:p>
          <a:p>
            <a:r>
              <a:rPr lang="en-GB" dirty="0" smtClean="0"/>
              <a:t>It is important to note that the default route, and therefore, the default gateway, is only used when a host must forward packets to a remote network. It is not required, nor even needs to be configured, if only sending packets to devices on the local network. </a:t>
            </a:r>
          </a:p>
          <a:p>
            <a:r>
              <a:rPr lang="en-GB" dirty="0" smtClean="0"/>
              <a:t>For example, consider a network printer/scanner. If the network printer has an IP address and subnet mask configured, then local hosts can send documents to the printer to be printed. Additionally, the printer can forward documents that have been scanned to any local hosts. As long as the printer is only used locally, a default gateway address is not required. In fact, by not configuring a default gateway address on the printer, you are effectively denying Internet access, which may be a wise security choice. No Internet access means no security risk. While devices, such as printers, may offer the capability to perform automatic updates via the Internet, it is usually easier and more secure to achieve those same updates via a local upload from a secured local host, such as a PC.</a:t>
            </a:r>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24</a:t>
            </a:fld>
            <a:endParaRPr lang="en-US"/>
          </a:p>
        </p:txBody>
      </p:sp>
    </p:spTree>
    <p:extLst>
      <p:ext uri="{BB962C8B-B14F-4D97-AF65-F5344CB8AC3E}">
        <p14:creationId xmlns:p14="http://schemas.microsoft.com/office/powerpoint/2010/main" val="2605010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smtClean="0"/>
              <a:t>Use ping to verify connectivity</a:t>
            </a:r>
          </a:p>
          <a:p>
            <a:pPr eaLnBrk="1" hangingPunct="1"/>
            <a:endParaRPr lang="en-US" dirty="0" smtClean="0"/>
          </a:p>
          <a:p>
            <a:pPr eaLnBrk="1" hangingPunct="1"/>
            <a:r>
              <a:rPr lang="en-US" dirty="0" smtClean="0"/>
              <a:t>Ping to loopback address to check TCP/IP stack</a:t>
            </a:r>
          </a:p>
          <a:p>
            <a:pPr eaLnBrk="1" hangingPunct="1"/>
            <a:endParaRPr lang="en-US" dirty="0" smtClean="0"/>
          </a:p>
          <a:p>
            <a:pPr eaLnBrk="1" hangingPunct="1"/>
            <a:r>
              <a:rPr lang="en-US" dirty="0" smtClean="0"/>
              <a:t>Use </a:t>
            </a:r>
            <a:r>
              <a:rPr lang="en-US" dirty="0" err="1" smtClean="0"/>
              <a:t>tracert</a:t>
            </a:r>
            <a:r>
              <a:rPr lang="en-US" dirty="0" smtClean="0"/>
              <a:t> tool to trace the path.</a:t>
            </a:r>
          </a:p>
          <a:p>
            <a:pPr algn="l"/>
            <a:r>
              <a:rPr lang="en-US" sz="1200" b="1" dirty="0" err="1" smtClean="0"/>
              <a:t>Tracert</a:t>
            </a:r>
            <a:r>
              <a:rPr lang="en-US" sz="1200" b="1" dirty="0" smtClean="0"/>
              <a:t> (</a:t>
            </a:r>
            <a:r>
              <a:rPr lang="en-US" sz="1200" b="1" dirty="0" err="1" smtClean="0"/>
              <a:t>traceroute</a:t>
            </a:r>
            <a:r>
              <a:rPr lang="en-US" sz="1200" b="1" dirty="0" smtClean="0"/>
              <a:t>)</a:t>
            </a:r>
          </a:p>
          <a:p>
            <a:pPr algn="l">
              <a:buFontTx/>
              <a:buChar char="-"/>
            </a:pPr>
            <a:r>
              <a:rPr lang="en-US" sz="1200" dirty="0" smtClean="0"/>
              <a:t> is a utility that allows us to observe the path </a:t>
            </a:r>
          </a:p>
          <a:p>
            <a:pPr algn="l"/>
            <a:r>
              <a:rPr lang="en-US" sz="1200" dirty="0" smtClean="0"/>
              <a:t>  between these  hosts. </a:t>
            </a:r>
          </a:p>
          <a:p>
            <a:pPr algn="l">
              <a:buFontTx/>
              <a:buChar char="-"/>
            </a:pPr>
            <a:r>
              <a:rPr lang="en-US" sz="1200" dirty="0" smtClean="0"/>
              <a:t> The trace generates a list of hops that were   </a:t>
            </a:r>
          </a:p>
          <a:p>
            <a:pPr algn="l"/>
            <a:r>
              <a:rPr lang="en-US" sz="1200" dirty="0" smtClean="0"/>
              <a:t>   successfully reached along the path</a:t>
            </a:r>
            <a:endParaRPr lang="en-US" dirty="0" smtClean="0"/>
          </a:p>
          <a:p>
            <a:pPr eaLnBrk="1" hangingPunct="1"/>
            <a:endParaRPr lang="en-US" dirty="0" smtClean="0"/>
          </a:p>
          <a:p>
            <a:pPr eaLnBrk="1" hangingPunct="1">
              <a:buFont typeface="Wingdings" pitchFamily="2" charset="2"/>
              <a:buNone/>
            </a:pPr>
            <a:r>
              <a:rPr lang="en-US" sz="1200" dirty="0" smtClean="0"/>
              <a:t>Note :  PING - </a:t>
            </a:r>
            <a:r>
              <a:rPr lang="en-US" sz="1200" b="1" i="1" dirty="0" smtClean="0"/>
              <a:t>P</a:t>
            </a:r>
            <a:r>
              <a:rPr lang="en-US" sz="1200" i="1" dirty="0" smtClean="0"/>
              <a:t>acket </a:t>
            </a:r>
            <a:r>
              <a:rPr lang="en-US" sz="1200" b="1" i="1" dirty="0" smtClean="0"/>
              <a:t>In</a:t>
            </a:r>
            <a:r>
              <a:rPr lang="en-US" sz="1200" i="1" dirty="0" smtClean="0"/>
              <a:t>ternet </a:t>
            </a:r>
            <a:r>
              <a:rPr lang="en-US" sz="1200" b="1" i="1" dirty="0" smtClean="0"/>
              <a:t>G</a:t>
            </a:r>
            <a:r>
              <a:rPr lang="en-US" sz="1200" i="1" dirty="0" smtClean="0"/>
              <a:t>roper</a:t>
            </a:r>
            <a:endParaRPr lang="en-US" sz="1200"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26</a:t>
            </a:fld>
            <a:endParaRPr lang="en-US"/>
          </a:p>
        </p:txBody>
      </p:sp>
    </p:spTree>
    <p:extLst>
      <p:ext uri="{BB962C8B-B14F-4D97-AF65-F5344CB8AC3E}">
        <p14:creationId xmlns:p14="http://schemas.microsoft.com/office/powerpoint/2010/main" val="24149510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On a Windows host, the</a:t>
            </a:r>
            <a:r>
              <a:rPr lang="en-GB" b="1" dirty="0" smtClean="0"/>
              <a:t> route print </a:t>
            </a:r>
            <a:r>
              <a:rPr lang="en-GB" dirty="0" smtClean="0"/>
              <a:t>or</a:t>
            </a:r>
            <a:r>
              <a:rPr lang="en-GB" b="1" dirty="0" smtClean="0"/>
              <a:t> </a:t>
            </a:r>
            <a:r>
              <a:rPr lang="en-GB" b="1" dirty="0" err="1" smtClean="0"/>
              <a:t>netstat</a:t>
            </a:r>
            <a:r>
              <a:rPr lang="en-GB" b="1" dirty="0" smtClean="0"/>
              <a:t> -r </a:t>
            </a:r>
            <a:r>
              <a:rPr lang="en-GB" dirty="0" smtClean="0"/>
              <a:t>command can be used to display the host routing table. Both commands generate the same output. The output may seem overwhelming at first, but is fairly simple to understand.</a:t>
            </a:r>
          </a:p>
          <a:p>
            <a:r>
              <a:rPr lang="en-GB" dirty="0" smtClean="0"/>
              <a:t>Entering the</a:t>
            </a:r>
            <a:r>
              <a:rPr lang="en-GB" b="1" dirty="0" smtClean="0"/>
              <a:t> </a:t>
            </a:r>
            <a:r>
              <a:rPr lang="en-GB" b="1" dirty="0" err="1" smtClean="0"/>
              <a:t>netstat</a:t>
            </a:r>
            <a:r>
              <a:rPr lang="en-GB" b="1" dirty="0" smtClean="0"/>
              <a:t> -r </a:t>
            </a:r>
            <a:r>
              <a:rPr lang="en-GB" dirty="0" smtClean="0"/>
              <a:t>command or the equivalent</a:t>
            </a:r>
            <a:r>
              <a:rPr lang="en-GB" b="1" dirty="0" smtClean="0"/>
              <a:t> route print </a:t>
            </a:r>
            <a:r>
              <a:rPr lang="en-GB" dirty="0" smtClean="0"/>
              <a:t>command, displays three sections related to the current TCP/IP network connections:</a:t>
            </a:r>
          </a:p>
          <a:p>
            <a:r>
              <a:rPr lang="en-GB" b="1" dirty="0" smtClean="0"/>
              <a:t>Interface List - </a:t>
            </a:r>
            <a:r>
              <a:rPr lang="en-GB" dirty="0" smtClean="0"/>
              <a:t>Lists the Media Access Control (MAC) address and assigned interface number of every network-capable interface on the host including Ethernet, Wi-Fi, and Bluetooth adapters.</a:t>
            </a:r>
          </a:p>
          <a:p>
            <a:r>
              <a:rPr lang="en-GB" b="1" dirty="0" smtClean="0"/>
              <a:t>IPv4 Route Table - </a:t>
            </a:r>
            <a:r>
              <a:rPr lang="en-GB" dirty="0" smtClean="0"/>
              <a:t>Lists all known IPv4 routes, including direct connections, local network, and local default routes.</a:t>
            </a:r>
          </a:p>
          <a:p>
            <a:r>
              <a:rPr lang="en-GB" b="1" dirty="0" smtClean="0"/>
              <a:t>IPv6 Route Table - </a:t>
            </a:r>
            <a:r>
              <a:rPr lang="en-GB" dirty="0" smtClean="0"/>
              <a:t>Lists all known IPv6 routes, including direct connections, local network, and local default routes.</a:t>
            </a:r>
          </a:p>
          <a:p>
            <a:r>
              <a:rPr lang="en-GB" b="1" dirty="0" smtClean="0"/>
              <a:t>Note</a:t>
            </a:r>
            <a:r>
              <a:rPr lang="en-GB" dirty="0" smtClean="0"/>
              <a:t>: Command output varies, depending on how the host is configured and the interface types it has.</a:t>
            </a:r>
          </a:p>
          <a:p>
            <a:r>
              <a:rPr lang="en-GB" dirty="0" smtClean="0"/>
              <a:t>The figure displays the IPv4 Route Table section of the output. Notice the output is divided into five columns which identify:</a:t>
            </a:r>
          </a:p>
          <a:p>
            <a:r>
              <a:rPr lang="en-GB" b="1" dirty="0" smtClean="0"/>
              <a:t>Network Destination - </a:t>
            </a:r>
            <a:r>
              <a:rPr lang="en-GB" dirty="0" smtClean="0"/>
              <a:t>Lists the reachable networks.</a:t>
            </a:r>
          </a:p>
          <a:p>
            <a:r>
              <a:rPr lang="en-GB" b="1" dirty="0" err="1" smtClean="0"/>
              <a:t>Netmask</a:t>
            </a:r>
            <a:r>
              <a:rPr lang="en-GB" b="1" dirty="0" smtClean="0"/>
              <a:t> - </a:t>
            </a:r>
            <a:r>
              <a:rPr lang="en-GB" dirty="0" smtClean="0"/>
              <a:t>Lists a subnet mask that informs the host how to determine the network and the host portions of the IP address.</a:t>
            </a:r>
          </a:p>
          <a:p>
            <a:r>
              <a:rPr lang="en-GB" b="1" dirty="0" smtClean="0"/>
              <a:t>Gateway - </a:t>
            </a:r>
            <a:r>
              <a:rPr lang="en-GB" dirty="0" smtClean="0"/>
              <a:t>Lists the address used by the local computer to get to a remote network destination. If a destination is directly reachable, it will show as “on-link” in this column.</a:t>
            </a:r>
          </a:p>
          <a:p>
            <a:r>
              <a:rPr lang="en-GB" b="1" dirty="0" smtClean="0"/>
              <a:t>Interface - </a:t>
            </a:r>
            <a:r>
              <a:rPr lang="en-GB" dirty="0" smtClean="0"/>
              <a:t>Lists the address of the physical interface used to send the packet to the gateway that is used to reach the network destination.</a:t>
            </a:r>
          </a:p>
          <a:p>
            <a:r>
              <a:rPr lang="en-GB" b="1" dirty="0" smtClean="0"/>
              <a:t>Metric - </a:t>
            </a:r>
            <a:r>
              <a:rPr lang="en-GB" dirty="0" smtClean="0"/>
              <a:t>Lists the cost of each route and is used to determine the best route to a destination.</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27</a:t>
            </a:fld>
            <a:endParaRPr lang="en-US"/>
          </a:p>
        </p:txBody>
      </p:sp>
    </p:spTree>
    <p:extLst>
      <p:ext uri="{BB962C8B-B14F-4D97-AF65-F5344CB8AC3E}">
        <p14:creationId xmlns:p14="http://schemas.microsoft.com/office/powerpoint/2010/main" val="3481954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host routing table includes only information about directly-connected networks. A host requires a default gateway to send packets to a remote destination. The routing table of a router contains similar information but can also identify specific remote networks. </a:t>
            </a:r>
          </a:p>
          <a:p>
            <a:r>
              <a:rPr lang="en-GB" dirty="0" smtClean="0"/>
              <a:t>The routing table of a router is similar to the routing table of a host. They both identify the:</a:t>
            </a:r>
          </a:p>
          <a:p>
            <a:r>
              <a:rPr lang="en-GB" dirty="0" smtClean="0"/>
              <a:t>Destination network</a:t>
            </a:r>
          </a:p>
          <a:p>
            <a:r>
              <a:rPr lang="en-GB" dirty="0" smtClean="0"/>
              <a:t>Metric associated with the destination network</a:t>
            </a:r>
          </a:p>
          <a:p>
            <a:r>
              <a:rPr lang="en-GB" dirty="0" smtClean="0"/>
              <a:t>Gateway to get to the destination network</a:t>
            </a:r>
          </a:p>
          <a:p>
            <a:r>
              <a:rPr lang="en-GB" dirty="0" smtClean="0"/>
              <a:t>On a Cisco IOS router, the</a:t>
            </a:r>
            <a:r>
              <a:rPr lang="en-GB" b="1" dirty="0" smtClean="0"/>
              <a:t> show </a:t>
            </a:r>
            <a:r>
              <a:rPr lang="en-GB" b="1" dirty="0" err="1" smtClean="0"/>
              <a:t>ip</a:t>
            </a:r>
            <a:r>
              <a:rPr lang="en-GB" b="1" dirty="0" smtClean="0"/>
              <a:t> route </a:t>
            </a:r>
            <a:r>
              <a:rPr lang="en-GB" dirty="0" smtClean="0"/>
              <a:t>command can be used to display the routing table of a router. A router also provides additional route information, including how the route was learned, when it was last updated, and which specific interface to use to get to a predefined destination.</a:t>
            </a:r>
          </a:p>
          <a:p>
            <a:r>
              <a:rPr lang="en-GB" dirty="0" smtClean="0"/>
              <a:t>When a packet arrives at the router interface, the router examines the packet header to determine the destination network. If the destination network matches a route in the routing table, the router forwards the packet using the information specified in the routing table. If there are two or more possible routes to the same destination, the metric is used to decide which route appears on the routing table.</a:t>
            </a:r>
          </a:p>
          <a:p>
            <a:r>
              <a:rPr lang="en-GB" dirty="0" smtClean="0"/>
              <a:t>The figure shows the routing table of R1 in a simple network. Unlike the host routing table, there are no column headings identifying the information contained in a routing table entry. Therefore, it is important to learn the meaning of the different types of information included in each entry.</a:t>
            </a:r>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28</a:t>
            </a:fld>
            <a:endParaRPr lang="en-US"/>
          </a:p>
        </p:txBody>
      </p:sp>
    </p:spTree>
    <p:extLst>
      <p:ext uri="{BB962C8B-B14F-4D97-AF65-F5344CB8AC3E}">
        <p14:creationId xmlns:p14="http://schemas.microsoft.com/office/powerpoint/2010/main" val="21699293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ja-JP" dirty="0" smtClean="0">
                <a:ea typeface="ＭＳ Ｐゴシック" pitchFamily="34" charset="-128"/>
              </a:rPr>
              <a:t>NAT Describe the operation and benefits of using private and public IP addressing </a:t>
            </a:r>
            <a:endParaRPr lang="en-US" dirty="0" smtClean="0"/>
          </a:p>
          <a:p>
            <a:endParaRPr lang="en-GB" dirty="0"/>
          </a:p>
        </p:txBody>
      </p:sp>
      <p:sp>
        <p:nvSpPr>
          <p:cNvPr id="4" name="Slide Number Placeholder 3"/>
          <p:cNvSpPr>
            <a:spLocks noGrp="1"/>
          </p:cNvSpPr>
          <p:nvPr>
            <p:ph type="sldNum" sz="quarter" idx="10"/>
          </p:nvPr>
        </p:nvSpPr>
        <p:spPr/>
        <p:txBody>
          <a:bodyPr/>
          <a:lstStyle/>
          <a:p>
            <a:fld id="{1FEEC3DE-CBD3-1B47-8E4C-69FC8F8ABB6A}" type="slidenum">
              <a:rPr lang="en-US" smtClean="0"/>
              <a:pPr/>
              <a:t>29</a:t>
            </a:fld>
            <a:endParaRPr lang="en-US"/>
          </a:p>
        </p:txBody>
      </p:sp>
    </p:spTree>
    <p:extLst>
      <p:ext uri="{BB962C8B-B14F-4D97-AF65-F5344CB8AC3E}">
        <p14:creationId xmlns:p14="http://schemas.microsoft.com/office/powerpoint/2010/main" val="26665014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2/1/2016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2/1/2016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2/1/2016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2/1/2016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2/1/2016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2/1/2016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2/1/2016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 Id="rId6" Type="http://schemas.openxmlformats.org/officeDocument/2006/relationships/image" Target="../media/image8.tiff"/><Relationship Id="rId5" Type="http://schemas.openxmlformats.org/officeDocument/2006/relationships/image" Target="../media/image7.tiff"/><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1.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tif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tif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32.wmf"/><Relationship Id="rId4" Type="http://schemas.openxmlformats.org/officeDocument/2006/relationships/image" Target="../media/image31.wmf"/></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204228"/>
            <a:ext cx="6498158" cy="1037999"/>
          </a:xfrm>
        </p:spPr>
        <p:txBody>
          <a:body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2</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IP Address Management</a:t>
            </a:r>
          </a:p>
          <a:p>
            <a:r>
              <a:rPr lang="en-US" sz="2800" dirty="0" smtClean="0">
                <a:solidFill>
                  <a:schemeClr val="accent6">
                    <a:lumMod val="75000"/>
                  </a:schemeClr>
                </a:solidFill>
                <a:latin typeface="Arial"/>
                <a:cs typeface="Arial"/>
              </a:rPr>
              <a:t>Version 4</a:t>
            </a:r>
            <a:endParaRPr lang="en-US" sz="2800" dirty="0">
              <a:solidFill>
                <a:schemeClr val="accent6">
                  <a:lumMod val="75000"/>
                </a:schemeClr>
              </a:solidFill>
              <a:latin typeface="Arial"/>
              <a:cs typeface="Arial"/>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05224"/>
          </a:xfrm>
        </p:spPr>
        <p:txBody>
          <a:bodyPr/>
          <a:lstStyle/>
          <a:p>
            <a:r>
              <a:rPr lang="en-GB" sz="3200" dirty="0" smtClean="0"/>
              <a:t>Importance of IP Address Management</a:t>
            </a:r>
            <a:endParaRPr lang="en-GB" sz="2800" dirty="0"/>
          </a:p>
        </p:txBody>
      </p:sp>
      <p:sp>
        <p:nvSpPr>
          <p:cNvPr id="3" name="Content Placeholder 2"/>
          <p:cNvSpPr>
            <a:spLocks noGrp="1"/>
          </p:cNvSpPr>
          <p:nvPr>
            <p:ph idx="1"/>
          </p:nvPr>
        </p:nvSpPr>
        <p:spPr>
          <a:xfrm>
            <a:off x="549275" y="1231901"/>
            <a:ext cx="8042276" cy="4343400"/>
          </a:xfrm>
        </p:spPr>
        <p:txBody>
          <a:bodyPr/>
          <a:lstStyle/>
          <a:p>
            <a:pPr algn="just">
              <a:lnSpc>
                <a:spcPct val="90000"/>
              </a:lnSpc>
            </a:pPr>
            <a:r>
              <a:rPr lang="en-US" dirty="0" smtClean="0"/>
              <a:t>IP addresses are one of the most critical resources that need to be managed in any network. </a:t>
            </a:r>
          </a:p>
          <a:p>
            <a:pPr algn="just">
              <a:lnSpc>
                <a:spcPct val="90000"/>
              </a:lnSpc>
            </a:pPr>
            <a:r>
              <a:rPr lang="en-US" dirty="0" smtClean="0"/>
              <a:t>Every networked device depends on IP and requires address assignment.</a:t>
            </a:r>
          </a:p>
          <a:p>
            <a:pPr algn="just">
              <a:lnSpc>
                <a:spcPct val="90000"/>
              </a:lnSpc>
            </a:pPr>
            <a:r>
              <a:rPr lang="en-US" dirty="0" smtClean="0"/>
              <a:t>New core services (e.g. VoIP) increase IP address assignment needs, requiring more robust allocation, classification, and tracking of addresses. </a:t>
            </a:r>
          </a:p>
          <a:p>
            <a:pPr algn="just">
              <a:lnSpc>
                <a:spcPct val="90000"/>
              </a:lnSpc>
            </a:pPr>
            <a:r>
              <a:rPr lang="en-US" dirty="0" smtClean="0"/>
              <a:t>This is known collectively as IP address management (IPAM). </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6" y="107576"/>
            <a:ext cx="4022724" cy="901791"/>
          </a:xfrm>
        </p:spPr>
        <p:txBody>
          <a:bodyPr/>
          <a:lstStyle/>
          <a:p>
            <a:r>
              <a:rPr lang="en-US" sz="4000" dirty="0" smtClean="0">
                <a:latin typeface="Arial"/>
                <a:cs typeface="Arial"/>
              </a:rPr>
              <a:t>IP Addressing</a:t>
            </a:r>
            <a:endParaRPr lang="en-US" sz="4000" dirty="0">
              <a:latin typeface="Arial"/>
              <a:cs typeface="Arial"/>
            </a:endParaRPr>
          </a:p>
        </p:txBody>
      </p:sp>
      <p:pic>
        <p:nvPicPr>
          <p:cNvPr id="5" name="Picture 11"/>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419225" y="1328211"/>
            <a:ext cx="6234642" cy="41026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21550871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5055658" cy="730623"/>
          </a:xfrm>
        </p:spPr>
        <p:txBody>
          <a:bodyPr/>
          <a:lstStyle/>
          <a:p>
            <a:r>
              <a:rPr lang="en-US" dirty="0" smtClean="0">
                <a:latin typeface="Arial"/>
                <a:cs typeface="Arial"/>
              </a:rPr>
              <a:t>IPv4 Address</a:t>
            </a:r>
            <a:endParaRPr lang="en-US" dirty="0">
              <a:latin typeface="Arial"/>
              <a:cs typeface="Arial"/>
            </a:endParaRPr>
          </a:p>
        </p:txBody>
      </p:sp>
      <p:grpSp>
        <p:nvGrpSpPr>
          <p:cNvPr id="16" name="Group 15"/>
          <p:cNvGrpSpPr/>
          <p:nvPr/>
        </p:nvGrpSpPr>
        <p:grpSpPr>
          <a:xfrm>
            <a:off x="156633" y="1283732"/>
            <a:ext cx="4466165" cy="2001798"/>
            <a:chOff x="156635" y="1256268"/>
            <a:chExt cx="4466165" cy="2001798"/>
          </a:xfrm>
        </p:grpSpPr>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635" y="1657866"/>
              <a:ext cx="4466165" cy="1600200"/>
            </a:xfrm>
            <a:prstGeom prst="rect">
              <a:avLst/>
            </a:prstGeom>
          </p:spPr>
        </p:pic>
        <p:sp>
          <p:nvSpPr>
            <p:cNvPr id="6" name="TextBox 5"/>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grpSp>
        <p:nvGrpSpPr>
          <p:cNvPr id="15" name="Group 14"/>
          <p:cNvGrpSpPr/>
          <p:nvPr/>
        </p:nvGrpSpPr>
        <p:grpSpPr>
          <a:xfrm>
            <a:off x="4622800" y="900668"/>
            <a:ext cx="4262965" cy="1620798"/>
            <a:chOff x="4622800" y="1256268"/>
            <a:chExt cx="4262965" cy="1620798"/>
          </a:xfrm>
        </p:grpSpPr>
        <p:pic>
          <p:nvPicPr>
            <p:cNvPr id="7" name="Picture 6" descr="32bit.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22800" y="1657866"/>
              <a:ext cx="4262965" cy="1219200"/>
            </a:xfrm>
            <a:prstGeom prst="rect">
              <a:avLst/>
            </a:prstGeom>
          </p:spPr>
        </p:pic>
        <p:sp>
          <p:nvSpPr>
            <p:cNvPr id="8" name="TextBox 7"/>
            <p:cNvSpPr txBox="1"/>
            <p:nvPr/>
          </p:nvSpPr>
          <p:spPr>
            <a:xfrm>
              <a:off x="6205008" y="1256268"/>
              <a:ext cx="74934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32 bit</a:t>
              </a:r>
              <a:endParaRPr lang="en-US" dirty="0">
                <a:solidFill>
                  <a:schemeClr val="accent2">
                    <a:lumMod val="50000"/>
                  </a:schemeClr>
                </a:solidFill>
                <a:latin typeface="Arial"/>
                <a:cs typeface="Arial"/>
              </a:endParaRPr>
            </a:p>
          </p:txBody>
        </p:sp>
      </p:grpSp>
      <p:grpSp>
        <p:nvGrpSpPr>
          <p:cNvPr id="18" name="Group 17"/>
          <p:cNvGrpSpPr/>
          <p:nvPr/>
        </p:nvGrpSpPr>
        <p:grpSpPr>
          <a:xfrm>
            <a:off x="4775198" y="2548415"/>
            <a:ext cx="4173790" cy="1542482"/>
            <a:chOff x="4831290" y="3060700"/>
            <a:chExt cx="4173790" cy="1542482"/>
          </a:xfrm>
        </p:grpSpPr>
        <p:sp>
          <p:nvSpPr>
            <p:cNvPr id="9" name="TextBox 8"/>
            <p:cNvSpPr txBox="1"/>
            <p:nvPr/>
          </p:nvSpPr>
          <p:spPr>
            <a:xfrm>
              <a:off x="6205008" y="3060700"/>
              <a:ext cx="1031239"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Network </a:t>
              </a:r>
              <a:endParaRPr lang="en-US" dirty="0">
                <a:solidFill>
                  <a:schemeClr val="accent2">
                    <a:lumMod val="50000"/>
                  </a:schemeClr>
                </a:solidFill>
                <a:latin typeface="Arial"/>
                <a:cs typeface="Arial"/>
              </a:endParaRPr>
            </a:p>
          </p:txBody>
        </p:sp>
        <p:pic>
          <p:nvPicPr>
            <p:cNvPr id="10" name="Picture 9" descr="network.tiff"/>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831290" y="3472882"/>
              <a:ext cx="4173790" cy="1130300"/>
            </a:xfrm>
            <a:prstGeom prst="rect">
              <a:avLst/>
            </a:prstGeom>
          </p:spPr>
        </p:pic>
      </p:grpSp>
      <p:grpSp>
        <p:nvGrpSpPr>
          <p:cNvPr id="19" name="Group 18"/>
          <p:cNvGrpSpPr/>
          <p:nvPr/>
        </p:nvGrpSpPr>
        <p:grpSpPr>
          <a:xfrm>
            <a:off x="2973281" y="4373034"/>
            <a:ext cx="4922259" cy="1155700"/>
            <a:chOff x="2973281" y="4728634"/>
            <a:chExt cx="4922259" cy="1155700"/>
          </a:xfrm>
        </p:grpSpPr>
        <p:sp>
          <p:nvSpPr>
            <p:cNvPr id="11" name="TextBox 10"/>
            <p:cNvSpPr txBox="1"/>
            <p:nvPr/>
          </p:nvSpPr>
          <p:spPr>
            <a:xfrm>
              <a:off x="7236247" y="5156200"/>
              <a:ext cx="659293"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Host </a:t>
              </a:r>
              <a:endParaRPr lang="en-US" dirty="0">
                <a:solidFill>
                  <a:schemeClr val="accent2">
                    <a:lumMod val="50000"/>
                  </a:schemeClr>
                </a:solidFill>
                <a:latin typeface="Arial"/>
                <a:cs typeface="Arial"/>
              </a:endParaRPr>
            </a:p>
          </p:txBody>
        </p:sp>
        <p:pic>
          <p:nvPicPr>
            <p:cNvPr id="12" name="Picture 11" descr="host.tiff"/>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973281" y="4728634"/>
              <a:ext cx="4262966" cy="1155700"/>
            </a:xfrm>
            <a:prstGeom prst="rect">
              <a:avLst/>
            </a:prstGeom>
          </p:spPr>
        </p:pic>
      </p:grpSp>
      <p:grpSp>
        <p:nvGrpSpPr>
          <p:cNvPr id="17" name="Group 16"/>
          <p:cNvGrpSpPr/>
          <p:nvPr/>
        </p:nvGrpSpPr>
        <p:grpSpPr>
          <a:xfrm>
            <a:off x="202280" y="2889766"/>
            <a:ext cx="4476472" cy="1570463"/>
            <a:chOff x="245810" y="3430032"/>
            <a:chExt cx="4476472" cy="1570463"/>
          </a:xfrm>
        </p:grpSpPr>
        <p:pic>
          <p:nvPicPr>
            <p:cNvPr id="13" name="Picture 12" descr="octet.tiff"/>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45810" y="3430032"/>
              <a:ext cx="4476472" cy="1168400"/>
            </a:xfrm>
            <a:prstGeom prst="rect">
              <a:avLst/>
            </a:prstGeom>
          </p:spPr>
        </p:pic>
        <p:sp>
          <p:nvSpPr>
            <p:cNvPr id="14" name="TextBox 13"/>
            <p:cNvSpPr txBox="1"/>
            <p:nvPr/>
          </p:nvSpPr>
          <p:spPr>
            <a:xfrm>
              <a:off x="1905438" y="4631163"/>
              <a:ext cx="736274"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Octet</a:t>
              </a:r>
              <a:endParaRPr lang="en-US" dirty="0">
                <a:solidFill>
                  <a:schemeClr val="accent2">
                    <a:lumMod val="50000"/>
                  </a:schemeClr>
                </a:solidFill>
                <a:latin typeface="Arial"/>
                <a:cs typeface="Arial"/>
              </a:endParaRPr>
            </a:p>
          </p:txBody>
        </p:sp>
      </p:grpSp>
      <p:grpSp>
        <p:nvGrpSpPr>
          <p:cNvPr id="20" name="Group 19"/>
          <p:cNvGrpSpPr/>
          <p:nvPr/>
        </p:nvGrpSpPr>
        <p:grpSpPr>
          <a:xfrm>
            <a:off x="156634" y="887968"/>
            <a:ext cx="4466165" cy="2001798"/>
            <a:chOff x="156635" y="1256268"/>
            <a:chExt cx="4466165" cy="2001798"/>
          </a:xfrm>
        </p:grpSpPr>
        <p:pic>
          <p:nvPicPr>
            <p:cNvPr id="21" name="Picture 20"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6635" y="1657866"/>
              <a:ext cx="4466165" cy="1600200"/>
            </a:xfrm>
            <a:prstGeom prst="rect">
              <a:avLst/>
            </a:prstGeom>
          </p:spPr>
        </p:pic>
        <p:sp>
          <p:nvSpPr>
            <p:cNvPr id="22" name="TextBox 21"/>
            <p:cNvSpPr txBox="1"/>
            <p:nvPr/>
          </p:nvSpPr>
          <p:spPr>
            <a:xfrm>
              <a:off x="1411425" y="1256268"/>
              <a:ext cx="1724300" cy="369332"/>
            </a:xfrm>
            <a:prstGeom prst="rect">
              <a:avLst/>
            </a:prstGeom>
            <a:noFill/>
          </p:spPr>
          <p:txBody>
            <a:bodyPr wrap="none" rtlCol="0">
              <a:spAutoFit/>
            </a:bodyPr>
            <a:lstStyle/>
            <a:p>
              <a:r>
                <a:rPr lang="en-US" dirty="0" smtClean="0">
                  <a:solidFill>
                    <a:schemeClr val="accent2">
                      <a:lumMod val="50000"/>
                    </a:schemeClr>
                  </a:solidFill>
                  <a:latin typeface="Arial"/>
                  <a:cs typeface="Arial"/>
                </a:rPr>
                <a:t>Decimal dotted</a:t>
              </a:r>
              <a:endParaRPr lang="en-US" dirty="0">
                <a:solidFill>
                  <a:schemeClr val="accent2">
                    <a:lumMod val="50000"/>
                  </a:schemeClr>
                </a:solidFill>
                <a:latin typeface="Arial"/>
                <a:cs typeface="Arial"/>
              </a:endParaRPr>
            </a:p>
          </p:txBody>
        </p:sp>
      </p:grpSp>
    </p:spTree>
    <p:extLst>
      <p:ext uri="{BB962C8B-B14F-4D97-AF65-F5344CB8AC3E}">
        <p14:creationId xmlns:p14="http://schemas.microsoft.com/office/powerpoint/2010/main" val="226664620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06824"/>
          </a:xfrm>
        </p:spPr>
        <p:txBody>
          <a:bodyPr/>
          <a:lstStyle/>
          <a:p>
            <a:r>
              <a:rPr lang="en-US" sz="4000" dirty="0" smtClean="0">
                <a:latin typeface="Arial"/>
                <a:cs typeface="Arial"/>
              </a:rPr>
              <a:t>Binary to Decimal Conversion</a:t>
            </a:r>
            <a:endParaRPr lang="en-US" sz="4000"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1413932"/>
            <a:ext cx="8042276" cy="39454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53708351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95724"/>
          </a:xfrm>
        </p:spPr>
        <p:txBody>
          <a:bodyPr/>
          <a:lstStyle/>
          <a:p>
            <a:r>
              <a:rPr lang="en-US" dirty="0" smtClean="0">
                <a:latin typeface="Arial"/>
                <a:cs typeface="Arial"/>
              </a:rPr>
              <a:t>Binary to Decimal example</a:t>
            </a:r>
            <a:endParaRPr lang="en-US"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78883" y="991565"/>
            <a:ext cx="8420100" cy="4363602"/>
          </a:xfrm>
          <a:prstGeom prst="rect">
            <a:avLst/>
          </a:prstGeom>
        </p:spPr>
      </p:pic>
    </p:spTree>
    <p:extLst>
      <p:ext uri="{BB962C8B-B14F-4D97-AF65-F5344CB8AC3E}">
        <p14:creationId xmlns:p14="http://schemas.microsoft.com/office/powerpoint/2010/main" val="72485517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870324"/>
          </a:xfrm>
        </p:spPr>
        <p:txBody>
          <a:bodyPr/>
          <a:lstStyle/>
          <a:p>
            <a:r>
              <a:rPr lang="en-US" dirty="0" smtClean="0">
                <a:latin typeface="Arial"/>
                <a:cs typeface="Arial"/>
              </a:rPr>
              <a:t>Types of Addresses</a:t>
            </a:r>
            <a:endParaRPr lang="en-US" dirty="0">
              <a:latin typeface="Arial"/>
              <a:cs typeface="Arial"/>
            </a:endParaRPr>
          </a:p>
        </p:txBody>
      </p:sp>
      <p:pic>
        <p:nvPicPr>
          <p:cNvPr id="4" name="Picture 7"/>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5476" y="1158782"/>
            <a:ext cx="7966075" cy="3879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04430179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099425" cy="705224"/>
          </a:xfrm>
        </p:spPr>
        <p:txBody>
          <a:bodyPr/>
          <a:lstStyle/>
          <a:p>
            <a:r>
              <a:rPr lang="en-US" sz="4000" dirty="0" smtClean="0">
                <a:latin typeface="Arial"/>
                <a:cs typeface="Arial"/>
              </a:rPr>
              <a:t>Addresses for Different Purposes</a:t>
            </a:r>
            <a:endParaRPr lang="en-US" sz="4000" dirty="0">
              <a:latin typeface="Arial"/>
              <a:cs typeface="Arial"/>
            </a:endParaRPr>
          </a:p>
        </p:txBody>
      </p:sp>
      <p:pic>
        <p:nvPicPr>
          <p:cNvPr id="4" name="Picture 3"/>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243417" y="972608"/>
            <a:ext cx="2889250" cy="2863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5"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672666" y="847461"/>
            <a:ext cx="3359150" cy="281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pic>
        <p:nvPicPr>
          <p:cNvPr id="6" name="Picture 5"/>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132667" y="2895599"/>
            <a:ext cx="2736649" cy="25775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413278824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94124"/>
          </a:xfrm>
        </p:spPr>
        <p:txBody>
          <a:bodyPr/>
          <a:lstStyle/>
          <a:p>
            <a:r>
              <a:rPr lang="en-US" sz="4000" dirty="0" smtClean="0">
                <a:latin typeface="Arial"/>
                <a:cs typeface="Arial"/>
              </a:rPr>
              <a:t>Addresses for Different Purposes</a:t>
            </a:r>
            <a:endParaRPr lang="en-GB" sz="4000" dirty="0"/>
          </a:p>
        </p:txBody>
      </p:sp>
      <p:sp>
        <p:nvSpPr>
          <p:cNvPr id="4" name="Content Placeholder 2"/>
          <p:cNvSpPr>
            <a:spLocks noGrp="1"/>
          </p:cNvSpPr>
          <p:nvPr>
            <p:ph idx="1"/>
          </p:nvPr>
        </p:nvSpPr>
        <p:spPr>
          <a:xfrm>
            <a:off x="777875" y="1079501"/>
            <a:ext cx="8042276" cy="4343400"/>
          </a:xfrm>
        </p:spPr>
        <p:txBody>
          <a:bodyPr>
            <a:normAutofit/>
          </a:bodyPr>
          <a:lstStyle/>
          <a:p>
            <a:pPr marL="320040" indent="-320040" algn="just" eaLnBrk="1" fontAlgn="auto" hangingPunct="1">
              <a:spcAft>
                <a:spcPts val="0"/>
              </a:spcAft>
              <a:buFont typeface="Wingdings"/>
              <a:buChar char=""/>
              <a:defRPr/>
            </a:pPr>
            <a:r>
              <a:rPr lang="en-US" dirty="0" smtClean="0"/>
              <a:t>Unicast - the process of sending a packet from one host to an individual host. It is used for the normal host-to-host communication in both a client/server and a peer-to-peer network. </a:t>
            </a:r>
          </a:p>
          <a:p>
            <a:pPr marL="320040" indent="-320040" algn="just" eaLnBrk="1" fontAlgn="auto" hangingPunct="1">
              <a:spcAft>
                <a:spcPts val="0"/>
              </a:spcAft>
              <a:buFont typeface="Wingdings"/>
              <a:buChar char=""/>
              <a:defRPr/>
            </a:pPr>
            <a:r>
              <a:rPr lang="en-US" dirty="0" smtClean="0"/>
              <a:t>Broadcast - the process of sending a packet from one host to all hosts in the network</a:t>
            </a:r>
          </a:p>
          <a:p>
            <a:pPr marL="320040" indent="-320040" algn="just" eaLnBrk="1" fontAlgn="auto" hangingPunct="1">
              <a:spcAft>
                <a:spcPts val="0"/>
              </a:spcAft>
              <a:buFont typeface="Wingdings"/>
              <a:buChar char=""/>
              <a:defRPr/>
            </a:pPr>
            <a:r>
              <a:rPr lang="en-US" dirty="0" smtClean="0"/>
              <a:t>Multicast - the process of sending a packet from one host to a selected group of hosts</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92524"/>
          </a:xfrm>
        </p:spPr>
        <p:txBody>
          <a:bodyPr/>
          <a:lstStyle/>
          <a:p>
            <a:r>
              <a:rPr lang="en-US" dirty="0" smtClean="0">
                <a:latin typeface="Arial"/>
                <a:cs typeface="Arial"/>
              </a:rPr>
              <a:t>Reserved IPv4 Addresses</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03275" y="1198033"/>
            <a:ext cx="8013700" cy="4131734"/>
          </a:xfrm>
          <a:prstGeom prst="rect">
            <a:avLst/>
          </a:prstGeom>
        </p:spPr>
      </p:pic>
    </p:spTree>
    <p:extLst>
      <p:ext uri="{BB962C8B-B14F-4D97-AF65-F5344CB8AC3E}">
        <p14:creationId xmlns:p14="http://schemas.microsoft.com/office/powerpoint/2010/main" val="273793368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1574" y="0"/>
            <a:ext cx="7464425" cy="685800"/>
          </a:xfrm>
        </p:spPr>
        <p:txBody>
          <a:bodyPr/>
          <a:lstStyle/>
          <a:p>
            <a:r>
              <a:rPr lang="en-US" sz="3600" dirty="0" smtClean="0">
                <a:latin typeface="Arial"/>
                <a:cs typeface="Arial"/>
              </a:rPr>
              <a:t>Public and Private Addresses</a:t>
            </a:r>
            <a:endParaRPr lang="en-US" sz="36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691776"/>
            <a:ext cx="7646458" cy="3602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Rectangle 4"/>
          <p:cNvSpPr/>
          <p:nvPr/>
        </p:nvSpPr>
        <p:spPr>
          <a:xfrm>
            <a:off x="2184400" y="4307094"/>
            <a:ext cx="6180667" cy="1200329"/>
          </a:xfrm>
          <a:prstGeom prst="rect">
            <a:avLst/>
          </a:prstGeom>
        </p:spPr>
        <p:txBody>
          <a:bodyPr wrap="square">
            <a:spAutoFit/>
          </a:bodyPr>
          <a:lstStyle/>
          <a:p>
            <a:r>
              <a:rPr lang="en-US" dirty="0">
                <a:solidFill>
                  <a:srgbClr val="12252C"/>
                </a:solidFill>
                <a:latin typeface="Arial"/>
                <a:cs typeface="Arial"/>
              </a:rPr>
              <a:t>The private address blocks are</a:t>
            </a:r>
            <a:r>
              <a:rPr lang="en-US" dirty="0" smtClean="0">
                <a:solidFill>
                  <a:srgbClr val="12252C"/>
                </a:solidFill>
                <a:latin typeface="Arial"/>
                <a:cs typeface="Arial"/>
              </a:rPr>
              <a:t>:</a:t>
            </a:r>
            <a:endParaRPr lang="en-US" dirty="0">
              <a:solidFill>
                <a:srgbClr val="12252C"/>
              </a:solidFill>
              <a:latin typeface="Arial"/>
              <a:cs typeface="Arial"/>
            </a:endParaRPr>
          </a:p>
          <a:p>
            <a:r>
              <a:rPr lang="en-US" dirty="0">
                <a:solidFill>
                  <a:srgbClr val="12252C"/>
                </a:solidFill>
                <a:latin typeface="Arial"/>
                <a:cs typeface="Arial"/>
              </a:rPr>
              <a:t>10.0.0.0 to 10.255.255.255 (10.0.0.0 /8)</a:t>
            </a:r>
          </a:p>
          <a:p>
            <a:r>
              <a:rPr lang="en-US" dirty="0">
                <a:solidFill>
                  <a:srgbClr val="12252C"/>
                </a:solidFill>
                <a:latin typeface="Arial"/>
                <a:cs typeface="Arial"/>
              </a:rPr>
              <a:t>172.16.0.0 to 172.31.255.255 (172.16.0.0 /12)</a:t>
            </a:r>
          </a:p>
          <a:p>
            <a:r>
              <a:rPr lang="en-US" dirty="0">
                <a:solidFill>
                  <a:srgbClr val="12252C"/>
                </a:solidFill>
                <a:latin typeface="Arial"/>
                <a:cs typeface="Arial"/>
              </a:rPr>
              <a:t>192.168.0.0 to 192.168.255.255 (192.168.0.0 /16)</a:t>
            </a:r>
          </a:p>
        </p:txBody>
      </p:sp>
    </p:spTree>
    <p:extLst>
      <p:ext uri="{BB962C8B-B14F-4D97-AF65-F5344CB8AC3E}">
        <p14:creationId xmlns:p14="http://schemas.microsoft.com/office/powerpoint/2010/main" val="47051192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GB" sz="4400" dirty="0" smtClean="0"/>
              <a:t>Class Range</a:t>
            </a:r>
            <a:endParaRPr lang="en-GB" sz="4400" dirty="0"/>
          </a:p>
        </p:txBody>
      </p:sp>
      <p:graphicFrame>
        <p:nvGraphicFramePr>
          <p:cNvPr id="4" name="Group 3"/>
          <p:cNvGraphicFramePr>
            <a:graphicFrameLocks/>
          </p:cNvGraphicFramePr>
          <p:nvPr>
            <p:extLst>
              <p:ext uri="{D42A27DB-BD31-4B8C-83A1-F6EECF244321}">
                <p14:modId xmlns:p14="http://schemas.microsoft.com/office/powerpoint/2010/main" val="1740281244"/>
              </p:ext>
            </p:extLst>
          </p:nvPr>
        </p:nvGraphicFramePr>
        <p:xfrm>
          <a:off x="685800" y="1041401"/>
          <a:ext cx="7772400" cy="3890964"/>
        </p:xfrm>
        <a:graphic>
          <a:graphicData uri="http://schemas.openxmlformats.org/drawingml/2006/table">
            <a:tbl>
              <a:tblPr/>
              <a:tblGrid>
                <a:gridCol w="2590800"/>
                <a:gridCol w="2590800"/>
                <a:gridCol w="2590800"/>
              </a:tblGrid>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smtClean="0">
                          <a:ln>
                            <a:noFill/>
                          </a:ln>
                          <a:solidFill>
                            <a:schemeClr val="tx1"/>
                          </a:solidFill>
                          <a:effectLst/>
                          <a:latin typeface="Times New Roman" pitchFamily="18" charset="0"/>
                        </a:rPr>
                        <a:t>Class</a:t>
                      </a:r>
                      <a:endParaRPr kumimoji="0" lang="en-US" sz="2800" b="1"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Start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smtClean="0">
                          <a:ln>
                            <a:noFill/>
                          </a:ln>
                          <a:solidFill>
                            <a:schemeClr val="tx1"/>
                          </a:solidFill>
                          <a:effectLst/>
                          <a:latin typeface="Times New Roman" pitchFamily="18" charset="0"/>
                        </a:rPr>
                        <a:t>Finish Address</a:t>
                      </a:r>
                      <a:endParaRPr kumimoji="0" lang="en-US" sz="2800" b="1" i="0" u="none" strike="noStrike" cap="none" normalizeH="0" baseline="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A</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0.0.0.0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126.255.255.255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B</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128.0.0.0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191.255.255.255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C</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192.0.0.0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223.255.255.255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7700">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D</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224.0.0.0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239.255.255.255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49288">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E</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240.0.0.0</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smtClean="0">
                          <a:ln>
                            <a:noFill/>
                          </a:ln>
                          <a:solidFill>
                            <a:schemeClr val="tx1"/>
                          </a:solidFill>
                          <a:effectLst/>
                          <a:latin typeface="Times New Roman" pitchFamily="18" charset="0"/>
                        </a:rPr>
                        <a:t>255.255.255.255</a:t>
                      </a:r>
                      <a:endParaRPr kumimoji="0" lang="en-US" sz="2800" b="0" i="0" u="none" strike="noStrike" cap="none" normalizeH="0" baseline="0" dirty="0" smtClean="0">
                        <a:ln>
                          <a:noFill/>
                        </a:ln>
                        <a:solidFill>
                          <a:schemeClr val="tx1"/>
                        </a:solidFill>
                        <a:effectLst/>
                        <a:latin typeface="Times New Roman" pitchFamily="18" charset="0"/>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65524"/>
          </a:xfrm>
        </p:spPr>
        <p:txBody>
          <a:bodyPr/>
          <a:lstStyle/>
          <a:p>
            <a:r>
              <a:rPr lang="en-US" dirty="0" smtClean="0">
                <a:latin typeface="Arial"/>
                <a:cs typeface="Arial"/>
              </a:rPr>
              <a:t>Special IPv4 Addresses</a:t>
            </a:r>
            <a:endParaRPr lang="en-US" dirty="0">
              <a:latin typeface="Arial"/>
              <a:cs typeface="Arial"/>
            </a:endParaRPr>
          </a:p>
        </p:txBody>
      </p:sp>
      <p:pic>
        <p:nvPicPr>
          <p:cNvPr id="4" name="Picture 6"/>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790575" y="858984"/>
            <a:ext cx="7748058" cy="4012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4748977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1424"/>
          </a:xfrm>
        </p:spPr>
        <p:txBody>
          <a:bodyPr/>
          <a:lstStyle/>
          <a:p>
            <a:r>
              <a:rPr lang="en-US" dirty="0" smtClean="0">
                <a:latin typeface="Arial"/>
                <a:cs typeface="Arial"/>
              </a:rPr>
              <a:t>Legacy IPv4 Addressing</a:t>
            </a:r>
            <a:endParaRPr lang="en-US"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77875" y="1165132"/>
            <a:ext cx="8042275" cy="4058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44495617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061325" cy="603624"/>
          </a:xfrm>
        </p:spPr>
        <p:txBody>
          <a:bodyPr/>
          <a:lstStyle/>
          <a:p>
            <a:r>
              <a:rPr lang="en-US" sz="3600" dirty="0" smtClean="0">
                <a:latin typeface="Arial"/>
                <a:cs typeface="Arial"/>
              </a:rPr>
              <a:t>Planning to Address the Network</a:t>
            </a:r>
            <a:endParaRPr lang="en-US" sz="36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9275" y="914400"/>
            <a:ext cx="7968192" cy="2895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5" name="TextBox 4"/>
          <p:cNvSpPr txBox="1"/>
          <p:nvPr/>
        </p:nvSpPr>
        <p:spPr>
          <a:xfrm>
            <a:off x="2624666" y="3962399"/>
            <a:ext cx="4046688" cy="1477328"/>
          </a:xfrm>
          <a:prstGeom prst="rect">
            <a:avLst/>
          </a:prstGeom>
          <a:noFill/>
        </p:spPr>
        <p:txBody>
          <a:bodyPr wrap="none" rtlCol="0">
            <a:spAutoFit/>
          </a:bodyPr>
          <a:lstStyle/>
          <a:p>
            <a:r>
              <a:rPr lang="en-US" dirty="0" smtClean="0">
                <a:latin typeface="Arial"/>
                <a:cs typeface="Arial"/>
              </a:rPr>
              <a:t>Prevent Duplication</a:t>
            </a:r>
          </a:p>
          <a:p>
            <a:r>
              <a:rPr lang="en-US" dirty="0" smtClean="0">
                <a:latin typeface="Arial"/>
                <a:cs typeface="Arial"/>
              </a:rPr>
              <a:t>Providing and controlling access</a:t>
            </a:r>
          </a:p>
          <a:p>
            <a:r>
              <a:rPr lang="en-US" dirty="0" smtClean="0">
                <a:latin typeface="Arial"/>
                <a:cs typeface="Arial"/>
              </a:rPr>
              <a:t>Monitoring security and Performance </a:t>
            </a:r>
          </a:p>
          <a:p>
            <a:r>
              <a:rPr lang="en-US" dirty="0" smtClean="0">
                <a:latin typeface="Arial"/>
                <a:cs typeface="Arial"/>
              </a:rPr>
              <a:t>Assigning addresses within a network</a:t>
            </a:r>
          </a:p>
          <a:p>
            <a:endParaRPr lang="en-US" dirty="0">
              <a:latin typeface="Arial"/>
              <a:cs typeface="Arial"/>
            </a:endParaRPr>
          </a:p>
        </p:txBody>
      </p:sp>
    </p:spTree>
    <p:extLst>
      <p:ext uri="{BB962C8B-B14F-4D97-AF65-F5344CB8AC3E}">
        <p14:creationId xmlns:p14="http://schemas.microsoft.com/office/powerpoint/2010/main" val="295345668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5974" y="159379"/>
            <a:ext cx="8302626" cy="666121"/>
          </a:xfrm>
        </p:spPr>
        <p:txBody>
          <a:bodyPr/>
          <a:lstStyle/>
          <a:p>
            <a:r>
              <a:rPr lang="en-US" sz="3200" dirty="0" smtClean="0">
                <a:latin typeface="Arial"/>
                <a:cs typeface="Arial"/>
              </a:rPr>
              <a:t>Static and Dynamic Addressing for End User</a:t>
            </a:r>
            <a:endParaRPr lang="en-US" sz="3200" dirty="0">
              <a:latin typeface="Arial"/>
              <a:cs typeface="Arial"/>
            </a:endParaRPr>
          </a:p>
        </p:txBody>
      </p:sp>
      <p:pic>
        <p:nvPicPr>
          <p:cNvPr id="4" name="Picture 5"/>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127125" y="1037110"/>
            <a:ext cx="6811963" cy="4056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256695665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7"/>
            <a:ext cx="8137525" cy="489324"/>
          </a:xfrm>
        </p:spPr>
        <p:txBody>
          <a:bodyPr/>
          <a:lstStyle/>
          <a:p>
            <a:r>
              <a:rPr lang="en-US" sz="3200" dirty="0" smtClean="0">
                <a:latin typeface="Arial"/>
                <a:cs typeface="Arial"/>
              </a:rPr>
              <a:t>Assigning Address to the Devices</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3266" y="778930"/>
            <a:ext cx="8623300" cy="4284133"/>
          </a:xfrm>
          <a:prstGeom prst="rect">
            <a:avLst/>
          </a:prstGeom>
        </p:spPr>
      </p:pic>
    </p:spTree>
    <p:extLst>
      <p:ext uri="{BB962C8B-B14F-4D97-AF65-F5344CB8AC3E}">
        <p14:creationId xmlns:p14="http://schemas.microsoft.com/office/powerpoint/2010/main" val="293043922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7276"/>
            <a:ext cx="8042276" cy="552824"/>
          </a:xfrm>
        </p:spPr>
        <p:txBody>
          <a:bodyPr/>
          <a:lstStyle/>
          <a:p>
            <a:r>
              <a:rPr lang="en-US" dirty="0" smtClean="0">
                <a:latin typeface="Arial"/>
                <a:cs typeface="Arial"/>
              </a:rPr>
              <a:t>Who Assign IP addresses</a:t>
            </a:r>
            <a:endParaRPr lang="en-US" dirty="0">
              <a:latin typeface="Arial"/>
              <a:cs typeface="Arial"/>
            </a:endParaRPr>
          </a:p>
        </p:txBody>
      </p:sp>
      <p:pic>
        <p:nvPicPr>
          <p:cNvPr id="4" name="Picture 3" descr="Untitled.tiff"/>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49275" y="1534583"/>
            <a:ext cx="8356600" cy="2882900"/>
          </a:xfrm>
          <a:prstGeom prst="rect">
            <a:avLst/>
          </a:prstGeom>
        </p:spPr>
      </p:pic>
      <p:sp>
        <p:nvSpPr>
          <p:cNvPr id="5" name="Rectangle 4"/>
          <p:cNvSpPr/>
          <p:nvPr/>
        </p:nvSpPr>
        <p:spPr>
          <a:xfrm>
            <a:off x="549275" y="4516938"/>
            <a:ext cx="8042276" cy="535531"/>
          </a:xfrm>
          <a:prstGeom prst="rect">
            <a:avLst/>
          </a:prstGeom>
        </p:spPr>
        <p:txBody>
          <a:bodyPr wrap="square">
            <a:spAutoFit/>
          </a:bodyPr>
          <a:lstStyle/>
          <a:p>
            <a:pPr>
              <a:lnSpc>
                <a:spcPct val="80000"/>
              </a:lnSpc>
            </a:pPr>
            <a:endParaRPr lang="en-GB" dirty="0" smtClean="0"/>
          </a:p>
          <a:p>
            <a:pPr>
              <a:lnSpc>
                <a:spcPct val="80000"/>
              </a:lnSpc>
            </a:pPr>
            <a:r>
              <a:rPr lang="en-GB" dirty="0" smtClean="0"/>
              <a:t>An entire continent has just one routing table entry!</a:t>
            </a:r>
            <a:endParaRPr lang="en-GB" dirty="0"/>
          </a:p>
        </p:txBody>
      </p:sp>
    </p:spTree>
    <p:extLst>
      <p:ext uri="{BB962C8B-B14F-4D97-AF65-F5344CB8AC3E}">
        <p14:creationId xmlns:p14="http://schemas.microsoft.com/office/powerpoint/2010/main" val="238478360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76910"/>
            <a:ext cx="4716992" cy="756024"/>
          </a:xfrm>
        </p:spPr>
        <p:txBody>
          <a:bodyPr/>
          <a:lstStyle/>
          <a:p>
            <a:r>
              <a:rPr lang="en-US" dirty="0" smtClean="0">
                <a:latin typeface="Arial"/>
                <a:cs typeface="Arial"/>
              </a:rPr>
              <a:t>Subnet Mask</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3067" y="2133599"/>
            <a:ext cx="6485466" cy="3073400"/>
          </a:xfrm>
          <a:prstGeom prst="rect">
            <a:avLst/>
          </a:prstGeom>
        </p:spPr>
      </p:pic>
      <p:sp>
        <p:nvSpPr>
          <p:cNvPr id="6" name="Rectangle 5"/>
          <p:cNvSpPr/>
          <p:nvPr/>
        </p:nvSpPr>
        <p:spPr>
          <a:xfrm>
            <a:off x="812800" y="1245849"/>
            <a:ext cx="8026400" cy="707886"/>
          </a:xfrm>
          <a:prstGeom prst="rect">
            <a:avLst/>
          </a:prstGeom>
        </p:spPr>
        <p:txBody>
          <a:bodyPr wrap="square">
            <a:spAutoFit/>
          </a:bodyPr>
          <a:lstStyle/>
          <a:p>
            <a:pPr algn="just"/>
            <a:r>
              <a:rPr lang="en-US" sz="2000" dirty="0">
                <a:latin typeface="Arial"/>
                <a:cs typeface="Arial"/>
              </a:rPr>
              <a:t>To define the network and host portions of an address, the devices use a separate 32-bit pattern called a subnet mask</a:t>
            </a:r>
          </a:p>
        </p:txBody>
      </p:sp>
    </p:spTree>
    <p:extLst>
      <p:ext uri="{BB962C8B-B14F-4D97-AF65-F5344CB8AC3E}">
        <p14:creationId xmlns:p14="http://schemas.microsoft.com/office/powerpoint/2010/main" val="346031865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4344458" cy="654423"/>
          </a:xfrm>
        </p:spPr>
        <p:txBody>
          <a:bodyPr/>
          <a:lstStyle/>
          <a:p>
            <a:r>
              <a:rPr lang="en-US" dirty="0" err="1" smtClean="0">
                <a:latin typeface="Arial"/>
                <a:cs typeface="Arial"/>
              </a:rPr>
              <a:t>ANDing</a:t>
            </a:r>
            <a:endParaRPr lang="en-US" dirty="0">
              <a:latin typeface="Arial"/>
              <a:cs typeface="Arial"/>
            </a:endParaRPr>
          </a:p>
        </p:txBody>
      </p:sp>
      <p:pic>
        <p:nvPicPr>
          <p:cNvPr id="5" name="Picture 4"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9275" y="800100"/>
            <a:ext cx="7595658" cy="4453467"/>
          </a:xfrm>
          <a:prstGeom prst="rect">
            <a:avLst/>
          </a:prstGeom>
        </p:spPr>
      </p:pic>
    </p:spTree>
    <p:extLst>
      <p:ext uri="{BB962C8B-B14F-4D97-AF65-F5344CB8AC3E}">
        <p14:creationId xmlns:p14="http://schemas.microsoft.com/office/powerpoint/2010/main" val="15239852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075" y="-10956"/>
            <a:ext cx="5208058" cy="942290"/>
          </a:xfrm>
        </p:spPr>
        <p:txBody>
          <a:bodyPr/>
          <a:lstStyle/>
          <a:p>
            <a:r>
              <a:rPr lang="en-US" dirty="0" smtClean="0">
                <a:latin typeface="Arial"/>
                <a:cs typeface="Arial"/>
              </a:rPr>
              <a:t>Basic </a:t>
            </a:r>
            <a:r>
              <a:rPr lang="en-US" dirty="0" err="1" smtClean="0">
                <a:latin typeface="Arial"/>
                <a:cs typeface="Arial"/>
              </a:rPr>
              <a:t>Subnetting</a:t>
            </a:r>
            <a:endParaRPr lang="en-US" dirty="0">
              <a:latin typeface="Arial"/>
              <a:cs typeface="Arial"/>
            </a:endParaRPr>
          </a:p>
        </p:txBody>
      </p:sp>
      <p:sp>
        <p:nvSpPr>
          <p:cNvPr id="4" name="Rectangle 3"/>
          <p:cNvSpPr/>
          <p:nvPr/>
        </p:nvSpPr>
        <p:spPr>
          <a:xfrm>
            <a:off x="965200" y="1100184"/>
            <a:ext cx="7962900" cy="4339650"/>
          </a:xfrm>
          <a:prstGeom prst="rect">
            <a:avLst/>
          </a:prstGeom>
        </p:spPr>
        <p:txBody>
          <a:bodyPr wrap="square">
            <a:spAutoFit/>
          </a:bodyPr>
          <a:lstStyle/>
          <a:p>
            <a:r>
              <a:rPr lang="en-US" sz="2000" dirty="0" err="1">
                <a:solidFill>
                  <a:schemeClr val="accent1">
                    <a:lumMod val="50000"/>
                  </a:schemeClr>
                </a:solidFill>
                <a:latin typeface="Arial"/>
                <a:cs typeface="Arial"/>
              </a:rPr>
              <a:t>Subnetting</a:t>
            </a:r>
            <a:r>
              <a:rPr lang="en-US" sz="2000" dirty="0">
                <a:solidFill>
                  <a:schemeClr val="accent1">
                    <a:lumMod val="50000"/>
                  </a:schemeClr>
                </a:solidFill>
                <a:latin typeface="Arial"/>
                <a:cs typeface="Arial"/>
              </a:rPr>
              <a:t> allows for creating multiple logical networks from a single address block. </a:t>
            </a:r>
            <a:endParaRPr lang="en-US" sz="2000" dirty="0" smtClean="0">
              <a:solidFill>
                <a:schemeClr val="accent1">
                  <a:lumMod val="50000"/>
                </a:schemeClr>
              </a:solidFill>
              <a:latin typeface="Arial"/>
              <a:cs typeface="Arial"/>
            </a:endParaRPr>
          </a:p>
          <a:p>
            <a:endParaRPr lang="en-US" sz="2000" dirty="0">
              <a:solidFill>
                <a:schemeClr val="tx2">
                  <a:lumMod val="50000"/>
                  <a:lumOff val="50000"/>
                </a:schemeClr>
              </a:solidFill>
              <a:latin typeface="Arial"/>
              <a:cs typeface="Arial"/>
            </a:endParaRPr>
          </a:p>
          <a:p>
            <a:pPr marL="342900" indent="-342900">
              <a:buFont typeface="Arial"/>
              <a:buChar char="•"/>
            </a:pPr>
            <a:r>
              <a:rPr lang="en-US" sz="2000" dirty="0" smtClean="0">
                <a:solidFill>
                  <a:schemeClr val="tx2">
                    <a:lumMod val="50000"/>
                    <a:lumOff val="50000"/>
                  </a:schemeClr>
                </a:solidFill>
                <a:latin typeface="Arial"/>
                <a:cs typeface="Arial"/>
              </a:rPr>
              <a:t>Formula </a:t>
            </a:r>
            <a:r>
              <a:rPr lang="en-US" sz="2000" dirty="0">
                <a:solidFill>
                  <a:schemeClr val="tx2">
                    <a:lumMod val="50000"/>
                    <a:lumOff val="50000"/>
                  </a:schemeClr>
                </a:solidFill>
                <a:latin typeface="Arial"/>
                <a:cs typeface="Arial"/>
              </a:rPr>
              <a:t>for calculating subnets</a:t>
            </a:r>
          </a:p>
          <a:p>
            <a:endParaRPr lang="en-US" sz="2000" dirty="0">
              <a:latin typeface="Arial"/>
              <a:cs typeface="Arial"/>
            </a:endParaRPr>
          </a:p>
          <a:p>
            <a:r>
              <a:rPr lang="en-US" sz="2000" dirty="0" smtClean="0">
                <a:latin typeface="Arial"/>
                <a:cs typeface="Arial"/>
              </a:rPr>
              <a:t>	Use </a:t>
            </a:r>
            <a:r>
              <a:rPr lang="en-US" sz="2000" dirty="0">
                <a:latin typeface="Arial"/>
                <a:cs typeface="Arial"/>
              </a:rPr>
              <a:t>this formula to calculate the number of subnets: </a:t>
            </a:r>
          </a:p>
          <a:p>
            <a:endParaRPr lang="en-US" sz="2000" dirty="0">
              <a:latin typeface="Arial"/>
              <a:cs typeface="Arial"/>
            </a:endParaRPr>
          </a:p>
          <a:p>
            <a:r>
              <a:rPr lang="en-US" sz="2000" dirty="0" smtClean="0">
                <a:latin typeface="Arial"/>
                <a:cs typeface="Arial"/>
              </a:rPr>
              <a:t>	2</a:t>
            </a:r>
            <a:r>
              <a:rPr lang="en-US" sz="2000" dirty="0">
                <a:latin typeface="Arial"/>
                <a:cs typeface="Arial"/>
              </a:rPr>
              <a:t>^n where n = the number of bits </a:t>
            </a:r>
            <a:r>
              <a:rPr lang="en-US" sz="2000" dirty="0" smtClean="0">
                <a:latin typeface="Arial"/>
                <a:cs typeface="Arial"/>
              </a:rPr>
              <a:t>borrowed</a:t>
            </a:r>
          </a:p>
          <a:p>
            <a:endParaRPr lang="en-US" sz="2000" dirty="0">
              <a:latin typeface="Arial"/>
              <a:cs typeface="Arial"/>
            </a:endParaRPr>
          </a:p>
          <a:p>
            <a:pPr marL="342900" indent="-342900">
              <a:buFont typeface="Arial"/>
              <a:buChar char="•"/>
            </a:pPr>
            <a:r>
              <a:rPr lang="en-US" sz="2000" dirty="0">
                <a:solidFill>
                  <a:srgbClr val="3F8DE2"/>
                </a:solidFill>
                <a:latin typeface="Arial"/>
                <a:cs typeface="Arial"/>
              </a:rPr>
              <a:t>The number of hosts</a:t>
            </a:r>
          </a:p>
          <a:p>
            <a:endParaRPr lang="en-US" sz="2000" dirty="0">
              <a:latin typeface="Arial"/>
              <a:cs typeface="Arial"/>
            </a:endParaRPr>
          </a:p>
          <a:p>
            <a:r>
              <a:rPr lang="en-US" sz="2000" dirty="0" smtClean="0">
                <a:latin typeface="Arial"/>
                <a:cs typeface="Arial"/>
              </a:rPr>
              <a:t>	To </a:t>
            </a:r>
            <a:r>
              <a:rPr lang="en-US" sz="2000" dirty="0">
                <a:latin typeface="Arial"/>
                <a:cs typeface="Arial"/>
              </a:rPr>
              <a:t>calculate the number of hosts per network, we use the </a:t>
            </a:r>
            <a:r>
              <a:rPr lang="en-US" sz="2000" dirty="0" smtClean="0">
                <a:latin typeface="Arial"/>
                <a:cs typeface="Arial"/>
              </a:rPr>
              <a:t>	formula </a:t>
            </a:r>
            <a:r>
              <a:rPr lang="en-US" sz="2000" dirty="0">
                <a:latin typeface="Arial"/>
                <a:cs typeface="Arial"/>
              </a:rPr>
              <a:t>of 2^n - 2 where n = the number of bits left for hosts.</a:t>
            </a:r>
          </a:p>
          <a:p>
            <a:endParaRPr lang="en-US" sz="1600" dirty="0">
              <a:latin typeface="Arial"/>
              <a:cs typeface="Arial"/>
            </a:endParaRPr>
          </a:p>
        </p:txBody>
      </p:sp>
    </p:spTree>
    <p:extLst>
      <p:ext uri="{BB962C8B-B14F-4D97-AF65-F5344CB8AC3E}">
        <p14:creationId xmlns:p14="http://schemas.microsoft.com/office/powerpoint/2010/main" val="391673789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2701" y="107577"/>
            <a:ext cx="5384800" cy="552824"/>
          </a:xfrm>
        </p:spPr>
        <p:txBody>
          <a:bodyPr/>
          <a:lstStyle/>
          <a:p>
            <a:r>
              <a:rPr lang="en-US" sz="3200" dirty="0" smtClean="0">
                <a:latin typeface="Arial"/>
                <a:cs typeface="Arial"/>
              </a:rPr>
              <a:t>VLSM- </a:t>
            </a:r>
            <a:r>
              <a:rPr lang="en-US" sz="3200" dirty="0" err="1" smtClean="0">
                <a:latin typeface="Arial"/>
                <a:cs typeface="Arial"/>
              </a:rPr>
              <a:t>Subnetting</a:t>
            </a:r>
            <a:r>
              <a:rPr lang="en-US" sz="3200" dirty="0" smtClean="0">
                <a:latin typeface="Arial"/>
                <a:cs typeface="Arial"/>
              </a:rPr>
              <a:t> a Subnet</a:t>
            </a:r>
            <a:endParaRPr lang="en-US" sz="3200" dirty="0">
              <a:latin typeface="Arial"/>
              <a:cs typeface="Arial"/>
            </a:endParaRPr>
          </a:p>
        </p:txBody>
      </p:sp>
      <p:pic>
        <p:nvPicPr>
          <p:cNvPr id="4" name="Picture 3" descr="Untitled.tiff"/>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8433" y="1298375"/>
            <a:ext cx="8331199" cy="4107591"/>
          </a:xfrm>
          <a:prstGeom prst="rect">
            <a:avLst/>
          </a:prstGeom>
        </p:spPr>
      </p:pic>
      <p:sp>
        <p:nvSpPr>
          <p:cNvPr id="5" name="Rectangle 4"/>
          <p:cNvSpPr/>
          <p:nvPr/>
        </p:nvSpPr>
        <p:spPr>
          <a:xfrm>
            <a:off x="1384300" y="715545"/>
            <a:ext cx="7370231" cy="646331"/>
          </a:xfrm>
          <a:prstGeom prst="rect">
            <a:avLst/>
          </a:prstGeom>
        </p:spPr>
        <p:txBody>
          <a:bodyPr wrap="square">
            <a:spAutoFit/>
          </a:bodyPr>
          <a:lstStyle/>
          <a:p>
            <a:r>
              <a:rPr lang="en-US" dirty="0" err="1">
                <a:latin typeface="Arial"/>
                <a:cs typeface="Arial"/>
              </a:rPr>
              <a:t>Subnetting</a:t>
            </a:r>
            <a:r>
              <a:rPr lang="en-US" dirty="0">
                <a:latin typeface="Arial"/>
                <a:cs typeface="Arial"/>
              </a:rPr>
              <a:t> a subnet, or using Variable Length Subnet Mask (VLSM) was designed to maximize addressing efficiency.</a:t>
            </a:r>
          </a:p>
        </p:txBody>
      </p:sp>
    </p:spTree>
    <p:extLst>
      <p:ext uri="{BB962C8B-B14F-4D97-AF65-F5344CB8AC3E}">
        <p14:creationId xmlns:p14="http://schemas.microsoft.com/office/powerpoint/2010/main" val="344182183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1424"/>
          </a:xfrm>
        </p:spPr>
        <p:txBody>
          <a:bodyPr/>
          <a:lstStyle/>
          <a:p>
            <a:r>
              <a:rPr lang="en-US" dirty="0" smtClean="0">
                <a:latin typeface="Arial"/>
                <a:cs typeface="Arial"/>
              </a:rPr>
              <a:t>Testing the Network Layer</a:t>
            </a:r>
            <a:endParaRPr lang="en-US" dirty="0">
              <a:latin typeface="Arial"/>
              <a:cs typeface="Arial"/>
            </a:endParaRPr>
          </a:p>
        </p:txBody>
      </p:sp>
      <p:pic>
        <p:nvPicPr>
          <p:cNvPr id="4" name="Picture 5"/>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712913" y="1168400"/>
            <a:ext cx="5364162" cy="3981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80783431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79824"/>
          </a:xfrm>
        </p:spPr>
        <p:txBody>
          <a:bodyPr/>
          <a:lstStyle/>
          <a:p>
            <a:r>
              <a:rPr lang="en-US" dirty="0">
                <a:latin typeface="Arial" charset="0"/>
              </a:rPr>
              <a:t>Default Gateway</a:t>
            </a:r>
            <a:endParaRPr lang="en-GB" dirty="0"/>
          </a:p>
        </p:txBody>
      </p:sp>
      <p:sp>
        <p:nvSpPr>
          <p:cNvPr id="3" name="Content Placeholder 2"/>
          <p:cNvSpPr>
            <a:spLocks noGrp="1"/>
          </p:cNvSpPr>
          <p:nvPr>
            <p:ph idx="1"/>
          </p:nvPr>
        </p:nvSpPr>
        <p:spPr/>
        <p:txBody>
          <a:bodyPr/>
          <a:lstStyle/>
          <a:p>
            <a:pPr marL="0" indent="0">
              <a:buFont typeface="Wingdings" charset="0"/>
              <a:buNone/>
              <a:defRPr/>
            </a:pPr>
            <a:r>
              <a:rPr lang="en-US" dirty="0"/>
              <a:t>Hosts must maintain their own, local, routing table to ensure that network layer packets are directed to the correct destination network. The local table of the host typically contains:</a:t>
            </a:r>
          </a:p>
          <a:p>
            <a:pPr>
              <a:defRPr/>
            </a:pPr>
            <a:r>
              <a:rPr lang="en-US" dirty="0"/>
              <a:t>Direct connection</a:t>
            </a:r>
          </a:p>
          <a:p>
            <a:pPr>
              <a:defRPr/>
            </a:pPr>
            <a:r>
              <a:rPr lang="en-US" dirty="0"/>
              <a:t>Local network route</a:t>
            </a:r>
          </a:p>
          <a:p>
            <a:pPr>
              <a:defRPr/>
            </a:pPr>
            <a:r>
              <a:rPr lang="en-US" dirty="0"/>
              <a:t>Local default route</a:t>
            </a:r>
            <a:endParaRPr lang="en-US" dirty="0">
              <a:latin typeface="Arial" charset="0"/>
            </a:endParaRPr>
          </a:p>
        </p:txBody>
      </p:sp>
    </p:spTree>
    <p:extLst>
      <p:ext uri="{BB962C8B-B14F-4D97-AF65-F5344CB8AC3E}">
        <p14:creationId xmlns:p14="http://schemas.microsoft.com/office/powerpoint/2010/main" val="238817188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574" y="107576"/>
            <a:ext cx="7312025" cy="717924"/>
          </a:xfrm>
        </p:spPr>
        <p:txBody>
          <a:bodyPr/>
          <a:lstStyle/>
          <a:p>
            <a:r>
              <a:rPr lang="en-US" sz="3200" dirty="0" smtClean="0">
                <a:latin typeface="Arial"/>
                <a:cs typeface="Arial"/>
              </a:rPr>
              <a:t>Testing Connectivity to the Local LAN</a:t>
            </a:r>
            <a:endParaRPr lang="en-US" sz="3200" dirty="0">
              <a:latin typeface="Arial"/>
              <a:cs typeface="Arial"/>
            </a:endParaRPr>
          </a:p>
        </p:txBody>
      </p:sp>
      <p:pic>
        <p:nvPicPr>
          <p:cNvPr id="4" name="Picture 4"/>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778934" y="1176867"/>
            <a:ext cx="7636934" cy="387773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168910258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2947" y="402166"/>
            <a:ext cx="7757053" cy="558801"/>
          </a:xfrm>
        </p:spPr>
        <p:txBody>
          <a:bodyPr/>
          <a:lstStyle/>
          <a:p>
            <a:r>
              <a:rPr lang="en-US" sz="4000" dirty="0" smtClean="0">
                <a:latin typeface="Arial"/>
                <a:cs typeface="Arial"/>
              </a:rPr>
              <a:t>Ping and </a:t>
            </a:r>
            <a:r>
              <a:rPr lang="en-US" sz="4000" dirty="0" err="1">
                <a:latin typeface="Arial"/>
                <a:cs typeface="Arial"/>
              </a:rPr>
              <a:t>T</a:t>
            </a:r>
            <a:r>
              <a:rPr lang="en-US" sz="4000" dirty="0" err="1" smtClean="0">
                <a:latin typeface="Arial"/>
                <a:cs typeface="Arial"/>
              </a:rPr>
              <a:t>raceroute</a:t>
            </a:r>
            <a:r>
              <a:rPr lang="en-US" sz="4000" dirty="0" smtClean="0">
                <a:latin typeface="Arial"/>
                <a:cs typeface="Arial"/>
              </a:rPr>
              <a:t> Commands</a:t>
            </a:r>
            <a:endParaRPr lang="en-US" sz="4000" dirty="0">
              <a:latin typeface="Arial"/>
              <a:cs typeface="Arial"/>
            </a:endParaRPr>
          </a:p>
        </p:txBody>
      </p:sp>
      <p:pic>
        <p:nvPicPr>
          <p:cNvPr id="4" name="Picture 4"/>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132947" y="1329267"/>
            <a:ext cx="6889750" cy="36548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395627722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17924"/>
          </a:xfrm>
        </p:spPr>
        <p:txBody>
          <a:bodyPr/>
          <a:lstStyle/>
          <a:p>
            <a:r>
              <a:rPr lang="en-US" dirty="0">
                <a:latin typeface="Arial" charset="0"/>
              </a:rPr>
              <a:t>IPv4 Host Routing Table</a:t>
            </a:r>
            <a:endParaRPr lang="en-GB" dirty="0"/>
          </a:p>
        </p:txBody>
      </p:sp>
      <p:pic>
        <p:nvPicPr>
          <p:cNvPr id="4" name="Content Placeholder 1"/>
          <p:cNvPicPr>
            <a:picLocks noGrp="1" noChangeAspect="1"/>
          </p:cNvPicPr>
          <p:nvPr>
            <p:ph idx="1"/>
          </p:nvPr>
        </p:nvPicPr>
        <p:blipFill>
          <a:blip r:embed="rId3" cstate="email">
            <a:extLst>
              <a:ext uri="{28A0092B-C50C-407E-A947-70E740481C1C}">
                <a14:useLocalDpi xmlns:a14="http://schemas.microsoft.com/office/drawing/2010/main" val="0"/>
              </a:ext>
            </a:extLst>
          </a:blip>
          <a:srcRect l="-20932" r="-20932"/>
          <a:stretch>
            <a:fillRect/>
          </a:stretch>
        </p:blipFill>
        <p:spPr>
          <a:xfrm>
            <a:off x="441325" y="1041401"/>
            <a:ext cx="8004175" cy="4432300"/>
          </a:xfrm>
        </p:spPr>
      </p:pic>
    </p:spTree>
    <p:extLst>
      <p:ext uri="{BB962C8B-B14F-4D97-AF65-F5344CB8AC3E}">
        <p14:creationId xmlns:p14="http://schemas.microsoft.com/office/powerpoint/2010/main" val="14332647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0124"/>
          </a:xfrm>
        </p:spPr>
        <p:txBody>
          <a:bodyPr/>
          <a:lstStyle/>
          <a:p>
            <a:r>
              <a:rPr lang="en-US" sz="3600" dirty="0">
                <a:latin typeface="Arial" charset="0"/>
              </a:rPr>
              <a:t>IPv4 Router Routing Table</a:t>
            </a:r>
            <a:endParaRPr lang="en-GB" sz="3600" dirty="0"/>
          </a:p>
        </p:txBody>
      </p:sp>
      <p:grpSp>
        <p:nvGrpSpPr>
          <p:cNvPr id="4" name="Group 3"/>
          <p:cNvGrpSpPr/>
          <p:nvPr/>
        </p:nvGrpSpPr>
        <p:grpSpPr>
          <a:xfrm>
            <a:off x="1041400" y="630238"/>
            <a:ext cx="6848475" cy="1334319"/>
            <a:chOff x="323850" y="1227138"/>
            <a:chExt cx="7867650" cy="1598612"/>
          </a:xfrm>
        </p:grpSpPr>
        <p:cxnSp>
          <p:nvCxnSpPr>
            <p:cNvPr id="5" name="Straight Connector 4"/>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6" name="Straight Connector 5"/>
            <p:cNvCxnSpPr>
              <a:stCxn id="19" idx="3"/>
              <a:endCxn id="33" idx="1"/>
            </p:cNvCxnSpPr>
            <p:nvPr/>
          </p:nvCxnSpPr>
          <p:spPr bwMode="auto">
            <a:xfrm>
              <a:off x="7283450" y="2417763"/>
              <a:ext cx="409575" cy="11112"/>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7" name="Straight Connector 6"/>
            <p:cNvCxnSpPr>
              <a:stCxn id="16" idx="3"/>
              <a:endCxn id="31" idx="3"/>
            </p:cNvCxnSpPr>
            <p:nvPr/>
          </p:nvCxnSpPr>
          <p:spPr bwMode="auto">
            <a:xfrm flipV="1">
              <a:off x="7280275" y="1684338"/>
              <a:ext cx="896938" cy="1905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8" name="Freeform 9"/>
            <p:cNvSpPr>
              <a:spLocks/>
            </p:cNvSpPr>
            <p:nvPr/>
          </p:nvSpPr>
          <p:spPr bwMode="auto">
            <a:xfrm>
              <a:off x="3619500" y="1882775"/>
              <a:ext cx="1595438" cy="173038"/>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a:solidFill>
                <a:schemeClr val="accent2"/>
              </a:solidFill>
              <a:round/>
              <a:headEnd type="none" w="sm" len="sm"/>
              <a:tailEnd type="none" w="sm" len="sm"/>
            </a:ln>
            <a:extLst>
              <a:ext uri="{909E8E84-426E-40DD-AFC4-6F175D3DCCD1}">
                <a14:hiddenFill xmlns:a14="http://schemas.microsoft.com/office/drawing/2010/main">
                  <a:solidFill>
                    <a:srgbClr val="FFFFFF"/>
                  </a:solidFill>
                </a14:hiddenFill>
              </a:ext>
            </a:extLst>
          </p:spPr>
          <p:txBody>
            <a:bodyPr/>
            <a:lstStyle/>
            <a:p>
              <a:endParaRPr lang="en-US"/>
            </a:p>
          </p:txBody>
        </p:sp>
        <p:cxnSp>
          <p:nvCxnSpPr>
            <p:cNvPr id="9" name="Straight Connector 8"/>
            <p:cNvCxnSpPr>
              <a:stCxn id="13" idx="1"/>
              <a:endCxn id="41" idx="0"/>
            </p:cNvCxnSpPr>
            <p:nvPr/>
          </p:nvCxnSpPr>
          <p:spPr bwMode="auto">
            <a:xfrm flipV="1">
              <a:off x="1630363" y="1943100"/>
              <a:ext cx="1747837" cy="4794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0" name="Straight Connector 9"/>
            <p:cNvCxnSpPr>
              <a:stCxn id="11" idx="0"/>
              <a:endCxn id="41" idx="0"/>
            </p:cNvCxnSpPr>
            <p:nvPr/>
          </p:nvCxnSpPr>
          <p:spPr bwMode="auto">
            <a:xfrm>
              <a:off x="1998663" y="1524000"/>
              <a:ext cx="1379537" cy="41910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1"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15240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2"/>
            <p:cNvSpPr txBox="1">
              <a:spLocks noChangeArrowheads="1"/>
            </p:cNvSpPr>
            <p:nvPr/>
          </p:nvSpPr>
          <p:spPr bwMode="auto">
            <a:xfrm>
              <a:off x="1427163" y="1227138"/>
              <a:ext cx="1292225"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192.168.10.0/24</a:t>
              </a:r>
              <a:endParaRPr lang="en-CA" b="1"/>
            </a:p>
          </p:txBody>
        </p:sp>
        <p:pic>
          <p:nvPicPr>
            <p:cNvPr id="13"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630363" y="2265363"/>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4" name="Straight Connector 13"/>
            <p:cNvCxnSpPr>
              <a:stCxn id="19" idx="1"/>
              <a:endCxn id="18" idx="0"/>
            </p:cNvCxnSpPr>
            <p:nvPr/>
          </p:nvCxnSpPr>
          <p:spPr bwMode="auto">
            <a:xfrm flipH="1" flipV="1">
              <a:off x="5519738" y="1943100"/>
              <a:ext cx="1028700" cy="474663"/>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cxnSp>
          <p:nvCxnSpPr>
            <p:cNvPr id="15" name="Straight Connector 14"/>
            <p:cNvCxnSpPr>
              <a:stCxn id="16" idx="1"/>
            </p:cNvCxnSpPr>
            <p:nvPr/>
          </p:nvCxnSpPr>
          <p:spPr bwMode="auto">
            <a:xfrm flipH="1">
              <a:off x="5384800" y="1703388"/>
              <a:ext cx="1160463" cy="36512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pic>
          <p:nvPicPr>
            <p:cNvPr id="16" name="Picture 41"/>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5263" y="1546225"/>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5164138" y="1768475"/>
              <a:ext cx="693737"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TextBox 18"/>
            <p:cNvSpPr txBox="1">
              <a:spLocks noChangeArrowheads="1"/>
            </p:cNvSpPr>
            <p:nvPr/>
          </p:nvSpPr>
          <p:spPr bwMode="auto">
            <a:xfrm>
              <a:off x="5329238" y="194310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dirty="0">
                  <a:solidFill>
                    <a:schemeClr val="bg1"/>
                  </a:solidFill>
                </a:rPr>
                <a:t>R2</a:t>
              </a:r>
              <a:endParaRPr lang="en-CA" b="1" dirty="0">
                <a:solidFill>
                  <a:schemeClr val="bg1"/>
                </a:solidFill>
              </a:endParaRPr>
            </a:p>
          </p:txBody>
        </p:sp>
        <p:pic>
          <p:nvPicPr>
            <p:cNvPr id="19" name="Picture 19"/>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548438" y="2260600"/>
              <a:ext cx="735012"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TextBox 21"/>
            <p:cNvSpPr txBox="1">
              <a:spLocks noChangeArrowheads="1"/>
            </p:cNvSpPr>
            <p:nvPr/>
          </p:nvSpPr>
          <p:spPr bwMode="auto">
            <a:xfrm>
              <a:off x="6424613" y="1250950"/>
              <a:ext cx="952500"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10.1.1.0/24</a:t>
              </a:r>
              <a:endParaRPr lang="en-CA" b="1"/>
            </a:p>
          </p:txBody>
        </p:sp>
        <p:sp>
          <p:nvSpPr>
            <p:cNvPr id="21" name="TextBox 22"/>
            <p:cNvSpPr txBox="1">
              <a:spLocks noChangeArrowheads="1"/>
            </p:cNvSpPr>
            <p:nvPr/>
          </p:nvSpPr>
          <p:spPr bwMode="auto">
            <a:xfrm>
              <a:off x="6434138" y="2549525"/>
              <a:ext cx="9525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10.1.2.0/24</a:t>
              </a:r>
              <a:endParaRPr lang="en-CA" b="1"/>
            </a:p>
          </p:txBody>
        </p:sp>
        <p:sp>
          <p:nvSpPr>
            <p:cNvPr id="22" name="TextBox 23"/>
            <p:cNvSpPr txBox="1">
              <a:spLocks noChangeArrowheads="1"/>
            </p:cNvSpPr>
            <p:nvPr/>
          </p:nvSpPr>
          <p:spPr bwMode="auto">
            <a:xfrm>
              <a:off x="3690938" y="1482725"/>
              <a:ext cx="1590675"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t>209.165.200.224 /30</a:t>
              </a:r>
              <a:endParaRPr lang="en-CA" b="1"/>
            </a:p>
          </p:txBody>
        </p:sp>
        <p:sp>
          <p:nvSpPr>
            <p:cNvPr id="23" name="TextBox 24"/>
            <p:cNvSpPr txBox="1">
              <a:spLocks noChangeArrowheads="1"/>
            </p:cNvSpPr>
            <p:nvPr/>
          </p:nvSpPr>
          <p:spPr bwMode="auto">
            <a:xfrm>
              <a:off x="4754563" y="1811338"/>
              <a:ext cx="458787"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.226</a:t>
              </a:r>
              <a:endParaRPr lang="en-CA" sz="2000"/>
            </a:p>
          </p:txBody>
        </p:sp>
        <p:sp>
          <p:nvSpPr>
            <p:cNvPr id="24" name="Rectangle 25"/>
            <p:cNvSpPr>
              <a:spLocks noChangeArrowheads="1"/>
            </p:cNvSpPr>
            <p:nvPr/>
          </p:nvSpPr>
          <p:spPr bwMode="auto">
            <a:xfrm>
              <a:off x="1095375" y="1401763"/>
              <a:ext cx="381000"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25"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1458913"/>
              <a:ext cx="498475" cy="446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6" name="Straight Connector 25"/>
            <p:cNvCxnSpPr>
              <a:stCxn id="11" idx="1"/>
              <a:endCxn id="25" idx="3"/>
            </p:cNvCxnSpPr>
            <p:nvPr/>
          </p:nvCxnSpPr>
          <p:spPr bwMode="auto">
            <a:xfrm flipH="1">
              <a:off x="1196975" y="1681163"/>
              <a:ext cx="433388" cy="0"/>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27" name="Rectangle 28"/>
            <p:cNvSpPr>
              <a:spLocks noChangeArrowheads="1"/>
            </p:cNvSpPr>
            <p:nvPr/>
          </p:nvSpPr>
          <p:spPr bwMode="auto">
            <a:xfrm>
              <a:off x="1095375" y="2144713"/>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28"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698500" y="2201863"/>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9" name="Straight Connector 28"/>
            <p:cNvCxnSpPr>
              <a:stCxn id="13" idx="1"/>
              <a:endCxn id="28" idx="3"/>
            </p:cNvCxnSpPr>
            <p:nvPr/>
          </p:nvCxnSpPr>
          <p:spPr bwMode="auto">
            <a:xfrm flipH="1">
              <a:off x="1196975" y="2422525"/>
              <a:ext cx="433388" cy="3175"/>
            </a:xfrm>
            <a:prstGeom prst="line">
              <a:avLst/>
            </a:prstGeom>
            <a:ln>
              <a:headEnd type="none" w="med" len="med"/>
              <a:tailEnd type="none" w="med" len="med"/>
            </a:ln>
          </p:spPr>
          <p:style>
            <a:lnRef idx="2">
              <a:schemeClr val="dk1"/>
            </a:lnRef>
            <a:fillRef idx="0">
              <a:schemeClr val="dk1"/>
            </a:fillRef>
            <a:effectRef idx="1">
              <a:schemeClr val="dk1"/>
            </a:effectRef>
            <a:fontRef idx="minor">
              <a:schemeClr val="tx1"/>
            </a:fontRef>
          </p:style>
        </p:cxnSp>
        <p:sp>
          <p:nvSpPr>
            <p:cNvPr id="30" name="Rectangle 31"/>
            <p:cNvSpPr>
              <a:spLocks noChangeArrowheads="1"/>
            </p:cNvSpPr>
            <p:nvPr/>
          </p:nvSpPr>
          <p:spPr bwMode="auto">
            <a:xfrm>
              <a:off x="7394575" y="1409700"/>
              <a:ext cx="381000" cy="26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1"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78738" y="1460500"/>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 name="Rectangle 33"/>
            <p:cNvSpPr>
              <a:spLocks noChangeArrowheads="1"/>
            </p:cNvSpPr>
            <p:nvPr/>
          </p:nvSpPr>
          <p:spPr bwMode="auto">
            <a:xfrm>
              <a:off x="7408863" y="2147888"/>
              <a:ext cx="381000"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.10</a:t>
              </a:r>
            </a:p>
          </p:txBody>
        </p:sp>
        <p:pic>
          <p:nvPicPr>
            <p:cNvPr id="33" name="Picture 34"/>
            <p:cNvPicPr>
              <a:picLocks noChangeArrowheads="1"/>
            </p:cNvPicPr>
            <p:nvPr/>
          </p:nvPicPr>
          <p:blipFill>
            <a:blip r:embed="rId5" cstate="email">
              <a:extLst>
                <a:ext uri="{28A0092B-C50C-407E-A947-70E740481C1C}">
                  <a14:useLocalDpi xmlns:a14="http://schemas.microsoft.com/office/drawing/2010/main" val="0"/>
                </a:ext>
              </a:extLst>
            </a:blip>
            <a:srcRect/>
            <a:stretch>
              <a:fillRect/>
            </a:stretch>
          </p:blipFill>
          <p:spPr bwMode="auto">
            <a:xfrm>
              <a:off x="7693025" y="2205038"/>
              <a:ext cx="498475" cy="4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 name="TextBox 35"/>
            <p:cNvSpPr txBox="1">
              <a:spLocks noChangeArrowheads="1"/>
            </p:cNvSpPr>
            <p:nvPr/>
          </p:nvSpPr>
          <p:spPr bwMode="auto">
            <a:xfrm>
              <a:off x="5754688" y="1617663"/>
              <a:ext cx="30162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35" name="TextBox 36"/>
            <p:cNvSpPr txBox="1">
              <a:spLocks noChangeArrowheads="1"/>
            </p:cNvSpPr>
            <p:nvPr/>
          </p:nvSpPr>
          <p:spPr bwMode="auto">
            <a:xfrm>
              <a:off x="5761038" y="2133600"/>
              <a:ext cx="303212" cy="26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.1</a:t>
              </a:r>
              <a:endParaRPr lang="en-CA" sz="2000"/>
            </a:p>
          </p:txBody>
        </p:sp>
        <p:sp>
          <p:nvSpPr>
            <p:cNvPr id="36" name="TextBox 37"/>
            <p:cNvSpPr txBox="1">
              <a:spLocks noChangeArrowheads="1"/>
            </p:cNvSpPr>
            <p:nvPr/>
          </p:nvSpPr>
          <p:spPr bwMode="auto">
            <a:xfrm>
              <a:off x="2627313" y="2076450"/>
              <a:ext cx="488950" cy="430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.1</a:t>
              </a:r>
            </a:p>
            <a:p>
              <a:pPr algn="r"/>
              <a:r>
                <a:rPr lang="en-CA" sz="1100"/>
                <a:t>G0/1</a:t>
              </a:r>
              <a:endParaRPr lang="en-CA" sz="2000"/>
            </a:p>
          </p:txBody>
        </p:sp>
        <p:sp>
          <p:nvSpPr>
            <p:cNvPr id="37" name="TextBox 38"/>
            <p:cNvSpPr txBox="1">
              <a:spLocks noChangeArrowheads="1"/>
            </p:cNvSpPr>
            <p:nvPr/>
          </p:nvSpPr>
          <p:spPr bwMode="auto">
            <a:xfrm>
              <a:off x="3665538" y="1844675"/>
              <a:ext cx="592137"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100"/>
                <a:t>.225</a:t>
              </a:r>
            </a:p>
            <a:p>
              <a:r>
                <a:rPr lang="en-CA" sz="1100"/>
                <a:t>S0/0/0</a:t>
              </a:r>
              <a:endParaRPr lang="en-CA" sz="2000"/>
            </a:p>
          </p:txBody>
        </p:sp>
        <p:sp>
          <p:nvSpPr>
            <p:cNvPr id="38" name="TextBox 39"/>
            <p:cNvSpPr txBox="1">
              <a:spLocks noChangeArrowheads="1"/>
            </p:cNvSpPr>
            <p:nvPr/>
          </p:nvSpPr>
          <p:spPr bwMode="auto">
            <a:xfrm>
              <a:off x="2640013" y="1412875"/>
              <a:ext cx="488950"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r"/>
              <a:r>
                <a:rPr lang="en-CA" sz="1100"/>
                <a:t>G0/0</a:t>
              </a:r>
            </a:p>
            <a:p>
              <a:pPr algn="r"/>
              <a:r>
                <a:rPr lang="en-CA" sz="1100"/>
                <a:t>.1</a:t>
              </a:r>
              <a:endParaRPr lang="en-CA" sz="2000"/>
            </a:p>
          </p:txBody>
        </p:sp>
        <p:sp>
          <p:nvSpPr>
            <p:cNvPr id="39" name="Oval 38"/>
            <p:cNvSpPr/>
            <p:nvPr/>
          </p:nvSpPr>
          <p:spPr>
            <a:xfrm>
              <a:off x="2932113" y="1684338"/>
              <a:ext cx="830262" cy="576262"/>
            </a:xfrm>
            <a:prstGeom prst="ellipse">
              <a:avLst/>
            </a:prstGeom>
            <a:solidFill>
              <a:srgbClr val="FFC000">
                <a:alpha val="28000"/>
              </a:srgbClr>
            </a:solidFill>
            <a:ln w="9525">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defRPr/>
              </a:pPr>
              <a:endParaRPr lang="en-CA"/>
            </a:p>
          </p:txBody>
        </p:sp>
        <p:pic>
          <p:nvPicPr>
            <p:cNvPr id="40" name="Picture 37"/>
            <p:cNvPicPr>
              <a:picLocks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3022600" y="1768475"/>
              <a:ext cx="693738" cy="411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 name="TextBox 42"/>
            <p:cNvSpPr txBox="1">
              <a:spLocks noChangeArrowheads="1"/>
            </p:cNvSpPr>
            <p:nvPr/>
          </p:nvSpPr>
          <p:spPr bwMode="auto">
            <a:xfrm>
              <a:off x="3187700" y="1943100"/>
              <a:ext cx="381000"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r>
                <a:rPr lang="en-CA" sz="1200" b="1">
                  <a:solidFill>
                    <a:schemeClr val="bg1"/>
                  </a:solidFill>
                </a:rPr>
                <a:t>R1</a:t>
              </a:r>
              <a:endParaRPr lang="en-CA" b="1">
                <a:solidFill>
                  <a:schemeClr val="bg1"/>
                </a:solidFill>
              </a:endParaRPr>
            </a:p>
          </p:txBody>
        </p:sp>
        <p:sp>
          <p:nvSpPr>
            <p:cNvPr id="42" name="Rectangle 43"/>
            <p:cNvSpPr>
              <a:spLocks noChangeArrowheads="1"/>
            </p:cNvSpPr>
            <p:nvPr/>
          </p:nvSpPr>
          <p:spPr bwMode="auto">
            <a:xfrm>
              <a:off x="323850" y="1500188"/>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PC1</a:t>
              </a:r>
            </a:p>
          </p:txBody>
        </p:sp>
        <p:sp>
          <p:nvSpPr>
            <p:cNvPr id="43" name="Rectangle 44"/>
            <p:cNvSpPr>
              <a:spLocks noChangeArrowheads="1"/>
            </p:cNvSpPr>
            <p:nvPr/>
          </p:nvSpPr>
          <p:spPr bwMode="auto">
            <a:xfrm>
              <a:off x="323850" y="2246313"/>
              <a:ext cx="460375" cy="261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CA" sz="1100"/>
                <a:t>PC2</a:t>
              </a:r>
            </a:p>
          </p:txBody>
        </p:sp>
      </p:grpSp>
      <p:sp>
        <p:nvSpPr>
          <p:cNvPr id="44" name="TextBox 5"/>
          <p:cNvSpPr txBox="1">
            <a:spLocks noChangeArrowheads="1"/>
          </p:cNvSpPr>
          <p:nvPr/>
        </p:nvSpPr>
        <p:spPr bwMode="auto">
          <a:xfrm>
            <a:off x="1140892" y="1861978"/>
            <a:ext cx="6332538" cy="4103687"/>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txBody>
          <a:bodyPr/>
          <a:lstStyle>
            <a:lvl1pPr>
              <a:defRPr sz="2400">
                <a:solidFill>
                  <a:schemeClr val="tx1"/>
                </a:solidFill>
                <a:latin typeface="Arial" charset="0"/>
                <a:ea typeface="ＭＳ Ｐゴシック" charset="0"/>
                <a:cs typeface="ＭＳ Ｐゴシック" charset="0"/>
              </a:defRPr>
            </a:lvl1pPr>
            <a:lvl2pPr marL="742950" indent="-285750">
              <a:defRPr sz="2400">
                <a:solidFill>
                  <a:schemeClr val="tx1"/>
                </a:solidFill>
                <a:latin typeface="Arial" charset="0"/>
                <a:ea typeface="ＭＳ Ｐゴシック" charset="0"/>
              </a:defRPr>
            </a:lvl2pPr>
            <a:lvl3pPr marL="1143000" indent="-228600">
              <a:defRPr sz="2400">
                <a:solidFill>
                  <a:schemeClr val="tx1"/>
                </a:solidFill>
                <a:latin typeface="Arial" charset="0"/>
                <a:ea typeface="ＭＳ Ｐゴシック" charset="0"/>
              </a:defRPr>
            </a:lvl3pPr>
            <a:lvl4pPr marL="1600200" indent="-228600">
              <a:defRPr sz="2400">
                <a:solidFill>
                  <a:schemeClr val="tx1"/>
                </a:solidFill>
                <a:latin typeface="Arial" charset="0"/>
                <a:ea typeface="ＭＳ Ｐゴシック" charset="0"/>
              </a:defRPr>
            </a:lvl4pPr>
            <a:lvl5pPr marL="2057400" indent="-228600">
              <a:defRPr sz="2400">
                <a:solidFill>
                  <a:schemeClr val="tx1"/>
                </a:solidFill>
                <a:latin typeface="Arial" charset="0"/>
                <a:ea typeface="ＭＳ Ｐゴシック" charset="0"/>
              </a:defRPr>
            </a:lvl5pPr>
            <a:lvl6pPr marL="25146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pPr algn="l"/>
            <a:r>
              <a:rPr lang="en-CA" sz="1000" dirty="0" smtClean="0">
                <a:latin typeface="Courier New" charset="0"/>
                <a:cs typeface="Courier New" charset="0"/>
              </a:rPr>
              <a:t>R1#</a:t>
            </a:r>
            <a:r>
              <a:rPr lang="en-CA" sz="1000" b="1" dirty="0" smtClean="0">
                <a:latin typeface="Courier New" charset="0"/>
                <a:cs typeface="Courier New" charset="0"/>
              </a:rPr>
              <a:t>show </a:t>
            </a:r>
            <a:r>
              <a:rPr lang="en-CA" sz="1000" b="1" dirty="0" err="1" smtClean="0">
                <a:latin typeface="Courier New" charset="0"/>
                <a:cs typeface="Courier New" charset="0"/>
              </a:rPr>
              <a:t>ip</a:t>
            </a:r>
            <a:r>
              <a:rPr lang="en-CA" sz="1000" b="1" dirty="0" smtClean="0">
                <a:latin typeface="Courier New" charset="0"/>
                <a:cs typeface="Courier New" charset="0"/>
              </a:rPr>
              <a:t> route</a:t>
            </a:r>
          </a:p>
          <a:p>
            <a:pPr algn="l"/>
            <a:r>
              <a:rPr lang="en-CA" sz="1000" dirty="0" smtClean="0">
                <a:latin typeface="Courier New" charset="0"/>
                <a:cs typeface="Courier New" charset="0"/>
              </a:rPr>
              <a:t>Codes: L - local, C - connected, S - static, R - RIP, M - mobile, B - BGP</a:t>
            </a:r>
          </a:p>
          <a:p>
            <a:pPr algn="l"/>
            <a:r>
              <a:rPr lang="en-CA" sz="1000" dirty="0" smtClean="0">
                <a:latin typeface="Courier New" charset="0"/>
                <a:cs typeface="Courier New" charset="0"/>
              </a:rPr>
              <a:t>       D - EIGRP, EX - EIGRP external, O - OSPF, IA - OSPF inter area</a:t>
            </a:r>
          </a:p>
          <a:p>
            <a:pPr algn="l"/>
            <a:r>
              <a:rPr lang="en-CA" sz="1000" dirty="0" smtClean="0">
                <a:latin typeface="Courier New" charset="0"/>
                <a:cs typeface="Courier New" charset="0"/>
              </a:rPr>
              <a:t>       N1 - OSPF NSSA external type 1, N2 - OSPF NSSA external type 2</a:t>
            </a:r>
          </a:p>
          <a:p>
            <a:pPr algn="l"/>
            <a:r>
              <a:rPr lang="en-CA" sz="1000" dirty="0" smtClean="0">
                <a:latin typeface="Courier New" charset="0"/>
                <a:cs typeface="Courier New" charset="0"/>
              </a:rPr>
              <a:t>       E1 - OSPF external type 1, E2 - OSPF external type 2, E - EGP</a:t>
            </a:r>
          </a:p>
          <a:p>
            <a:pPr algn="l"/>
            <a:r>
              <a:rPr lang="en-CA" sz="1000" dirty="0" smtClean="0">
                <a:latin typeface="Courier New" charset="0"/>
                <a:cs typeface="Courier New" charset="0"/>
              </a:rPr>
              <a:t>       </a:t>
            </a:r>
            <a:r>
              <a:rPr lang="en-CA" sz="1000" dirty="0" err="1" smtClean="0">
                <a:latin typeface="Courier New" charset="0"/>
                <a:cs typeface="Courier New" charset="0"/>
              </a:rPr>
              <a:t>i</a:t>
            </a:r>
            <a:r>
              <a:rPr lang="en-CA" sz="1000" dirty="0" smtClean="0">
                <a:latin typeface="Courier New" charset="0"/>
                <a:cs typeface="Courier New" charset="0"/>
              </a:rPr>
              <a:t> - IS-IS, L1 - IS-IS level-1, L2 - IS-IS level-2, </a:t>
            </a:r>
            <a:r>
              <a:rPr lang="en-CA" sz="1000" dirty="0" err="1" smtClean="0">
                <a:latin typeface="Courier New" charset="0"/>
                <a:cs typeface="Courier New" charset="0"/>
              </a:rPr>
              <a:t>ia</a:t>
            </a:r>
            <a:r>
              <a:rPr lang="en-CA" sz="1000" dirty="0" smtClean="0">
                <a:latin typeface="Courier New" charset="0"/>
                <a:cs typeface="Courier New" charset="0"/>
              </a:rPr>
              <a:t> - IS-IS inter area</a:t>
            </a:r>
          </a:p>
          <a:p>
            <a:pPr algn="l"/>
            <a:r>
              <a:rPr lang="en-CA" sz="1000" dirty="0" smtClean="0">
                <a:latin typeface="Courier New" charset="0"/>
                <a:cs typeface="Courier New" charset="0"/>
              </a:rPr>
              <a:t>       * - candidate default, U - per-user static route, o - ODR</a:t>
            </a:r>
          </a:p>
          <a:p>
            <a:pPr algn="l"/>
            <a:r>
              <a:rPr lang="en-CA" sz="1000" dirty="0" smtClean="0">
                <a:latin typeface="Courier New" charset="0"/>
                <a:cs typeface="Courier New" charset="0"/>
              </a:rPr>
              <a:t>       P - periodic downloaded static route</a:t>
            </a:r>
          </a:p>
          <a:p>
            <a:pPr algn="l"/>
            <a:endParaRPr lang="en-CA" sz="1000" dirty="0" smtClean="0">
              <a:latin typeface="Courier New" charset="0"/>
              <a:cs typeface="Courier New" charset="0"/>
            </a:endParaRPr>
          </a:p>
          <a:p>
            <a:pPr algn="l"/>
            <a:r>
              <a:rPr lang="en-CA" sz="1000" dirty="0" smtClean="0">
                <a:latin typeface="Courier New" charset="0"/>
                <a:cs typeface="Courier New" charset="0"/>
              </a:rPr>
              <a:t>Gateway of last resort is not set</a:t>
            </a:r>
          </a:p>
          <a:p>
            <a:pPr algn="l"/>
            <a:endParaRPr lang="en-CA" sz="1000" dirty="0" smtClean="0">
              <a:latin typeface="Courier New" charset="0"/>
              <a:cs typeface="Courier New" charset="0"/>
            </a:endParaRPr>
          </a:p>
          <a:p>
            <a:pPr algn="l"/>
            <a:r>
              <a:rPr lang="en-CA" sz="1000" dirty="0" smtClean="0">
                <a:latin typeface="Courier New" charset="0"/>
                <a:cs typeface="Courier New" charset="0"/>
              </a:rPr>
              <a:t>     10.0.0.0/8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2 masks</a:t>
            </a:r>
          </a:p>
          <a:p>
            <a:pPr algn="l"/>
            <a:r>
              <a:rPr lang="en-CA" sz="1000" dirty="0" smtClean="0">
                <a:latin typeface="Courier New" charset="0"/>
                <a:cs typeface="Courier New" charset="0"/>
              </a:rPr>
              <a:t>D       10.1.1.0/24 [90/2170112] via 209.165.200.226, 00:00:05, Serial0/0/0</a:t>
            </a:r>
          </a:p>
          <a:p>
            <a:pPr algn="l"/>
            <a:r>
              <a:rPr lang="en-CA" sz="1000" dirty="0" smtClean="0">
                <a:latin typeface="Courier New" charset="0"/>
                <a:cs typeface="Courier New" charset="0"/>
              </a:rPr>
              <a:t>D       10.1.2.0/24 [90/2170112] via 209.165.200.226, 00:00:05, Serial0/0/0</a:t>
            </a:r>
          </a:p>
          <a:p>
            <a:pPr algn="l"/>
            <a:r>
              <a:rPr lang="en-CA" sz="1000" dirty="0" smtClean="0">
                <a:latin typeface="Courier New" charset="0"/>
                <a:cs typeface="Courier New" charset="0"/>
              </a:rPr>
              <a:t>     192.168.10.0/24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192.168.10.0/24 is directly connected, GigabitEthernet0/0</a:t>
            </a:r>
          </a:p>
          <a:p>
            <a:pPr algn="l"/>
            <a:r>
              <a:rPr lang="en-CA" sz="1000" dirty="0" smtClean="0">
                <a:latin typeface="Courier New" charset="0"/>
                <a:cs typeface="Courier New" charset="0"/>
              </a:rPr>
              <a:t>L       192.168.10.1/32 is directly connected, GigabitEthernet0/0</a:t>
            </a:r>
          </a:p>
          <a:p>
            <a:pPr algn="l"/>
            <a:r>
              <a:rPr lang="en-CA" sz="1000" dirty="0" smtClean="0">
                <a:latin typeface="Courier New" charset="0"/>
                <a:cs typeface="Courier New" charset="0"/>
              </a:rPr>
              <a:t>     192.168.11.0/24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192.168.11.0/24 is directly connected, GigabitEthernet0/1</a:t>
            </a:r>
          </a:p>
          <a:p>
            <a:pPr algn="l"/>
            <a:r>
              <a:rPr lang="en-CA" sz="1000" dirty="0" smtClean="0">
                <a:latin typeface="Courier New" charset="0"/>
                <a:cs typeface="Courier New" charset="0"/>
              </a:rPr>
              <a:t>L       192.168.11.1/32 is directly connected, GigabitEthernet0/1</a:t>
            </a:r>
          </a:p>
          <a:p>
            <a:pPr algn="l"/>
            <a:r>
              <a:rPr lang="en-CA" sz="1000" dirty="0" smtClean="0">
                <a:latin typeface="Courier New" charset="0"/>
                <a:cs typeface="Courier New" charset="0"/>
              </a:rPr>
              <a:t>     209.165.200.0/24 is variably </a:t>
            </a:r>
            <a:r>
              <a:rPr lang="en-CA" sz="1000" dirty="0" err="1" smtClean="0">
                <a:latin typeface="Courier New" charset="0"/>
                <a:cs typeface="Courier New" charset="0"/>
              </a:rPr>
              <a:t>subnetted</a:t>
            </a:r>
            <a:r>
              <a:rPr lang="en-CA" sz="1000" dirty="0" smtClean="0">
                <a:latin typeface="Courier New" charset="0"/>
                <a:cs typeface="Courier New" charset="0"/>
              </a:rPr>
              <a:t>, 2 subnets, 3 masks</a:t>
            </a:r>
          </a:p>
          <a:p>
            <a:pPr algn="l"/>
            <a:r>
              <a:rPr lang="en-CA" sz="1000" dirty="0" smtClean="0">
                <a:latin typeface="Courier New" charset="0"/>
                <a:cs typeface="Courier New" charset="0"/>
              </a:rPr>
              <a:t>C       209.165.200.224/30 is directly connected, Serial0/0/0</a:t>
            </a:r>
          </a:p>
          <a:p>
            <a:pPr algn="l"/>
            <a:r>
              <a:rPr lang="en-CA" sz="1000" dirty="0" smtClean="0">
                <a:latin typeface="Courier New" charset="0"/>
                <a:cs typeface="Courier New" charset="0"/>
              </a:rPr>
              <a:t>L       209.165.200.225/32 is directly connected, Serial0/0/0</a:t>
            </a:r>
          </a:p>
          <a:p>
            <a:pPr algn="l"/>
            <a:r>
              <a:rPr lang="en-CA" sz="1000" dirty="0" smtClean="0">
                <a:latin typeface="Courier New" charset="0"/>
                <a:cs typeface="Courier New" charset="0"/>
              </a:rPr>
              <a:t>R1#</a:t>
            </a:r>
            <a:endParaRPr lang="en-CA" sz="1000" dirty="0">
              <a:latin typeface="Courier New" charset="0"/>
              <a:cs typeface="Courier New" charset="0"/>
            </a:endParaRPr>
          </a:p>
        </p:txBody>
      </p:sp>
    </p:spTree>
    <p:extLst>
      <p:ext uri="{BB962C8B-B14F-4D97-AF65-F5344CB8AC3E}">
        <p14:creationId xmlns:p14="http://schemas.microsoft.com/office/powerpoint/2010/main" val="269271367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7899" y="107576"/>
            <a:ext cx="8077201" cy="679824"/>
          </a:xfrm>
        </p:spPr>
        <p:txBody>
          <a:bodyPr/>
          <a:lstStyle/>
          <a:p>
            <a:r>
              <a:rPr lang="en-GB" sz="2800" dirty="0" smtClean="0"/>
              <a:t>Translation Between Private &amp; Public Addresses</a:t>
            </a:r>
            <a:endParaRPr lang="en-GB" sz="2800" dirty="0"/>
          </a:p>
        </p:txBody>
      </p:sp>
      <p:sp>
        <p:nvSpPr>
          <p:cNvPr id="3" name="Content Placeholder 2"/>
          <p:cNvSpPr>
            <a:spLocks noGrp="1"/>
          </p:cNvSpPr>
          <p:nvPr>
            <p:ph idx="1"/>
          </p:nvPr>
        </p:nvSpPr>
        <p:spPr>
          <a:xfrm>
            <a:off x="549275" y="1054101"/>
            <a:ext cx="8042276" cy="4013199"/>
          </a:xfrm>
        </p:spPr>
        <p:txBody>
          <a:bodyPr/>
          <a:lstStyle/>
          <a:p>
            <a:pPr algn="just">
              <a:lnSpc>
                <a:spcPct val="90000"/>
              </a:lnSpc>
            </a:pPr>
            <a:r>
              <a:rPr lang="en-GB" dirty="0" smtClean="0"/>
              <a:t>NAT (</a:t>
            </a:r>
            <a:r>
              <a:rPr lang="en-GB" i="1" dirty="0" smtClean="0"/>
              <a:t>Network Address Translation</a:t>
            </a:r>
            <a:r>
              <a:rPr lang="en-GB" dirty="0" smtClean="0"/>
              <a:t>) is a method that enables hosts on private networks to communicate with hosts on the Internet.</a:t>
            </a:r>
          </a:p>
          <a:p>
            <a:pPr algn="just">
              <a:lnSpc>
                <a:spcPct val="90000"/>
              </a:lnSpc>
            </a:pPr>
            <a:r>
              <a:rPr lang="en-GB" dirty="0" smtClean="0"/>
              <a:t>NAT router has an external valid public IP address and internal private IP address. </a:t>
            </a:r>
          </a:p>
          <a:p>
            <a:pPr algn="just">
              <a:lnSpc>
                <a:spcPct val="90000"/>
              </a:lnSpc>
            </a:pPr>
            <a:r>
              <a:rPr lang="en-GB" dirty="0" smtClean="0"/>
              <a:t>IP addresses (and possibly port numbers) of IP datagram are replaced at the boundary of a private network (i.e. NAT device).</a:t>
            </a:r>
            <a:endParaRPr lang="en-US" dirty="0" smtClean="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7575" y="107576"/>
            <a:ext cx="8042276" cy="717924"/>
          </a:xfrm>
        </p:spPr>
        <p:txBody>
          <a:bodyPr/>
          <a:lstStyle/>
          <a:p>
            <a:r>
              <a:rPr lang="en-GB" sz="3600" dirty="0" smtClean="0"/>
              <a:t>Key features of NAT and NAT overload</a:t>
            </a:r>
            <a:endParaRPr lang="en-GB" sz="3600" dirty="0"/>
          </a:p>
        </p:txBody>
      </p:sp>
      <p:sp>
        <p:nvSpPr>
          <p:cNvPr id="4" name="Rectangle 3"/>
          <p:cNvSpPr txBox="1">
            <a:spLocks noChangeArrowheads="1"/>
          </p:cNvSpPr>
          <p:nvPr/>
        </p:nvSpPr>
        <p:spPr>
          <a:xfrm>
            <a:off x="655638" y="1392238"/>
            <a:ext cx="7940675" cy="5076825"/>
          </a:xfrm>
          <a:prstGeom prst="rect">
            <a:avLst/>
          </a:prstGeom>
        </p:spPr>
        <p:txBody>
          <a:bodyPr vert="horz" lIns="91440" tIns="45720" rIns="91440" bIns="45720" rtlCol="0">
            <a:normAutofit/>
          </a:bodyPr>
          <a:lstStyle/>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pic>
        <p:nvPicPr>
          <p:cNvPr id="5" name="Picture 4"/>
          <p:cNvPicPr>
            <a:picLocks noChangeAspect="1" noChangeArrowheads="1"/>
          </p:cNvPicPr>
          <p:nvPr/>
        </p:nvPicPr>
        <p:blipFill>
          <a:blip r:embed="rId2" cstate="print"/>
          <a:srcRect/>
          <a:stretch>
            <a:fillRect/>
          </a:stretch>
        </p:blipFill>
        <p:spPr bwMode="auto">
          <a:xfrm>
            <a:off x="233363" y="1736725"/>
            <a:ext cx="4011612" cy="2592388"/>
          </a:xfrm>
          <a:prstGeom prst="rect">
            <a:avLst/>
          </a:prstGeom>
          <a:noFill/>
          <a:ln w="9525" algn="ctr">
            <a:noFill/>
            <a:miter lim="800000"/>
            <a:headEnd/>
            <a:tailEnd/>
          </a:ln>
          <a:effectLst/>
        </p:spPr>
      </p:pic>
      <p:pic>
        <p:nvPicPr>
          <p:cNvPr id="6" name="Picture 5"/>
          <p:cNvPicPr>
            <a:picLocks noChangeAspect="1" noChangeArrowheads="1"/>
          </p:cNvPicPr>
          <p:nvPr/>
        </p:nvPicPr>
        <p:blipFill>
          <a:blip r:embed="rId3" cstate="print"/>
          <a:srcRect/>
          <a:stretch>
            <a:fillRect/>
          </a:stretch>
        </p:blipFill>
        <p:spPr bwMode="auto">
          <a:xfrm>
            <a:off x="4538664" y="825500"/>
            <a:ext cx="4421187" cy="2688431"/>
          </a:xfrm>
          <a:prstGeom prst="rect">
            <a:avLst/>
          </a:prstGeom>
          <a:noFill/>
          <a:ln w="9525" algn="ctr">
            <a:noFill/>
            <a:miter lim="800000"/>
            <a:headEnd/>
            <a:tailEnd/>
          </a:ln>
          <a:effectLst/>
        </p:spPr>
      </p:pic>
      <p:pic>
        <p:nvPicPr>
          <p:cNvPr id="7" name="Picture 6"/>
          <p:cNvPicPr>
            <a:picLocks noChangeAspect="1" noChangeArrowheads="1"/>
          </p:cNvPicPr>
          <p:nvPr/>
        </p:nvPicPr>
        <p:blipFill>
          <a:blip r:embed="rId4" cstate="print"/>
          <a:srcRect/>
          <a:stretch>
            <a:fillRect/>
          </a:stretch>
        </p:blipFill>
        <p:spPr bwMode="auto">
          <a:xfrm>
            <a:off x="4719639" y="3539331"/>
            <a:ext cx="4240212" cy="2155825"/>
          </a:xfrm>
          <a:prstGeom prst="rect">
            <a:avLst/>
          </a:prstGeom>
          <a:noFill/>
          <a:ln w="9525" algn="ctr">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475" y="107576"/>
            <a:ext cx="8042276" cy="921124"/>
          </a:xfrm>
        </p:spPr>
        <p:txBody>
          <a:bodyPr/>
          <a:lstStyle/>
          <a:p>
            <a:r>
              <a:rPr lang="en-GB" sz="3600" dirty="0" smtClean="0"/>
              <a:t>Advantages &amp; Disadvantages of NAT</a:t>
            </a:r>
            <a:endParaRPr lang="en-GB" sz="3600" dirty="0"/>
          </a:p>
        </p:txBody>
      </p:sp>
      <p:pic>
        <p:nvPicPr>
          <p:cNvPr id="4" name="Picture 4"/>
          <p:cNvPicPr>
            <a:picLocks noGrp="1" noChangeAspect="1" noChangeArrowheads="1"/>
          </p:cNvPicPr>
          <p:nvPr>
            <p:ph idx="1"/>
          </p:nvPr>
        </p:nvPicPr>
        <p:blipFill>
          <a:blip r:embed="rId2" cstate="print"/>
          <a:srcRect/>
          <a:stretch>
            <a:fillRect/>
          </a:stretch>
        </p:blipFill>
        <p:spPr bwMode="auto">
          <a:xfrm>
            <a:off x="758945" y="1079500"/>
            <a:ext cx="7622934" cy="4343400"/>
          </a:xfrm>
          <a:prstGeom prst="rect">
            <a:avLst/>
          </a:prstGeom>
          <a:noFill/>
          <a:ln w="9525" algn="ctr">
            <a:noFill/>
            <a:miter lim="800000"/>
            <a:headEnd/>
            <a:tailEnd/>
          </a:ln>
          <a:effectLst/>
        </p:spPr>
      </p:pic>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651000"/>
            <a:ext cx="8042276" cy="2451100"/>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Questions?</a:t>
            </a:r>
            <a:endParaRPr lang="en-US" sz="4800" dirty="0">
              <a:solidFill>
                <a:schemeClr val="tx2">
                  <a:lumMod val="90000"/>
                  <a:lumOff val="10000"/>
                </a:schemeClr>
              </a:solidFill>
              <a:latin typeface="Arial"/>
              <a:cs typeface="Arial"/>
            </a:endParaRPr>
          </a:p>
        </p:txBody>
      </p:sp>
    </p:spTree>
    <p:extLst>
      <p:ext uri="{BB962C8B-B14F-4D97-AF65-F5344CB8AC3E}">
        <p14:creationId xmlns:p14="http://schemas.microsoft.com/office/powerpoint/2010/main" val="378756834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5477</TotalTime>
  <Words>2245</Words>
  <Application>Microsoft Office PowerPoint</Application>
  <PresentationFormat>On-screen Show (4:3)</PresentationFormat>
  <Paragraphs>214</Paragraphs>
  <Slides>32</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32</vt:i4>
      </vt:variant>
    </vt:vector>
  </HeadingPairs>
  <TitlesOfParts>
    <vt:vector size="42" baseType="lpstr">
      <vt:lpstr>ＭＳ Ｐゴシック</vt:lpstr>
      <vt:lpstr>Arial</vt:lpstr>
      <vt:lpstr>Calibri</vt:lpstr>
      <vt:lpstr>Courier New</vt:lpstr>
      <vt:lpstr>News Gothic MT</vt:lpstr>
      <vt:lpstr>Symbol</vt:lpstr>
      <vt:lpstr>Times New Roman</vt:lpstr>
      <vt:lpstr>Wingdings</vt:lpstr>
      <vt:lpstr>Wingdings 2</vt:lpstr>
      <vt:lpstr>Breeze</vt:lpstr>
      <vt:lpstr>Network Management</vt:lpstr>
      <vt:lpstr>Importance of IP Address Management</vt:lpstr>
      <vt:lpstr>IP Addressing</vt:lpstr>
      <vt:lpstr>IPv4 Address</vt:lpstr>
      <vt:lpstr>Binary to Decimal Conversion</vt:lpstr>
      <vt:lpstr>Binary to Decimal example</vt:lpstr>
      <vt:lpstr>Types of Addresses</vt:lpstr>
      <vt:lpstr>Addresses for Different Purposes</vt:lpstr>
      <vt:lpstr>Addresses for Different Purposes</vt:lpstr>
      <vt:lpstr>Reserved IPv4 Addresses</vt:lpstr>
      <vt:lpstr>Public and Private Addresses</vt:lpstr>
      <vt:lpstr>Class Range</vt:lpstr>
      <vt:lpstr>Special IPv4 Addresses</vt:lpstr>
      <vt:lpstr>Legacy IPv4 Addressing</vt:lpstr>
      <vt:lpstr>Planning to Address the Network</vt:lpstr>
      <vt:lpstr>Static and Dynamic Addressing for End User</vt:lpstr>
      <vt:lpstr>Assigning Address to the Devices</vt:lpstr>
      <vt:lpstr>Who Assign IP addresses</vt:lpstr>
      <vt:lpstr>Subnet Mask</vt:lpstr>
      <vt:lpstr>ANDing</vt:lpstr>
      <vt:lpstr>Basic Subnetting</vt:lpstr>
      <vt:lpstr>VLSM- Subnetting a Subnet</vt:lpstr>
      <vt:lpstr>Testing the Network Layer</vt:lpstr>
      <vt:lpstr>Default Gateway</vt:lpstr>
      <vt:lpstr>Testing Connectivity to the Local LAN</vt:lpstr>
      <vt:lpstr>Ping and Traceroute Commands</vt:lpstr>
      <vt:lpstr>IPv4 Host Routing Table</vt:lpstr>
      <vt:lpstr>IPv4 Router Routing Table</vt:lpstr>
      <vt:lpstr>Translation Between Private &amp; Public Addresses</vt:lpstr>
      <vt:lpstr>Key features of NAT and NAT overload</vt:lpstr>
      <vt:lpstr>Advantages &amp; Disadvantages of NAT</vt:lpstr>
      <vt:lpstr>PowerPoint Presentation</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187</cp:revision>
  <dcterms:created xsi:type="dcterms:W3CDTF">2011-10-03T10:20:59Z</dcterms:created>
  <dcterms:modified xsi:type="dcterms:W3CDTF">2016-02-01T13:06:07Z</dcterms:modified>
</cp:coreProperties>
</file>