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sldIdLst>
    <p:sldId id="256" r:id="rId5"/>
    <p:sldId id="257" r:id="rId6"/>
    <p:sldId id="258" r:id="rId7"/>
    <p:sldId id="259" r:id="rId8"/>
    <p:sldId id="267" r:id="rId9"/>
    <p:sldId id="263" r:id="rId10"/>
    <p:sldId id="260" r:id="rId11"/>
    <p:sldId id="264" r:id="rId12"/>
    <p:sldId id="265" r:id="rId13"/>
    <p:sldId id="269" r:id="rId14"/>
    <p:sldId id="271" r:id="rId15"/>
    <p:sldId id="272" r:id="rId16"/>
    <p:sldId id="273" r:id="rId17"/>
    <p:sldId id="274" r:id="rId18"/>
    <p:sldId id="268" r:id="rId19"/>
    <p:sldId id="266" r:id="rId20"/>
    <p:sldId id="261" r:id="rId21"/>
    <p:sldId id="26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1B23D6-8158-4A88-8CE6-6BC53879D8A5}" v="20" vWet="22" dt="2023-11-06T12:03:10.963"/>
    <p1510:client id="{80231C51-50D5-C5F5-910D-5E4BA5B162A3}" v="20" dt="2023-11-06T11:56:01.925"/>
    <p1510:client id="{A2D5542A-7CE2-4E56-0759-F348C7A1723F}" v="29" dt="2023-11-06T12:01:50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4802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9498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8911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7261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4370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467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222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4467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00185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7290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42544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3862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89002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6552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01466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2609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811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4531B04-B3AA-42AF-82F8-33DD18383BE6}" type="datetimeFigureOut">
              <a:rPr lang="en-IN" smtClean="0"/>
              <a:t>06-11-2023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2B0D36-A2A5-442C-835D-C48F7013E91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5248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BA32A-056A-2C88-DA44-264EC970EE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1856099"/>
            <a:ext cx="8689976" cy="3302759"/>
          </a:xfrm>
        </p:spPr>
        <p:txBody>
          <a:bodyPr>
            <a:normAutofit fontScale="90000"/>
          </a:bodyPr>
          <a:lstStyle/>
          <a:p>
            <a:r>
              <a:rPr lang="en-IN" sz="4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FORENSICS</a:t>
            </a:r>
            <a:br>
              <a:rPr lang="en-IN" sz="4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4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(ACCA7031)</a:t>
            </a:r>
            <a:br>
              <a:rPr lang="en-IN" sz="4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sz="3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sz="3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3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INVESTIGATIVE PROCESS</a:t>
            </a:r>
            <a:r>
              <a:rPr lang="en-I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IN"/>
            </a:b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515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7BC94F-1408-7C78-2BA1-ADC9E33A30D1}"/>
              </a:ext>
            </a:extLst>
          </p:cNvPr>
          <p:cNvSpPr txBox="1"/>
          <p:nvPr/>
        </p:nvSpPr>
        <p:spPr>
          <a:xfrm>
            <a:off x="1064530" y="812004"/>
            <a:ext cx="985368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3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  <a:r>
              <a:rPr lang="en-IN" sz="36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ENSURING INTEGRITY</a:t>
            </a:r>
          </a:p>
          <a:p>
            <a:pPr>
              <a:lnSpc>
                <a:spcPct val="150000"/>
              </a:lnSpc>
            </a:pPr>
            <a:r>
              <a:rPr lang="en-IN" sz="3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STEPS :</a:t>
            </a:r>
          </a:p>
          <a:p>
            <a:pPr marL="342891" indent="-342891">
              <a:lnSpc>
                <a:spcPct val="150000"/>
              </a:lnSpc>
              <a:buAutoNum type="arabicPeriod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Access Control</a:t>
            </a:r>
          </a:p>
          <a:p>
            <a:pPr marL="342891" indent="-342891">
              <a:buAutoNum type="arabicPeriod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Backup and Recovery</a:t>
            </a:r>
          </a:p>
          <a:p>
            <a:pPr marL="342891" indent="-342891">
              <a:buAutoNum type="arabicPeriod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Hashing and Digital Signature</a:t>
            </a:r>
          </a:p>
          <a:p>
            <a:pPr marL="342891" indent="-342891">
              <a:buAutoNum type="arabicPeriod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Auditing</a:t>
            </a:r>
          </a:p>
          <a:p>
            <a:pPr marL="342891" indent="-342891">
              <a:buAutoNum type="arabicPeriod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Data validation</a:t>
            </a:r>
          </a:p>
        </p:txBody>
      </p:sp>
    </p:spTree>
    <p:extLst>
      <p:ext uri="{BB962C8B-B14F-4D97-AF65-F5344CB8AC3E}">
        <p14:creationId xmlns:p14="http://schemas.microsoft.com/office/powerpoint/2010/main" val="3024538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C0090D-C2E5-0B0D-68C4-E398E8F5D448}"/>
              </a:ext>
            </a:extLst>
          </p:cNvPr>
          <p:cNvSpPr txBox="1"/>
          <p:nvPr/>
        </p:nvSpPr>
        <p:spPr>
          <a:xfrm>
            <a:off x="846165" y="1460314"/>
            <a:ext cx="10658903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32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</a:t>
            </a:r>
            <a:r>
              <a:rPr lang="en-IN" sz="3200" b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USING WINDOWS REGISTRY</a:t>
            </a:r>
          </a:p>
          <a:p>
            <a:endParaRPr lang="en-IN" sz="2400" b="1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Preventing data write access to external storage devices through the Windows Registry. </a:t>
            </a:r>
          </a:p>
          <a:p>
            <a:endParaRPr lang="en-IN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891" indent="-342891">
              <a:buFont typeface="Wingdings" panose="05000000000000000000" pitchFamily="2" charset="2"/>
              <a:buChar char="v"/>
            </a:pPr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Access Windows Registry</a:t>
            </a:r>
          </a:p>
          <a:p>
            <a:pPr marL="342891" indent="-342891">
              <a:buFont typeface="Wingdings" panose="05000000000000000000" pitchFamily="2" charset="2"/>
              <a:buChar char="v"/>
            </a:pPr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Navigate to USB Write Protection Key: `HKEY_LOCAL_MACHINE\SYSTEM\</a:t>
            </a:r>
            <a:r>
              <a:rPr lang="en-IN" sz="240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CurrentControlSet</a:t>
            </a:r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\Control\</a:t>
            </a:r>
            <a:r>
              <a:rPr lang="en-IN" sz="240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StorageDevicePolicies</a:t>
            </a:r>
            <a:endParaRPr lang="en-IN" sz="240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891" indent="-342891">
              <a:buFont typeface="Wingdings" panose="05000000000000000000" pitchFamily="2" charset="2"/>
              <a:buChar char="v"/>
            </a:pPr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Create or Modify DWORD Value:</a:t>
            </a:r>
          </a:p>
          <a:p>
            <a:pPr marL="342891" indent="-342891">
              <a:buFont typeface="Wingdings" panose="05000000000000000000" pitchFamily="2" charset="2"/>
              <a:buChar char="v"/>
            </a:pPr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Restart Your System</a:t>
            </a:r>
          </a:p>
          <a:p>
            <a:pPr marL="342891" indent="-342891">
              <a:buFont typeface="Wingdings" panose="05000000000000000000" pitchFamily="2" charset="2"/>
              <a:buChar char="v"/>
            </a:pPr>
            <a:r>
              <a:rPr lang="en-IN" sz="2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Test Write Protection</a:t>
            </a:r>
            <a:endParaRPr lang="en-IN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3968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with a white box&#10;&#10;Description automatically generated">
            <a:extLst>
              <a:ext uri="{FF2B5EF4-FFF2-40B4-BE49-F238E27FC236}">
                <a16:creationId xmlns:a16="http://schemas.microsoft.com/office/drawing/2014/main" id="{C6C1DA6F-D1A4-A548-A30E-BABF1E328F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960" y="323850"/>
            <a:ext cx="7614920" cy="57111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83F779-97DB-111F-F26E-5C6CF361DD50}"/>
              </a:ext>
            </a:extLst>
          </p:cNvPr>
          <p:cNvSpPr txBox="1"/>
          <p:nvPr/>
        </p:nvSpPr>
        <p:spPr>
          <a:xfrm>
            <a:off x="4368800" y="6235938"/>
            <a:ext cx="4216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Write to Protection Error</a:t>
            </a:r>
          </a:p>
        </p:txBody>
      </p:sp>
    </p:spTree>
    <p:extLst>
      <p:ext uri="{BB962C8B-B14F-4D97-AF65-F5344CB8AC3E}">
        <p14:creationId xmlns:p14="http://schemas.microsoft.com/office/powerpoint/2010/main" val="3123962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shot of a black screen&#10;&#10;Description automatically generated">
            <a:extLst>
              <a:ext uri="{FF2B5EF4-FFF2-40B4-BE49-F238E27FC236}">
                <a16:creationId xmlns:a16="http://schemas.microsoft.com/office/drawing/2014/main" id="{82D489A3-B212-5AA4-7E71-D83AD0C44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233680"/>
            <a:ext cx="6326293" cy="474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94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D9D84C9B-D702-F6CB-C784-7B3EC8DFB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350520"/>
            <a:ext cx="7548880" cy="56616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282377-3E53-474D-E371-DDD22784F634}"/>
              </a:ext>
            </a:extLst>
          </p:cNvPr>
          <p:cNvSpPr txBox="1"/>
          <p:nvPr/>
        </p:nvSpPr>
        <p:spPr>
          <a:xfrm>
            <a:off x="4267200" y="6268720"/>
            <a:ext cx="39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Write Protection Remove</a:t>
            </a:r>
          </a:p>
        </p:txBody>
      </p:sp>
    </p:spTree>
    <p:extLst>
      <p:ext uri="{BB962C8B-B14F-4D97-AF65-F5344CB8AC3E}">
        <p14:creationId xmlns:p14="http://schemas.microsoft.com/office/powerpoint/2010/main" val="1849941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pic>
        <p:nvPicPr>
          <p:cNvPr id="24" name="Picture 23" descr="Gros plan de l'objectif d’un appareil photo">
            <a:extLst>
              <a:ext uri="{FF2B5EF4-FFF2-40B4-BE49-F238E27FC236}">
                <a16:creationId xmlns:a16="http://schemas.microsoft.com/office/drawing/2014/main" id="{75511AA4-FAC1-B328-9F9B-4F37D01C40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l="57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58CF6ED-5EBA-FB0D-7A2A-9B2F186C6D7D}"/>
              </a:ext>
            </a:extLst>
          </p:cNvPr>
          <p:cNvSpPr txBox="1"/>
          <p:nvPr/>
        </p:nvSpPr>
        <p:spPr>
          <a:xfrm>
            <a:off x="2928401" y="1380068"/>
            <a:ext cx="8574622" cy="26161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6000" b="1" i="0">
                <a:ln w="3175" cmpd="sng">
                  <a:noFill/>
                </a:ln>
                <a:latin typeface="+mj-lt"/>
                <a:ea typeface="+mj-ea"/>
                <a:cs typeface="+mj-cs"/>
              </a:rPr>
              <a:t>Image Acquistion</a:t>
            </a:r>
            <a:r>
              <a:rPr lang="en-US" sz="600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  <a:br>
              <a:rPr lang="en-US" sz="6000">
                <a:ln w="3175" cmpd="sng">
                  <a:noFill/>
                </a:ln>
                <a:latin typeface="+mj-lt"/>
                <a:ea typeface="+mj-ea"/>
                <a:cs typeface="+mj-cs"/>
              </a:rPr>
            </a:br>
            <a:endParaRPr lang="en-US" sz="600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92270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shot of a computer program&#10;&#10;Description automatically generated">
            <a:extLst>
              <a:ext uri="{FF2B5EF4-FFF2-40B4-BE49-F238E27FC236}">
                <a16:creationId xmlns:a16="http://schemas.microsoft.com/office/drawing/2014/main" id="{C25D889A-B0EA-625F-A341-5803909E6F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40" y="243840"/>
            <a:ext cx="5019040" cy="3764280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15A67FC-E657-DB5F-2009-A2618B68FC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5892" y="1920240"/>
            <a:ext cx="6394027" cy="479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760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C94C5D2E-9E47-5A70-DC09-2F1E8D586B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0160" y="518160"/>
            <a:ext cx="6939280" cy="5204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7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199F972A-B6A5-9700-FEFC-175FD90FEA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9739" y="1192695"/>
            <a:ext cx="7951304" cy="4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5211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0AE90EB0-FD2D-D170-B434-59BC84AF2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1085022"/>
            <a:ext cx="8150086" cy="4588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4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B01DC20A-2759-DCDD-5A06-3694446EF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1308652"/>
            <a:ext cx="7777369" cy="4373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445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7F0BCC6D-AEE2-B476-235A-E973B7A15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9435" y="1399761"/>
            <a:ext cx="7752521" cy="4364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488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E52449-747D-7DA9-1E96-0E6867ABD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162" y="1371600"/>
            <a:ext cx="410567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7488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a document&#10;&#10;Description automatically generated">
            <a:extLst>
              <a:ext uri="{FF2B5EF4-FFF2-40B4-BE49-F238E27FC236}">
                <a16:creationId xmlns:a16="http://schemas.microsoft.com/office/drawing/2014/main" id="{C91D79A2-2DEA-252D-E3DC-56189B1F55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931" y="458840"/>
            <a:ext cx="10317015" cy="656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608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31FAB3B0-5A10-7CFA-D795-BA95CA06A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40" y="134471"/>
            <a:ext cx="5973303" cy="6372577"/>
          </a:xfrm>
          <a:prstGeom prst="rect">
            <a:avLst/>
          </a:prstGeom>
        </p:spPr>
      </p:pic>
      <p:pic>
        <p:nvPicPr>
          <p:cNvPr id="3" name="Picture 2" descr="A screenshot of a document&#10;&#10;Description automatically generated">
            <a:extLst>
              <a:ext uri="{FF2B5EF4-FFF2-40B4-BE49-F238E27FC236}">
                <a16:creationId xmlns:a16="http://schemas.microsoft.com/office/drawing/2014/main" id="{ADD4F7C5-23D2-397D-637B-00B87B691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5941" y="139119"/>
            <a:ext cx="5561427" cy="6381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520EEA-512F-8405-ED34-54994725BF3A}"/>
              </a:ext>
            </a:extLst>
          </p:cNvPr>
          <p:cNvSpPr txBox="1"/>
          <p:nvPr/>
        </p:nvSpPr>
        <p:spPr>
          <a:xfrm>
            <a:off x="4714240" y="2245360"/>
            <a:ext cx="4714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419817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9B94DA-4CB0-243E-DDFF-F3293D01CE81}"/>
              </a:ext>
            </a:extLst>
          </p:cNvPr>
          <p:cNvSpPr txBox="1"/>
          <p:nvPr/>
        </p:nvSpPr>
        <p:spPr>
          <a:xfrm>
            <a:off x="5130800" y="2580640"/>
            <a:ext cx="44951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10942154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8" ma:contentTypeDescription="Create a new document." ma:contentTypeScope="" ma:versionID="0bceae866072a1dc4feec233736c7e59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0a7f5abbaa0054acf30e4012ceff4546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559E9CD-995E-4BB3-AB05-8FAB5D9DB7FD}">
  <ds:schemaRefs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DBCF7A-D6EB-4E1C-AEE9-E7E62847C5CA}">
  <ds:schemaRefs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09B1C89-386D-46DE-8BA2-657B16A7C6B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Parallax</vt:lpstr>
      <vt:lpstr>DIGITAL FORENSICS  (ACCA7031)   INVESTIGATIVE PROCESS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Forensics  (ACCA7031)   Investigative Process  </dc:title>
  <dc:creator>Sravanthi Silveru (2228080)</dc:creator>
  <cp:revision>33</cp:revision>
  <dcterms:created xsi:type="dcterms:W3CDTF">2023-11-02T14:33:14Z</dcterms:created>
  <dcterms:modified xsi:type="dcterms:W3CDTF">2023-11-06T12:04:39Z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