
<file path=[Content_Types].xml><?xml version="1.0" encoding="utf-8"?>
<Types xmlns="http://schemas.openxmlformats.org/package/2006/content-types">
  <Default Extension="rels" ContentType="application/vnd.openxmlformats-package.relationships+xml"/>
  <Override PartName="/ppt/slides/slide14.xml" ContentType="application/vnd.openxmlformats-officedocument.presentationml.slide+xml"/>
  <Override PartName="/ppt/slides/slide62.xml" ContentType="application/vnd.openxmlformats-officedocument.presentationml.slide+xml"/>
  <Override PartName="/ppt/embeddings/oleObject1.bin" ContentType="application/vnd.openxmlformats-officedocument.oleObject"/>
  <Default Extension="xml" ContentType="application/xml"/>
  <Override PartName="/ppt/slides/slide45.xml" ContentType="application/vnd.openxmlformats-officedocument.presentationml.slide+xml"/>
  <Override PartName="/ppt/tableStyles.xml" ContentType="application/vnd.openxmlformats-officedocument.presentationml.tableStyles+xml"/>
  <Override PartName="/ppt/notesSlides/notesSlide1.xml" ContentType="application/vnd.openxmlformats-officedocument.presentationml.notesSlide+xml"/>
  <Override PartName="/ppt/slides/slide28.xml" ContentType="application/vnd.openxmlformats-officedocument.presentationml.slide+xml"/>
  <Override PartName="/ppt/slides/slide54.xml" ContentType="application/vnd.openxmlformats-officedocument.presentationml.slide+xml"/>
  <Override PartName="/ppt/slides/slide21.xml" ContentType="application/vnd.openxmlformats-officedocument.presentationml.slide+xml"/>
  <Override PartName="/ppt/slides/slide37.xml" ContentType="application/vnd.openxmlformats-officedocument.presentationml.slide+xml"/>
  <Override PartName="/ppt/slides/slide5.xml" ContentType="application/vnd.openxmlformats-officedocument.presentationml.slide+xml"/>
  <Override PartName="/ppt/slideLayouts/slideLayout5.xml" ContentType="application/vnd.openxmlformats-officedocument.presentationml.slideLayout+xml"/>
  <Override PartName="/ppt/slides/slide30.xml" ContentType="application/vnd.openxmlformats-officedocument.presentationml.slide+xml"/>
  <Override PartName="/ppt/slides/slide13.xml" ContentType="application/vnd.openxmlformats-officedocument.presentationml.slide+xml"/>
  <Override PartName="/ppt/slideMasters/slideMaster1.xml" ContentType="application/vnd.openxmlformats-officedocument.presentationml.slideMaster+xml"/>
  <Override PartName="/docProps/core.xml" ContentType="application/vnd.openxmlformats-package.core-properties+xml"/>
  <Override PartName="/ppt/slides/slide61.xml" ContentType="application/vnd.openxmlformats-officedocument.presentationml.slide+xml"/>
  <Override PartName="/ppt/slides/slide44.xml" ContentType="application/vnd.openxmlformats-officedocument.presentationml.slide+xml"/>
  <Override PartName="/ppt/slides/slide27.xml" ContentType="application/vnd.openxmlformats-officedocument.presentationml.slide+xml"/>
  <Override PartName="/ppt/slides/slide53.xml" ContentType="application/vnd.openxmlformats-officedocument.presentationml.slide+xml"/>
  <Default Extension="vml" ContentType="application/vnd.openxmlformats-officedocument.vmlDrawing"/>
  <Override PartName="/ppt/slides/slide20.xml" ContentType="application/vnd.openxmlformats-officedocument.presentationml.slide+xml"/>
  <Override PartName="/ppt/slides/slide36.xml" ContentType="application/vnd.openxmlformats-officedocument.presentationml.slide+xml"/>
  <Default Extension="emf" ContentType="image/x-emf"/>
  <Override PartName="/ppt/slides/slide4.xml" ContentType="application/vnd.openxmlformats-officedocument.presentationml.slide+xml"/>
  <Override PartName="/ppt/slides/slide19.xml" ContentType="application/vnd.openxmlformats-officedocument.presentationml.slide+xml"/>
  <Override PartName="/ppt/slideLayouts/slideLayout4.xml" ContentType="application/vnd.openxmlformats-officedocument.presentationml.slideLayout+xml"/>
  <Default Extension="png" ContentType="image/png"/>
  <Override PartName="/ppt/slides/slide12.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slides/slide43.xml" ContentType="application/vnd.openxmlformats-officedocument.presentationml.slide+xml"/>
  <Override PartName="/ppt/slides/slide59.xml" ContentType="application/vnd.openxmlformats-officedocument.presentationml.slide+xml"/>
  <Override PartName="/ppt/slides/slide26.xml" ContentType="application/vnd.openxmlformats-officedocument.presentationml.slide+xml"/>
  <Override PartName="/ppt/slides/slide52.xml" ContentType="application/vnd.openxmlformats-officedocument.presentationml.slide+xml"/>
  <Override PartName="/ppt/slides/slide35.xml" ContentType="application/vnd.openxmlformats-officedocument.presentationml.slide+xml"/>
  <Override PartName="/ppt/slides/slide3.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11.xml" ContentType="application/vnd.openxmlformats-officedocument.presentationml.slide+xml"/>
  <Override PartName="/ppt/slides/slide49.xml" ContentType="application/vnd.openxmlformats-officedocument.presentationml.slide+xml"/>
  <Override PartName="/ppt/slides/slide42.xml" ContentType="application/vnd.openxmlformats-officedocument.presentationml.slide+xml"/>
  <Override PartName="/ppt/slides/slide58.xml" ContentType="application/vnd.openxmlformats-officedocument.presentationml.slide+xml"/>
  <Override PartName="/ppt/slides/slide25.xml" ContentType="application/vnd.openxmlformats-officedocument.presentationml.slide+xml"/>
  <Override PartName="/ppt/slides/slide51.xml" ContentType="application/vnd.openxmlformats-officedocument.presentationml.slide+xml"/>
  <Override PartName="/ppt/slides/slide9.xml" ContentType="application/vnd.openxmlformats-officedocument.presentationml.slide+xml"/>
  <Override PartName="/ppt/slideLayouts/slideLayout9.xml" ContentType="application/vnd.openxmlformats-officedocument.presentationml.slideLayout+xml"/>
  <Override PartName="/ppt/slides/slide34.xml" ContentType="application/vnd.openxmlformats-officedocument.presentationml.slide+xml"/>
  <Override PartName="/ppt/slides/slide2.xml" ContentType="application/vnd.openxmlformats-officedocument.presentationml.slide+xml"/>
  <Default Extension="xls" ContentType="application/vnd.ms-excel"/>
  <Override PartName="/ppt/slideLayouts/slideLayout2.xml" ContentType="application/vnd.openxmlformats-officedocument.presentationml.slideLayout+xml"/>
  <Override PartName="/ppt/slides/slide17.xml" ContentType="application/vnd.openxmlformats-officedocument.presentationml.slide+xml"/>
  <Override PartName="/ppt/slides/slide10.xml" ContentType="application/vnd.openxmlformats-officedocument.presentationml.slide+xml"/>
  <Override PartName="/docProps/app.xml" ContentType="application/vnd.openxmlformats-officedocument.extended-properties+xml"/>
  <Override PartName="/ppt/slides/slide48.xml" ContentType="application/vnd.openxmlformats-officedocument.presentationml.slide+xml"/>
  <Override PartName="/ppt/slides/slide41.xml" ContentType="application/vnd.openxmlformats-officedocument.presentationml.slide+xml"/>
  <Override PartName="/ppt/slides/slide57.xml" ContentType="application/vnd.openxmlformats-officedocument.presentationml.slide+xml"/>
  <Override PartName="/ppt/slides/slide24.xml" ContentType="application/vnd.openxmlformats-officedocument.presentationml.slide+xml"/>
  <Override PartName="/ppt/slides/slide50.xml" ContentType="application/vnd.openxmlformats-officedocument.presentationml.slide+xml"/>
  <Override PartName="/ppt/slides/slide8.xml" ContentType="application/vnd.openxmlformats-officedocument.presentationml.slide+xml"/>
  <Override PartName="/ppt/slideLayouts/slideLayout8.xml" ContentType="application/vnd.openxmlformats-officedocument.presentationml.slideLayout+xml"/>
  <Override PartName="/ppt/slides/slide33.xml" ContentType="application/vnd.openxmlformats-officedocument.presentationml.slide+xml"/>
  <Override PartName="/ppt/slides/slide1.xml" ContentType="application/vnd.openxmlformats-officedocument.presentationml.slide+xml"/>
  <Override PartName="/ppt/slideLayouts/slideLayout1.xml" ContentType="application/vnd.openxmlformats-officedocument.presentationml.slideLayout+xml"/>
  <Override PartName="/ppt/slides/slide16.xml" ContentType="application/vnd.openxmlformats-officedocument.presentationml.slide+xml"/>
  <Override PartName="/ppt/viewProps.xml" ContentType="application/vnd.openxmlformats-officedocument.presentationml.viewProps+xml"/>
  <Default Extension="jpeg" ContentType="image/jpeg"/>
  <Override PartName="/ppt/slides/slide47.xml" ContentType="application/vnd.openxmlformats-officedocument.presentationml.slide+xml"/>
  <Override PartName="/ppt/notesSlides/notesSlide3.xml" ContentType="application/vnd.openxmlformats-officedocument.presentationml.notesSlide+xml"/>
  <Override PartName="/ppt/slides/slide40.xml" ContentType="application/vnd.openxmlformats-officedocument.presentationml.slide+xml"/>
  <Override PartName="/ppt/theme/theme2.xml" ContentType="application/vnd.openxmlformats-officedocument.theme+xml"/>
  <Override PartName="/ppt/slides/slide56.xml" ContentType="application/vnd.openxmlformats-officedocument.presentationml.slide+xml"/>
  <Override PartName="/ppt/slideLayouts/slideLayout11.xml" ContentType="application/vnd.openxmlformats-officedocument.presentationml.slideLayout+xml"/>
  <Override PartName="/ppt/slides/slide39.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Layouts/slideLayout7.xml" ContentType="application/vnd.openxmlformats-officedocument.presentationml.slideLayout+xml"/>
  <Override PartName="/ppt/slides/slide32.xml" ContentType="application/vnd.openxmlformats-officedocument.presentationml.slide+xml"/>
  <Override PartName="/ppt/notesMasters/notesMaster1.xml" ContentType="application/vnd.openxmlformats-officedocument.presentationml.notesMaster+xml"/>
  <Override PartName="/ppt/slides/slide15.xml" ContentType="application/vnd.openxmlformats-officedocument.presentationml.slide+xml"/>
  <Override PartName="/ppt/slides/slide46.xml" ContentType="application/vnd.openxmlformats-officedocument.presentationml.slide+xml"/>
  <Override PartName="/ppt/notesSlides/notesSlide2.xml" ContentType="application/vnd.openxmlformats-officedocument.presentationml.notesSlide+xml"/>
  <Override PartName="/ppt/slides/slide29.xml" ContentType="application/vnd.openxmlformats-officedocument.presentationml.slide+xml"/>
  <Override PartName="/ppt/slides/slide55.xml" ContentType="application/vnd.openxmlformats-officedocument.presentationml.slide+xml"/>
  <Override PartName="/ppt/theme/theme1.xml" ContentType="application/vnd.openxmlformats-officedocument.theme+xml"/>
  <Override PartName="/ppt/slides/slide22.xml" ContentType="application/vnd.openxmlformats-officedocument.presentationml.slide+xml"/>
  <Override PartName="/ppt/slides/slide38.xml" ContentType="application/vnd.openxmlformats-officedocument.presentationml.slide+xml"/>
  <Override PartName="/ppt/presentation.xml" ContentType="application/vnd.openxmlformats-officedocument.presentationml.presentation.main+xml"/>
  <Override PartName="/ppt/slides/slide6.xml" ContentType="application/vnd.openxmlformats-officedocument.presentationml.slide+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s/slide31.xml" ContentType="application/vnd.openxmlformats-officedocument.presentationml.slide+xml"/>
  <Default Extension="bin" ContentType="application/vnd.openxmlformats-officedocument.presentationml.printerSettings"/>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notesMasterIdLst>
    <p:notesMasterId r:id="rId64"/>
  </p:notesMasterIdLst>
  <p:sldIdLst>
    <p:sldId id="256" r:id="rId2"/>
    <p:sldId id="282" r:id="rId3"/>
    <p:sldId id="283" r:id="rId4"/>
    <p:sldId id="284" r:id="rId5"/>
    <p:sldId id="285" r:id="rId6"/>
    <p:sldId id="286" r:id="rId7"/>
    <p:sldId id="287" r:id="rId8"/>
    <p:sldId id="288" r:id="rId9"/>
    <p:sldId id="289" r:id="rId10"/>
    <p:sldId id="290" r:id="rId11"/>
    <p:sldId id="291" r:id="rId12"/>
    <p:sldId id="292" r:id="rId13"/>
    <p:sldId id="293" r:id="rId14"/>
    <p:sldId id="294" r:id="rId15"/>
    <p:sldId id="295" r:id="rId16"/>
    <p:sldId id="296" r:id="rId17"/>
    <p:sldId id="330" r:id="rId18"/>
    <p:sldId id="334" r:id="rId19"/>
    <p:sldId id="332" r:id="rId20"/>
    <p:sldId id="335" r:id="rId21"/>
    <p:sldId id="333" r:id="rId22"/>
    <p:sldId id="265" r:id="rId23"/>
    <p:sldId id="266" r:id="rId24"/>
    <p:sldId id="267" r:id="rId25"/>
    <p:sldId id="268" r:id="rId26"/>
    <p:sldId id="269" r:id="rId27"/>
    <p:sldId id="270" r:id="rId28"/>
    <p:sldId id="271" r:id="rId29"/>
    <p:sldId id="272" r:id="rId30"/>
    <p:sldId id="273" r:id="rId31"/>
    <p:sldId id="274" r:id="rId32"/>
    <p:sldId id="275" r:id="rId33"/>
    <p:sldId id="276" r:id="rId34"/>
    <p:sldId id="277" r:id="rId35"/>
    <p:sldId id="278" r:id="rId36"/>
    <p:sldId id="299" r:id="rId37"/>
    <p:sldId id="258" r:id="rId38"/>
    <p:sldId id="260" r:id="rId39"/>
    <p:sldId id="261" r:id="rId40"/>
    <p:sldId id="262" r:id="rId41"/>
    <p:sldId id="263" r:id="rId42"/>
    <p:sldId id="259" r:id="rId43"/>
    <p:sldId id="264" r:id="rId44"/>
    <p:sldId id="280" r:id="rId45"/>
    <p:sldId id="281" r:id="rId46"/>
    <p:sldId id="300" r:id="rId47"/>
    <p:sldId id="336" r:id="rId48"/>
    <p:sldId id="337" r:id="rId49"/>
    <p:sldId id="301" r:id="rId50"/>
    <p:sldId id="302" r:id="rId51"/>
    <p:sldId id="303" r:id="rId52"/>
    <p:sldId id="304" r:id="rId53"/>
    <p:sldId id="323" r:id="rId54"/>
    <p:sldId id="327" r:id="rId55"/>
    <p:sldId id="318" r:id="rId56"/>
    <p:sldId id="308" r:id="rId57"/>
    <p:sldId id="319" r:id="rId58"/>
    <p:sldId id="324" r:id="rId59"/>
    <p:sldId id="325" r:id="rId60"/>
    <p:sldId id="326" r:id="rId61"/>
    <p:sldId id="338" r:id="rId62"/>
    <p:sldId id="339" r:id="rId6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horzBarState="maximized">
    <p:restoredLeft sz="15620"/>
    <p:restoredTop sz="55833" autoAdjust="0"/>
  </p:normalViewPr>
  <p:slideViewPr>
    <p:cSldViewPr snapToGrid="0" snapToObjects="1">
      <p:cViewPr varScale="1">
        <p:scale>
          <a:sx n="84" d="100"/>
          <a:sy n="84" d="100"/>
        </p:scale>
        <p:origin x="-1048" y="-10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slide" Target="slides/slide62.xml"/><Relationship Id="rId64" Type="http://schemas.openxmlformats.org/officeDocument/2006/relationships/notesMaster" Target="notesMasters/notesMaster1.xml"/><Relationship Id="rId65" Type="http://schemas.openxmlformats.org/officeDocument/2006/relationships/printerSettings" Target="printerSettings/printerSettings1.bin"/><Relationship Id="rId66" Type="http://schemas.openxmlformats.org/officeDocument/2006/relationships/presProps" Target="presProps.xml"/><Relationship Id="rId67" Type="http://schemas.openxmlformats.org/officeDocument/2006/relationships/viewProps" Target="viewProps.xml"/><Relationship Id="rId68" Type="http://schemas.openxmlformats.org/officeDocument/2006/relationships/theme" Target="theme/theme1.xml"/><Relationship Id="rId69"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9.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9FAB878-E959-054D-B2EB-620EDF12BA17}" type="datetimeFigureOut">
              <a:rPr lang="en-US" smtClean="0"/>
              <a:pPr/>
              <a:t>1/8/14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CB7953-35D4-1D40-9B61-21A685D8EE8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F3202E4-FCB0-B345-83EC-D93D389AC54B}" type="slidenum">
              <a:rPr lang="en-US"/>
              <a:pPr/>
              <a:t>47</a:t>
            </a:fld>
            <a:endParaRPr lang="en-US"/>
          </a:p>
        </p:txBody>
      </p:sp>
      <p:sp>
        <p:nvSpPr>
          <p:cNvPr id="20483" name="Rectangle 2"/>
          <p:cNvSpPr>
            <a:spLocks noRot="1" noChangeArrowheads="1" noTextEdit="1"/>
          </p:cNvSpPr>
          <p:nvPr>
            <p:ph type="sldImg"/>
          </p:nvPr>
        </p:nvSpPr>
        <p:spPr bwMode="auto">
          <a:noFill/>
          <a:ln>
            <a:solidFill>
              <a:srgbClr val="000000"/>
            </a:solidFill>
            <a:miter lim="800000"/>
            <a:headEnd/>
            <a:tailEnd/>
          </a:ln>
        </p:spPr>
      </p:sp>
      <p:sp>
        <p:nvSpPr>
          <p:cNvPr id="204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42E1751-02CF-1144-9B0C-494A9C327B72}" type="slidenum">
              <a:rPr lang="en-US"/>
              <a:pPr/>
              <a:t>48</a:t>
            </a:fld>
            <a:endParaRPr lang="en-US"/>
          </a:p>
        </p:txBody>
      </p:sp>
      <p:sp>
        <p:nvSpPr>
          <p:cNvPr id="24579" name="Rectangle 2"/>
          <p:cNvSpPr>
            <a:spLocks noRot="1" noChangeArrowheads="1" noTextEdit="1"/>
          </p:cNvSpPr>
          <p:nvPr>
            <p:ph type="sldImg"/>
          </p:nvPr>
        </p:nvSpPr>
        <p:spPr bwMode="auto">
          <a:noFill/>
          <a:ln>
            <a:solidFill>
              <a:srgbClr val="000000"/>
            </a:solidFill>
            <a:miter lim="800000"/>
            <a:headEnd/>
            <a:tailEnd/>
          </a:ln>
        </p:spPr>
      </p:sp>
      <p:sp>
        <p:nvSpPr>
          <p:cNvPr id="2458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smtClean="0"/>
              <a:t>Fordist</a:t>
            </a:r>
            <a:r>
              <a:rPr lang="en-US" dirty="0" smtClean="0"/>
              <a:t> and Post-</a:t>
            </a:r>
            <a:r>
              <a:rPr lang="en-US" dirty="0" err="1" smtClean="0"/>
              <a:t>Fordist</a:t>
            </a:r>
            <a:r>
              <a:rPr lang="en-US" dirty="0" smtClean="0"/>
              <a:t> Production Structure The setting of the assembly line in the early 20th century led to a system of production that came to be known as </a:t>
            </a:r>
            <a:r>
              <a:rPr lang="en-US" dirty="0" err="1" smtClean="0"/>
              <a:t>Fordism</a:t>
            </a:r>
            <a:r>
              <a:rPr lang="en-US" dirty="0" smtClean="0"/>
              <a:t>. It became the dominant industrialization paradigm of the developed countries of North America, Europe and Japan. With technological and regulatory changes that took place after the 1970s, </a:t>
            </a:r>
            <a:r>
              <a:rPr lang="en-US" dirty="0" err="1" smtClean="0"/>
              <a:t>Fordism</a:t>
            </a:r>
            <a:r>
              <a:rPr lang="en-US" dirty="0" smtClean="0"/>
              <a:t> was mainly replaced (or expanded) by Post-</a:t>
            </a:r>
            <a:r>
              <a:rPr lang="en-US" dirty="0" err="1" smtClean="0"/>
              <a:t>Fordism</a:t>
            </a:r>
            <a:r>
              <a:rPr lang="en-US" dirty="0" smtClean="0"/>
              <a:t>, which is more reflective of the global economy and the expanded mobility of the factors of production. </a:t>
            </a:r>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Each system has the following characteristics: </a:t>
            </a:r>
            <a:r>
              <a:rPr lang="en-US" b="1" dirty="0" err="1" smtClean="0"/>
              <a:t>Fordism</a:t>
            </a:r>
            <a:r>
              <a:rPr lang="en-US" dirty="0" smtClean="0"/>
              <a:t>. The core of </a:t>
            </a:r>
            <a:r>
              <a:rPr lang="en-US" dirty="0" err="1" smtClean="0"/>
              <a:t>Fordism</a:t>
            </a:r>
            <a:r>
              <a:rPr lang="en-US" dirty="0" smtClean="0"/>
              <a:t> is the concept of mass production catering the development of a mass market. Production is highly structured with a pyramidal command structure. It usually services a national market with a focus on supply (production) and the expectation that the market will absorb the output. This is linked with production cycle times that spend weeks if not months to adapt to the fluctuation of the demand, as well as information flows (e.g. sales data) that are slow and lagging. A </a:t>
            </a:r>
            <a:r>
              <a:rPr lang="en-US" dirty="0" err="1" smtClean="0"/>
              <a:t>Fordist</a:t>
            </a:r>
            <a:r>
              <a:rPr lang="en-US" dirty="0" smtClean="0"/>
              <a:t> corporation usually expands through vertical (moving upstream or downstream the supply chain) or horizontal (acquiring competitors) integration. The core resources of </a:t>
            </a:r>
            <a:r>
              <a:rPr lang="en-US" dirty="0" err="1" smtClean="0"/>
              <a:t>Fordism</a:t>
            </a:r>
            <a:r>
              <a:rPr lang="en-US" dirty="0" smtClean="0"/>
              <a:t> are physical assets such as plants and machine tools representing a large share of the total capital investments. The value (supply) chains tend to be discontinuous, implying that a large amount of parts and finished goods are held in inventory to deal with longer production cycle times (lead times) and difficulties to distribute goofs. The product life cycle of goods is designed to last years (if not decades) with limited adjustments in the characteristics of the product. Although efforts are made to insure a reasonable quality level, it is expected that defects will take place and that defective products will be returned.</a:t>
            </a:r>
          </a:p>
          <a:p>
            <a:endParaRPr lang="en-US" dirty="0"/>
          </a:p>
        </p:txBody>
      </p:sp>
      <p:sp>
        <p:nvSpPr>
          <p:cNvPr id="4" name="Slide Number Placeholder 3"/>
          <p:cNvSpPr>
            <a:spLocks noGrp="1"/>
          </p:cNvSpPr>
          <p:nvPr>
            <p:ph type="sldNum" sz="quarter" idx="10"/>
          </p:nvPr>
        </p:nvSpPr>
        <p:spPr/>
        <p:txBody>
          <a:bodyPr/>
          <a:lstStyle/>
          <a:p>
            <a:fld id="{74CB7953-35D4-1D40-9B61-21A685D8EE83}" type="slidenum">
              <a:rPr lang="en-US" smtClean="0"/>
              <a:pPr/>
              <a:t>49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44D59ED-D196-8B4E-8526-492EE2998792}" type="datetimeFigureOut">
              <a:rPr lang="en-US" smtClean="0"/>
              <a:pPr/>
              <a:t>1/8/14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44D59ED-D196-8B4E-8526-492EE2998792}" type="datetimeFigureOut">
              <a:rPr lang="en-US" smtClean="0"/>
              <a:pPr/>
              <a:t>1/8/14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44D59ED-D196-8B4E-8526-492EE2998792}" type="datetimeFigureOut">
              <a:rPr lang="en-US" smtClean="0"/>
              <a:pPr/>
              <a:t>1/8/14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44D59ED-D196-8B4E-8526-492EE2998792}" type="datetimeFigureOut">
              <a:rPr lang="en-US" smtClean="0"/>
              <a:pPr/>
              <a:t>1/8/14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44D59ED-D196-8B4E-8526-492EE2998792}" type="datetimeFigureOut">
              <a:rPr lang="en-US" smtClean="0"/>
              <a:pPr/>
              <a:t>1/8/14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44D59ED-D196-8B4E-8526-492EE2998792}" type="datetimeFigureOut">
              <a:rPr lang="en-US" smtClean="0"/>
              <a:pPr/>
              <a:t>1/8/14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4D59ED-D196-8B4E-8526-492EE2998792}" type="datetimeFigureOut">
              <a:rPr lang="en-US" smtClean="0"/>
              <a:pPr/>
              <a:t>1/8/14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44D59ED-D196-8B4E-8526-492EE2998792}" type="datetimeFigureOut">
              <a:rPr lang="en-US" smtClean="0"/>
              <a:pPr/>
              <a:t>1/8/14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44D59ED-D196-8B4E-8526-492EE2998792}" type="datetimeFigureOut">
              <a:rPr lang="en-US" smtClean="0"/>
              <a:pPr/>
              <a:t>1/8/14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44D59ED-D196-8B4E-8526-492EE2998792}" type="datetimeFigureOut">
              <a:rPr lang="en-US" smtClean="0"/>
              <a:pPr/>
              <a:t>1/8/14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44D59ED-D196-8B4E-8526-492EE2998792}" type="datetimeFigureOut">
              <a:rPr lang="en-US" smtClean="0"/>
              <a:pPr/>
              <a:t>1/8/14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89872A-C351-924F-BDB5-6475AE533E2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4D59ED-D196-8B4E-8526-492EE2998792}" type="datetimeFigureOut">
              <a:rPr lang="en-US" smtClean="0"/>
              <a:pPr/>
              <a:t>1/8/14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89872A-C351-924F-BDB5-6475AE533E2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png"/><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slideLayout" Target="../slideLayouts/slideLayout6.xml"/><Relationship Id="rId2"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vmlDrawing" Target="../drawings/vmlDrawing1.vml"/><Relationship Id="rId2" Type="http://schemas.openxmlformats.org/officeDocument/2006/relationships/slideLayout" Target="../slideLayouts/slideLayout6.xml"/><Relationship Id="rId3"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vmlDrawing" Target="../drawings/vmlDrawing2.vml"/><Relationship Id="rId2" Type="http://schemas.openxmlformats.org/officeDocument/2006/relationships/slideLayout" Target="../slideLayouts/slideLayout2.xml"/><Relationship Id="rId3" Type="http://schemas.openxmlformats.org/officeDocument/2006/relationships/oleObject" Target="../embeddings/Microsoft_Excel_97_-_2004_Worksheet1.xls"/></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metro.co.uk/2008/12/05/primark-workers-earn-7p-an-hour-218877/" TargetMode="Externa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money.cnn.com/2013/09/06/technology/apple-china-labor/"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Critical Perspectives on Management</a:t>
            </a:r>
            <a:br>
              <a:rPr lang="en-US" dirty="0" smtClean="0"/>
            </a:br>
            <a:r>
              <a:rPr lang="en-US" dirty="0" smtClean="0"/>
              <a:t>ASSIGNMENT</a:t>
            </a:r>
            <a:endParaRPr lang="en-US" dirty="0"/>
          </a:p>
        </p:txBody>
      </p:sp>
      <p:sp>
        <p:nvSpPr>
          <p:cNvPr id="3" name="Subtitle 2"/>
          <p:cNvSpPr>
            <a:spLocks noGrp="1"/>
          </p:cNvSpPr>
          <p:nvPr>
            <p:ph type="subTitle" idx="1"/>
          </p:nvPr>
        </p:nvSpPr>
        <p:spPr/>
        <p:txBody>
          <a:bodyPr/>
          <a:lstStyle/>
          <a:p>
            <a:endParaRPr lang="en-US" dirty="0" smtClean="0"/>
          </a:p>
          <a:p>
            <a:endParaRPr lang="en-US" dirty="0" smtClean="0"/>
          </a:p>
          <a:p>
            <a:r>
              <a:rPr lang="en-US" dirty="0" smtClean="0"/>
              <a:t>CAROLINE JAWAD 2014</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t>The Origins of Scientific Management</a:t>
            </a:r>
          </a:p>
        </p:txBody>
      </p:sp>
      <p:sp>
        <p:nvSpPr>
          <p:cNvPr id="2051" name="Rectangle 3"/>
          <p:cNvSpPr>
            <a:spLocks noGrp="1" noChangeArrowheads="1"/>
          </p:cNvSpPr>
          <p:nvPr>
            <p:ph type="subTitle" idx="1"/>
          </p:nvPr>
        </p:nvSpPr>
        <p:spPr/>
        <p:txBody>
          <a:bodyPr/>
          <a:lstStyle/>
          <a:p>
            <a:r>
              <a:rPr lang="en-US" dirty="0"/>
              <a:t>From the Craft Ethic to the Entrepreneurial Ethic</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24" name="Rectangle 4"/>
          <p:cNvSpPr>
            <a:spLocks noGrp="1" noChangeArrowheads="1"/>
          </p:cNvSpPr>
          <p:nvPr>
            <p:ph type="title"/>
          </p:nvPr>
        </p:nvSpPr>
        <p:spPr>
          <a:xfrm>
            <a:off x="533400" y="838200"/>
            <a:ext cx="8229600" cy="1143000"/>
          </a:xfrm>
        </p:spPr>
        <p:txBody>
          <a:bodyPr>
            <a:normAutofit fontScale="90000"/>
          </a:bodyPr>
          <a:lstStyle/>
          <a:p>
            <a:r>
              <a:rPr lang="en-US" sz="4000"/>
              <a:t>Craftsman </a:t>
            </a:r>
            <a:r>
              <a:rPr lang="en-US" sz="4000">
                <a:sym typeface="Wingdings" pitchFamily="-108" charset="2"/>
              </a:rPr>
              <a:t> Company Man</a:t>
            </a:r>
            <a:br>
              <a:rPr lang="en-US" sz="4000">
                <a:sym typeface="Wingdings" pitchFamily="-108" charset="2"/>
              </a:rPr>
            </a:br>
            <a:r>
              <a:rPr lang="en-US" sz="4000">
                <a:sym typeface="Wingdings" pitchFamily="-108" charset="2"/>
              </a:rPr>
              <a:t/>
            </a:r>
            <a:br>
              <a:rPr lang="en-US" sz="4000">
                <a:sym typeface="Wingdings" pitchFamily="-108" charset="2"/>
              </a:rPr>
            </a:br>
            <a:r>
              <a:rPr lang="en-US" sz="2800">
                <a:sym typeface="Wingdings" pitchFamily="-108" charset="2"/>
              </a:rPr>
              <a:t>Beginning of 19</a:t>
            </a:r>
            <a:r>
              <a:rPr lang="en-US" sz="2800" baseline="30000">
                <a:sym typeface="Wingdings" pitchFamily="-108" charset="2"/>
              </a:rPr>
              <a:t>th</a:t>
            </a:r>
            <a:r>
              <a:rPr lang="en-US" sz="2800">
                <a:sym typeface="Wingdings" pitchFamily="-108" charset="2"/>
              </a:rPr>
              <a:t> to Middle of the 20</a:t>
            </a:r>
            <a:r>
              <a:rPr lang="en-US" sz="2800" baseline="30000">
                <a:sym typeface="Wingdings" pitchFamily="-108" charset="2"/>
              </a:rPr>
              <a:t>th</a:t>
            </a:r>
            <a:r>
              <a:rPr lang="en-US" sz="2800">
                <a:sym typeface="Wingdings" pitchFamily="-108" charset="2"/>
              </a:rPr>
              <a:t> Century</a:t>
            </a:r>
            <a:endParaRPr lang="en-US" sz="2800"/>
          </a:p>
        </p:txBody>
      </p:sp>
      <p:pic>
        <p:nvPicPr>
          <p:cNvPr id="30725" name="Picture 5"/>
          <p:cNvPicPr>
            <a:picLocks noChangeAspect="1" noChangeArrowheads="1"/>
          </p:cNvPicPr>
          <p:nvPr/>
        </p:nvPicPr>
        <p:blipFill>
          <a:blip r:embed="rId2"/>
          <a:srcRect/>
          <a:stretch>
            <a:fillRect/>
          </a:stretch>
        </p:blipFill>
        <p:spPr bwMode="auto">
          <a:xfrm>
            <a:off x="1447800" y="2514600"/>
            <a:ext cx="6515100" cy="411003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80" name="Rectangle 4"/>
          <p:cNvSpPr>
            <a:spLocks noGrp="1" noChangeArrowheads="1"/>
          </p:cNvSpPr>
          <p:nvPr>
            <p:ph type="title"/>
          </p:nvPr>
        </p:nvSpPr>
        <p:spPr/>
        <p:txBody>
          <a:bodyPr>
            <a:normAutofit fontScale="90000"/>
          </a:bodyPr>
          <a:lstStyle/>
          <a:p>
            <a:r>
              <a:rPr lang="en-US" sz="4000"/>
              <a:t>1880’s</a:t>
            </a:r>
            <a:br>
              <a:rPr lang="en-US" sz="4000"/>
            </a:br>
            <a:r>
              <a:rPr lang="en-US" sz="4000"/>
              <a:t>The Golden Age</a:t>
            </a:r>
          </a:p>
        </p:txBody>
      </p:sp>
      <p:pic>
        <p:nvPicPr>
          <p:cNvPr id="24581" name="Picture 5" descr="image015"/>
          <p:cNvPicPr>
            <a:picLocks noChangeAspect="1" noChangeArrowheads="1"/>
          </p:cNvPicPr>
          <p:nvPr/>
        </p:nvPicPr>
        <p:blipFill>
          <a:blip r:embed="rId2"/>
          <a:srcRect/>
          <a:stretch>
            <a:fillRect/>
          </a:stretch>
        </p:blipFill>
        <p:spPr bwMode="auto">
          <a:xfrm>
            <a:off x="1066800" y="2057400"/>
            <a:ext cx="6858000" cy="2838450"/>
          </a:xfrm>
          <a:prstGeom prst="rect">
            <a:avLst/>
          </a:prstGeom>
          <a:noFill/>
        </p:spPr>
      </p:pic>
      <p:sp>
        <p:nvSpPr>
          <p:cNvPr id="24582" name="Text Box 6"/>
          <p:cNvSpPr txBox="1">
            <a:spLocks noChangeArrowheads="1"/>
          </p:cNvSpPr>
          <p:nvPr/>
        </p:nvSpPr>
        <p:spPr bwMode="auto">
          <a:xfrm>
            <a:off x="2743200" y="5334000"/>
            <a:ext cx="3321050" cy="641350"/>
          </a:xfrm>
          <a:prstGeom prst="rect">
            <a:avLst/>
          </a:prstGeom>
          <a:noFill/>
          <a:ln w="9525">
            <a:noFill/>
            <a:miter lim="800000"/>
            <a:headEnd/>
            <a:tailEnd/>
          </a:ln>
          <a:effectLst/>
        </p:spPr>
        <p:txBody>
          <a:bodyPr wrap="none">
            <a:prstTxWarp prst="textNoShape">
              <a:avLst/>
            </a:prstTxWarp>
            <a:spAutoFit/>
          </a:bodyPr>
          <a:lstStyle/>
          <a:p>
            <a:r>
              <a:rPr lang="en-US"/>
              <a:t>Decentralized Decision Making</a:t>
            </a:r>
          </a:p>
          <a:p>
            <a:endParaRPr lang="en-US"/>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8" name="Rectangle 4"/>
          <p:cNvSpPr>
            <a:spLocks noGrp="1" noChangeArrowheads="1"/>
          </p:cNvSpPr>
          <p:nvPr>
            <p:ph type="title"/>
          </p:nvPr>
        </p:nvSpPr>
        <p:spPr/>
        <p:txBody>
          <a:bodyPr>
            <a:normAutofit fontScale="90000"/>
          </a:bodyPr>
          <a:lstStyle/>
          <a:p>
            <a:r>
              <a:rPr lang="en-US" sz="4000"/>
              <a:t>1880’s</a:t>
            </a:r>
            <a:br>
              <a:rPr lang="en-US" sz="4000"/>
            </a:br>
            <a:r>
              <a:rPr lang="en-US" sz="4000"/>
              <a:t>The Golden Age</a:t>
            </a:r>
          </a:p>
        </p:txBody>
      </p:sp>
      <p:pic>
        <p:nvPicPr>
          <p:cNvPr id="26629" name="Picture 5"/>
          <p:cNvPicPr>
            <a:picLocks noChangeAspect="1" noChangeArrowheads="1"/>
          </p:cNvPicPr>
          <p:nvPr/>
        </p:nvPicPr>
        <p:blipFill>
          <a:blip r:embed="rId2"/>
          <a:srcRect/>
          <a:stretch>
            <a:fillRect/>
          </a:stretch>
        </p:blipFill>
        <p:spPr bwMode="auto">
          <a:xfrm>
            <a:off x="1905000" y="1905000"/>
            <a:ext cx="5024438" cy="3486150"/>
          </a:xfrm>
          <a:prstGeom prst="rect">
            <a:avLst/>
          </a:prstGeom>
          <a:noFill/>
          <a:ln w="9525">
            <a:noFill/>
            <a:miter lim="800000"/>
            <a:headEnd/>
            <a:tailEnd/>
          </a:ln>
          <a:effectLst/>
        </p:spPr>
      </p:pic>
      <p:sp>
        <p:nvSpPr>
          <p:cNvPr id="26630" name="Text Box 6"/>
          <p:cNvSpPr txBox="1">
            <a:spLocks noChangeArrowheads="1"/>
          </p:cNvSpPr>
          <p:nvPr/>
        </p:nvSpPr>
        <p:spPr bwMode="auto">
          <a:xfrm>
            <a:off x="2514600" y="5867400"/>
            <a:ext cx="3981450" cy="366713"/>
          </a:xfrm>
          <a:prstGeom prst="rect">
            <a:avLst/>
          </a:prstGeom>
          <a:noFill/>
          <a:ln w="9525">
            <a:noFill/>
            <a:miter lim="800000"/>
            <a:headEnd/>
            <a:tailEnd/>
          </a:ln>
          <a:effectLst/>
        </p:spPr>
        <p:txBody>
          <a:bodyPr wrap="none">
            <a:prstTxWarp prst="textNoShape">
              <a:avLst/>
            </a:prstTxWarp>
            <a:spAutoFit/>
          </a:bodyPr>
          <a:lstStyle/>
          <a:p>
            <a:r>
              <a:rPr lang="en-US"/>
              <a:t>Foreman acted as Internal Contractor</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8676" name="Rectangle 4"/>
          <p:cNvSpPr>
            <a:spLocks noGrp="1" noChangeArrowheads="1"/>
          </p:cNvSpPr>
          <p:nvPr>
            <p:ph type="title"/>
          </p:nvPr>
        </p:nvSpPr>
        <p:spPr/>
        <p:txBody>
          <a:bodyPr>
            <a:normAutofit fontScale="90000"/>
          </a:bodyPr>
          <a:lstStyle/>
          <a:p>
            <a:r>
              <a:rPr lang="en-US" sz="4000"/>
              <a:t>1880’s</a:t>
            </a:r>
            <a:br>
              <a:rPr lang="en-US" sz="4000"/>
            </a:br>
            <a:r>
              <a:rPr lang="en-US" sz="4000"/>
              <a:t>The Golden Age</a:t>
            </a:r>
          </a:p>
        </p:txBody>
      </p:sp>
      <p:pic>
        <p:nvPicPr>
          <p:cNvPr id="28677" name="Picture 5"/>
          <p:cNvPicPr>
            <a:picLocks noChangeAspect="1" noChangeArrowheads="1"/>
          </p:cNvPicPr>
          <p:nvPr/>
        </p:nvPicPr>
        <p:blipFill>
          <a:blip r:embed="rId2"/>
          <a:srcRect/>
          <a:stretch>
            <a:fillRect/>
          </a:stretch>
        </p:blipFill>
        <p:spPr bwMode="auto">
          <a:xfrm>
            <a:off x="533400" y="1524000"/>
            <a:ext cx="5057775" cy="3251200"/>
          </a:xfrm>
          <a:prstGeom prst="rect">
            <a:avLst/>
          </a:prstGeom>
          <a:noFill/>
          <a:ln w="9525">
            <a:noFill/>
            <a:miter lim="800000"/>
            <a:headEnd/>
            <a:tailEnd/>
          </a:ln>
          <a:effectLst/>
        </p:spPr>
      </p:pic>
      <p:pic>
        <p:nvPicPr>
          <p:cNvPr id="28678" name="Picture 6"/>
          <p:cNvPicPr>
            <a:picLocks noChangeAspect="1" noChangeArrowheads="1"/>
          </p:cNvPicPr>
          <p:nvPr/>
        </p:nvPicPr>
        <p:blipFill>
          <a:blip r:embed="rId3"/>
          <a:srcRect/>
          <a:stretch>
            <a:fillRect/>
          </a:stretch>
        </p:blipFill>
        <p:spPr bwMode="auto">
          <a:xfrm>
            <a:off x="5943600" y="4724400"/>
            <a:ext cx="2857500" cy="2009775"/>
          </a:xfrm>
          <a:prstGeom prst="rect">
            <a:avLst/>
          </a:prstGeom>
          <a:noFill/>
          <a:ln w="9525">
            <a:noFill/>
            <a:miter lim="800000"/>
            <a:headEnd/>
            <a:tailEnd/>
          </a:ln>
          <a:effectLst/>
        </p:spPr>
      </p:pic>
      <p:sp>
        <p:nvSpPr>
          <p:cNvPr id="28679" name="Text Box 7"/>
          <p:cNvSpPr txBox="1">
            <a:spLocks noChangeArrowheads="1"/>
          </p:cNvSpPr>
          <p:nvPr/>
        </p:nvSpPr>
        <p:spPr bwMode="auto">
          <a:xfrm>
            <a:off x="304800" y="5181600"/>
            <a:ext cx="5429250" cy="1190625"/>
          </a:xfrm>
          <a:prstGeom prst="rect">
            <a:avLst/>
          </a:prstGeom>
          <a:noFill/>
          <a:ln w="9525">
            <a:noFill/>
            <a:miter lim="800000"/>
            <a:headEnd/>
            <a:tailEnd/>
          </a:ln>
          <a:effectLst/>
        </p:spPr>
        <p:txBody>
          <a:bodyPr wrap="none">
            <a:prstTxWarp prst="textNoShape">
              <a:avLst/>
            </a:prstTxWarp>
            <a:spAutoFit/>
          </a:bodyPr>
          <a:lstStyle/>
          <a:p>
            <a:r>
              <a:rPr lang="en-US" b="1"/>
              <a:t>Management</a:t>
            </a:r>
            <a:r>
              <a:rPr lang="en-US"/>
              <a:t> determined what was produced</a:t>
            </a:r>
          </a:p>
          <a:p>
            <a:r>
              <a:rPr lang="en-US" b="1"/>
              <a:t>Foreman</a:t>
            </a:r>
            <a:r>
              <a:rPr lang="en-US"/>
              <a:t> supervised/structured production process</a:t>
            </a:r>
          </a:p>
          <a:p>
            <a:r>
              <a:rPr lang="en-US" b="1"/>
              <a:t>Craft workers</a:t>
            </a:r>
            <a:r>
              <a:rPr lang="en-US"/>
              <a:t> chose motions and tools to complete</a:t>
            </a:r>
          </a:p>
          <a:p>
            <a:r>
              <a:rPr lang="en-US"/>
              <a:t>project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4820" name="AutoShape 4"/>
          <p:cNvSpPr>
            <a:spLocks noGrp="1" noChangeAspect="1" noChangeArrowheads="1"/>
          </p:cNvSpPr>
          <p:nvPr>
            <p:ph type="title"/>
          </p:nvPr>
        </p:nvSpPr>
        <p:spPr/>
        <p:txBody>
          <a:bodyPr>
            <a:normAutofit fontScale="90000"/>
          </a:bodyPr>
          <a:lstStyle/>
          <a:p>
            <a:r>
              <a:rPr lang="en-US" sz="4000"/>
              <a:t>1880’s</a:t>
            </a:r>
            <a:br>
              <a:rPr lang="en-US" sz="4000"/>
            </a:br>
            <a:r>
              <a:rPr lang="en-US" sz="4000"/>
              <a:t>The Golden Age</a:t>
            </a:r>
          </a:p>
        </p:txBody>
      </p:sp>
      <p:pic>
        <p:nvPicPr>
          <p:cNvPr id="34821" name="Picture 5"/>
          <p:cNvPicPr>
            <a:picLocks noChangeAspect="1" noChangeArrowheads="1"/>
          </p:cNvPicPr>
          <p:nvPr/>
        </p:nvPicPr>
        <p:blipFill>
          <a:blip r:embed="rId2"/>
          <a:srcRect/>
          <a:stretch>
            <a:fillRect/>
          </a:stretch>
        </p:blipFill>
        <p:spPr bwMode="auto">
          <a:xfrm>
            <a:off x="2286000" y="1752600"/>
            <a:ext cx="4119563" cy="2689225"/>
          </a:xfrm>
          <a:prstGeom prst="rect">
            <a:avLst/>
          </a:prstGeom>
          <a:noFill/>
          <a:ln w="9525">
            <a:noFill/>
            <a:miter lim="800000"/>
            <a:headEnd/>
            <a:tailEnd/>
          </a:ln>
          <a:effectLst/>
        </p:spPr>
      </p:pic>
      <p:sp>
        <p:nvSpPr>
          <p:cNvPr id="34822" name="Text Box 6"/>
          <p:cNvSpPr txBox="1">
            <a:spLocks noChangeArrowheads="1"/>
          </p:cNvSpPr>
          <p:nvPr/>
        </p:nvSpPr>
        <p:spPr bwMode="auto">
          <a:xfrm>
            <a:off x="2438400" y="4876800"/>
            <a:ext cx="3963988" cy="1190625"/>
          </a:xfrm>
          <a:prstGeom prst="rect">
            <a:avLst/>
          </a:prstGeom>
          <a:noFill/>
          <a:ln w="9525">
            <a:noFill/>
            <a:miter lim="800000"/>
            <a:headEnd/>
            <a:tailEnd/>
          </a:ln>
          <a:effectLst/>
        </p:spPr>
        <p:txBody>
          <a:bodyPr wrap="none">
            <a:prstTxWarp prst="textNoShape">
              <a:avLst/>
            </a:prstTxWarp>
            <a:spAutoFit/>
          </a:bodyPr>
          <a:lstStyle/>
          <a:p>
            <a:r>
              <a:rPr lang="en-US"/>
              <a:t>Birth of Trade Unions</a:t>
            </a:r>
          </a:p>
          <a:p>
            <a:r>
              <a:rPr lang="en-US"/>
              <a:t>Generalists </a:t>
            </a:r>
            <a:r>
              <a:rPr lang="en-US">
                <a:sym typeface="Wingdings" pitchFamily="-108" charset="2"/>
              </a:rPr>
              <a:t> Specialists</a:t>
            </a:r>
          </a:p>
          <a:p>
            <a:r>
              <a:rPr lang="en-US">
                <a:sym typeface="Wingdings" pitchFamily="-108" charset="2"/>
              </a:rPr>
              <a:t>Management POSDCORB purview</a:t>
            </a:r>
          </a:p>
          <a:p>
            <a:r>
              <a:rPr lang="en-US">
                <a:sym typeface="Wingdings" pitchFamily="-108" charset="2"/>
              </a:rPr>
              <a:t>Employer retained absolute authority</a:t>
            </a:r>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2" name="AutoShape 4"/>
          <p:cNvSpPr>
            <a:spLocks noGrp="1" noChangeAspect="1" noChangeArrowheads="1"/>
          </p:cNvSpPr>
          <p:nvPr>
            <p:ph type="title"/>
          </p:nvPr>
        </p:nvSpPr>
        <p:spPr/>
        <p:txBody>
          <a:bodyPr>
            <a:normAutofit fontScale="90000"/>
          </a:bodyPr>
          <a:lstStyle/>
          <a:p>
            <a:r>
              <a:rPr lang="en-US" sz="4000"/>
              <a:t>1880’s</a:t>
            </a:r>
            <a:br>
              <a:rPr lang="en-US" sz="4000"/>
            </a:br>
            <a:r>
              <a:rPr lang="en-US" sz="4000"/>
              <a:t>The Golden Age</a:t>
            </a:r>
          </a:p>
        </p:txBody>
      </p:sp>
      <p:pic>
        <p:nvPicPr>
          <p:cNvPr id="32773" name="Picture 5"/>
          <p:cNvPicPr>
            <a:picLocks noChangeAspect="1" noChangeArrowheads="1"/>
          </p:cNvPicPr>
          <p:nvPr/>
        </p:nvPicPr>
        <p:blipFill>
          <a:blip r:embed="rId2"/>
          <a:srcRect/>
          <a:stretch>
            <a:fillRect/>
          </a:stretch>
        </p:blipFill>
        <p:spPr bwMode="auto">
          <a:xfrm>
            <a:off x="4648200" y="1905000"/>
            <a:ext cx="3952875" cy="1897063"/>
          </a:xfrm>
          <a:prstGeom prst="rect">
            <a:avLst/>
          </a:prstGeom>
          <a:noFill/>
          <a:ln w="9525">
            <a:noFill/>
            <a:miter lim="800000"/>
            <a:headEnd/>
            <a:tailEnd/>
          </a:ln>
          <a:effectLst/>
        </p:spPr>
      </p:pic>
      <p:pic>
        <p:nvPicPr>
          <p:cNvPr id="32774" name="Picture 6"/>
          <p:cNvPicPr>
            <a:picLocks noChangeAspect="1" noChangeArrowheads="1"/>
          </p:cNvPicPr>
          <p:nvPr/>
        </p:nvPicPr>
        <p:blipFill>
          <a:blip r:embed="rId3"/>
          <a:srcRect/>
          <a:stretch>
            <a:fillRect/>
          </a:stretch>
        </p:blipFill>
        <p:spPr bwMode="auto">
          <a:xfrm>
            <a:off x="4876800" y="4267200"/>
            <a:ext cx="3810000" cy="2171700"/>
          </a:xfrm>
          <a:prstGeom prst="rect">
            <a:avLst/>
          </a:prstGeom>
          <a:noFill/>
          <a:ln w="9525">
            <a:noFill/>
            <a:miter lim="800000"/>
            <a:headEnd/>
            <a:tailEnd/>
          </a:ln>
          <a:effectLst/>
        </p:spPr>
      </p:pic>
      <p:pic>
        <p:nvPicPr>
          <p:cNvPr id="32776" name="Picture 8"/>
          <p:cNvPicPr>
            <a:picLocks noChangeAspect="1" noChangeArrowheads="1"/>
          </p:cNvPicPr>
          <p:nvPr/>
        </p:nvPicPr>
        <p:blipFill>
          <a:blip r:embed="rId4"/>
          <a:srcRect/>
          <a:stretch>
            <a:fillRect/>
          </a:stretch>
        </p:blipFill>
        <p:spPr bwMode="auto">
          <a:xfrm>
            <a:off x="457200" y="1752600"/>
            <a:ext cx="3590925" cy="2124075"/>
          </a:xfrm>
          <a:prstGeom prst="rect">
            <a:avLst/>
          </a:prstGeom>
          <a:noFill/>
          <a:ln w="9525">
            <a:noFill/>
            <a:miter lim="800000"/>
            <a:headEnd/>
            <a:tailEnd/>
          </a:ln>
          <a:effectLst/>
        </p:spPr>
      </p:pic>
      <p:sp>
        <p:nvSpPr>
          <p:cNvPr id="32777" name="Text Box 9"/>
          <p:cNvSpPr txBox="1">
            <a:spLocks noChangeArrowheads="1"/>
          </p:cNvSpPr>
          <p:nvPr/>
        </p:nvSpPr>
        <p:spPr bwMode="auto">
          <a:xfrm>
            <a:off x="533400" y="4495800"/>
            <a:ext cx="3709988" cy="1465263"/>
          </a:xfrm>
          <a:prstGeom prst="rect">
            <a:avLst/>
          </a:prstGeom>
          <a:noFill/>
          <a:ln w="9525">
            <a:noFill/>
            <a:miter lim="800000"/>
            <a:headEnd/>
            <a:tailEnd/>
          </a:ln>
          <a:effectLst/>
        </p:spPr>
        <p:txBody>
          <a:bodyPr wrap="none">
            <a:prstTxWarp prst="textNoShape">
              <a:avLst/>
            </a:prstTxWarp>
            <a:spAutoFit/>
          </a:bodyPr>
          <a:lstStyle/>
          <a:p>
            <a:r>
              <a:rPr lang="en-US"/>
              <a:t>Increased mechanism </a:t>
            </a:r>
            <a:r>
              <a:rPr lang="en-US">
                <a:sym typeface="Wingdings" pitchFamily="-108" charset="2"/>
              </a:rPr>
              <a:t></a:t>
            </a:r>
            <a:r>
              <a:rPr lang="en-US"/>
              <a:t> dramatic </a:t>
            </a:r>
          </a:p>
          <a:p>
            <a:r>
              <a:rPr lang="en-US"/>
              <a:t>increases in productivity</a:t>
            </a:r>
          </a:p>
          <a:p>
            <a:r>
              <a:rPr lang="en-US"/>
              <a:t>Efficiency and speed of machines </a:t>
            </a:r>
          </a:p>
          <a:p>
            <a:r>
              <a:rPr lang="en-US"/>
              <a:t>Improved</a:t>
            </a:r>
          </a:p>
          <a:p>
            <a:r>
              <a:rPr lang="en-US"/>
              <a:t>Gains not matched by workers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4" name="Rectangle 4"/>
          <p:cNvSpPr>
            <a:spLocks noGrp="1" noChangeArrowheads="1"/>
          </p:cNvSpPr>
          <p:nvPr>
            <p:ph type="title"/>
          </p:nvPr>
        </p:nvSpPr>
        <p:spPr/>
        <p:txBody>
          <a:bodyPr/>
          <a:lstStyle/>
          <a:p>
            <a:r>
              <a:rPr lang="en-US"/>
              <a:t>Frederick Winslow Taylor</a:t>
            </a:r>
          </a:p>
        </p:txBody>
      </p:sp>
      <p:graphicFrame>
        <p:nvGraphicFramePr>
          <p:cNvPr id="20486" name="Object 6"/>
          <p:cNvGraphicFramePr>
            <a:graphicFrameLocks noChangeAspect="1"/>
          </p:cNvGraphicFramePr>
          <p:nvPr/>
        </p:nvGraphicFramePr>
        <p:xfrm>
          <a:off x="3505200" y="2286000"/>
          <a:ext cx="2266950" cy="3514725"/>
        </p:xfrm>
        <a:graphic>
          <a:graphicData uri="http://schemas.openxmlformats.org/presentationml/2006/ole">
            <p:oleObj spid="_x0000_s47106" name="Bitmap Image" r:id="rId3" imgW="2266667" imgH="3514286" progId="">
              <p:embed/>
            </p:oleObj>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076" name="Rectangle 4"/>
          <p:cNvSpPr>
            <a:spLocks noGrp="1" noChangeArrowheads="1"/>
          </p:cNvSpPr>
          <p:nvPr>
            <p:ph type="title"/>
          </p:nvPr>
        </p:nvSpPr>
        <p:spPr/>
        <p:txBody>
          <a:bodyPr/>
          <a:lstStyle/>
          <a:p>
            <a:r>
              <a:rPr lang="en-US"/>
              <a:t>Scientific Management</a:t>
            </a:r>
          </a:p>
        </p:txBody>
      </p:sp>
      <p:pic>
        <p:nvPicPr>
          <p:cNvPr id="3077" name="Picture 5" descr="g_92_13404"/>
          <p:cNvPicPr>
            <a:picLocks noChangeAspect="1" noChangeArrowheads="1"/>
          </p:cNvPicPr>
          <p:nvPr/>
        </p:nvPicPr>
        <p:blipFill>
          <a:blip r:embed="rId2"/>
          <a:srcRect/>
          <a:stretch>
            <a:fillRect/>
          </a:stretch>
        </p:blipFill>
        <p:spPr bwMode="auto">
          <a:xfrm>
            <a:off x="1828800" y="2438400"/>
            <a:ext cx="6019800" cy="3201988"/>
          </a:xfrm>
          <a:prstGeom prst="rect">
            <a:avLst/>
          </a:prstGeom>
          <a:noFill/>
        </p:spPr>
      </p:pic>
      <p:sp>
        <p:nvSpPr>
          <p:cNvPr id="3078" name="Text Box 6"/>
          <p:cNvSpPr txBox="1">
            <a:spLocks noChangeArrowheads="1"/>
          </p:cNvSpPr>
          <p:nvPr/>
        </p:nvSpPr>
        <p:spPr bwMode="auto">
          <a:xfrm>
            <a:off x="3581400" y="5867400"/>
            <a:ext cx="2228850" cy="366713"/>
          </a:xfrm>
          <a:prstGeom prst="rect">
            <a:avLst/>
          </a:prstGeom>
          <a:noFill/>
          <a:ln w="9525">
            <a:noFill/>
            <a:miter lim="800000"/>
            <a:headEnd/>
            <a:tailEnd/>
          </a:ln>
          <a:effectLst/>
        </p:spPr>
        <p:txBody>
          <a:bodyPr wrap="none">
            <a:prstTxWarp prst="textNoShape">
              <a:avLst/>
            </a:prstTxWarp>
            <a:spAutoFit/>
          </a:bodyPr>
          <a:lstStyle/>
          <a:p>
            <a:r>
              <a:rPr lang="en-US"/>
              <a:t>Time motion studies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148" name="Rectangle 4"/>
          <p:cNvSpPr>
            <a:spLocks noGrp="1" noChangeArrowheads="1"/>
          </p:cNvSpPr>
          <p:nvPr>
            <p:ph type="title"/>
          </p:nvPr>
        </p:nvSpPr>
        <p:spPr/>
        <p:txBody>
          <a:bodyPr/>
          <a:lstStyle/>
          <a:p>
            <a:r>
              <a:rPr lang="en-US"/>
              <a:t>Scientific Management</a:t>
            </a:r>
          </a:p>
        </p:txBody>
      </p:sp>
      <p:pic>
        <p:nvPicPr>
          <p:cNvPr id="6149" name="Picture 5" descr="g_80_20603"/>
          <p:cNvPicPr>
            <a:picLocks noChangeAspect="1" noChangeArrowheads="1"/>
          </p:cNvPicPr>
          <p:nvPr/>
        </p:nvPicPr>
        <p:blipFill>
          <a:blip r:embed="rId2"/>
          <a:srcRect/>
          <a:stretch>
            <a:fillRect/>
          </a:stretch>
        </p:blipFill>
        <p:spPr bwMode="auto">
          <a:xfrm>
            <a:off x="1752600" y="1600200"/>
            <a:ext cx="6019800" cy="4073525"/>
          </a:xfrm>
          <a:prstGeom prst="rect">
            <a:avLst/>
          </a:prstGeom>
          <a:noFill/>
        </p:spPr>
      </p:pic>
      <p:sp>
        <p:nvSpPr>
          <p:cNvPr id="6150" name="Text Box 6"/>
          <p:cNvSpPr txBox="1">
            <a:spLocks noChangeArrowheads="1"/>
          </p:cNvSpPr>
          <p:nvPr/>
        </p:nvSpPr>
        <p:spPr bwMode="auto">
          <a:xfrm>
            <a:off x="3810000" y="6096000"/>
            <a:ext cx="1568450" cy="366713"/>
          </a:xfrm>
          <a:prstGeom prst="rect">
            <a:avLst/>
          </a:prstGeom>
          <a:noFill/>
          <a:ln w="9525">
            <a:noFill/>
            <a:miter lim="800000"/>
            <a:headEnd/>
            <a:tailEnd/>
          </a:ln>
          <a:effectLst/>
        </p:spPr>
        <p:txBody>
          <a:bodyPr>
            <a:prstTxWarp prst="textNoShape">
              <a:avLst/>
            </a:prstTxWarp>
            <a:spAutoFit/>
          </a:bodyPr>
          <a:lstStyle/>
          <a:p>
            <a:r>
              <a:rPr lang="en-US"/>
              <a:t>Job analysis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196" name="Rectangle 4"/>
          <p:cNvSpPr>
            <a:spLocks noGrp="1" noChangeArrowheads="1"/>
          </p:cNvSpPr>
          <p:nvPr>
            <p:ph type="title"/>
          </p:nvPr>
        </p:nvSpPr>
        <p:spPr/>
        <p:txBody>
          <a:bodyPr/>
          <a:lstStyle/>
          <a:p>
            <a:r>
              <a:rPr lang="en-US"/>
              <a:t>Scientific Management</a:t>
            </a:r>
          </a:p>
        </p:txBody>
      </p:sp>
      <p:pic>
        <p:nvPicPr>
          <p:cNvPr id="8197" name="Picture 5" descr="g_92_7938"/>
          <p:cNvPicPr>
            <a:picLocks noChangeAspect="1" noChangeArrowheads="1"/>
          </p:cNvPicPr>
          <p:nvPr/>
        </p:nvPicPr>
        <p:blipFill>
          <a:blip r:embed="rId2"/>
          <a:srcRect/>
          <a:stretch>
            <a:fillRect/>
          </a:stretch>
        </p:blipFill>
        <p:spPr bwMode="auto">
          <a:xfrm>
            <a:off x="2438400" y="1676400"/>
            <a:ext cx="4572000" cy="4237038"/>
          </a:xfrm>
          <a:prstGeom prst="rect">
            <a:avLst/>
          </a:prstGeom>
          <a:noFill/>
        </p:spPr>
      </p:pic>
      <p:sp>
        <p:nvSpPr>
          <p:cNvPr id="8198" name="Text Box 6"/>
          <p:cNvSpPr txBox="1">
            <a:spLocks noChangeArrowheads="1"/>
          </p:cNvSpPr>
          <p:nvPr/>
        </p:nvSpPr>
        <p:spPr bwMode="auto">
          <a:xfrm>
            <a:off x="2743200" y="6019800"/>
            <a:ext cx="4019550" cy="366713"/>
          </a:xfrm>
          <a:prstGeom prst="rect">
            <a:avLst/>
          </a:prstGeom>
          <a:noFill/>
          <a:ln w="9525">
            <a:noFill/>
            <a:miter lim="800000"/>
            <a:headEnd/>
            <a:tailEnd/>
          </a:ln>
          <a:effectLst/>
        </p:spPr>
        <p:txBody>
          <a:bodyPr wrap="none">
            <a:prstTxWarp prst="textNoShape">
              <a:avLst/>
            </a:prstTxWarp>
            <a:spAutoFit/>
          </a:bodyPr>
          <a:lstStyle/>
          <a:p>
            <a:r>
              <a:rPr lang="en-US"/>
              <a:t>Written prescribed tasks and methods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4" name="Rectangle 4"/>
          <p:cNvSpPr>
            <a:spLocks noGrp="1" noChangeArrowheads="1"/>
          </p:cNvSpPr>
          <p:nvPr>
            <p:ph type="title"/>
          </p:nvPr>
        </p:nvSpPr>
        <p:spPr/>
        <p:txBody>
          <a:bodyPr/>
          <a:lstStyle/>
          <a:p>
            <a:r>
              <a:rPr lang="en-US"/>
              <a:t>Scientific Management</a:t>
            </a:r>
          </a:p>
        </p:txBody>
      </p:sp>
      <p:pic>
        <p:nvPicPr>
          <p:cNvPr id="10245" name="Picture 5" descr="g_80_20581"/>
          <p:cNvPicPr>
            <a:picLocks noChangeAspect="1" noChangeArrowheads="1"/>
          </p:cNvPicPr>
          <p:nvPr/>
        </p:nvPicPr>
        <p:blipFill>
          <a:blip r:embed="rId2"/>
          <a:srcRect/>
          <a:stretch>
            <a:fillRect/>
          </a:stretch>
        </p:blipFill>
        <p:spPr bwMode="auto">
          <a:xfrm>
            <a:off x="1828800" y="1524000"/>
            <a:ext cx="5181600" cy="4291013"/>
          </a:xfrm>
          <a:prstGeom prst="rect">
            <a:avLst/>
          </a:prstGeom>
          <a:noFill/>
        </p:spPr>
      </p:pic>
      <p:sp>
        <p:nvSpPr>
          <p:cNvPr id="10246" name="Text Box 6"/>
          <p:cNvSpPr txBox="1">
            <a:spLocks noChangeArrowheads="1"/>
          </p:cNvSpPr>
          <p:nvPr/>
        </p:nvSpPr>
        <p:spPr bwMode="auto">
          <a:xfrm>
            <a:off x="2879725" y="6056313"/>
            <a:ext cx="2609850" cy="366712"/>
          </a:xfrm>
          <a:prstGeom prst="rect">
            <a:avLst/>
          </a:prstGeom>
          <a:noFill/>
          <a:ln w="9525">
            <a:noFill/>
            <a:miter lim="800000"/>
            <a:headEnd/>
            <a:tailEnd/>
          </a:ln>
          <a:effectLst/>
        </p:spPr>
        <p:txBody>
          <a:bodyPr wrap="none">
            <a:prstTxWarp prst="textNoShape">
              <a:avLst/>
            </a:prstTxWarp>
            <a:spAutoFit/>
          </a:bodyPr>
          <a:lstStyle/>
          <a:p>
            <a:r>
              <a:rPr lang="en-US"/>
              <a:t>Individualization of work</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388" name="Rectangle 4"/>
          <p:cNvSpPr>
            <a:spLocks noGrp="1" noChangeArrowheads="1"/>
          </p:cNvSpPr>
          <p:nvPr>
            <p:ph type="title"/>
          </p:nvPr>
        </p:nvSpPr>
        <p:spPr/>
        <p:txBody>
          <a:bodyPr/>
          <a:lstStyle/>
          <a:p>
            <a:r>
              <a:rPr lang="en-US"/>
              <a:t>Scientific Management</a:t>
            </a:r>
          </a:p>
        </p:txBody>
      </p:sp>
      <p:pic>
        <p:nvPicPr>
          <p:cNvPr id="16389" name="Picture 5" descr="g_89_14251"/>
          <p:cNvPicPr>
            <a:picLocks noChangeAspect="1" noChangeArrowheads="1"/>
          </p:cNvPicPr>
          <p:nvPr/>
        </p:nvPicPr>
        <p:blipFill>
          <a:blip r:embed="rId2"/>
          <a:srcRect/>
          <a:stretch>
            <a:fillRect/>
          </a:stretch>
        </p:blipFill>
        <p:spPr bwMode="auto">
          <a:xfrm>
            <a:off x="1905000" y="1600200"/>
            <a:ext cx="5562600" cy="4046538"/>
          </a:xfrm>
          <a:prstGeom prst="rect">
            <a:avLst/>
          </a:prstGeom>
          <a:noFill/>
        </p:spPr>
      </p:pic>
      <p:sp>
        <p:nvSpPr>
          <p:cNvPr id="16390" name="Text Box 6"/>
          <p:cNvSpPr txBox="1">
            <a:spLocks noChangeArrowheads="1"/>
          </p:cNvSpPr>
          <p:nvPr/>
        </p:nvSpPr>
        <p:spPr bwMode="auto">
          <a:xfrm>
            <a:off x="2819400" y="5943600"/>
            <a:ext cx="3435350" cy="366713"/>
          </a:xfrm>
          <a:prstGeom prst="rect">
            <a:avLst/>
          </a:prstGeom>
          <a:noFill/>
          <a:ln w="9525">
            <a:noFill/>
            <a:miter lim="800000"/>
            <a:headEnd/>
            <a:tailEnd/>
          </a:ln>
          <a:effectLst/>
        </p:spPr>
        <p:txBody>
          <a:bodyPr wrap="none">
            <a:prstTxWarp prst="textNoShape">
              <a:avLst/>
            </a:prstTxWarp>
            <a:spAutoFit/>
          </a:bodyPr>
          <a:lstStyle/>
          <a:p>
            <a:r>
              <a:rPr lang="en-US"/>
              <a:t>Motivation through “high wages”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292" name="Rectangle 4"/>
          <p:cNvSpPr>
            <a:spLocks noGrp="1" noChangeArrowheads="1"/>
          </p:cNvSpPr>
          <p:nvPr>
            <p:ph type="title"/>
          </p:nvPr>
        </p:nvSpPr>
        <p:spPr/>
        <p:txBody>
          <a:bodyPr/>
          <a:lstStyle/>
          <a:p>
            <a:r>
              <a:rPr lang="en-US"/>
              <a:t>Scientific Management</a:t>
            </a:r>
          </a:p>
        </p:txBody>
      </p:sp>
      <p:pic>
        <p:nvPicPr>
          <p:cNvPr id="12293" name="Picture 5" descr="g_85_132"/>
          <p:cNvPicPr>
            <a:picLocks noChangeAspect="1" noChangeArrowheads="1"/>
          </p:cNvPicPr>
          <p:nvPr/>
        </p:nvPicPr>
        <p:blipFill>
          <a:blip r:embed="rId2"/>
          <a:srcRect/>
          <a:stretch>
            <a:fillRect/>
          </a:stretch>
        </p:blipFill>
        <p:spPr bwMode="auto">
          <a:xfrm>
            <a:off x="2362200" y="1676400"/>
            <a:ext cx="4495800" cy="3254375"/>
          </a:xfrm>
          <a:prstGeom prst="rect">
            <a:avLst/>
          </a:prstGeom>
          <a:noFill/>
        </p:spPr>
      </p:pic>
      <p:sp>
        <p:nvSpPr>
          <p:cNvPr id="12294" name="Text Box 6"/>
          <p:cNvSpPr txBox="1">
            <a:spLocks noChangeArrowheads="1"/>
          </p:cNvSpPr>
          <p:nvPr/>
        </p:nvSpPr>
        <p:spPr bwMode="auto">
          <a:xfrm>
            <a:off x="3276600" y="5486400"/>
            <a:ext cx="2660650" cy="366713"/>
          </a:xfrm>
          <a:prstGeom prst="rect">
            <a:avLst/>
          </a:prstGeom>
          <a:noFill/>
          <a:ln w="9525">
            <a:noFill/>
            <a:miter lim="800000"/>
            <a:headEnd/>
            <a:tailEnd/>
          </a:ln>
          <a:effectLst/>
        </p:spPr>
        <p:txBody>
          <a:bodyPr wrap="none">
            <a:prstTxWarp prst="textNoShape">
              <a:avLst/>
            </a:prstTxWarp>
            <a:spAutoFit/>
          </a:bodyPr>
          <a:lstStyle/>
          <a:p>
            <a:r>
              <a:rPr lang="en-US"/>
              <a:t>Management as science</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40" name="Rectangle 4"/>
          <p:cNvSpPr>
            <a:spLocks noGrp="1" noChangeArrowheads="1"/>
          </p:cNvSpPr>
          <p:nvPr>
            <p:ph type="title"/>
          </p:nvPr>
        </p:nvSpPr>
        <p:spPr/>
        <p:txBody>
          <a:bodyPr/>
          <a:lstStyle/>
          <a:p>
            <a:r>
              <a:rPr lang="en-US"/>
              <a:t>Scientific Management</a:t>
            </a:r>
          </a:p>
        </p:txBody>
      </p:sp>
      <p:pic>
        <p:nvPicPr>
          <p:cNvPr id="14341" name="Picture 5" descr="g_80_20575"/>
          <p:cNvPicPr>
            <a:picLocks noChangeAspect="1" noChangeArrowheads="1"/>
          </p:cNvPicPr>
          <p:nvPr/>
        </p:nvPicPr>
        <p:blipFill>
          <a:blip r:embed="rId2"/>
          <a:srcRect/>
          <a:stretch>
            <a:fillRect/>
          </a:stretch>
        </p:blipFill>
        <p:spPr bwMode="auto">
          <a:xfrm>
            <a:off x="2057400" y="1524000"/>
            <a:ext cx="5181600" cy="4208463"/>
          </a:xfrm>
          <a:prstGeom prst="rect">
            <a:avLst/>
          </a:prstGeom>
          <a:noFill/>
        </p:spPr>
      </p:pic>
      <p:sp>
        <p:nvSpPr>
          <p:cNvPr id="14342" name="Text Box 6"/>
          <p:cNvSpPr txBox="1">
            <a:spLocks noChangeArrowheads="1"/>
          </p:cNvSpPr>
          <p:nvPr/>
        </p:nvSpPr>
        <p:spPr bwMode="auto">
          <a:xfrm>
            <a:off x="3581400" y="6019800"/>
            <a:ext cx="2139950" cy="366713"/>
          </a:xfrm>
          <a:prstGeom prst="rect">
            <a:avLst/>
          </a:prstGeom>
          <a:noFill/>
          <a:ln w="9525">
            <a:noFill/>
            <a:miter lim="800000"/>
            <a:headEnd/>
            <a:tailEnd/>
          </a:ln>
          <a:effectLst/>
        </p:spPr>
        <p:txBody>
          <a:bodyPr wrap="none">
            <a:prstTxWarp prst="textNoShape">
              <a:avLst/>
            </a:prstTxWarp>
            <a:spAutoFit/>
          </a:bodyPr>
          <a:lstStyle/>
          <a:p>
            <a:r>
              <a:rPr lang="en-US"/>
              <a:t>“The one best way”</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fontScale="90000"/>
          </a:bodyPr>
          <a:lstStyle/>
          <a:p>
            <a:r>
              <a:rPr lang="en-US" smtClean="0"/>
              <a:t>Taylor’s Theory of Scientific Management</a:t>
            </a:r>
            <a:endParaRPr lang="en-US"/>
          </a:p>
        </p:txBody>
      </p:sp>
      <p:sp>
        <p:nvSpPr>
          <p:cNvPr id="37891" name="Rectangle 3"/>
          <p:cNvSpPr>
            <a:spLocks noGrp="1" noChangeArrowheads="1"/>
          </p:cNvSpPr>
          <p:nvPr>
            <p:ph type="body" idx="1"/>
          </p:nvPr>
        </p:nvSpPr>
        <p:spPr/>
        <p:txBody>
          <a:bodyPr>
            <a:normAutofit/>
          </a:bodyPr>
          <a:lstStyle/>
          <a:p>
            <a:r>
              <a:rPr lang="en-US" dirty="0" smtClean="0"/>
              <a:t>Frederick Taylor (1856-1915)</a:t>
            </a:r>
          </a:p>
          <a:p>
            <a:pPr lvl="1"/>
            <a:r>
              <a:rPr lang="en-US" dirty="0" smtClean="0"/>
              <a:t> “The Father of Scientific Management”</a:t>
            </a:r>
          </a:p>
          <a:p>
            <a:pPr lvl="1"/>
            <a:r>
              <a:rPr lang="en-US" dirty="0" smtClean="0"/>
              <a:t>Maximize worker capacity and profits</a:t>
            </a:r>
          </a:p>
          <a:p>
            <a:pPr lvl="1"/>
            <a:r>
              <a:rPr lang="en-US" dirty="0" smtClean="0"/>
              <a:t>PROBLEM:  Get employees to work at their maximum capacity</a:t>
            </a:r>
          </a:p>
          <a:p>
            <a:pPr lvl="1"/>
            <a:r>
              <a:rPr lang="en-US" dirty="0" smtClean="0"/>
              <a:t>PRIMARY FOCUS:  TASKS</a:t>
            </a:r>
          </a:p>
          <a:p>
            <a:endParaRPr lang="en-US" dirty="0" smtClean="0"/>
          </a:p>
          <a:p>
            <a:endParaRPr lang="en-US" dirty="0"/>
          </a:p>
        </p:txBody>
      </p:sp>
      <p:pic>
        <p:nvPicPr>
          <p:cNvPr id="37893" name="Picture 5" descr="taylor2"/>
          <p:cNvPicPr>
            <a:picLocks noChangeAspect="1" noChangeArrowheads="1"/>
          </p:cNvPicPr>
          <p:nvPr/>
        </p:nvPicPr>
        <p:blipFill>
          <a:blip r:embed="rId2"/>
          <a:srcRect/>
          <a:stretch>
            <a:fillRect/>
          </a:stretch>
        </p:blipFill>
        <p:spPr bwMode="auto">
          <a:xfrm>
            <a:off x="6553200" y="1752600"/>
            <a:ext cx="952500" cy="11144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78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8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78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78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78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bldLvl="3" autoUpdateAnimBg="0"/>
    </p:bld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Systematic Soldiering</a:t>
            </a:r>
          </a:p>
          <a:p>
            <a:pPr lvl="1"/>
            <a:r>
              <a:rPr lang="en-US" dirty="0" smtClean="0"/>
              <a:t>Deliberately working slowly as to avoid expanding more effort than deemed necessary</a:t>
            </a:r>
          </a:p>
          <a:p>
            <a:pPr lvl="1"/>
            <a:r>
              <a:rPr lang="en-US" dirty="0" smtClean="0"/>
              <a:t>Reasons</a:t>
            </a:r>
          </a:p>
          <a:p>
            <a:pPr lvl="2"/>
            <a:r>
              <a:rPr lang="en-US" dirty="0" smtClean="0"/>
              <a:t>Reduction in workforce due to decreased need</a:t>
            </a:r>
          </a:p>
          <a:p>
            <a:pPr lvl="2"/>
            <a:r>
              <a:rPr lang="en-US" dirty="0" smtClean="0"/>
              <a:t>Piecework system of remuneration - raise production requirements without increasing pay</a:t>
            </a:r>
          </a:p>
          <a:p>
            <a:pPr lvl="2"/>
            <a:r>
              <a:rPr lang="en-US" dirty="0" smtClean="0"/>
              <a:t>Rule of thumb training methods - inefficient</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fontScale="90000"/>
          </a:bodyPr>
          <a:lstStyle/>
          <a:p>
            <a:r>
              <a:rPr lang="en-US" smtClean="0"/>
              <a:t>Taylor’s Theory of Scientific Management</a:t>
            </a:r>
            <a:endParaRPr lang="en-US"/>
          </a:p>
        </p:txBody>
      </p:sp>
      <p:sp>
        <p:nvSpPr>
          <p:cNvPr id="38915" name="Rectangle 3"/>
          <p:cNvSpPr>
            <a:spLocks noGrp="1" noChangeArrowheads="1"/>
          </p:cNvSpPr>
          <p:nvPr>
            <p:ph type="body" idx="1"/>
          </p:nvPr>
        </p:nvSpPr>
        <p:spPr/>
        <p:txBody>
          <a:bodyPr/>
          <a:lstStyle/>
          <a:p>
            <a:r>
              <a:rPr lang="en-US" dirty="0" smtClean="0"/>
              <a:t>Elements of Scientific Management</a:t>
            </a:r>
          </a:p>
          <a:p>
            <a:pPr lvl="1"/>
            <a:r>
              <a:rPr lang="en-US" dirty="0" smtClean="0"/>
              <a:t>Scientific design of every aspect of every task</a:t>
            </a:r>
          </a:p>
          <a:p>
            <a:pPr lvl="2"/>
            <a:r>
              <a:rPr lang="en-US" dirty="0" smtClean="0"/>
              <a:t>Time and Motion Studies</a:t>
            </a:r>
          </a:p>
          <a:p>
            <a:pPr lvl="1"/>
            <a:r>
              <a:rPr lang="en-US" dirty="0" smtClean="0"/>
              <a:t>Careful selection and training of every task</a:t>
            </a:r>
          </a:p>
          <a:p>
            <a:pPr lvl="1"/>
            <a:r>
              <a:rPr lang="en-US" dirty="0" smtClean="0"/>
              <a:t>Proper remuneration for fast and high-quality work</a:t>
            </a:r>
          </a:p>
          <a:p>
            <a:pPr lvl="2"/>
            <a:r>
              <a:rPr lang="en-US" dirty="0" smtClean="0"/>
              <a:t>Maximize output - increase pay</a:t>
            </a:r>
          </a:p>
          <a:p>
            <a:pPr lvl="1"/>
            <a:r>
              <a:rPr lang="en-US" dirty="0" smtClean="0"/>
              <a:t>Equal division of work and responsibility between worker and manager</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89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89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89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bldLvl="3" autoUpdateAnimBg="0"/>
    </p:bld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Continued</a:t>
            </a:r>
            <a:endParaRPr lang="en-US" dirty="0"/>
          </a:p>
        </p:txBody>
      </p:sp>
      <p:sp>
        <p:nvSpPr>
          <p:cNvPr id="3" name="Content Placeholder 2"/>
          <p:cNvSpPr>
            <a:spLocks noGrp="1"/>
          </p:cNvSpPr>
          <p:nvPr>
            <p:ph idx="1"/>
          </p:nvPr>
        </p:nvSpPr>
        <p:spPr/>
        <p:txBody>
          <a:bodyPr/>
          <a:lstStyle/>
          <a:p>
            <a:r>
              <a:rPr lang="en-US" dirty="0" smtClean="0"/>
              <a:t>Underlying Themes</a:t>
            </a:r>
          </a:p>
          <a:p>
            <a:pPr lvl="1"/>
            <a:r>
              <a:rPr lang="en-US" dirty="0" smtClean="0"/>
              <a:t>Managers are intelligent; workers are and should be ignorant</a:t>
            </a:r>
          </a:p>
          <a:p>
            <a:pPr lvl="1"/>
            <a:r>
              <a:rPr lang="en-US" dirty="0" smtClean="0"/>
              <a:t>Provide opportunities for workers to achieve greater financial rewards</a:t>
            </a:r>
          </a:p>
          <a:p>
            <a:pPr lvl="1"/>
            <a:r>
              <a:rPr lang="en-US" dirty="0" smtClean="0"/>
              <a:t>Workers are motivated almost solely by wages</a:t>
            </a:r>
          </a:p>
          <a:p>
            <a:pPr lvl="1"/>
            <a:r>
              <a:rPr lang="en-US" dirty="0" smtClean="0"/>
              <a:t>Maximum effort = Higher wages</a:t>
            </a:r>
          </a:p>
          <a:p>
            <a:pPr lvl="1"/>
            <a:r>
              <a:rPr lang="en-US" dirty="0" smtClean="0"/>
              <a:t>Manager is responsible for planning, training, and evaluating</a:t>
            </a:r>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normAutofit fontScale="90000"/>
          </a:bodyPr>
          <a:lstStyle/>
          <a:p>
            <a:r>
              <a:rPr lang="en-US" smtClean="0"/>
              <a:t>Taylor’s Theory of Scientific Management</a:t>
            </a:r>
            <a:endParaRPr lang="en-US"/>
          </a:p>
        </p:txBody>
      </p:sp>
      <p:sp>
        <p:nvSpPr>
          <p:cNvPr id="39939" name="Rectangle 3"/>
          <p:cNvSpPr>
            <a:spLocks noGrp="1" noChangeArrowheads="1"/>
          </p:cNvSpPr>
          <p:nvPr>
            <p:ph type="body" idx="1"/>
          </p:nvPr>
        </p:nvSpPr>
        <p:spPr/>
        <p:txBody>
          <a:bodyPr>
            <a:normAutofit lnSpcReduction="10000"/>
          </a:bodyPr>
          <a:lstStyle/>
          <a:p>
            <a:r>
              <a:rPr lang="en-US" smtClean="0"/>
              <a:t>Application in the Modern Workplace</a:t>
            </a:r>
          </a:p>
          <a:p>
            <a:pPr lvl="1"/>
            <a:r>
              <a:rPr lang="en-US" smtClean="0"/>
              <a:t>Assembly Line  Plants as Prototypical Examples</a:t>
            </a:r>
          </a:p>
          <a:p>
            <a:pPr lvl="1"/>
            <a:r>
              <a:rPr lang="en-US" smtClean="0"/>
              <a:t>“Prisoners of Taylorism”</a:t>
            </a:r>
          </a:p>
          <a:p>
            <a:pPr lvl="1"/>
            <a:r>
              <a:rPr lang="en-US" smtClean="0"/>
              <a:t>System of Remuneration (quotas - commission)</a:t>
            </a:r>
          </a:p>
          <a:p>
            <a:pPr lvl="1"/>
            <a:r>
              <a:rPr lang="en-US" smtClean="0"/>
              <a:t>Re-Design - Reengineering</a:t>
            </a:r>
          </a:p>
          <a:p>
            <a:pPr lvl="1"/>
            <a:r>
              <a:rPr lang="en-US" smtClean="0"/>
              <a:t>Benchmarking</a:t>
            </a:r>
          </a:p>
          <a:p>
            <a:pPr lvl="1"/>
            <a:r>
              <a:rPr lang="en-US" smtClean="0"/>
              <a:t>Data are used to refine, improve, change, modify, and eliminate organizational processes</a:t>
            </a:r>
          </a:p>
          <a:p>
            <a:pPr lvl="1"/>
            <a:r>
              <a:rPr lang="en-US" smtClean="0"/>
              <a:t>Lean Manufacturing</a:t>
            </a:r>
          </a:p>
          <a:p>
            <a:pPr lvl="1"/>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99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99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99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99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99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399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bldLvl="3" autoUpdateAnimBg="0"/>
    </p:bld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PRINCIPLES OF</a:t>
            </a:r>
            <a:br>
              <a:rPr lang="en-US" dirty="0" smtClean="0"/>
            </a:br>
            <a:r>
              <a:rPr lang="en-US" dirty="0" smtClean="0"/>
              <a:t>SCIENTIFIC MANAGEMENT</a:t>
            </a:r>
            <a:endParaRPr lang="en-US" dirty="0"/>
          </a:p>
        </p:txBody>
      </p:sp>
      <p:sp>
        <p:nvSpPr>
          <p:cNvPr id="3" name="Content Placeholder 2"/>
          <p:cNvSpPr>
            <a:spLocks noGrp="1"/>
          </p:cNvSpPr>
          <p:nvPr>
            <p:ph idx="1"/>
          </p:nvPr>
        </p:nvSpPr>
        <p:spPr/>
        <p:txBody>
          <a:bodyPr>
            <a:normAutofit fontScale="85000" lnSpcReduction="20000"/>
          </a:bodyPr>
          <a:lstStyle/>
          <a:p>
            <a:pPr>
              <a:buNone/>
            </a:pPr>
            <a:r>
              <a:rPr lang="en-US" b="1" dirty="0" smtClean="0"/>
              <a:t>1.	Development of Science for each part of men’s job (replacement of rule of thumb)</a:t>
            </a:r>
          </a:p>
          <a:p>
            <a:r>
              <a:rPr lang="en-US" dirty="0" smtClean="0"/>
              <a:t>This principle suggests that work assigned to any employee should be observed, analyzed with respect to each and every element and part and time involved in it. </a:t>
            </a:r>
          </a:p>
          <a:p>
            <a:r>
              <a:rPr lang="en-US" dirty="0" smtClean="0"/>
              <a:t>This means replacement of odd rule of thumb by the use of method of enquiry, investigation, data collection, analysis and framing of rules. </a:t>
            </a:r>
          </a:p>
          <a:p>
            <a:r>
              <a:rPr lang="en-US" dirty="0" smtClean="0"/>
              <a:t>Under scientific management, decisions are made on the basis of facts and by the application of scientific decisions. </a:t>
            </a:r>
          </a:p>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US" b="1" dirty="0" smtClean="0"/>
              <a:t>2.	Scientific Selection, Training &amp; Development of Workers</a:t>
            </a:r>
            <a:br>
              <a:rPr lang="en-US" b="1" dirty="0" smtClean="0"/>
            </a:br>
            <a:endParaRPr lang="en-US" dirty="0"/>
          </a:p>
        </p:txBody>
      </p:sp>
      <p:sp>
        <p:nvSpPr>
          <p:cNvPr id="3" name="Content Placeholder 2"/>
          <p:cNvSpPr>
            <a:spLocks noGrp="1"/>
          </p:cNvSpPr>
          <p:nvPr>
            <p:ph idx="1"/>
          </p:nvPr>
        </p:nvSpPr>
        <p:spPr/>
        <p:txBody>
          <a:bodyPr>
            <a:normAutofit fontScale="85000" lnSpcReduction="20000"/>
          </a:bodyPr>
          <a:lstStyle/>
          <a:p>
            <a:pPr>
              <a:buNone/>
            </a:pPr>
            <a:endParaRPr lang="en-US" b="1" dirty="0" smtClean="0"/>
          </a:p>
          <a:p>
            <a:r>
              <a:rPr lang="en-US" dirty="0" smtClean="0"/>
              <a:t>There should be scientifically designed procedure for the selection of workers. </a:t>
            </a:r>
          </a:p>
          <a:p>
            <a:r>
              <a:rPr lang="en-US" dirty="0" smtClean="0"/>
              <a:t>Physical, mental &amp; other requirement should be specified for each and every job. </a:t>
            </a:r>
          </a:p>
          <a:p>
            <a:r>
              <a:rPr lang="en-US" dirty="0" smtClean="0"/>
              <a:t>Workers should be selected &amp; trained to make them fit for the job. </a:t>
            </a:r>
          </a:p>
          <a:p>
            <a:r>
              <a:rPr lang="en-US" dirty="0" smtClean="0"/>
              <a:t>The management has to provide opportunities for development of workers having better capabilities. </a:t>
            </a:r>
          </a:p>
          <a:p>
            <a:r>
              <a:rPr lang="en-US" dirty="0" smtClean="0"/>
              <a:t>According to Taylor efforts should be made to develop each employee to his greatest level and efficiency &amp; prosperity. </a:t>
            </a:r>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1527"/>
            <a:ext cx="8229600" cy="1143000"/>
          </a:xfrm>
        </p:spPr>
        <p:txBody>
          <a:bodyPr>
            <a:normAutofit fontScale="90000"/>
          </a:bodyPr>
          <a:lstStyle/>
          <a:p>
            <a:r>
              <a:rPr lang="en-US" b="1" dirty="0" smtClean="0"/>
              <a:t>3.	Co-operation between Management &amp; workers or Harmony not discord</a:t>
            </a:r>
            <a:br>
              <a:rPr lang="en-US" b="1" dirty="0" smtClean="0"/>
            </a:br>
            <a:endParaRPr lang="en-US" dirty="0"/>
          </a:p>
        </p:txBody>
      </p:sp>
      <p:sp>
        <p:nvSpPr>
          <p:cNvPr id="3" name="Content Placeholder 2"/>
          <p:cNvSpPr>
            <a:spLocks noGrp="1"/>
          </p:cNvSpPr>
          <p:nvPr>
            <p:ph idx="1"/>
          </p:nvPr>
        </p:nvSpPr>
        <p:spPr>
          <a:xfrm>
            <a:off x="457200" y="2002895"/>
            <a:ext cx="8229600" cy="4525963"/>
          </a:xfrm>
        </p:spPr>
        <p:txBody>
          <a:bodyPr>
            <a:normAutofit fontScale="92500" lnSpcReduction="10000"/>
          </a:bodyPr>
          <a:lstStyle/>
          <a:p>
            <a:r>
              <a:rPr lang="en-US" dirty="0" smtClean="0"/>
              <a:t>Taylor believed in co-operation and not individualism. </a:t>
            </a:r>
          </a:p>
          <a:p>
            <a:r>
              <a:rPr lang="en-US" dirty="0" smtClean="0"/>
              <a:t>It is only through co-operation that the goals of the enterprise can be achieved efficiently. </a:t>
            </a:r>
          </a:p>
          <a:p>
            <a:r>
              <a:rPr lang="en-US" dirty="0" smtClean="0"/>
              <a:t>There should be no conflict between managers &amp; workers. </a:t>
            </a:r>
          </a:p>
          <a:p>
            <a:r>
              <a:rPr lang="en-US" dirty="0" smtClean="0"/>
              <a:t>Taylor believed that interest of employer &amp; employees should be fully harmonized so as to secure mutually understanding relations between them. </a:t>
            </a:r>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4.	Division of Responsibility</a:t>
            </a:r>
            <a:br>
              <a:rPr lang="en-US" b="1" dirty="0" smtClean="0"/>
            </a:br>
            <a:endParaRPr lang="en-US" dirty="0"/>
          </a:p>
        </p:txBody>
      </p:sp>
      <p:sp>
        <p:nvSpPr>
          <p:cNvPr id="3" name="Content Placeholder 2"/>
          <p:cNvSpPr>
            <a:spLocks noGrp="1"/>
          </p:cNvSpPr>
          <p:nvPr>
            <p:ph idx="1"/>
          </p:nvPr>
        </p:nvSpPr>
        <p:spPr/>
        <p:txBody>
          <a:bodyPr>
            <a:normAutofit lnSpcReduction="10000"/>
          </a:bodyPr>
          <a:lstStyle/>
          <a:p>
            <a:r>
              <a:rPr lang="en-US" dirty="0" smtClean="0"/>
              <a:t>This principle determines the concrete nature of roles to be played by different level of managers &amp; workers. </a:t>
            </a:r>
          </a:p>
          <a:p>
            <a:r>
              <a:rPr lang="en-US" dirty="0" smtClean="0"/>
              <a:t>The management should assume the responsibility of planning the work whereas workers should be concerned with execution of task. </a:t>
            </a:r>
          </a:p>
          <a:p>
            <a:r>
              <a:rPr lang="en-US" dirty="0" smtClean="0"/>
              <a:t>Thus planning is to be separated from execution. </a:t>
            </a:r>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5. Mental Revolution</a:t>
            </a:r>
            <a:endParaRPr lang="en-US" b="1" dirty="0"/>
          </a:p>
        </p:txBody>
      </p:sp>
      <p:sp>
        <p:nvSpPr>
          <p:cNvPr id="3" name="Content Placeholder 2"/>
          <p:cNvSpPr>
            <a:spLocks noGrp="1"/>
          </p:cNvSpPr>
          <p:nvPr>
            <p:ph idx="1"/>
          </p:nvPr>
        </p:nvSpPr>
        <p:spPr>
          <a:xfrm>
            <a:off x="457200" y="1600200"/>
            <a:ext cx="8229600" cy="5257800"/>
          </a:xfrm>
        </p:spPr>
        <p:txBody>
          <a:bodyPr>
            <a:normAutofit fontScale="77500" lnSpcReduction="20000"/>
          </a:bodyPr>
          <a:lstStyle/>
          <a:p>
            <a:r>
              <a:rPr lang="en-US" dirty="0" smtClean="0"/>
              <a:t>The workers and managers should have a complete change of outlook towards their mutual relation and work effort. </a:t>
            </a:r>
          </a:p>
          <a:p>
            <a:r>
              <a:rPr lang="en-US" dirty="0" smtClean="0"/>
              <a:t>It requires that management should create suitable working condition and solve all problems scientifically. </a:t>
            </a:r>
          </a:p>
          <a:p>
            <a:r>
              <a:rPr lang="en-US" dirty="0" smtClean="0"/>
              <a:t>Similarly workers should attend their jobs with utmost attention, devotion and carefulness. They should not waste the resources of enterprise. </a:t>
            </a:r>
          </a:p>
          <a:p>
            <a:r>
              <a:rPr lang="en-US" dirty="0" smtClean="0"/>
              <a:t>Handsome remuneration should be provided to workers to boost up their moral. </a:t>
            </a:r>
          </a:p>
          <a:p>
            <a:r>
              <a:rPr lang="en-US" dirty="0" smtClean="0"/>
              <a:t>It will create a sense of belongingness among worker. </a:t>
            </a:r>
          </a:p>
          <a:p>
            <a:r>
              <a:rPr lang="en-US" dirty="0" smtClean="0"/>
              <a:t>They will be disciplined, loyal and sincere in fulfilling the task assigned to them. </a:t>
            </a:r>
          </a:p>
          <a:p>
            <a:r>
              <a:rPr lang="en-US" dirty="0" smtClean="0"/>
              <a:t>There will be more production and economical growth at a faster rate. </a:t>
            </a: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US" dirty="0" smtClean="0"/>
              <a:t>6. </a:t>
            </a:r>
            <a:r>
              <a:rPr lang="en-US" b="1" dirty="0" smtClean="0"/>
              <a:t>Maximum Prosperity for Employer &amp; Employees</a:t>
            </a:r>
            <a:br>
              <a:rPr lang="en-US" b="1" dirty="0" smtClean="0"/>
            </a:b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The aim of scientific management is to see maximum prosperity for employer and employees. </a:t>
            </a:r>
          </a:p>
          <a:p>
            <a:r>
              <a:rPr lang="en-US" dirty="0" smtClean="0"/>
              <a:t>It is important only when there is opportunity for each worker to attain his highest efficiency. </a:t>
            </a:r>
          </a:p>
          <a:p>
            <a:r>
              <a:rPr lang="en-US" dirty="0" smtClean="0"/>
              <a:t>Maximum output &amp; optimum utilization of resources will bring higher profits for the employer &amp; better wages for the workers. </a:t>
            </a:r>
          </a:p>
          <a:p>
            <a:r>
              <a:rPr lang="en-US" dirty="0" smtClean="0"/>
              <a:t>There should be maximum output in place of restricted output. </a:t>
            </a:r>
          </a:p>
          <a:p>
            <a:r>
              <a:rPr lang="en-US" dirty="0" smtClean="0"/>
              <a:t>Both managers &amp; workers should be paid handsomely. </a:t>
            </a:r>
          </a:p>
          <a:p>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TECHNIQUES OF SCIENTIFIC MANAGEMENT</a:t>
            </a:r>
            <a:endParaRPr lang="en-US" dirty="0"/>
          </a:p>
        </p:txBody>
      </p:sp>
      <p:sp>
        <p:nvSpPr>
          <p:cNvPr id="3" name="Content Placeholder 2"/>
          <p:cNvSpPr>
            <a:spLocks noGrp="1"/>
          </p:cNvSpPr>
          <p:nvPr>
            <p:ph idx="1"/>
          </p:nvPr>
        </p:nvSpPr>
        <p:spPr/>
        <p:txBody>
          <a:bodyPr>
            <a:normAutofit fontScale="77500" lnSpcReduction="20000"/>
          </a:bodyPr>
          <a:lstStyle/>
          <a:p>
            <a:r>
              <a:rPr lang="en-US" b="1" dirty="0" smtClean="0"/>
              <a:t>Time Study</a:t>
            </a:r>
          </a:p>
          <a:p>
            <a:r>
              <a:rPr lang="en-US" dirty="0" smtClean="0"/>
              <a:t>It is a technique which enables the manager to ascertain standard time taken for performing a specified job. </a:t>
            </a:r>
          </a:p>
          <a:p>
            <a:r>
              <a:rPr lang="en-US" dirty="0" smtClean="0"/>
              <a:t>Every job or every part of it is studied in detail. </a:t>
            </a:r>
          </a:p>
          <a:p>
            <a:r>
              <a:rPr lang="en-US" dirty="0" smtClean="0"/>
              <a:t>This technique is based on the study of an average worker having reasonable skill and ability. </a:t>
            </a:r>
          </a:p>
          <a:p>
            <a:r>
              <a:rPr lang="en-US" dirty="0" smtClean="0"/>
              <a:t>Average worker is selected and assigned the job and then with the help of a stop watch, time is ascertained for performing that particular job. </a:t>
            </a:r>
          </a:p>
          <a:p>
            <a:r>
              <a:rPr lang="en-US" dirty="0" smtClean="0"/>
              <a:t>Taylor maintained that Fair day’s work should be determined through observations, experiment and analysis by keeping in view an average worker. Standard Time × Working Hours = Fair Day’s Work </a:t>
            </a:r>
          </a:p>
          <a:p>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MOTION STUDY</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In this study, movement of body and limbs required to perform a job are closely observed. </a:t>
            </a:r>
          </a:p>
          <a:p>
            <a:r>
              <a:rPr lang="en-US" dirty="0" smtClean="0"/>
              <a:t>In other words, it refers to the study of movement of an operator on machine involved in a particular task. </a:t>
            </a:r>
          </a:p>
          <a:p>
            <a:r>
              <a:rPr lang="en-US" dirty="0" smtClean="0"/>
              <a:t>The purpose of motion study is to eliminate useless motions and determine the bet way of doing the job. </a:t>
            </a:r>
          </a:p>
          <a:p>
            <a:r>
              <a:rPr lang="en-US" dirty="0" smtClean="0"/>
              <a:t>By undertaking motion study an attempt is made to know whether some elements of a job can be eliminated combined or their sequence can be changed to achieve necessary rhythm. </a:t>
            </a:r>
          </a:p>
          <a:p>
            <a:r>
              <a:rPr lang="en-US" dirty="0" smtClean="0"/>
              <a:t>Motion study increases the efficiency and productivity of workers by cutting down all wasteful motions. </a:t>
            </a:r>
          </a:p>
          <a:p>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FUNCTIONAL FOREMANSHIP</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Taylor advocated functional foremanship for achieving ultimate specification. This technique was developed to improve the quality of work as single supervisor may not be an expert in all the aspects of the work. Therefore workers are to be supervised by specialist foreman. The scheme of functional foremanship is an extension of principle of specialization at the supervisory level. Taylor advocated appointment of 8 foramen, 4 at the planning level &amp; other 4 at implementation level. </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FUNCTIONAL FOREMANSHIP</a:t>
            </a:r>
            <a:endParaRPr lang="en-US" dirty="0"/>
          </a:p>
        </p:txBody>
      </p:sp>
      <p:sp>
        <p:nvSpPr>
          <p:cNvPr id="3" name="Content Placeholder 2"/>
          <p:cNvSpPr>
            <a:spLocks noGrp="1"/>
          </p:cNvSpPr>
          <p:nvPr>
            <p:ph idx="1"/>
          </p:nvPr>
        </p:nvSpPr>
        <p:spPr/>
        <p:txBody>
          <a:bodyPr>
            <a:normAutofit fontScale="62500" lnSpcReduction="20000"/>
          </a:bodyPr>
          <a:lstStyle/>
          <a:p>
            <a:r>
              <a:rPr lang="en-US" dirty="0"/>
              <a:t>H</a:t>
            </a:r>
            <a:r>
              <a:rPr lang="en-US" dirty="0" smtClean="0"/>
              <a:t>e names &amp; function of these specialist foremen are: - Instruction card clerk concerned with tagging down of instructions according to which workers are required to perform their job </a:t>
            </a:r>
          </a:p>
          <a:p>
            <a:r>
              <a:rPr lang="en-US" dirty="0" smtClean="0"/>
              <a:t>Time &amp; cost clerk is concerned with setting a time table for doing a job &amp; specifying the material and labor cost involved in it. </a:t>
            </a:r>
          </a:p>
          <a:p>
            <a:r>
              <a:rPr lang="en-US" dirty="0" smtClean="0"/>
              <a:t>Route clerk determines the route through which raw materials has to be passed. </a:t>
            </a:r>
          </a:p>
          <a:p>
            <a:r>
              <a:rPr lang="en-US" dirty="0" smtClean="0"/>
              <a:t>Shop Disciplinarians are concerned with making rules and regulations to ensure discipline in the organization. </a:t>
            </a:r>
          </a:p>
          <a:p>
            <a:r>
              <a:rPr lang="en-US" dirty="0" smtClean="0"/>
              <a:t>Gang boss makes the arrangement of workers, machines, tools, workers etc. </a:t>
            </a:r>
          </a:p>
          <a:p>
            <a:r>
              <a:rPr lang="en-US" dirty="0" smtClean="0"/>
              <a:t>Speed boss concerned with maintaining the speed and to remove delays in the production process. </a:t>
            </a:r>
          </a:p>
          <a:p>
            <a:r>
              <a:rPr lang="en-US" dirty="0" smtClean="0"/>
              <a:t>Repair boss concerned with maintenance of machine, tools and equipments. </a:t>
            </a:r>
          </a:p>
          <a:p>
            <a:r>
              <a:rPr lang="en-US" dirty="0" smtClean="0"/>
              <a:t>Inspector is concerned with maintaining the quality of product. </a:t>
            </a:r>
          </a:p>
          <a:p>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STANDARDISATION</a:t>
            </a:r>
            <a:endParaRPr lang="en-US" dirty="0"/>
          </a:p>
        </p:txBody>
      </p:sp>
      <p:sp>
        <p:nvSpPr>
          <p:cNvPr id="3" name="Content Placeholder 2"/>
          <p:cNvSpPr>
            <a:spLocks noGrp="1"/>
          </p:cNvSpPr>
          <p:nvPr>
            <p:ph idx="1"/>
          </p:nvPr>
        </p:nvSpPr>
        <p:spPr>
          <a:xfrm>
            <a:off x="457200" y="1600200"/>
            <a:ext cx="8229600" cy="5257800"/>
          </a:xfrm>
        </p:spPr>
        <p:txBody>
          <a:bodyPr>
            <a:normAutofit fontScale="77500" lnSpcReduction="20000"/>
          </a:bodyPr>
          <a:lstStyle/>
          <a:p>
            <a:r>
              <a:rPr lang="en-US" dirty="0" smtClean="0"/>
              <a:t>It implies the physical attitude of products should be such that it meets the requirements &amp; needs of customers. </a:t>
            </a:r>
          </a:p>
          <a:p>
            <a:r>
              <a:rPr lang="en-US" dirty="0" smtClean="0"/>
              <a:t>Taylor advocated that tools &amp; equipments as well as working conditions should be standardized to achieve standard output from workers. </a:t>
            </a:r>
          </a:p>
          <a:p>
            <a:r>
              <a:rPr lang="en-US" dirty="0" smtClean="0"/>
              <a:t>Standardization is a means of achieving economics of production. </a:t>
            </a:r>
          </a:p>
          <a:p>
            <a:r>
              <a:rPr lang="en-US" dirty="0" smtClean="0"/>
              <a:t>It seems to ensure - </a:t>
            </a:r>
          </a:p>
          <a:p>
            <a:pPr lvl="1"/>
            <a:r>
              <a:rPr lang="en-US" dirty="0" smtClean="0"/>
              <a:t>The line of product is restricted to predetermined type, form, design, size, weight, quality. Etc </a:t>
            </a:r>
          </a:p>
          <a:p>
            <a:pPr lvl="1"/>
            <a:r>
              <a:rPr lang="en-US" dirty="0" smtClean="0"/>
              <a:t>There is manufacture of identical parts and components. </a:t>
            </a:r>
          </a:p>
          <a:p>
            <a:pPr lvl="1"/>
            <a:r>
              <a:rPr lang="en-US" dirty="0" smtClean="0"/>
              <a:t>Quality &amp; standards have been maintained. </a:t>
            </a:r>
          </a:p>
          <a:p>
            <a:pPr lvl="1"/>
            <a:r>
              <a:rPr lang="en-US" dirty="0" smtClean="0"/>
              <a:t>Standard of performance are established for workers at all levels. </a:t>
            </a: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DIFFERENTIAL PIECE WAGE PLAN</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This tech of wage payment is based on efficiency of worker. </a:t>
            </a:r>
          </a:p>
          <a:p>
            <a:r>
              <a:rPr lang="en-US" dirty="0" smtClean="0"/>
              <a:t>The efficient workers are paid more wages than inefficient one. </a:t>
            </a:r>
          </a:p>
          <a:p>
            <a:r>
              <a:rPr lang="en-US" dirty="0" smtClean="0"/>
              <a:t>On the other hand, those workers who produce less than standard no. of pieces are paid wages at lower rate than prevailing rate i.e. worker is penalized for his inefficiency. </a:t>
            </a:r>
          </a:p>
          <a:p>
            <a:r>
              <a:rPr lang="en-US" dirty="0" smtClean="0"/>
              <a:t>This system is a source of incentive to workers who improving their efficiency in order to get more wages. </a:t>
            </a:r>
          </a:p>
          <a:p>
            <a:r>
              <a:rPr lang="en-US" dirty="0" smtClean="0"/>
              <a:t>It also encourages inefficient workers to improve their performance and achieve their standards. </a:t>
            </a:r>
          </a:p>
          <a:p>
            <a:r>
              <a:rPr lang="en-US" dirty="0" smtClean="0"/>
              <a:t>It leads to mass production which minimizes cost and maximizes profits. </a:t>
            </a:r>
          </a:p>
          <a:p>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TECHNIQUES</a:t>
            </a:r>
            <a:endParaRPr lang="en-US" dirty="0"/>
          </a:p>
        </p:txBody>
      </p:sp>
      <p:sp>
        <p:nvSpPr>
          <p:cNvPr id="3" name="Content Placeholder 2"/>
          <p:cNvSpPr>
            <a:spLocks noGrp="1"/>
          </p:cNvSpPr>
          <p:nvPr>
            <p:ph idx="1"/>
          </p:nvPr>
        </p:nvSpPr>
        <p:spPr/>
        <p:txBody>
          <a:bodyPr/>
          <a:lstStyle/>
          <a:p>
            <a:r>
              <a:rPr lang="en-US" dirty="0" smtClean="0"/>
              <a:t>Various other techniques have been developed to create ordeal relationship between management and workers and also to create better understanding on part of works. </a:t>
            </a:r>
          </a:p>
          <a:p>
            <a:r>
              <a:rPr lang="en-US" dirty="0" smtClean="0"/>
              <a:t>Those includes use of instruction cards, strict rules &amp; regulations, graphs, slides, charts etc, so as to increase efficiency of workers. </a:t>
            </a:r>
          </a:p>
          <a:p>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TAYLOR</a:t>
            </a:r>
            <a:endParaRPr lang="en-US" dirty="0"/>
          </a:p>
        </p:txBody>
      </p:sp>
      <p:sp>
        <p:nvSpPr>
          <p:cNvPr id="3" name="Content Placeholder 2"/>
          <p:cNvSpPr>
            <a:spLocks noGrp="1"/>
          </p:cNvSpPr>
          <p:nvPr>
            <p:ph idx="1"/>
          </p:nvPr>
        </p:nvSpPr>
        <p:spPr/>
        <p:txBody>
          <a:bodyPr>
            <a:normAutofit fontScale="77500" lnSpcReduction="20000"/>
          </a:bodyPr>
          <a:lstStyle/>
          <a:p>
            <a:r>
              <a:rPr lang="en-US" dirty="0" err="1" smtClean="0"/>
              <a:t>Realised</a:t>
            </a:r>
            <a:r>
              <a:rPr lang="en-US" dirty="0" smtClean="0"/>
              <a:t> that problem of personnel &amp; its management at all levels is the key to individual success. </a:t>
            </a:r>
          </a:p>
          <a:p>
            <a:r>
              <a:rPr lang="en-US" dirty="0" smtClean="0"/>
              <a:t>Applied scientific method to this problem. Taylor worked primarily from operative level, from bottom to upward. </a:t>
            </a:r>
          </a:p>
          <a:p>
            <a:r>
              <a:rPr lang="en-US" dirty="0" smtClean="0"/>
              <a:t>Taylor looked at management from supervisory viewpoint &amp; tried to improve efficiency at operating level. He moved upwards while formulating theory.  Narrow vision ?</a:t>
            </a:r>
          </a:p>
          <a:p>
            <a:r>
              <a:rPr lang="en-US" dirty="0" smtClean="0"/>
              <a:t>Main aim of Taylor - to improve </a:t>
            </a:r>
            <a:r>
              <a:rPr lang="en-US" dirty="0" err="1" smtClean="0"/>
              <a:t>labour</a:t>
            </a:r>
            <a:r>
              <a:rPr lang="en-US" dirty="0" smtClean="0"/>
              <a:t> productivity &amp; to eliminate all type of waste through standardization of work &amp; tools. </a:t>
            </a:r>
          </a:p>
          <a:p>
            <a:r>
              <a:rPr lang="en-US" dirty="0" smtClean="0"/>
              <a:t>Taylor focused his attention on fact by management and his principles are applicable on shop floor. </a:t>
            </a:r>
          </a:p>
          <a:p>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70" name="Rectangle 6"/>
          <p:cNvSpPr>
            <a:spLocks noGrp="1" noChangeArrowheads="1"/>
          </p:cNvSpPr>
          <p:nvPr>
            <p:ph type="title"/>
          </p:nvPr>
        </p:nvSpPr>
        <p:spPr/>
        <p:txBody>
          <a:bodyPr/>
          <a:lstStyle/>
          <a:p>
            <a:r>
              <a:rPr lang="en-US"/>
              <a:t>Results</a:t>
            </a:r>
          </a:p>
        </p:txBody>
      </p:sp>
      <p:sp>
        <p:nvSpPr>
          <p:cNvPr id="36871" name="Rectangle 7"/>
          <p:cNvSpPr>
            <a:spLocks noGrp="1" noChangeArrowheads="1"/>
          </p:cNvSpPr>
          <p:nvPr>
            <p:ph type="body" idx="1"/>
          </p:nvPr>
        </p:nvSpPr>
        <p:spPr/>
        <p:txBody>
          <a:bodyPr/>
          <a:lstStyle/>
          <a:p>
            <a:r>
              <a:rPr lang="en-US"/>
              <a:t>Startling achievements in production and reduced costs</a:t>
            </a:r>
          </a:p>
          <a:p>
            <a:r>
              <a:rPr lang="en-US"/>
              <a:t>Scientific Management swept through US and Europe</a:t>
            </a:r>
          </a:p>
          <a:p>
            <a:r>
              <a:rPr lang="en-US"/>
              <a:t>Taylor greeted with strikes and worker revolts</a:t>
            </a:r>
          </a:p>
          <a:p>
            <a:r>
              <a:rPr lang="en-US"/>
              <a:t>Workers: “We want our heads left on 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71" grpId="0" build="p"/>
    </p:bld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EMPLOYEE’S VIEWPOINT</a:t>
            </a:r>
            <a:endParaRPr lang="en-US" dirty="0"/>
          </a:p>
        </p:txBody>
      </p:sp>
      <p:sp>
        <p:nvSpPr>
          <p:cNvPr id="3" name="Content Placeholder 2"/>
          <p:cNvSpPr>
            <a:spLocks noGrp="1"/>
          </p:cNvSpPr>
          <p:nvPr>
            <p:ph idx="1"/>
          </p:nvPr>
        </p:nvSpPr>
        <p:spPr/>
        <p:txBody>
          <a:bodyPr>
            <a:normAutofit/>
          </a:bodyPr>
          <a:lstStyle/>
          <a:p>
            <a:r>
              <a:rPr lang="en-US" b="1" dirty="0" smtClean="0"/>
              <a:t>Unemployment -</a:t>
            </a:r>
            <a:r>
              <a:rPr lang="en-US" dirty="0" smtClean="0"/>
              <a:t> Workers feel that management reduces employment opportunities from them through replacement of men by machines and by increasing human productivity less workers are needed to do work leading to chucking out from their jobs. </a:t>
            </a:r>
          </a:p>
          <a:p>
            <a:endParaRPr lang="en-US" b="1" dirty="0" smtClean="0"/>
          </a:p>
          <a:p>
            <a:pPr>
              <a:buNone/>
            </a:pP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b="1" dirty="0" smtClean="0"/>
              <a:t>Exploitation -</a:t>
            </a:r>
            <a:r>
              <a:rPr lang="en-US" dirty="0" smtClean="0"/>
              <a:t> Workers feel they are exploited as they are not given due share in increasing profits which is due to their increased productivity. Wages do not rise in proportion as rise in production. Wage payment creates uncertainty &amp; insecurity (beyond a standard output, there is no increase in wage rate). </a:t>
            </a:r>
          </a:p>
          <a:p>
            <a:endParaRPr lang="en-US" b="1" dirty="0" smtClean="0"/>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b="1" dirty="0" smtClean="0"/>
              <a:t>Monotony -</a:t>
            </a:r>
            <a:r>
              <a:rPr lang="en-US" dirty="0" smtClean="0"/>
              <a:t> Due to excessive specialization the workers are not able to take initiative on their own. Their status is reduced to being mere cogs in wheel. Jobs become dull. Workers loose interest in jobs and derive little pleasure from work. </a:t>
            </a:r>
          </a:p>
          <a:p>
            <a:endParaRPr lang="en-US" dirty="0" smtClean="0"/>
          </a:p>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a:bodyPr>
          <a:lstStyle/>
          <a:p>
            <a:r>
              <a:rPr lang="en-US" b="1" dirty="0" smtClean="0"/>
              <a:t>Weakening of Trade Union -</a:t>
            </a:r>
            <a:r>
              <a:rPr lang="en-US" dirty="0" smtClean="0"/>
              <a:t> To everything is fixed &amp; predetermined by management. So it leaves no room for trade unions to bargain as everything is standardized, standard output, standard working conditions, standard time etc. This further weakens trade unions, creates a rift between efficient &amp; in efficient workers according to their wages. </a:t>
            </a: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b="1" dirty="0" smtClean="0"/>
              <a:t>Over speeding -</a:t>
            </a:r>
            <a:r>
              <a:rPr lang="en-US" dirty="0" smtClean="0"/>
              <a:t> the scientific management lays standard output, time so they have to rush up and finish the work in time. These have adverse effect on health of workers. The workers speed up to that standard output, so scientific management drives the workers to rush towards output and finish work in standard time. </a:t>
            </a:r>
          </a:p>
          <a:p>
            <a:endParaRPr lang="en-US" dirty="0" smtClean="0"/>
          </a:p>
          <a:p>
            <a:endParaRPr lang="en-US" dirty="0"/>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EMPLOYER’S VIEWPOINT</a:t>
            </a:r>
            <a:endParaRPr lang="en-US" dirty="0"/>
          </a:p>
        </p:txBody>
      </p:sp>
      <p:sp>
        <p:nvSpPr>
          <p:cNvPr id="3" name="Content Placeholder 2"/>
          <p:cNvSpPr>
            <a:spLocks noGrp="1"/>
          </p:cNvSpPr>
          <p:nvPr>
            <p:ph idx="1"/>
          </p:nvPr>
        </p:nvSpPr>
        <p:spPr/>
        <p:txBody>
          <a:bodyPr>
            <a:normAutofit/>
          </a:bodyPr>
          <a:lstStyle/>
          <a:p>
            <a:r>
              <a:rPr lang="en-US" b="1" dirty="0" smtClean="0"/>
              <a:t>Expensive -</a:t>
            </a:r>
            <a:r>
              <a:rPr lang="en-US" dirty="0" smtClean="0"/>
              <a:t> Scientific management is a costly system and a huge investment is required in establishment of planning dept., standardization, work study, training of workers. It may be beyond reach of small firms. Heavy food investment leads to increase in overhead costs. </a:t>
            </a:r>
          </a:p>
          <a:p>
            <a:endParaRPr lang="en-US" dirty="0"/>
          </a:p>
        </p:txBody>
      </p:sp>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b="1" dirty="0" smtClean="0"/>
              <a:t>Time Consuming -</a:t>
            </a:r>
            <a:r>
              <a:rPr lang="en-US" dirty="0" smtClean="0"/>
              <a:t> Scientific management requires mental revision and complete reorganizing of organization. A lot of time is required for work, study, standardization &amp; specialization. During this overhauling of organization, the work suffers. </a:t>
            </a:r>
          </a:p>
          <a:p>
            <a:r>
              <a:rPr lang="en-US" b="1" dirty="0" smtClean="0"/>
              <a:t>Deterioration of Quality</a:t>
            </a:r>
            <a:r>
              <a:rPr lang="en-US" dirty="0" smtClean="0"/>
              <a:t> </a:t>
            </a:r>
          </a:p>
          <a:p>
            <a:pPr>
              <a:buNone/>
            </a:pPr>
            <a:endParaRPr lang="en-US" dirty="0"/>
          </a:p>
        </p:txBody>
      </p:sp>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Psychologists Viewpoint</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According to Psychologists, Taylor’s study had following drawbacks: -</a:t>
            </a:r>
          </a:p>
          <a:p>
            <a:r>
              <a:rPr lang="en-US" dirty="0" smtClean="0"/>
              <a:t>Ignores human factors - Considers them as machines. Ignores human requirements, want and aspirations. </a:t>
            </a:r>
          </a:p>
          <a:p>
            <a:r>
              <a:rPr lang="en-US" dirty="0" smtClean="0"/>
              <a:t>Separation of Planning and Doing. </a:t>
            </a:r>
          </a:p>
          <a:p>
            <a:r>
              <a:rPr lang="en-US" dirty="0" smtClean="0"/>
              <a:t>Dissatisfaction - Comparing performance with others. </a:t>
            </a:r>
          </a:p>
          <a:p>
            <a:r>
              <a:rPr lang="en-US" dirty="0" smtClean="0"/>
              <a:t>No best way - Scientific management does not give one best way for solving problems. </a:t>
            </a:r>
          </a:p>
          <a:p>
            <a:endParaRPr lang="en-US" dirty="0"/>
          </a:p>
        </p:txBody>
      </p:sp>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243550" y="347898"/>
          <a:ext cx="8680820" cy="6227431"/>
        </p:xfrm>
        <a:graphic>
          <a:graphicData uri="http://schemas.openxmlformats.org/drawingml/2006/table">
            <a:tbl>
              <a:tblPr firstRow="1" bandRow="1">
                <a:tableStyleId>{5C22544A-7EE6-4342-B048-85BDC9FD1C3A}</a:tableStyleId>
              </a:tblPr>
              <a:tblGrid>
                <a:gridCol w="4340410"/>
                <a:gridCol w="4340410"/>
              </a:tblGrid>
              <a:tr h="547055">
                <a:tc>
                  <a:txBody>
                    <a:bodyPr/>
                    <a:lstStyle/>
                    <a:p>
                      <a:r>
                        <a:rPr lang="en-US" dirty="0" smtClean="0"/>
                        <a:t>Basis</a:t>
                      </a:r>
                      <a:endParaRPr lang="en-US" dirty="0"/>
                    </a:p>
                  </a:txBody>
                  <a:tcPr/>
                </a:tc>
                <a:tc>
                  <a:txBody>
                    <a:bodyPr/>
                    <a:lstStyle/>
                    <a:p>
                      <a:r>
                        <a:rPr lang="en-US" dirty="0" smtClean="0"/>
                        <a:t>Taylor</a:t>
                      </a:r>
                      <a:endParaRPr lang="en-US" dirty="0"/>
                    </a:p>
                  </a:txBody>
                  <a:tcPr/>
                </a:tc>
              </a:tr>
              <a:tr h="1753573">
                <a:tc>
                  <a:txBody>
                    <a:bodyPr/>
                    <a:lstStyle/>
                    <a:p>
                      <a:r>
                        <a:rPr lang="en-US" dirty="0" smtClean="0"/>
                        <a:t>Human Aspect</a:t>
                      </a:r>
                      <a:endParaRPr lang="en-US" dirty="0"/>
                    </a:p>
                  </a:txBody>
                  <a:tcPr/>
                </a:tc>
                <a:tc>
                  <a:txBody>
                    <a:bodyPr/>
                    <a:lstStyle/>
                    <a:p>
                      <a:r>
                        <a:rPr lang="en-US" dirty="0" smtClean="0"/>
                        <a:t>Taylor disregards human elements and there is more stress on improving men, materials and methods</a:t>
                      </a:r>
                      <a:endParaRPr lang="en-US" dirty="0"/>
                    </a:p>
                  </a:txBody>
                  <a:tcPr/>
                </a:tc>
              </a:tr>
              <a:tr h="944231">
                <a:tc>
                  <a:txBody>
                    <a:bodyPr/>
                    <a:lstStyle/>
                    <a:p>
                      <a:r>
                        <a:rPr lang="en-US" dirty="0" smtClean="0"/>
                        <a:t>Status</a:t>
                      </a:r>
                      <a:endParaRPr lang="en-US" dirty="0"/>
                    </a:p>
                  </a:txBody>
                  <a:tcPr/>
                </a:tc>
                <a:tc>
                  <a:txBody>
                    <a:bodyPr/>
                    <a:lstStyle/>
                    <a:p>
                      <a:r>
                        <a:rPr lang="en-US" dirty="0" smtClean="0"/>
                        <a:t>Father of Scientific Management</a:t>
                      </a:r>
                      <a:endParaRPr lang="en-US" dirty="0"/>
                    </a:p>
                  </a:txBody>
                  <a:tcPr/>
                </a:tc>
              </a:tr>
              <a:tr h="547055">
                <a:tc>
                  <a:txBody>
                    <a:bodyPr/>
                    <a:lstStyle/>
                    <a:p>
                      <a:r>
                        <a:rPr lang="en-US" dirty="0" smtClean="0"/>
                        <a:t>Efficiency &amp; Administration</a:t>
                      </a:r>
                      <a:endParaRPr lang="en-US" dirty="0"/>
                    </a:p>
                  </a:txBody>
                  <a:tcPr/>
                </a:tc>
                <a:tc>
                  <a:txBody>
                    <a:bodyPr/>
                    <a:lstStyle/>
                    <a:p>
                      <a:r>
                        <a:rPr lang="en-US" dirty="0" smtClean="0"/>
                        <a:t>Stressed on efficiency</a:t>
                      </a:r>
                      <a:endParaRPr lang="en-US" dirty="0"/>
                    </a:p>
                  </a:txBody>
                  <a:tcPr/>
                </a:tc>
              </a:tr>
              <a:tr h="944231">
                <a:tc>
                  <a:txBody>
                    <a:bodyPr/>
                    <a:lstStyle/>
                    <a:p>
                      <a:r>
                        <a:rPr lang="en-US" dirty="0" smtClean="0"/>
                        <a:t>Approach</a:t>
                      </a:r>
                      <a:endParaRPr lang="en-US" dirty="0"/>
                    </a:p>
                  </a:txBody>
                  <a:tcPr/>
                </a:tc>
                <a:tc>
                  <a:txBody>
                    <a:bodyPr/>
                    <a:lstStyle/>
                    <a:p>
                      <a:r>
                        <a:rPr lang="en-US" dirty="0" smtClean="0"/>
                        <a:t>It has micro-approach because it is restricted to factory only</a:t>
                      </a:r>
                      <a:endParaRPr lang="en-US" dirty="0"/>
                    </a:p>
                  </a:txBody>
                  <a:tcPr/>
                </a:tc>
              </a:tr>
              <a:tr h="944231">
                <a:tc>
                  <a:txBody>
                    <a:bodyPr/>
                    <a:lstStyle/>
                    <a:p>
                      <a:r>
                        <a:rPr lang="en-US" dirty="0" smtClean="0"/>
                        <a:t>Scope of Principles</a:t>
                      </a:r>
                      <a:endParaRPr lang="en-US" dirty="0"/>
                    </a:p>
                  </a:txBody>
                  <a:tcPr/>
                </a:tc>
                <a:tc>
                  <a:txBody>
                    <a:bodyPr/>
                    <a:lstStyle/>
                    <a:p>
                      <a:r>
                        <a:rPr lang="en-US" dirty="0" smtClean="0"/>
                        <a:t>These principles are restricted to production activities</a:t>
                      </a:r>
                      <a:endParaRPr lang="en-US" dirty="0"/>
                    </a:p>
                  </a:txBody>
                  <a:tcPr/>
                </a:tc>
              </a:tr>
              <a:tr h="547055">
                <a:tc>
                  <a:txBody>
                    <a:bodyPr/>
                    <a:lstStyle/>
                    <a:p>
                      <a:r>
                        <a:rPr lang="en-US" dirty="0" smtClean="0"/>
                        <a:t>Achievement</a:t>
                      </a:r>
                      <a:endParaRPr lang="en-US" dirty="0"/>
                    </a:p>
                  </a:txBody>
                  <a:tcPr/>
                </a:tc>
                <a:tc>
                  <a:txBody>
                    <a:bodyPr/>
                    <a:lstStyle/>
                    <a:p>
                      <a:r>
                        <a:rPr lang="en-US" dirty="0" smtClean="0"/>
                        <a:t>Scientific Management</a:t>
                      </a:r>
                      <a:endParaRPr lang="en-US" dirty="0"/>
                    </a:p>
                  </a:txBody>
                  <a:tcPr/>
                </a:tc>
              </a:tr>
            </a:tbl>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t>Criticisms</a:t>
            </a:r>
          </a:p>
        </p:txBody>
      </p:sp>
      <p:sp>
        <p:nvSpPr>
          <p:cNvPr id="39939" name="Rectangle 3"/>
          <p:cNvSpPr>
            <a:spLocks noGrp="1" noChangeArrowheads="1"/>
          </p:cNvSpPr>
          <p:nvPr>
            <p:ph type="body" idx="1"/>
          </p:nvPr>
        </p:nvSpPr>
        <p:spPr/>
        <p:txBody>
          <a:bodyPr/>
          <a:lstStyle/>
          <a:p>
            <a:r>
              <a:rPr lang="en-US"/>
              <a:t>Employer centered</a:t>
            </a:r>
          </a:p>
          <a:p>
            <a:r>
              <a:rPr lang="en-US"/>
              <a:t>Loss of meaning for work</a:t>
            </a:r>
          </a:p>
          <a:p>
            <a:r>
              <a:rPr lang="en-US"/>
              <a:t>Alienation of workers to society</a:t>
            </a:r>
          </a:p>
          <a:p>
            <a:r>
              <a:rPr lang="en-US"/>
              <a:t>Reduced opportunity</a:t>
            </a:r>
          </a:p>
          <a:p>
            <a:r>
              <a:rPr lang="en-US"/>
              <a:t>Denied “human community” in workplace</a:t>
            </a:r>
          </a:p>
          <a:p>
            <a:r>
              <a:rPr lang="en-US"/>
              <a:t>Neglected the environment (a closed system view)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hangingPunct="1"/>
            <a:r>
              <a:rPr lang="en-US" sz="4000"/>
              <a:t>What is the capitalist mode of production?</a:t>
            </a:r>
          </a:p>
        </p:txBody>
      </p:sp>
      <p:sp>
        <p:nvSpPr>
          <p:cNvPr id="19459" name="Rectangle 3"/>
          <p:cNvSpPr>
            <a:spLocks noGrp="1" noChangeArrowheads="1"/>
          </p:cNvSpPr>
          <p:nvPr>
            <p:ph type="body" idx="1"/>
          </p:nvPr>
        </p:nvSpPr>
        <p:spPr>
          <a:xfrm>
            <a:off x="457200" y="1752600"/>
            <a:ext cx="8229600" cy="4343400"/>
          </a:xfrm>
        </p:spPr>
        <p:txBody>
          <a:bodyPr/>
          <a:lstStyle/>
          <a:p>
            <a:pPr eaLnBrk="1" hangingPunct="1">
              <a:lnSpc>
                <a:spcPct val="90000"/>
              </a:lnSpc>
            </a:pPr>
            <a:r>
              <a:rPr lang="en-US" altLang="zh-CN">
                <a:ea typeface="宋体" charset="-122"/>
                <a:cs typeface="宋体" charset="-122"/>
              </a:rPr>
              <a:t>For example, if you work at McDonalds:</a:t>
            </a:r>
          </a:p>
          <a:p>
            <a:pPr lvl="1" eaLnBrk="1" hangingPunct="1">
              <a:lnSpc>
                <a:spcPct val="90000"/>
              </a:lnSpc>
            </a:pPr>
            <a:r>
              <a:rPr lang="en-US" altLang="zh-CN">
                <a:ea typeface="宋体" charset="-122"/>
                <a:cs typeface="宋体" charset="-122"/>
              </a:rPr>
              <a:t>You make $50/day </a:t>
            </a:r>
          </a:p>
          <a:p>
            <a:pPr lvl="1" eaLnBrk="1" hangingPunct="1">
              <a:lnSpc>
                <a:spcPct val="90000"/>
              </a:lnSpc>
            </a:pPr>
            <a:r>
              <a:rPr lang="en-US" altLang="zh-CN">
                <a:ea typeface="宋体" charset="-122"/>
                <a:cs typeface="宋体" charset="-122"/>
              </a:rPr>
              <a:t>You use $100 worth of raw ingredients and overhead </a:t>
            </a:r>
          </a:p>
          <a:p>
            <a:pPr lvl="1" eaLnBrk="1" hangingPunct="1">
              <a:lnSpc>
                <a:spcPct val="90000"/>
              </a:lnSpc>
            </a:pPr>
            <a:r>
              <a:rPr lang="en-US" altLang="zh-CN">
                <a:ea typeface="宋体" charset="-122"/>
                <a:cs typeface="宋体" charset="-122"/>
              </a:rPr>
              <a:t>You make $300 worth of burgers </a:t>
            </a:r>
          </a:p>
          <a:p>
            <a:pPr lvl="1" eaLnBrk="1" hangingPunct="1">
              <a:lnSpc>
                <a:spcPct val="90000"/>
              </a:lnSpc>
            </a:pPr>
            <a:r>
              <a:rPr lang="en-US" altLang="zh-CN">
                <a:ea typeface="宋体" charset="-122"/>
                <a:cs typeface="宋体" charset="-122"/>
              </a:rPr>
              <a:t>The owner is paying you $50, but your labour turned $100 of materials into $300 of sales </a:t>
            </a:r>
          </a:p>
          <a:p>
            <a:pPr lvl="1" eaLnBrk="1" hangingPunct="1">
              <a:lnSpc>
                <a:spcPct val="90000"/>
              </a:lnSpc>
            </a:pPr>
            <a:r>
              <a:rPr lang="en-US" altLang="zh-CN">
                <a:solidFill>
                  <a:schemeClr val="folHlink"/>
                </a:solidFill>
                <a:ea typeface="宋体" charset="-122"/>
                <a:cs typeface="宋体" charset="-122"/>
              </a:rPr>
              <a:t>So the owner (capitalist) extracted $150 of profit or ‘surplus value’ from your labour</a:t>
            </a:r>
            <a:endParaRPr lang="en-US">
              <a:solidFill>
                <a:schemeClr val="folHlink"/>
              </a:solidFill>
            </a:endParaRPr>
          </a:p>
        </p:txBody>
      </p:sp>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4" name="Slide Number Placeholder 3"/>
          <p:cNvSpPr>
            <a:spLocks noGrp="1"/>
          </p:cNvSpPr>
          <p:nvPr>
            <p:ph type="sldNum" sz="quarter" idx="12"/>
          </p:nvPr>
        </p:nvSpPr>
        <p:spPr>
          <a:noFill/>
        </p:spPr>
        <p:txBody>
          <a:bodyPr/>
          <a:lstStyle/>
          <a:p>
            <a:fld id="{D1737265-C549-7746-B42A-91233E6BFB13}" type="slidenum">
              <a:rPr lang="en-US" smtClean="0"/>
              <a:pPr/>
              <a:t>48</a:t>
            </a:fld>
            <a:endParaRPr lang="en-US" smtClean="0"/>
          </a:p>
        </p:txBody>
      </p:sp>
      <p:sp>
        <p:nvSpPr>
          <p:cNvPr id="23555" name="Text Box 2"/>
          <p:cNvSpPr txBox="1">
            <a:spLocks noChangeArrowheads="1"/>
          </p:cNvSpPr>
          <p:nvPr/>
        </p:nvSpPr>
        <p:spPr bwMode="auto">
          <a:xfrm rot="-209359">
            <a:off x="0" y="228600"/>
            <a:ext cx="8712200" cy="519113"/>
          </a:xfrm>
          <a:prstGeom prst="rect">
            <a:avLst/>
          </a:prstGeom>
          <a:noFill/>
          <a:ln w="9525">
            <a:noFill/>
            <a:miter lim="800000"/>
            <a:headEnd/>
            <a:tailEnd/>
          </a:ln>
        </p:spPr>
        <p:txBody>
          <a:bodyPr>
            <a:prstTxWarp prst="textNoShape">
              <a:avLst/>
            </a:prstTxWarp>
            <a:spAutoFit/>
          </a:bodyPr>
          <a:lstStyle/>
          <a:p>
            <a:pPr>
              <a:spcBef>
                <a:spcPct val="50000"/>
              </a:spcBef>
            </a:pPr>
            <a:r>
              <a:rPr lang="en-US" sz="2800">
                <a:latin typeface="Georgia" charset="0"/>
              </a:rPr>
              <a:t>labour theory of value, exploitation, &amp; </a:t>
            </a:r>
            <a:r>
              <a:rPr lang="en-US" sz="2800">
                <a:solidFill>
                  <a:srgbClr val="CC0000"/>
                </a:solidFill>
                <a:latin typeface="Georgia" charset="0"/>
              </a:rPr>
              <a:t>surplus value</a:t>
            </a:r>
          </a:p>
        </p:txBody>
      </p:sp>
      <p:sp>
        <p:nvSpPr>
          <p:cNvPr id="23556" name="Text Box 3"/>
          <p:cNvSpPr txBox="1">
            <a:spLocks noChangeArrowheads="1"/>
          </p:cNvSpPr>
          <p:nvPr/>
        </p:nvSpPr>
        <p:spPr bwMode="auto">
          <a:xfrm>
            <a:off x="900113" y="1341438"/>
            <a:ext cx="3168650" cy="457200"/>
          </a:xfrm>
          <a:prstGeom prst="rect">
            <a:avLst/>
          </a:prstGeom>
          <a:noFill/>
          <a:ln w="9525">
            <a:noFill/>
            <a:miter lim="800000"/>
            <a:headEnd/>
            <a:tailEnd/>
          </a:ln>
        </p:spPr>
        <p:txBody>
          <a:bodyPr>
            <a:prstTxWarp prst="textNoShape">
              <a:avLst/>
            </a:prstTxWarp>
            <a:spAutoFit/>
          </a:bodyPr>
          <a:lstStyle/>
          <a:p>
            <a:pPr>
              <a:spcBef>
                <a:spcPct val="50000"/>
              </a:spcBef>
            </a:pPr>
            <a:r>
              <a:rPr lang="en-US" sz="2400">
                <a:latin typeface="Georgia" charset="0"/>
              </a:rPr>
              <a:t>The puzzle of surplus:</a:t>
            </a:r>
          </a:p>
        </p:txBody>
      </p:sp>
      <p:sp>
        <p:nvSpPr>
          <p:cNvPr id="23557" name="Text Box 4"/>
          <p:cNvSpPr txBox="1">
            <a:spLocks noChangeArrowheads="1"/>
          </p:cNvSpPr>
          <p:nvPr/>
        </p:nvSpPr>
        <p:spPr bwMode="auto">
          <a:xfrm>
            <a:off x="3203575" y="3365500"/>
            <a:ext cx="2663825" cy="711200"/>
          </a:xfrm>
          <a:prstGeom prst="rect">
            <a:avLst/>
          </a:prstGeom>
          <a:solidFill>
            <a:srgbClr val="FF0000"/>
          </a:solidFill>
          <a:ln w="9525">
            <a:solidFill>
              <a:schemeClr val="tx1"/>
            </a:solidFill>
            <a:miter lim="800000"/>
            <a:headEnd/>
            <a:tailEnd/>
          </a:ln>
        </p:spPr>
        <p:txBody>
          <a:bodyPr>
            <a:prstTxWarp prst="textNoShape">
              <a:avLst/>
            </a:prstTxWarp>
            <a:spAutoFit/>
          </a:bodyPr>
          <a:lstStyle/>
          <a:p>
            <a:pPr>
              <a:spcBef>
                <a:spcPct val="50000"/>
              </a:spcBef>
            </a:pPr>
            <a:r>
              <a:rPr lang="en-US" sz="4000" b="1">
                <a:latin typeface="Trebuchet MS" charset="0"/>
              </a:rPr>
              <a:t>M = C = M’</a:t>
            </a:r>
          </a:p>
        </p:txBody>
      </p:sp>
      <p:sp>
        <p:nvSpPr>
          <p:cNvPr id="23558" name="Text Box 5"/>
          <p:cNvSpPr txBox="1">
            <a:spLocks noChangeArrowheads="1"/>
          </p:cNvSpPr>
          <p:nvPr/>
        </p:nvSpPr>
        <p:spPr bwMode="auto">
          <a:xfrm>
            <a:off x="179388" y="3436938"/>
            <a:ext cx="2519362" cy="641350"/>
          </a:xfrm>
          <a:prstGeom prst="rect">
            <a:avLst/>
          </a:prstGeom>
          <a:noFill/>
          <a:ln w="9525">
            <a:noFill/>
            <a:miter lim="800000"/>
            <a:headEnd/>
            <a:tailEnd/>
          </a:ln>
        </p:spPr>
        <p:txBody>
          <a:bodyPr>
            <a:prstTxWarp prst="textNoShape">
              <a:avLst/>
            </a:prstTxWarp>
            <a:spAutoFit/>
          </a:bodyPr>
          <a:lstStyle/>
          <a:p>
            <a:pPr algn="r">
              <a:spcBef>
                <a:spcPct val="50000"/>
              </a:spcBef>
            </a:pPr>
            <a:r>
              <a:rPr lang="en-US">
                <a:latin typeface="Trebuchet MS" charset="0"/>
              </a:rPr>
              <a:t>Money required to make the commodity</a:t>
            </a:r>
          </a:p>
        </p:txBody>
      </p:sp>
      <p:sp>
        <p:nvSpPr>
          <p:cNvPr id="23559" name="Text Box 6"/>
          <p:cNvSpPr txBox="1">
            <a:spLocks noChangeArrowheads="1"/>
          </p:cNvSpPr>
          <p:nvPr/>
        </p:nvSpPr>
        <p:spPr bwMode="auto">
          <a:xfrm>
            <a:off x="3203575" y="2133600"/>
            <a:ext cx="2592388" cy="923925"/>
          </a:xfrm>
          <a:prstGeom prst="rect">
            <a:avLst/>
          </a:prstGeom>
          <a:noFill/>
          <a:ln w="9525">
            <a:noFill/>
            <a:miter lim="800000"/>
            <a:headEnd/>
            <a:tailEnd/>
          </a:ln>
        </p:spPr>
        <p:txBody>
          <a:bodyPr>
            <a:prstTxWarp prst="textNoShape">
              <a:avLst/>
            </a:prstTxWarp>
            <a:spAutoFit/>
          </a:bodyPr>
          <a:lstStyle/>
          <a:p>
            <a:pPr algn="ctr">
              <a:spcBef>
                <a:spcPct val="50000"/>
              </a:spcBef>
            </a:pPr>
            <a:r>
              <a:rPr lang="en-US">
                <a:latin typeface="Trebuchet MS" charset="0"/>
              </a:rPr>
              <a:t>The labour necessary to make the commodity</a:t>
            </a:r>
          </a:p>
        </p:txBody>
      </p:sp>
      <p:sp>
        <p:nvSpPr>
          <p:cNvPr id="23560" name="Text Box 7"/>
          <p:cNvSpPr txBox="1">
            <a:spLocks noChangeArrowheads="1"/>
          </p:cNvSpPr>
          <p:nvPr/>
        </p:nvSpPr>
        <p:spPr bwMode="auto">
          <a:xfrm>
            <a:off x="6372225" y="3435350"/>
            <a:ext cx="2663825" cy="641350"/>
          </a:xfrm>
          <a:prstGeom prst="rect">
            <a:avLst/>
          </a:prstGeom>
          <a:noFill/>
          <a:ln w="9525">
            <a:noFill/>
            <a:miter lim="800000"/>
            <a:headEnd/>
            <a:tailEnd/>
          </a:ln>
        </p:spPr>
        <p:txBody>
          <a:bodyPr>
            <a:prstTxWarp prst="textNoShape">
              <a:avLst/>
            </a:prstTxWarp>
            <a:spAutoFit/>
          </a:bodyPr>
          <a:lstStyle/>
          <a:p>
            <a:pPr>
              <a:spcBef>
                <a:spcPct val="50000"/>
              </a:spcBef>
            </a:pPr>
            <a:r>
              <a:rPr lang="en-US">
                <a:latin typeface="Trebuchet MS" charset="0"/>
              </a:rPr>
              <a:t>Money made from the sale of the commodity</a:t>
            </a:r>
          </a:p>
        </p:txBody>
      </p:sp>
      <p:sp>
        <p:nvSpPr>
          <p:cNvPr id="23561" name="Line 8"/>
          <p:cNvSpPr>
            <a:spLocks noChangeShapeType="1"/>
          </p:cNvSpPr>
          <p:nvPr/>
        </p:nvSpPr>
        <p:spPr bwMode="auto">
          <a:xfrm>
            <a:off x="2700338" y="3789363"/>
            <a:ext cx="431800" cy="0"/>
          </a:xfrm>
          <a:prstGeom prst="line">
            <a:avLst/>
          </a:prstGeom>
          <a:noFill/>
          <a:ln w="25400">
            <a:solidFill>
              <a:schemeClr val="tx1"/>
            </a:solidFill>
            <a:round/>
            <a:headEnd/>
            <a:tailEnd type="triangle" w="med" len="med"/>
          </a:ln>
        </p:spPr>
        <p:txBody>
          <a:bodyPr>
            <a:prstTxWarp prst="textNoShape">
              <a:avLst/>
            </a:prstTxWarp>
          </a:bodyPr>
          <a:lstStyle/>
          <a:p>
            <a:endParaRPr lang="en-US"/>
          </a:p>
        </p:txBody>
      </p:sp>
      <p:sp>
        <p:nvSpPr>
          <p:cNvPr id="23562" name="Line 9"/>
          <p:cNvSpPr>
            <a:spLocks noChangeShapeType="1"/>
          </p:cNvSpPr>
          <p:nvPr/>
        </p:nvSpPr>
        <p:spPr bwMode="auto">
          <a:xfrm flipH="1">
            <a:off x="5940425" y="3789363"/>
            <a:ext cx="431800" cy="0"/>
          </a:xfrm>
          <a:prstGeom prst="line">
            <a:avLst/>
          </a:prstGeom>
          <a:noFill/>
          <a:ln w="25400">
            <a:solidFill>
              <a:schemeClr val="tx1"/>
            </a:solidFill>
            <a:round/>
            <a:headEnd/>
            <a:tailEnd type="triangle" w="med" len="med"/>
          </a:ln>
        </p:spPr>
        <p:txBody>
          <a:bodyPr>
            <a:prstTxWarp prst="textNoShape">
              <a:avLst/>
            </a:prstTxWarp>
          </a:bodyPr>
          <a:lstStyle/>
          <a:p>
            <a:endParaRPr lang="en-US"/>
          </a:p>
        </p:txBody>
      </p:sp>
      <p:sp>
        <p:nvSpPr>
          <p:cNvPr id="23563" name="Line 10"/>
          <p:cNvSpPr>
            <a:spLocks noChangeShapeType="1"/>
          </p:cNvSpPr>
          <p:nvPr/>
        </p:nvSpPr>
        <p:spPr bwMode="auto">
          <a:xfrm rot="5400000">
            <a:off x="4211638" y="2997200"/>
            <a:ext cx="431800" cy="0"/>
          </a:xfrm>
          <a:prstGeom prst="line">
            <a:avLst/>
          </a:prstGeom>
          <a:noFill/>
          <a:ln w="25400">
            <a:solidFill>
              <a:schemeClr val="tx1"/>
            </a:solidFill>
            <a:round/>
            <a:headEnd/>
            <a:tailEnd type="triangle" w="med" len="med"/>
          </a:ln>
        </p:spPr>
        <p:txBody>
          <a:bodyPr>
            <a:prstTxWarp prst="textNoShape">
              <a:avLst/>
            </a:prstTxWarp>
          </a:bodyPr>
          <a:lstStyle/>
          <a:p>
            <a:endParaRPr lang="en-US"/>
          </a:p>
        </p:txBody>
      </p:sp>
      <p:sp>
        <p:nvSpPr>
          <p:cNvPr id="23564" name="Freeform 11"/>
          <p:cNvSpPr>
            <a:spLocks/>
          </p:cNvSpPr>
          <p:nvPr/>
        </p:nvSpPr>
        <p:spPr bwMode="auto">
          <a:xfrm>
            <a:off x="1692275" y="2409825"/>
            <a:ext cx="1511300" cy="947738"/>
          </a:xfrm>
          <a:custGeom>
            <a:avLst/>
            <a:gdLst>
              <a:gd name="T0" fmla="*/ 0 w 952"/>
              <a:gd name="T1" fmla="*/ 597 h 597"/>
              <a:gd name="T2" fmla="*/ 181 w 952"/>
              <a:gd name="T3" fmla="*/ 98 h 597"/>
              <a:gd name="T4" fmla="*/ 952 w 952"/>
              <a:gd name="T5" fmla="*/ 7 h 597"/>
              <a:gd name="T6" fmla="*/ 0 60000 65536"/>
              <a:gd name="T7" fmla="*/ 0 60000 65536"/>
              <a:gd name="T8" fmla="*/ 0 60000 65536"/>
              <a:gd name="T9" fmla="*/ 0 w 952"/>
              <a:gd name="T10" fmla="*/ 0 h 597"/>
              <a:gd name="T11" fmla="*/ 952 w 952"/>
              <a:gd name="T12" fmla="*/ 597 h 597"/>
            </a:gdLst>
            <a:ahLst/>
            <a:cxnLst>
              <a:cxn ang="T6">
                <a:pos x="T0" y="T1"/>
              </a:cxn>
              <a:cxn ang="T7">
                <a:pos x="T2" y="T3"/>
              </a:cxn>
              <a:cxn ang="T8">
                <a:pos x="T4" y="T5"/>
              </a:cxn>
            </a:cxnLst>
            <a:rect l="T9" t="T10" r="T11" b="T12"/>
            <a:pathLst>
              <a:path w="952" h="597">
                <a:moveTo>
                  <a:pt x="0" y="597"/>
                </a:moveTo>
                <a:cubicBezTo>
                  <a:pt x="11" y="396"/>
                  <a:pt x="22" y="196"/>
                  <a:pt x="181" y="98"/>
                </a:cubicBezTo>
                <a:cubicBezTo>
                  <a:pt x="340" y="0"/>
                  <a:pt x="646" y="3"/>
                  <a:pt x="952" y="7"/>
                </a:cubicBezTo>
              </a:path>
            </a:pathLst>
          </a:custGeom>
          <a:noFill/>
          <a:ln w="25400">
            <a:solidFill>
              <a:schemeClr val="tx1"/>
            </a:solidFill>
            <a:round/>
            <a:headEnd/>
            <a:tailEnd type="triangle" w="med" len="med"/>
          </a:ln>
        </p:spPr>
        <p:txBody>
          <a:bodyPr>
            <a:prstTxWarp prst="textNoShape">
              <a:avLst/>
            </a:prstTxWarp>
          </a:bodyPr>
          <a:lstStyle/>
          <a:p>
            <a:endParaRPr lang="en-US"/>
          </a:p>
        </p:txBody>
      </p:sp>
      <p:sp>
        <p:nvSpPr>
          <p:cNvPr id="23565" name="Freeform 12"/>
          <p:cNvSpPr>
            <a:spLocks/>
          </p:cNvSpPr>
          <p:nvPr/>
        </p:nvSpPr>
        <p:spPr bwMode="auto">
          <a:xfrm>
            <a:off x="839788" y="4149725"/>
            <a:ext cx="7632700" cy="911225"/>
          </a:xfrm>
          <a:custGeom>
            <a:avLst/>
            <a:gdLst>
              <a:gd name="T0" fmla="*/ 4211 w 4808"/>
              <a:gd name="T1" fmla="*/ 0 h 574"/>
              <a:gd name="T2" fmla="*/ 4211 w 4808"/>
              <a:gd name="T3" fmla="*/ 453 h 574"/>
              <a:gd name="T4" fmla="*/ 627 w 4808"/>
              <a:gd name="T5" fmla="*/ 499 h 574"/>
              <a:gd name="T6" fmla="*/ 446 w 4808"/>
              <a:gd name="T7" fmla="*/ 0 h 574"/>
              <a:gd name="T8" fmla="*/ 0 60000 65536"/>
              <a:gd name="T9" fmla="*/ 0 60000 65536"/>
              <a:gd name="T10" fmla="*/ 0 60000 65536"/>
              <a:gd name="T11" fmla="*/ 0 60000 65536"/>
              <a:gd name="T12" fmla="*/ 0 w 4808"/>
              <a:gd name="T13" fmla="*/ 0 h 574"/>
              <a:gd name="T14" fmla="*/ 4808 w 4808"/>
              <a:gd name="T15" fmla="*/ 574 h 574"/>
            </a:gdLst>
            <a:ahLst/>
            <a:cxnLst>
              <a:cxn ang="T8">
                <a:pos x="T0" y="T1"/>
              </a:cxn>
              <a:cxn ang="T9">
                <a:pos x="T2" y="T3"/>
              </a:cxn>
              <a:cxn ang="T10">
                <a:pos x="T4" y="T5"/>
              </a:cxn>
              <a:cxn ang="T11">
                <a:pos x="T6" y="T7"/>
              </a:cxn>
            </a:cxnLst>
            <a:rect l="T12" t="T13" r="T14" b="T15"/>
            <a:pathLst>
              <a:path w="4808" h="574">
                <a:moveTo>
                  <a:pt x="4211" y="0"/>
                </a:moveTo>
                <a:cubicBezTo>
                  <a:pt x="4509" y="185"/>
                  <a:pt x="4808" y="370"/>
                  <a:pt x="4211" y="453"/>
                </a:cubicBezTo>
                <a:cubicBezTo>
                  <a:pt x="3614" y="536"/>
                  <a:pt x="1254" y="574"/>
                  <a:pt x="627" y="499"/>
                </a:cubicBezTo>
                <a:cubicBezTo>
                  <a:pt x="0" y="424"/>
                  <a:pt x="223" y="212"/>
                  <a:pt x="446" y="0"/>
                </a:cubicBezTo>
              </a:path>
            </a:pathLst>
          </a:custGeom>
          <a:noFill/>
          <a:ln w="25400">
            <a:solidFill>
              <a:schemeClr val="tx1"/>
            </a:solidFill>
            <a:round/>
            <a:headEnd/>
            <a:tailEnd type="triangle" w="med" len="med"/>
          </a:ln>
        </p:spPr>
        <p:txBody>
          <a:bodyPr>
            <a:prstTxWarp prst="textNoShape">
              <a:avLst/>
            </a:prstTxWarp>
          </a:bodyPr>
          <a:lstStyle/>
          <a:p>
            <a:endParaRPr lang="en-US"/>
          </a:p>
        </p:txBody>
      </p:sp>
      <p:sp>
        <p:nvSpPr>
          <p:cNvPr id="23566" name="Text Box 13"/>
          <p:cNvSpPr txBox="1">
            <a:spLocks noChangeArrowheads="1"/>
          </p:cNvSpPr>
          <p:nvPr/>
        </p:nvSpPr>
        <p:spPr bwMode="auto">
          <a:xfrm>
            <a:off x="3708400" y="4868863"/>
            <a:ext cx="1727200" cy="366712"/>
          </a:xfrm>
          <a:prstGeom prst="rect">
            <a:avLst/>
          </a:prstGeom>
          <a:solidFill>
            <a:schemeClr val="bg1"/>
          </a:solidFill>
          <a:ln w="9525">
            <a:noFill/>
            <a:miter lim="800000"/>
            <a:headEnd/>
            <a:tailEnd/>
          </a:ln>
        </p:spPr>
        <p:txBody>
          <a:bodyPr>
            <a:prstTxWarp prst="textNoShape">
              <a:avLst/>
            </a:prstTxWarp>
            <a:spAutoFit/>
          </a:bodyPr>
          <a:lstStyle/>
          <a:p>
            <a:pPr>
              <a:spcBef>
                <a:spcPct val="50000"/>
              </a:spcBef>
            </a:pPr>
            <a:r>
              <a:rPr lang="en-US">
                <a:latin typeface="Trebuchet MS" charset="0"/>
              </a:rPr>
              <a:t>always</a:t>
            </a:r>
            <a:r>
              <a:rPr lang="en-US"/>
              <a:t> </a:t>
            </a:r>
            <a:r>
              <a:rPr lang="en-US">
                <a:latin typeface="Trebuchet MS" charset="0"/>
              </a:rPr>
              <a:t>greater</a:t>
            </a:r>
          </a:p>
        </p:txBody>
      </p:sp>
      <p:sp>
        <p:nvSpPr>
          <p:cNvPr id="23567" name="Text Box 14"/>
          <p:cNvSpPr txBox="1">
            <a:spLocks noChangeArrowheads="1"/>
          </p:cNvSpPr>
          <p:nvPr/>
        </p:nvSpPr>
        <p:spPr bwMode="auto">
          <a:xfrm rot="-311201">
            <a:off x="2268538" y="5589588"/>
            <a:ext cx="6335712" cy="457200"/>
          </a:xfrm>
          <a:prstGeom prst="rect">
            <a:avLst/>
          </a:prstGeom>
          <a:noFill/>
          <a:ln w="9525">
            <a:noFill/>
            <a:miter lim="800000"/>
            <a:headEnd/>
            <a:tailEnd/>
          </a:ln>
        </p:spPr>
        <p:txBody>
          <a:bodyPr>
            <a:prstTxWarp prst="textNoShape">
              <a:avLst/>
            </a:prstTxWarp>
            <a:spAutoFit/>
          </a:bodyPr>
          <a:lstStyle/>
          <a:p>
            <a:pPr>
              <a:spcBef>
                <a:spcPct val="50000"/>
              </a:spcBef>
            </a:pPr>
            <a:r>
              <a:rPr lang="en-US" sz="2400">
                <a:latin typeface="Georgia" charset="0"/>
              </a:rPr>
              <a:t>How does the capitalist make this surplus?</a:t>
            </a:r>
          </a:p>
        </p:txBody>
      </p:sp>
      <p:sp>
        <p:nvSpPr>
          <p:cNvPr id="23568" name="Text Box 15"/>
          <p:cNvSpPr txBox="1">
            <a:spLocks noChangeArrowheads="1"/>
          </p:cNvSpPr>
          <p:nvPr/>
        </p:nvSpPr>
        <p:spPr bwMode="auto">
          <a:xfrm>
            <a:off x="4932363" y="6092825"/>
            <a:ext cx="4032250" cy="701675"/>
          </a:xfrm>
          <a:prstGeom prst="rect">
            <a:avLst/>
          </a:prstGeom>
          <a:noFill/>
          <a:ln w="9525">
            <a:noFill/>
            <a:miter lim="800000"/>
            <a:headEnd/>
            <a:tailEnd/>
          </a:ln>
        </p:spPr>
        <p:txBody>
          <a:bodyPr>
            <a:prstTxWarp prst="textNoShape">
              <a:avLst/>
            </a:prstTxWarp>
            <a:spAutoFit/>
          </a:bodyPr>
          <a:lstStyle/>
          <a:p>
            <a:pPr>
              <a:spcBef>
                <a:spcPct val="50000"/>
              </a:spcBef>
            </a:pPr>
            <a:r>
              <a:rPr lang="en-US" sz="2000">
                <a:latin typeface="Georgia" charset="0"/>
              </a:rPr>
              <a:t>By somehow getting more out of the commodity than he paid for…</a:t>
            </a: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Fordism</a:t>
            </a:r>
            <a:endParaRPr lang="en-US" dirty="0"/>
          </a:p>
        </p:txBody>
      </p:sp>
      <p:sp>
        <p:nvSpPr>
          <p:cNvPr id="3" name="Content Placeholder 2"/>
          <p:cNvSpPr>
            <a:spLocks noGrp="1"/>
          </p:cNvSpPr>
          <p:nvPr>
            <p:ph idx="1"/>
          </p:nvPr>
        </p:nvSpPr>
        <p:spPr>
          <a:xfrm>
            <a:off x="457200" y="1600200"/>
            <a:ext cx="8229600" cy="4825041"/>
          </a:xfrm>
        </p:spPr>
        <p:txBody>
          <a:bodyPr>
            <a:normAutofit fontScale="92500" lnSpcReduction="10000"/>
          </a:bodyPr>
          <a:lstStyle/>
          <a:p>
            <a:r>
              <a:rPr lang="en-US" dirty="0" smtClean="0"/>
              <a:t>The setting of the assembly line in the early 20th century led to a system of production that came to be known as </a:t>
            </a:r>
            <a:r>
              <a:rPr lang="en-US" dirty="0" err="1" smtClean="0"/>
              <a:t>Fordism</a:t>
            </a:r>
            <a:r>
              <a:rPr lang="en-US" dirty="0" smtClean="0"/>
              <a:t>. </a:t>
            </a:r>
          </a:p>
          <a:p>
            <a:r>
              <a:rPr lang="en-US" dirty="0" smtClean="0"/>
              <a:t>It became the dominant industrialization paradigm of the developed countries of North America, Europe and Japan. </a:t>
            </a:r>
          </a:p>
          <a:p>
            <a:r>
              <a:rPr lang="en-US" dirty="0" smtClean="0"/>
              <a:t>With technological and regulatory changes that took place after the 1970s, </a:t>
            </a:r>
            <a:r>
              <a:rPr lang="en-US" dirty="0" err="1" smtClean="0"/>
              <a:t>Fordism</a:t>
            </a:r>
            <a:r>
              <a:rPr lang="en-US" dirty="0" smtClean="0"/>
              <a:t> was mainly replaced (or expanded) by Post-</a:t>
            </a:r>
            <a:r>
              <a:rPr lang="en-US" dirty="0" err="1" smtClean="0"/>
              <a:t>Fordism</a:t>
            </a:r>
            <a:r>
              <a:rPr lang="en-US" dirty="0" smtClean="0"/>
              <a:t>, which is more reflective of the global economy and the expanded mobility of the factors of production.</a:t>
            </a:r>
            <a:endParaRPr lang="en-US" dirty="0"/>
          </a:p>
        </p:txBody>
      </p:sp>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The core of </a:t>
            </a:r>
            <a:r>
              <a:rPr lang="en-US" dirty="0" err="1" smtClean="0"/>
              <a:t>Fordism</a:t>
            </a:r>
            <a:r>
              <a:rPr lang="en-US" dirty="0" smtClean="0"/>
              <a:t> is the concept of mass production catering the development of a mass market. </a:t>
            </a:r>
          </a:p>
          <a:p>
            <a:r>
              <a:rPr lang="en-US" dirty="0" smtClean="0"/>
              <a:t>Production is highly structured with a pyramidal command structure. It usually services a national market with a focus on supply (production) and the expectation that the market will absorb the output. </a:t>
            </a:r>
          </a:p>
          <a:p>
            <a:r>
              <a:rPr lang="en-US" dirty="0" smtClean="0"/>
              <a:t>This is linked with production cycle times that spend weeks if not months to adapt to the fluctuation of the demand, as well as information flows (e.g. sales data) that are slow and lagging</a:t>
            </a:r>
          </a:p>
          <a:p>
            <a:endParaRPr lang="en-US" dirty="0"/>
          </a:p>
        </p:txBody>
      </p:sp>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A </a:t>
            </a:r>
            <a:r>
              <a:rPr lang="en-US" dirty="0" err="1" smtClean="0"/>
              <a:t>Fordist</a:t>
            </a:r>
            <a:r>
              <a:rPr lang="en-US" dirty="0" smtClean="0"/>
              <a:t> corporation usually expands through vertical (moving upstream or downstream the supply chain) or horizontal (acquiring competitors) integration. </a:t>
            </a:r>
          </a:p>
          <a:p>
            <a:r>
              <a:rPr lang="en-US" dirty="0" smtClean="0"/>
              <a:t>The core resources of </a:t>
            </a:r>
            <a:r>
              <a:rPr lang="en-US" dirty="0" err="1" smtClean="0"/>
              <a:t>Fordism</a:t>
            </a:r>
            <a:r>
              <a:rPr lang="en-US" dirty="0" smtClean="0"/>
              <a:t> are physical assets such as plants and machine tools representing a large share of the total capital investments. </a:t>
            </a:r>
          </a:p>
          <a:p>
            <a:r>
              <a:rPr lang="en-US" dirty="0" smtClean="0"/>
              <a:t>The value (supply) chains tend to be discontinuous, implying that a large amount of parts and finished goods are held in inventory to deal with longer production cycle times (lead times) and difficulties to distribute goofs. </a:t>
            </a:r>
          </a:p>
          <a:p>
            <a:endParaRPr lang="en-US" dirty="0"/>
          </a:p>
        </p:txBody>
      </p:sp>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Continued</a:t>
            </a:r>
            <a:endParaRPr lang="en-US" dirty="0"/>
          </a:p>
        </p:txBody>
      </p:sp>
      <p:sp>
        <p:nvSpPr>
          <p:cNvPr id="3" name="Content Placeholder 2"/>
          <p:cNvSpPr>
            <a:spLocks noGrp="1"/>
          </p:cNvSpPr>
          <p:nvPr>
            <p:ph idx="1"/>
          </p:nvPr>
        </p:nvSpPr>
        <p:spPr/>
        <p:txBody>
          <a:bodyPr/>
          <a:lstStyle/>
          <a:p>
            <a:r>
              <a:rPr lang="en-US" dirty="0" smtClean="0"/>
              <a:t>The product life cycle of goods is designed to last years (if not decades) with limited adjustments in the characteristics of the product. Although efforts are made to insure a reasonable quality level, it is expected that defects will take place and that defective products will be returned.</a:t>
            </a:r>
            <a:endParaRPr lang="en-US" dirty="0"/>
          </a:p>
        </p:txBody>
      </p:sp>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smtClean="0"/>
              <a:t>Fordism  v. Post-Fordism</a:t>
            </a:r>
            <a:endParaRPr lang="en-GB"/>
          </a:p>
        </p:txBody>
      </p:sp>
      <p:sp>
        <p:nvSpPr>
          <p:cNvPr id="5123" name="Rectangle 3"/>
          <p:cNvSpPr>
            <a:spLocks noGrp="1" noChangeArrowheads="1"/>
          </p:cNvSpPr>
          <p:nvPr>
            <p:ph type="body" sz="half" idx="1"/>
          </p:nvPr>
        </p:nvSpPr>
        <p:spPr/>
        <p:txBody>
          <a:bodyPr>
            <a:normAutofit lnSpcReduction="10000"/>
          </a:bodyPr>
          <a:lstStyle/>
          <a:p>
            <a:r>
              <a:rPr lang="en-GB" smtClean="0"/>
              <a:t>Features of Fordism :</a:t>
            </a:r>
          </a:p>
          <a:p>
            <a:r>
              <a:rPr lang="en-GB" smtClean="0"/>
              <a:t>Specialisation, Repetition</a:t>
            </a:r>
          </a:p>
          <a:p>
            <a:r>
              <a:rPr lang="en-GB" smtClean="0"/>
              <a:t>Separation of mental from manual work</a:t>
            </a:r>
          </a:p>
          <a:p>
            <a:r>
              <a:rPr lang="en-GB" smtClean="0"/>
              <a:t>Economies of scale</a:t>
            </a:r>
          </a:p>
          <a:p>
            <a:r>
              <a:rPr lang="en-GB" smtClean="0"/>
              <a:t>Technical control (pacing)</a:t>
            </a:r>
          </a:p>
          <a:p>
            <a:r>
              <a:rPr lang="en-GB" smtClean="0"/>
              <a:t>Just-in-case</a:t>
            </a:r>
          </a:p>
          <a:p>
            <a:r>
              <a:rPr lang="en-GB" smtClean="0"/>
              <a:t>Pay tied to productivity</a:t>
            </a:r>
            <a:endParaRPr lang="en-GB"/>
          </a:p>
        </p:txBody>
      </p:sp>
      <p:sp>
        <p:nvSpPr>
          <p:cNvPr id="5124" name="Rectangle 4"/>
          <p:cNvSpPr>
            <a:spLocks noGrp="1" noChangeArrowheads="1"/>
          </p:cNvSpPr>
          <p:nvPr>
            <p:ph type="body" sz="half" idx="2"/>
          </p:nvPr>
        </p:nvSpPr>
        <p:spPr/>
        <p:txBody>
          <a:bodyPr>
            <a:normAutofit fontScale="92500"/>
          </a:bodyPr>
          <a:lstStyle/>
          <a:p>
            <a:r>
              <a:rPr lang="en-GB" smtClean="0"/>
              <a:t>Features of Post-Fordism :</a:t>
            </a:r>
          </a:p>
          <a:p>
            <a:r>
              <a:rPr lang="en-GB" smtClean="0"/>
              <a:t>Multiskilling, Variety</a:t>
            </a:r>
          </a:p>
          <a:p>
            <a:r>
              <a:rPr lang="en-GB" smtClean="0"/>
              <a:t>Self-organising</a:t>
            </a:r>
          </a:p>
          <a:p>
            <a:endParaRPr lang="en-GB" smtClean="0"/>
          </a:p>
          <a:p>
            <a:r>
              <a:rPr lang="en-GB" smtClean="0"/>
              <a:t>Economies of scope</a:t>
            </a:r>
          </a:p>
          <a:p>
            <a:r>
              <a:rPr lang="en-GB" smtClean="0"/>
              <a:t>Cultural control</a:t>
            </a:r>
            <a:br>
              <a:rPr lang="en-GB" smtClean="0"/>
            </a:br>
            <a:endParaRPr lang="en-GB" smtClean="0"/>
          </a:p>
          <a:p>
            <a:r>
              <a:rPr lang="en-GB" smtClean="0"/>
              <a:t>Just-in-time</a:t>
            </a:r>
          </a:p>
          <a:p>
            <a:r>
              <a:rPr lang="en-GB" smtClean="0"/>
              <a:t>Diverse rewards</a:t>
            </a:r>
            <a:endParaRPr lang="en-GB"/>
          </a:p>
        </p:txBody>
      </p:sp>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Ford</a:t>
            </a:r>
            <a:endParaRPr lang="en-US" dirty="0"/>
          </a:p>
        </p:txBody>
      </p:sp>
      <p:sp>
        <p:nvSpPr>
          <p:cNvPr id="6" name="Content Placeholder 5"/>
          <p:cNvSpPr>
            <a:spLocks noGrp="1"/>
          </p:cNvSpPr>
          <p:nvPr>
            <p:ph idx="1"/>
          </p:nvPr>
        </p:nvSpPr>
        <p:spPr/>
        <p:txBody>
          <a:bodyPr>
            <a:normAutofit fontScale="92500" lnSpcReduction="20000"/>
          </a:bodyPr>
          <a:lstStyle/>
          <a:p>
            <a:r>
              <a:rPr lang="en-US" dirty="0"/>
              <a:t>P</a:t>
            </a:r>
            <a:r>
              <a:rPr lang="en-US" dirty="0" smtClean="0"/>
              <a:t>ay </a:t>
            </a:r>
            <a:r>
              <a:rPr lang="en-US" dirty="0"/>
              <a:t>workers enough to enable them to purchase the product the </a:t>
            </a:r>
            <a:r>
              <a:rPr lang="en-US" dirty="0" smtClean="0"/>
              <a:t>create</a:t>
            </a:r>
          </a:p>
          <a:p>
            <a:r>
              <a:rPr lang="en-US" dirty="0" smtClean="0"/>
              <a:t>Workers </a:t>
            </a:r>
            <a:r>
              <a:rPr lang="en-US" dirty="0"/>
              <a:t>conceded </a:t>
            </a:r>
            <a:r>
              <a:rPr lang="en-US" dirty="0" err="1"/>
              <a:t>shopfloor</a:t>
            </a:r>
            <a:r>
              <a:rPr lang="en-US" dirty="0"/>
              <a:t> control in exchange for union recognition and high wages </a:t>
            </a:r>
            <a:endParaRPr lang="en-US" dirty="0" smtClean="0"/>
          </a:p>
          <a:p>
            <a:r>
              <a:rPr lang="en-US" dirty="0" smtClean="0"/>
              <a:t>Security paramount</a:t>
            </a:r>
          </a:p>
          <a:p>
            <a:r>
              <a:rPr lang="en-US" dirty="0" smtClean="0"/>
              <a:t>Employment </a:t>
            </a:r>
            <a:r>
              <a:rPr lang="en-US" dirty="0"/>
              <a:t>security (full employment</a:t>
            </a:r>
            <a:r>
              <a:rPr lang="en-US" dirty="0" smtClean="0"/>
              <a:t>)</a:t>
            </a:r>
            <a:endParaRPr lang="en-US" dirty="0"/>
          </a:p>
          <a:p>
            <a:r>
              <a:rPr lang="en-US" dirty="0" smtClean="0"/>
              <a:t>Job security</a:t>
            </a:r>
            <a:endParaRPr lang="en-US" dirty="0"/>
          </a:p>
          <a:p>
            <a:r>
              <a:rPr lang="en-US" dirty="0" smtClean="0"/>
              <a:t>Income </a:t>
            </a:r>
            <a:r>
              <a:rPr lang="en-US" dirty="0"/>
              <a:t>security</a:t>
            </a:r>
            <a:r>
              <a:rPr lang="en-US" dirty="0" smtClean="0"/>
              <a:t> </a:t>
            </a:r>
            <a:endParaRPr lang="en-US" dirty="0"/>
          </a:p>
          <a:p>
            <a:r>
              <a:rPr lang="en-US" dirty="0" smtClean="0"/>
              <a:t>Results </a:t>
            </a:r>
            <a:r>
              <a:rPr lang="en-US" dirty="0"/>
              <a:t>in economic boom –lasts roughly 1945-1975 </a:t>
            </a:r>
            <a:endParaRPr lang="en-US" dirty="0" smtClean="0"/>
          </a:p>
          <a:p>
            <a:endParaRPr lang="en-US" dirty="0" smtClean="0"/>
          </a:p>
          <a:p>
            <a:endParaRPr lang="en-US" dirty="0"/>
          </a:p>
        </p:txBody>
      </p:sp>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 sweatshop?</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Is the sweatshop back ?</a:t>
            </a:r>
          </a:p>
          <a:p>
            <a:pPr eaLnBrk="0" hangingPunct="0">
              <a:lnSpc>
                <a:spcPct val="120000"/>
              </a:lnSpc>
              <a:buSzPct val="120000"/>
              <a:buFont typeface="Arial" pitchFamily="34" charset="0"/>
              <a:buChar char="•"/>
              <a:defRPr/>
            </a:pPr>
            <a:r>
              <a:rPr lang="en-GB" dirty="0">
                <a:latin typeface="Book Antiqua" pitchFamily="18" charset="0"/>
              </a:rPr>
              <a:t>State and labour, blamed for the crisis of </a:t>
            </a:r>
            <a:r>
              <a:rPr lang="en-GB" dirty="0" err="1">
                <a:latin typeface="Book Antiqua" pitchFamily="18" charset="0"/>
              </a:rPr>
              <a:t>Fordism</a:t>
            </a:r>
            <a:endParaRPr lang="en-GB" dirty="0">
              <a:latin typeface="Book Antiqua" pitchFamily="18" charset="0"/>
            </a:endParaRPr>
          </a:p>
          <a:p>
            <a:pPr eaLnBrk="0" hangingPunct="0">
              <a:lnSpc>
                <a:spcPct val="120000"/>
              </a:lnSpc>
              <a:buSzPct val="120000"/>
              <a:buFont typeface="Arial" pitchFamily="34" charset="0"/>
              <a:buChar char="•"/>
              <a:defRPr/>
            </a:pPr>
            <a:r>
              <a:rPr lang="en-GB" dirty="0">
                <a:latin typeface="Book Antiqua" pitchFamily="18" charset="0"/>
              </a:rPr>
              <a:t>Changes in the balance between capital and labour</a:t>
            </a:r>
          </a:p>
          <a:p>
            <a:pPr eaLnBrk="0" hangingPunct="0">
              <a:lnSpc>
                <a:spcPct val="120000"/>
              </a:lnSpc>
              <a:buSzPct val="120000"/>
              <a:buFont typeface="Arial" pitchFamily="34" charset="0"/>
              <a:buChar char="•"/>
              <a:defRPr/>
            </a:pPr>
            <a:r>
              <a:rPr lang="en-GB" dirty="0">
                <a:latin typeface="Book Antiqua" pitchFamily="18" charset="0"/>
              </a:rPr>
              <a:t>Changes in the role of the state: end of Welfare state</a:t>
            </a:r>
          </a:p>
          <a:p>
            <a:pPr marL="358775" eaLnBrk="0" hangingPunct="0">
              <a:lnSpc>
                <a:spcPct val="120000"/>
              </a:lnSpc>
              <a:buSzPct val="120000"/>
              <a:buFont typeface="Arial" pitchFamily="34" charset="0"/>
              <a:buChar char="•"/>
              <a:defRPr/>
            </a:pPr>
            <a:r>
              <a:rPr lang="en-GB" dirty="0">
                <a:latin typeface="Book Antiqua" pitchFamily="18" charset="0"/>
              </a:rPr>
              <a:t>Deregulation, </a:t>
            </a:r>
            <a:r>
              <a:rPr lang="en-GB" dirty="0" err="1">
                <a:latin typeface="Book Antiqua" pitchFamily="18" charset="0"/>
              </a:rPr>
              <a:t>financialisation</a:t>
            </a:r>
            <a:r>
              <a:rPr lang="en-GB" dirty="0">
                <a:latin typeface="Book Antiqua" pitchFamily="18" charset="0"/>
              </a:rPr>
              <a:t> and the permanent economic instability</a:t>
            </a:r>
          </a:p>
          <a:p>
            <a:pPr eaLnBrk="0" hangingPunct="0">
              <a:lnSpc>
                <a:spcPct val="120000"/>
              </a:lnSpc>
              <a:buSzPct val="120000"/>
              <a:buFont typeface="Arial" pitchFamily="34" charset="0"/>
              <a:buChar char="•"/>
              <a:defRPr/>
            </a:pPr>
            <a:r>
              <a:rPr lang="en-GB" dirty="0">
                <a:latin typeface="Book Antiqua" pitchFamily="18" charset="0"/>
              </a:rPr>
              <a:t>Labour </a:t>
            </a:r>
            <a:r>
              <a:rPr lang="en-GB" dirty="0" err="1">
                <a:latin typeface="Book Antiqua" pitchFamily="18" charset="0"/>
              </a:rPr>
              <a:t>casualisation</a:t>
            </a:r>
            <a:r>
              <a:rPr lang="en-GB" dirty="0">
                <a:latin typeface="Book Antiqua" pitchFamily="18" charset="0"/>
              </a:rPr>
              <a:t>: flexibility in the North, informality in the South, Inequality everywhere</a:t>
            </a:r>
          </a:p>
          <a:p>
            <a:endParaRPr lang="en-US" dirty="0"/>
          </a:p>
        </p:txBody>
      </p:sp>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prstTxWarp prst="textNoShape">
              <a:avLst/>
            </a:prstTxWarp>
            <a:spAutoFit/>
          </a:bodyPr>
          <a:lstStyle/>
          <a:p>
            <a:endParaRPr lang="en-GB">
              <a:solidFill>
                <a:srgbClr val="FFFFFF"/>
              </a:solidFill>
            </a:endParaRPr>
          </a:p>
        </p:txBody>
      </p:sp>
      <p:graphicFrame>
        <p:nvGraphicFramePr>
          <p:cNvPr id="1026" name="Object 10"/>
          <p:cNvGraphicFramePr>
            <a:graphicFrameLocks noChangeAspect="1"/>
          </p:cNvGraphicFramePr>
          <p:nvPr/>
        </p:nvGraphicFramePr>
        <p:xfrm>
          <a:off x="539750" y="692150"/>
          <a:ext cx="8042275" cy="3887788"/>
        </p:xfrm>
        <a:graphic>
          <a:graphicData uri="http://schemas.openxmlformats.org/presentationml/2006/ole">
            <p:oleObj spid="_x0000_s96258" name="Worksheet" r:id="rId3" imgW="11036300" imgH="6781800" progId="Excel.Sheet.8">
              <p:embed/>
            </p:oleObj>
          </a:graphicData>
        </a:graphic>
      </p:graphicFrame>
      <p:sp>
        <p:nvSpPr>
          <p:cNvPr id="1028" name="Rectangle 11"/>
          <p:cNvSpPr>
            <a:spLocks noChangeArrowheads="1"/>
          </p:cNvSpPr>
          <p:nvPr/>
        </p:nvSpPr>
        <p:spPr bwMode="auto">
          <a:xfrm>
            <a:off x="684213" y="4724400"/>
            <a:ext cx="7705725" cy="923925"/>
          </a:xfrm>
          <a:prstGeom prst="rect">
            <a:avLst/>
          </a:prstGeom>
          <a:noFill/>
          <a:ln w="9525">
            <a:noFill/>
            <a:miter lim="800000"/>
            <a:headEnd/>
            <a:tailEnd/>
          </a:ln>
        </p:spPr>
        <p:txBody>
          <a:bodyPr>
            <a:prstTxWarp prst="textNoShape">
              <a:avLst/>
            </a:prstTxWarp>
            <a:spAutoFit/>
          </a:bodyPr>
          <a:lstStyle/>
          <a:p>
            <a:r>
              <a:rPr lang="en-GB">
                <a:solidFill>
                  <a:srgbClr val="FFFFFF"/>
                </a:solidFill>
                <a:latin typeface="Book Antiqua" pitchFamily="-108" charset="0"/>
              </a:rPr>
              <a:t>The chart shows not only a falling industrial output in OECD countries, but also the high instability to which industrial production is subjected. Source: UNCTAD, 2010</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Issues</a:t>
            </a:r>
            <a:endParaRPr lang="en-US" dirty="0"/>
          </a:p>
        </p:txBody>
      </p:sp>
      <p:sp>
        <p:nvSpPr>
          <p:cNvPr id="3" name="Content Placeholder 2"/>
          <p:cNvSpPr>
            <a:spLocks noGrp="1"/>
          </p:cNvSpPr>
          <p:nvPr>
            <p:ph idx="1"/>
          </p:nvPr>
        </p:nvSpPr>
        <p:spPr/>
        <p:txBody>
          <a:bodyPr>
            <a:normAutofit fontScale="85000" lnSpcReduction="20000"/>
          </a:bodyPr>
          <a:lstStyle/>
          <a:p>
            <a:pPr eaLnBrk="0" hangingPunct="0">
              <a:lnSpc>
                <a:spcPct val="120000"/>
              </a:lnSpc>
              <a:buSzPct val="120000"/>
              <a:buFont typeface="Arial" pitchFamily="-108" charset="0"/>
              <a:buChar char="•"/>
            </a:pPr>
            <a:r>
              <a:rPr lang="en-GB" dirty="0" smtClean="0">
                <a:latin typeface="Arial Bold"/>
                <a:cs typeface="Arial Bold"/>
              </a:rPr>
              <a:t>Repression of workers’ organisation and political opposition</a:t>
            </a:r>
          </a:p>
          <a:p>
            <a:pPr eaLnBrk="0" hangingPunct="0">
              <a:lnSpc>
                <a:spcPct val="120000"/>
              </a:lnSpc>
              <a:buSzPct val="120000"/>
              <a:buFont typeface="Arial" pitchFamily="-108" charset="0"/>
              <a:buChar char="•"/>
            </a:pPr>
            <a:r>
              <a:rPr lang="en-GB" dirty="0" smtClean="0">
                <a:latin typeface="Arial Bold"/>
                <a:cs typeface="Arial Bold"/>
              </a:rPr>
              <a:t>Deindustrialisation</a:t>
            </a:r>
          </a:p>
          <a:p>
            <a:pPr eaLnBrk="0" hangingPunct="0">
              <a:lnSpc>
                <a:spcPct val="120000"/>
              </a:lnSpc>
              <a:buSzPct val="120000"/>
              <a:buFont typeface="Arial" pitchFamily="-108" charset="0"/>
              <a:buChar char="•"/>
            </a:pPr>
            <a:r>
              <a:rPr lang="en-GB" dirty="0" smtClean="0">
                <a:latin typeface="Arial Bold"/>
                <a:cs typeface="Arial Bold"/>
              </a:rPr>
              <a:t>High</a:t>
            </a:r>
            <a:r>
              <a:rPr lang="en-GB" dirty="0">
                <a:latin typeface="Arial Bold"/>
                <a:cs typeface="Arial Bold"/>
              </a:rPr>
              <a:t>-end fashion </a:t>
            </a:r>
            <a:r>
              <a:rPr lang="en-GB" dirty="0" smtClean="0">
                <a:latin typeface="Arial Bold"/>
                <a:cs typeface="Arial Bold"/>
              </a:rPr>
              <a:t>houses</a:t>
            </a:r>
          </a:p>
          <a:p>
            <a:pPr eaLnBrk="0" hangingPunct="0">
              <a:lnSpc>
                <a:spcPct val="120000"/>
              </a:lnSpc>
              <a:buSzPct val="120000"/>
              <a:buFont typeface="Arial" pitchFamily="-108" charset="0"/>
              <a:buChar char="•"/>
            </a:pPr>
            <a:r>
              <a:rPr lang="en-GB" dirty="0" smtClean="0">
                <a:latin typeface="Arial Bold"/>
                <a:cs typeface="Arial Bold"/>
              </a:rPr>
              <a:t>Fast fashion</a:t>
            </a:r>
          </a:p>
          <a:p>
            <a:pPr eaLnBrk="0" hangingPunct="0">
              <a:lnSpc>
                <a:spcPct val="120000"/>
              </a:lnSpc>
              <a:buSzPct val="120000"/>
              <a:buFont typeface="Arial" pitchFamily="-108" charset="0"/>
              <a:buChar char="•"/>
            </a:pPr>
            <a:r>
              <a:rPr lang="en-GB" dirty="0" smtClean="0">
                <a:latin typeface="Arial Bold"/>
                <a:cs typeface="Arial Bold"/>
              </a:rPr>
              <a:t>The </a:t>
            </a:r>
            <a:r>
              <a:rPr lang="en-GB" dirty="0">
                <a:latin typeface="Arial Bold"/>
                <a:cs typeface="Arial Bold"/>
              </a:rPr>
              <a:t>role of the </a:t>
            </a:r>
            <a:r>
              <a:rPr lang="en-GB" dirty="0" smtClean="0">
                <a:latin typeface="Arial Bold"/>
                <a:cs typeface="Arial Bold"/>
              </a:rPr>
              <a:t>state</a:t>
            </a:r>
          </a:p>
          <a:p>
            <a:pPr eaLnBrk="0" hangingPunct="0">
              <a:lnSpc>
                <a:spcPct val="120000"/>
              </a:lnSpc>
              <a:buSzPct val="120000"/>
              <a:buFont typeface="Arial" pitchFamily="-108" charset="0"/>
              <a:buChar char="•"/>
            </a:pPr>
            <a:r>
              <a:rPr lang="en-GB" dirty="0" smtClean="0">
                <a:latin typeface="Arial Bold"/>
                <a:cs typeface="Arial Bold"/>
              </a:rPr>
              <a:t>Workers</a:t>
            </a:r>
            <a:r>
              <a:rPr lang="en-GB" dirty="0">
                <a:latin typeface="Arial Bold"/>
                <a:cs typeface="Arial Bold"/>
              </a:rPr>
              <a:t>’ </a:t>
            </a:r>
            <a:r>
              <a:rPr lang="en-GB" dirty="0" smtClean="0">
                <a:latin typeface="Arial Bold"/>
                <a:cs typeface="Arial Bold"/>
              </a:rPr>
              <a:t>unions</a:t>
            </a:r>
          </a:p>
          <a:p>
            <a:pPr eaLnBrk="0" hangingPunct="0">
              <a:lnSpc>
                <a:spcPct val="120000"/>
              </a:lnSpc>
              <a:buSzPct val="120000"/>
              <a:buFont typeface="Arial" pitchFamily="-108" charset="0"/>
              <a:buChar char="•"/>
            </a:pPr>
            <a:r>
              <a:rPr lang="en-GB" dirty="0" smtClean="0">
                <a:latin typeface="Arial Bold"/>
                <a:cs typeface="Arial Bold"/>
              </a:rPr>
              <a:t>Controlling working conditions in sweatshops is impossible </a:t>
            </a:r>
          </a:p>
          <a:p>
            <a:pPr eaLnBrk="0" hangingPunct="0">
              <a:lnSpc>
                <a:spcPct val="120000"/>
              </a:lnSpc>
              <a:buSzPct val="120000"/>
              <a:buFont typeface="Arial" pitchFamily="-108" charset="0"/>
              <a:buChar char="•"/>
            </a:pPr>
            <a:endParaRPr lang="en-GB" dirty="0" smtClean="0">
              <a:latin typeface="Book Antiqua" pitchFamily="-108" charset="0"/>
            </a:endParaRPr>
          </a:p>
          <a:p>
            <a:endParaRPr lang="en-US" dirty="0"/>
          </a:p>
        </p:txBody>
      </p:sp>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 Karl Marx</a:t>
            </a:r>
            <a:endParaRPr lang="en-US" dirty="0"/>
          </a:p>
        </p:txBody>
      </p:sp>
      <p:sp>
        <p:nvSpPr>
          <p:cNvPr id="3" name="Content Placeholder 2"/>
          <p:cNvSpPr>
            <a:spLocks noGrp="1"/>
          </p:cNvSpPr>
          <p:nvPr>
            <p:ph idx="1"/>
          </p:nvPr>
        </p:nvSpPr>
        <p:spPr/>
        <p:txBody>
          <a:bodyPr>
            <a:normAutofit fontScale="92500" lnSpcReduction="10000"/>
          </a:bodyPr>
          <a:lstStyle/>
          <a:p>
            <a:r>
              <a:rPr lang="en-US" dirty="0"/>
              <a:t>What makes us distinctively human is </a:t>
            </a:r>
            <a:r>
              <a:rPr lang="en-US" dirty="0" smtClean="0"/>
              <a:t>our capacity </a:t>
            </a:r>
            <a:r>
              <a:rPr lang="en-US" dirty="0"/>
              <a:t>for intelligent and creative work </a:t>
            </a:r>
            <a:r>
              <a:rPr lang="en-US" dirty="0" smtClean="0"/>
              <a:t>–ingenuity </a:t>
            </a:r>
          </a:p>
          <a:p>
            <a:r>
              <a:rPr lang="en-US" dirty="0"/>
              <a:t>Work should use our creative powers and</a:t>
            </a:r>
            <a:r>
              <a:rPr lang="en-US" dirty="0" smtClean="0"/>
              <a:t> develop </a:t>
            </a:r>
            <a:r>
              <a:rPr lang="en-US" dirty="0"/>
              <a:t>all sides of our potential. </a:t>
            </a:r>
            <a:endParaRPr lang="en-US" dirty="0" smtClean="0"/>
          </a:p>
          <a:p>
            <a:r>
              <a:rPr lang="en-US" dirty="0" smtClean="0"/>
              <a:t>Each </a:t>
            </a:r>
            <a:r>
              <a:rPr lang="en-US" dirty="0"/>
              <a:t>one of us has the potential to develop a Each one of us has the potential to develop a</a:t>
            </a:r>
            <a:r>
              <a:rPr lang="en-US" dirty="0" smtClean="0"/>
              <a:t> wide </a:t>
            </a:r>
            <a:r>
              <a:rPr lang="en-US" dirty="0"/>
              <a:t>variety of skills and capacities. </a:t>
            </a:r>
            <a:endParaRPr lang="en-US" dirty="0" smtClean="0"/>
          </a:p>
          <a:p>
            <a:r>
              <a:rPr lang="en-US" dirty="0" smtClean="0"/>
              <a:t>We </a:t>
            </a:r>
            <a:r>
              <a:rPr lang="en-US" dirty="0"/>
              <a:t>are most human:</a:t>
            </a:r>
            <a:r>
              <a:rPr lang="en-US" dirty="0" smtClean="0"/>
              <a:t> -</a:t>
            </a:r>
            <a:r>
              <a:rPr lang="en-US" dirty="0"/>
              <a:t>- when work is self-rewarding -- our life finds meaning in our work </a:t>
            </a:r>
            <a:endParaRPr lang="en-US" dirty="0" smtClean="0"/>
          </a:p>
          <a:p>
            <a:endParaRPr lang="en-US" dirty="0" smtClean="0"/>
          </a:p>
          <a:p>
            <a:endParaRPr lang="en-US" dirty="0"/>
          </a:p>
        </p:txBody>
      </p:sp>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Marx and the Division of </a:t>
            </a:r>
            <a:r>
              <a:rPr lang="en-US" dirty="0" err="1" smtClean="0"/>
              <a:t>Labour</a:t>
            </a:r>
            <a:endParaRPr lang="en-US" dirty="0"/>
          </a:p>
        </p:txBody>
      </p:sp>
      <p:sp>
        <p:nvSpPr>
          <p:cNvPr id="3" name="Content Placeholder 2"/>
          <p:cNvSpPr>
            <a:spLocks noGrp="1"/>
          </p:cNvSpPr>
          <p:nvPr>
            <p:ph idx="1"/>
          </p:nvPr>
        </p:nvSpPr>
        <p:spPr/>
        <p:txBody>
          <a:bodyPr>
            <a:normAutofit fontScale="92500"/>
          </a:bodyPr>
          <a:lstStyle/>
          <a:p>
            <a:r>
              <a:rPr lang="en-US" b="1" dirty="0"/>
              <a:t>The breakdown of the </a:t>
            </a:r>
            <a:r>
              <a:rPr lang="en-US" b="1" dirty="0" err="1"/>
              <a:t>labour</a:t>
            </a:r>
            <a:r>
              <a:rPr lang="en-US" b="1" dirty="0"/>
              <a:t> process into its component tasks </a:t>
            </a:r>
            <a:endParaRPr lang="en-US" dirty="0" smtClean="0"/>
          </a:p>
          <a:p>
            <a:r>
              <a:rPr lang="en-US" b="1" dirty="0" smtClean="0"/>
              <a:t>Separation </a:t>
            </a:r>
            <a:r>
              <a:rPr lang="en-US" b="1" dirty="0"/>
              <a:t>of the individual tasks of the </a:t>
            </a:r>
            <a:r>
              <a:rPr lang="en-US" b="1" dirty="0" err="1"/>
              <a:t>labour</a:t>
            </a:r>
            <a:r>
              <a:rPr lang="en-US" b="1" dirty="0"/>
              <a:t> process </a:t>
            </a:r>
            <a:endParaRPr lang="en-US" dirty="0" smtClean="0"/>
          </a:p>
          <a:p>
            <a:r>
              <a:rPr lang="en-US" b="1" dirty="0" smtClean="0"/>
              <a:t>Assignment </a:t>
            </a:r>
            <a:r>
              <a:rPr lang="en-US" b="1" dirty="0"/>
              <a:t>of these tasks to different workers </a:t>
            </a:r>
            <a:endParaRPr lang="en-US" dirty="0" smtClean="0"/>
          </a:p>
          <a:p>
            <a:r>
              <a:rPr lang="en-US" b="1" dirty="0" smtClean="0"/>
              <a:t>Workers </a:t>
            </a:r>
            <a:r>
              <a:rPr lang="en-US" b="1" dirty="0"/>
              <a:t>needed to perform simple individual tasks can be hired more cheaply than skilled workers hired to perform the </a:t>
            </a:r>
            <a:r>
              <a:rPr lang="en-US" b="1" dirty="0" err="1"/>
              <a:t>labour</a:t>
            </a:r>
            <a:r>
              <a:rPr lang="en-US" b="1" dirty="0"/>
              <a:t> process as a whole </a:t>
            </a:r>
            <a:endParaRPr lang="en-US" dirty="0" smtClean="0"/>
          </a:p>
          <a:p>
            <a:endParaRPr lang="en-US" dirty="0"/>
          </a:p>
        </p:txBody>
      </p:sp>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 the consequences</a:t>
            </a:r>
            <a:endParaRPr lang="en-US" dirty="0"/>
          </a:p>
        </p:txBody>
      </p:sp>
      <p:sp>
        <p:nvSpPr>
          <p:cNvPr id="3" name="Content Placeholder 2"/>
          <p:cNvSpPr>
            <a:spLocks noGrp="1"/>
          </p:cNvSpPr>
          <p:nvPr>
            <p:ph idx="1"/>
          </p:nvPr>
        </p:nvSpPr>
        <p:spPr/>
        <p:txBody>
          <a:bodyPr>
            <a:normAutofit/>
          </a:bodyPr>
          <a:lstStyle/>
          <a:p>
            <a:r>
              <a:rPr lang="en-US" dirty="0"/>
              <a:t>“It converts the worker into a crippled</a:t>
            </a:r>
            <a:r>
              <a:rPr lang="en-US" dirty="0" smtClean="0"/>
              <a:t> monstrosity </a:t>
            </a:r>
            <a:r>
              <a:rPr lang="en-US" dirty="0"/>
              <a:t>by furthering his </a:t>
            </a:r>
            <a:r>
              <a:rPr lang="en-US" dirty="0" smtClean="0"/>
              <a:t>particular</a:t>
            </a:r>
            <a:r>
              <a:rPr lang="en-US" dirty="0"/>
              <a:t> </a:t>
            </a:r>
            <a:r>
              <a:rPr lang="en-US" dirty="0" smtClean="0"/>
              <a:t>skill</a:t>
            </a:r>
            <a:r>
              <a:rPr lang="en-US" dirty="0"/>
              <a:t>...through the suppression of a</a:t>
            </a:r>
            <a:r>
              <a:rPr lang="en-US" dirty="0" smtClean="0"/>
              <a:t> whole </a:t>
            </a:r>
            <a:r>
              <a:rPr lang="en-US" dirty="0"/>
              <a:t>world of productive drives and</a:t>
            </a:r>
            <a:r>
              <a:rPr lang="en-US" dirty="0" smtClean="0"/>
              <a:t> inclinations</a:t>
            </a:r>
            <a:r>
              <a:rPr lang="en-US" dirty="0"/>
              <a:t>....the individual himself is</a:t>
            </a:r>
            <a:r>
              <a:rPr lang="en-US" dirty="0" smtClean="0"/>
              <a:t> divided </a:t>
            </a:r>
            <a:r>
              <a:rPr lang="en-US" dirty="0"/>
              <a:t>up and transformed into the</a:t>
            </a:r>
            <a:r>
              <a:rPr lang="en-US" dirty="0" smtClean="0"/>
              <a:t> automatic </a:t>
            </a:r>
            <a:r>
              <a:rPr lang="en-US" dirty="0"/>
              <a:t>motor of a detail operation.</a:t>
            </a:r>
            <a:r>
              <a:rPr lang="en-US" dirty="0" smtClean="0"/>
              <a:t> “</a:t>
            </a:r>
          </a:p>
          <a:p>
            <a:endParaRPr lang="en-US" dirty="0"/>
          </a:p>
        </p:txBody>
      </p:sp>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a:t>
            </a:r>
            <a:endParaRPr lang="en-US" dirty="0"/>
          </a:p>
        </p:txBody>
      </p:sp>
      <p:sp>
        <p:nvSpPr>
          <p:cNvPr id="3" name="Content Placeholder 2"/>
          <p:cNvSpPr>
            <a:spLocks noGrp="1"/>
          </p:cNvSpPr>
          <p:nvPr>
            <p:ph idx="1"/>
          </p:nvPr>
        </p:nvSpPr>
        <p:spPr/>
        <p:txBody>
          <a:bodyPr/>
          <a:lstStyle/>
          <a:p>
            <a:r>
              <a:rPr lang="en-US" dirty="0" smtClean="0"/>
              <a:t>Primark employees paid 7p an hour</a:t>
            </a:r>
          </a:p>
          <a:p>
            <a:r>
              <a:rPr lang="en-US" dirty="0" smtClean="0">
                <a:hlinkClick r:id="rId2"/>
              </a:rPr>
              <a:t>http://metro.co.uk/2008/12/05/primark-workers-earn-7p-an-hour-218877</a:t>
            </a:r>
            <a:r>
              <a:rPr lang="en-US" dirty="0" smtClean="0">
                <a:hlinkClick r:id="rId2"/>
              </a:rPr>
              <a:t>/</a:t>
            </a:r>
            <a:endParaRPr lang="en-US" dirty="0" smtClean="0"/>
          </a:p>
          <a:p>
            <a:endParaRPr lang="en-US" dirty="0" smtClean="0"/>
          </a:p>
          <a:p>
            <a:r>
              <a:rPr lang="en-US" dirty="0" smtClean="0"/>
              <a:t>McDonalds employees need 2 jobs to live</a:t>
            </a:r>
          </a:p>
          <a:p>
            <a:r>
              <a:rPr lang="en-US" dirty="0" smtClean="0"/>
              <a:t>http://www.bloomberg.com/news/2013-07-15/mcdonald-s-employee-budget-planner-assumes-2-jobs-at-13-an-hour.html</a:t>
            </a:r>
            <a:endParaRPr lang="en-US" dirty="0"/>
          </a:p>
        </p:txBody>
      </p:sp>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a:t>
            </a:r>
            <a:endParaRPr lang="en-US" dirty="0"/>
          </a:p>
        </p:txBody>
      </p:sp>
      <p:sp>
        <p:nvSpPr>
          <p:cNvPr id="3" name="Content Placeholder 2"/>
          <p:cNvSpPr>
            <a:spLocks noGrp="1"/>
          </p:cNvSpPr>
          <p:nvPr>
            <p:ph idx="1"/>
          </p:nvPr>
        </p:nvSpPr>
        <p:spPr/>
        <p:txBody>
          <a:bodyPr/>
          <a:lstStyle/>
          <a:p>
            <a:r>
              <a:rPr lang="en-US" dirty="0" smtClean="0"/>
              <a:t>Apple and worker abuse</a:t>
            </a:r>
          </a:p>
          <a:p>
            <a:r>
              <a:rPr lang="en-US" dirty="0" smtClean="0">
                <a:hlinkClick r:id="rId2"/>
              </a:rPr>
              <a:t>http://money.cnn.com/2013/09/06/technology/apple-china-labor</a:t>
            </a:r>
            <a:r>
              <a:rPr lang="en-US" dirty="0" smtClean="0">
                <a:hlinkClick r:id="rId2"/>
              </a:rPr>
              <a:t>/</a:t>
            </a:r>
            <a:endParaRPr lang="en-US" dirty="0" smtClean="0"/>
          </a:p>
          <a:p>
            <a:endParaRPr lang="en-US" dirty="0" smtClean="0"/>
          </a:p>
          <a:p>
            <a:r>
              <a:rPr lang="en-US" dirty="0" smtClean="0"/>
              <a:t>BA exploitation of employees</a:t>
            </a:r>
          </a:p>
          <a:p>
            <a:r>
              <a:rPr lang="en-US" smtClean="0"/>
              <a:t>http://debatewise.org/debates/1796-are-the-british-airways-strikes-justifiable/</a:t>
            </a:r>
          </a:p>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Management.ppt</Template>
  <TotalTime>164</TotalTime>
  <Words>3636</Words>
  <Application>Microsoft Macintosh PowerPoint</Application>
  <PresentationFormat>On-screen Show (4:3)</PresentationFormat>
  <Paragraphs>310</Paragraphs>
  <Slides>62</Slides>
  <Notes>3</Notes>
  <HiddenSlides>0</HiddenSlides>
  <MMClips>0</MMClips>
  <ScaleCrop>false</ScaleCrop>
  <HeadingPairs>
    <vt:vector size="6" baseType="variant">
      <vt:variant>
        <vt:lpstr>Design Template</vt:lpstr>
      </vt:variant>
      <vt:variant>
        <vt:i4>1</vt:i4>
      </vt:variant>
      <vt:variant>
        <vt:lpstr>Embedded OLE Servers</vt:lpstr>
      </vt:variant>
      <vt:variant>
        <vt:i4>2</vt:i4>
      </vt:variant>
      <vt:variant>
        <vt:lpstr>Slide Titles</vt:lpstr>
      </vt:variant>
      <vt:variant>
        <vt:i4>62</vt:i4>
      </vt:variant>
    </vt:vector>
  </HeadingPairs>
  <TitlesOfParts>
    <vt:vector size="65" baseType="lpstr">
      <vt:lpstr>Office Theme</vt:lpstr>
      <vt:lpstr>Bitmap Image</vt:lpstr>
      <vt:lpstr>Worksheet</vt:lpstr>
      <vt:lpstr>Critical Perspectives on Management ASSIGNMENT</vt:lpstr>
      <vt:lpstr>The Origins of Scientific Management</vt:lpstr>
      <vt:lpstr>Craftsman  Company Man  Beginning of 19th to Middle of the 20th Century</vt:lpstr>
      <vt:lpstr>1880’s The Golden Age</vt:lpstr>
      <vt:lpstr>1880’s The Golden Age</vt:lpstr>
      <vt:lpstr>1880’s The Golden Age</vt:lpstr>
      <vt:lpstr>1880’s The Golden Age</vt:lpstr>
      <vt:lpstr>1880’s The Golden Age</vt:lpstr>
      <vt:lpstr>Frederick Winslow Taylor</vt:lpstr>
      <vt:lpstr>Scientific Management</vt:lpstr>
      <vt:lpstr>Scientific Management</vt:lpstr>
      <vt:lpstr>Scientific Management</vt:lpstr>
      <vt:lpstr>Scientific Management</vt:lpstr>
      <vt:lpstr>Scientific Management</vt:lpstr>
      <vt:lpstr>Scientific Management</vt:lpstr>
      <vt:lpstr>Scientific Management</vt:lpstr>
      <vt:lpstr>Taylor’s Theory of Scientific Management</vt:lpstr>
      <vt:lpstr>Continued</vt:lpstr>
      <vt:lpstr>Taylor’s Theory of Scientific Management</vt:lpstr>
      <vt:lpstr>Continued</vt:lpstr>
      <vt:lpstr>Taylor’s Theory of Scientific Management</vt:lpstr>
      <vt:lpstr>PRINCIPLES OF SCIENTIFIC MANAGEMENT</vt:lpstr>
      <vt:lpstr>2. Scientific Selection, Training &amp; Development of Workers </vt:lpstr>
      <vt:lpstr>3. Co-operation between Management &amp; workers or Harmony not discord </vt:lpstr>
      <vt:lpstr>4. Division of Responsibility </vt:lpstr>
      <vt:lpstr>5. Mental Revolution</vt:lpstr>
      <vt:lpstr>6. Maximum Prosperity for Employer &amp; Employees </vt:lpstr>
      <vt:lpstr>TECHNIQUES OF SCIENTIFIC MANAGEMENT</vt:lpstr>
      <vt:lpstr>MOTION STUDY</vt:lpstr>
      <vt:lpstr>FUNCTIONAL FOREMANSHIP</vt:lpstr>
      <vt:lpstr>FUNCTIONAL FOREMANSHIP</vt:lpstr>
      <vt:lpstr>STANDARDISATION</vt:lpstr>
      <vt:lpstr>DIFFERENTIAL PIECE WAGE PLAN</vt:lpstr>
      <vt:lpstr>OTHER TECHNIQUES</vt:lpstr>
      <vt:lpstr>TAYLOR</vt:lpstr>
      <vt:lpstr>Results</vt:lpstr>
      <vt:lpstr>EMPLOYEE’S VIEWPOINT</vt:lpstr>
      <vt:lpstr>CONTINUED</vt:lpstr>
      <vt:lpstr>CONTINUED</vt:lpstr>
      <vt:lpstr>CONTINUED</vt:lpstr>
      <vt:lpstr>CONTINUED</vt:lpstr>
      <vt:lpstr>EMPLOYER’S VIEWPOINT</vt:lpstr>
      <vt:lpstr>CONTINUED</vt:lpstr>
      <vt:lpstr>Psychologists Viewpoint</vt:lpstr>
      <vt:lpstr>Slide 45</vt:lpstr>
      <vt:lpstr>Criticisms</vt:lpstr>
      <vt:lpstr>What is the capitalist mode of production?</vt:lpstr>
      <vt:lpstr>Slide 48</vt:lpstr>
      <vt:lpstr>Fordism</vt:lpstr>
      <vt:lpstr>Continued</vt:lpstr>
      <vt:lpstr>Continued</vt:lpstr>
      <vt:lpstr>Continued</vt:lpstr>
      <vt:lpstr>Fordism  v. Post-Fordism</vt:lpstr>
      <vt:lpstr>Ford</vt:lpstr>
      <vt:lpstr>What is a sweatshop?</vt:lpstr>
      <vt:lpstr>Slide 56</vt:lpstr>
      <vt:lpstr>Issues</vt:lpstr>
      <vt:lpstr>And Karl Marx</vt:lpstr>
      <vt:lpstr>Marx and the Division of Labour</vt:lpstr>
      <vt:lpstr>And the consequences</vt:lpstr>
      <vt:lpstr>Click</vt:lpstr>
      <vt:lpstr>Click</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Perspectives on Management ASSIGNMENT</dc:title>
  <dc:creator>Caroline Jawad</dc:creator>
  <cp:lastModifiedBy>Caroline Jawad</cp:lastModifiedBy>
  <cp:revision>6</cp:revision>
  <dcterms:created xsi:type="dcterms:W3CDTF">2014-01-08T13:36:15Z</dcterms:created>
  <dcterms:modified xsi:type="dcterms:W3CDTF">2014-01-08T14:03:50Z</dcterms:modified>
</cp:coreProperties>
</file>