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6" r:id="rId3"/>
    <p:sldId id="258" r:id="rId5"/>
    <p:sldId id="259" r:id="rId6"/>
    <p:sldId id="278" r:id="rId7"/>
    <p:sldId id="263" r:id="rId8"/>
    <p:sldId id="270" r:id="rId9"/>
    <p:sldId id="279" r:id="rId10"/>
    <p:sldId id="276" r:id="rId11"/>
    <p:sldId id="280" r:id="rId12"/>
    <p:sldId id="261" r:id="rId13"/>
    <p:sldId id="271" r:id="rId14"/>
    <p:sldId id="264" r:id="rId15"/>
    <p:sldId id="262" r:id="rId16"/>
    <p:sldId id="267" r:id="rId17"/>
    <p:sldId id="260" r:id="rId18"/>
  </p:sldIdLst>
  <p:sldSz cx="12192000" cy="6858000"/>
  <p:notesSz cx="6858000" cy="9144000"/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0302F"/>
    <a:srgbClr val="3EB198"/>
    <a:srgbClr val="74CEBB"/>
    <a:srgbClr val="B8E6DC"/>
    <a:srgbClr val="2B7D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-84" y="-1428"/>
      </p:cViewPr>
      <p:guideLst>
        <p:guide orient="horz" pos="2107"/>
        <p:guide pos="3841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39" d="100"/>
        <a:sy n="13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20" Type="http://schemas.openxmlformats.org/officeDocument/2006/relationships/viewProps" Target="viewProps.xml"/><Relationship Id="rId2" Type="http://schemas.openxmlformats.org/officeDocument/2006/relationships/theme" Target="theme/theme1.xml"/><Relationship Id="rId19" Type="http://schemas.openxmlformats.org/officeDocument/2006/relationships/presProps" Target="presProps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页眉占位符 1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200"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3315" name="日期占位符 2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6B55BE28-12BA-4145-A9BE-33AFE79A0685}" type="datetimeFigureOut">
              <a:rPr lang="zh-CN" altLang="en-US"/>
            </a:fld>
            <a:endParaRPr lang="zh-CN" altLang="en-US"/>
          </a:p>
        </p:txBody>
      </p:sp>
      <p:sp>
        <p:nvSpPr>
          <p:cNvPr id="40964" name="幻灯片图像占位符 3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13317" name="备注占位符 4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 w="12700" cmpd="sng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 smtClean="0"/>
          </a:p>
        </p:txBody>
      </p:sp>
      <p:sp>
        <p:nvSpPr>
          <p:cNvPr id="13318" name="页脚占位符 5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87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defRPr sz="1200"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3319" name="灯片编号占位符 6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defRPr sz="1200"/>
            </a:lvl1pPr>
          </a:lstStyle>
          <a:p>
            <a:fld id="{5EB3E913-E9BD-4347-910C-20BC3C542A98}" type="slidenum">
              <a:rPr lang="zh-CN" altLang="en-US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1987" name="备注占位符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/>
          <a:p>
            <a:pPr eaLnBrk="1" hangingPunct="1">
              <a:spcBef>
                <a:spcPct val="0"/>
              </a:spcBef>
            </a:pPr>
            <a:r>
              <a:rPr lang="zh-CN" altLang="en-US" smtClean="0"/>
              <a:t>封面标题特殊字体为百度简综艺。可以自行下载使用或改为微软雅黑。</a:t>
            </a:r>
            <a:endParaRPr lang="zh-CN" altLang="en-US" smtClean="0"/>
          </a:p>
        </p:txBody>
      </p:sp>
      <p:sp>
        <p:nvSpPr>
          <p:cNvPr id="41988" name="灯片编号占位符 3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r" eaLnBrk="1" hangingPunct="1"/>
            <a:fld id="{C4FA8D65-A96A-4130-8A0D-7327951F916B}" type="slidenum">
              <a:rPr lang="zh-CN" altLang="en-US" sz="1200"/>
            </a:fld>
            <a:endParaRPr lang="zh-CN" altLang="en-US" sz="120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BF716-628A-4D43-B78B-B23EC5A5E738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7D6BCE-F24A-453D-926D-79B3036215C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66D02-C5ED-4AAD-9E2C-866638F85A7A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014C44-068D-461B-B2DF-312CC0E22B1B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613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33ED5-A9F4-47BB-B791-F13ACB3B5EF8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1A0982-969D-40F5-93E7-2DE1F46C0476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5ED1A-5487-4252-ACE9-456D7EF32FFB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EF55B6-1472-4FF2-BB3D-8102BAF27C54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3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3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CCA1F-03FB-44F5-8D91-B852A1F1A711}" type="datetimeFigureOut">
              <a:rPr lang="zh-CN" altLang="en-US"/>
            </a:fld>
            <a:endParaRPr lang="zh-CN" altLang="en-US"/>
          </a:p>
        </p:txBody>
      </p:sp>
      <p:sp>
        <p:nvSpPr>
          <p:cNvPr id="8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9D26A5-0622-4A60-A6B2-244CFA72E855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A2840-C526-4F4A-824C-C50992FD3801}" type="datetimeFigureOut">
              <a:rPr lang="zh-CN" altLang="en-US"/>
            </a:fld>
            <a:endParaRPr lang="zh-CN" altLang="en-US"/>
          </a:p>
        </p:txBody>
      </p:sp>
      <p:sp>
        <p:nvSpPr>
          <p:cNvPr id="4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C33B2F-09DD-43F3-B09D-5C6C16AF33DE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C2B8A-910F-425F-A285-75E0B559544B}" type="datetimeFigureOut">
              <a:rPr lang="zh-CN" altLang="en-US"/>
            </a:fld>
            <a:endParaRPr lang="zh-CN" altLang="en-US"/>
          </a:p>
        </p:txBody>
      </p:sp>
      <p:sp>
        <p:nvSpPr>
          <p:cNvPr id="3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422C69-CEF2-4021-BF29-946F8E6F428F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263" y="273050"/>
            <a:ext cx="681513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4F445-7E7B-4593-ACEA-5BCDEA5703B3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A53EBD-4FC9-410E-B4CD-D37DE4BA79D6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18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188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18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A0C20-9434-4D06-B93C-B992F36BFF77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DF6451-E1B9-4230-A533-330ED0140886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32AA30-5C7F-4C07-B969-3289FD0CA0D3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D619A-F710-4080-B622-EAF1E4790286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0FB9A-6240-436E-B27D-347BBC94BB60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D6893F-0BE4-43E7-AE34-EA4DDB7172E2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rgbClr val="3030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zh-CN" smtClean="0"/>
              <a:t>单击此处编辑母版标题样式</a:t>
            </a:r>
            <a:endParaRPr lang="zh-CN" altLang="zh-CN" smtClean="0"/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zh-CN" smtClean="0"/>
              <a:t>单击此处编辑母版文本样式</a:t>
            </a:r>
            <a:endParaRPr lang="zh-CN" altLang="zh-CN" smtClean="0"/>
          </a:p>
          <a:p>
            <a:pPr lvl="1"/>
            <a:r>
              <a:rPr lang="zh-CN" altLang="zh-CN" smtClean="0"/>
              <a:t>第二级</a:t>
            </a:r>
            <a:endParaRPr lang="zh-CN" altLang="zh-CN" smtClean="0"/>
          </a:p>
          <a:p>
            <a:pPr lvl="2"/>
            <a:r>
              <a:rPr lang="zh-CN" altLang="zh-CN" smtClean="0"/>
              <a:t>第三级</a:t>
            </a:r>
            <a:endParaRPr lang="zh-CN" altLang="zh-CN" smtClean="0"/>
          </a:p>
          <a:p>
            <a:pPr lvl="3"/>
            <a:r>
              <a:rPr lang="zh-CN" altLang="zh-CN" smtClean="0"/>
              <a:t>第四级</a:t>
            </a:r>
            <a:endParaRPr lang="zh-CN" altLang="zh-CN" smtClean="0"/>
          </a:p>
          <a:p>
            <a:pPr lvl="4"/>
            <a:r>
              <a:rPr lang="zh-CN" altLang="zh-CN" smtClean="0"/>
              <a:t>第五级</a:t>
            </a:r>
            <a:endParaRPr lang="zh-CN" altLang="zh-CN" smtClean="0"/>
          </a:p>
        </p:txBody>
      </p:sp>
      <p:sp>
        <p:nvSpPr>
          <p:cNvPr id="1028" name="日期占位符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5CE06E93-6D5F-466D-BDEF-FC385589326C}" type="datetimeFigureOut">
              <a:rPr lang="zh-CN" altLang="en-US"/>
            </a:fld>
            <a:endParaRPr lang="zh-CN" altLang="en-US"/>
          </a:p>
        </p:txBody>
      </p:sp>
      <p:sp>
        <p:nvSpPr>
          <p:cNvPr id="1029" name="页脚占位符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 algn="ct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49EF2B5B-8DB8-4446-8F3D-4E69691A4AE2}" type="slidenum">
              <a:rPr lang="zh-CN" altLang="en-US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2" charset="0"/>
          <a:ea typeface="SimSun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2" charset="0"/>
          <a:ea typeface="SimSun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2" charset="0"/>
          <a:ea typeface="SimSun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2" charset="0"/>
          <a:ea typeface="SimSun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2" charset="0"/>
          <a:ea typeface="SimSun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2" charset="0"/>
          <a:ea typeface="SimSun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2" charset="0"/>
          <a:ea typeface="SimSun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2" charset="0"/>
          <a:ea typeface="SimSun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9.jpeg"/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13.pn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矩形 4"/>
          <p:cNvSpPr>
            <a:spLocks noChangeArrowheads="1"/>
          </p:cNvSpPr>
          <p:nvPr/>
        </p:nvSpPr>
        <p:spPr bwMode="auto">
          <a:xfrm>
            <a:off x="0" y="6419850"/>
            <a:ext cx="12192000" cy="438150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3315" name="文本框 7"/>
          <p:cNvSpPr txBox="1">
            <a:spLocks noChangeArrowheads="1"/>
          </p:cNvSpPr>
          <p:nvPr/>
        </p:nvSpPr>
        <p:spPr bwMode="auto">
          <a:xfrm>
            <a:off x="4514850" y="4481513"/>
            <a:ext cx="3082925" cy="1014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/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Jingwei You</a:t>
            </a:r>
            <a:endParaRPr lang="en-US" altLang="zh-CN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/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1702297</a:t>
            </a:r>
            <a:endParaRPr lang="en-US" altLang="zh-CN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6" name="文本框 25"/>
          <p:cNvSpPr txBox="1">
            <a:spLocks noChangeArrowheads="1"/>
          </p:cNvSpPr>
          <p:nvPr/>
        </p:nvSpPr>
        <p:spPr bwMode="auto">
          <a:xfrm>
            <a:off x="2501900" y="3937000"/>
            <a:ext cx="7188835" cy="337185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dist" eaLnBrk="1" hangingPunct="1"/>
            <a:r>
              <a:rPr lang="zh-CN" altLang="en-US" sz="1600" b="1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Evaluation of the influence of cultural factors on entrepreneur</a:t>
            </a:r>
            <a:r>
              <a:rPr lang="en-US" altLang="zh-CN" sz="1600" b="1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ship</a:t>
            </a:r>
            <a:endParaRPr lang="en-US" altLang="zh-CN" sz="1600" b="1">
              <a:solidFill>
                <a:schemeClr val="tx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054225" y="1531620"/>
            <a:ext cx="808355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dirty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International </a:t>
            </a:r>
            <a:endParaRPr lang="en-US" altLang="zh-CN" sz="5400" dirty="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algn="ctr"/>
            <a:r>
              <a:rPr lang="en-US" altLang="zh-CN" sz="5400" dirty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Entrepreneurship</a:t>
            </a:r>
            <a:endParaRPr lang="en-US" altLang="zh-CN" sz="5400" dirty="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矩形 3"/>
          <p:cNvSpPr>
            <a:spLocks noChangeArrowheads="1"/>
          </p:cNvSpPr>
          <p:nvPr/>
        </p:nvSpPr>
        <p:spPr bwMode="auto">
          <a:xfrm>
            <a:off x="0" y="1935163"/>
            <a:ext cx="768350" cy="2895600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39" name="矩形 5"/>
          <p:cNvSpPr>
            <a:spLocks noChangeArrowheads="1"/>
          </p:cNvSpPr>
          <p:nvPr/>
        </p:nvSpPr>
        <p:spPr bwMode="auto">
          <a:xfrm>
            <a:off x="11249660" y="1895158"/>
            <a:ext cx="768350" cy="2895600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40" name="矩形 9"/>
          <p:cNvSpPr>
            <a:spLocks noChangeArrowheads="1"/>
          </p:cNvSpPr>
          <p:nvPr/>
        </p:nvSpPr>
        <p:spPr bwMode="auto">
          <a:xfrm>
            <a:off x="2269173" y="2351088"/>
            <a:ext cx="1311275" cy="1311275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41" name="矩形 10"/>
          <p:cNvSpPr>
            <a:spLocks noChangeArrowheads="1"/>
          </p:cNvSpPr>
          <p:nvPr/>
        </p:nvSpPr>
        <p:spPr bwMode="auto">
          <a:xfrm>
            <a:off x="4464050" y="2351088"/>
            <a:ext cx="1312863" cy="1311275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42" name="矩形 11"/>
          <p:cNvSpPr>
            <a:spLocks noChangeArrowheads="1"/>
          </p:cNvSpPr>
          <p:nvPr/>
        </p:nvSpPr>
        <p:spPr bwMode="auto">
          <a:xfrm>
            <a:off x="6657975" y="2351088"/>
            <a:ext cx="1311275" cy="1311275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43" name="矩形 12"/>
          <p:cNvSpPr>
            <a:spLocks noChangeArrowheads="1"/>
          </p:cNvSpPr>
          <p:nvPr/>
        </p:nvSpPr>
        <p:spPr bwMode="auto">
          <a:xfrm>
            <a:off x="8850313" y="2351088"/>
            <a:ext cx="1312862" cy="1311275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344" name="矩形 14"/>
          <p:cNvSpPr>
            <a:spLocks noChangeArrowheads="1"/>
          </p:cNvSpPr>
          <p:nvPr/>
        </p:nvSpPr>
        <p:spPr bwMode="auto">
          <a:xfrm>
            <a:off x="2365375" y="2447925"/>
            <a:ext cx="1119188" cy="11191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8800" b="1">
                <a:solidFill>
                  <a:srgbClr val="30302F"/>
                </a:solidFill>
                <a:latin typeface="Arial" panose="020B0604020202020204" pitchFamily="34" charset="0"/>
                <a:ea typeface="Arial Unicode MS" panose="020B0604020202020204" pitchFamily="34" charset="-122"/>
                <a:cs typeface="Arial Unicode MS" panose="020B0604020202020204" pitchFamily="34" charset="-122"/>
              </a:rPr>
              <a:t>1</a:t>
            </a:r>
            <a:endParaRPr lang="zh-CN" altLang="en-US" sz="8800" b="1">
              <a:solidFill>
                <a:srgbClr val="30302F"/>
              </a:solidFill>
              <a:latin typeface="Arial" panose="020B060402020202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14345" name="矩形 18"/>
          <p:cNvSpPr>
            <a:spLocks noChangeArrowheads="1"/>
          </p:cNvSpPr>
          <p:nvPr/>
        </p:nvSpPr>
        <p:spPr bwMode="auto">
          <a:xfrm>
            <a:off x="4560888" y="2447925"/>
            <a:ext cx="1119187" cy="11176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8800" b="1">
                <a:solidFill>
                  <a:srgbClr val="30302F"/>
                </a:solidFill>
                <a:latin typeface="Arial" panose="020B0604020202020204" pitchFamily="34" charset="0"/>
                <a:ea typeface="Arial Unicode MS" panose="020B0604020202020204" pitchFamily="34" charset="-122"/>
                <a:cs typeface="Arial Unicode MS" panose="020B0604020202020204" pitchFamily="34" charset="-122"/>
              </a:rPr>
              <a:t>2</a:t>
            </a:r>
            <a:endParaRPr lang="zh-CN" altLang="en-US" sz="8800" b="1">
              <a:solidFill>
                <a:srgbClr val="30302F"/>
              </a:solidFill>
              <a:latin typeface="Arial" panose="020B060402020202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14346" name="矩形 19"/>
          <p:cNvSpPr>
            <a:spLocks noChangeArrowheads="1"/>
          </p:cNvSpPr>
          <p:nvPr/>
        </p:nvSpPr>
        <p:spPr bwMode="auto">
          <a:xfrm>
            <a:off x="6754813" y="2447925"/>
            <a:ext cx="1117600" cy="11176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8800" b="1">
                <a:solidFill>
                  <a:srgbClr val="30302F"/>
                </a:solidFill>
                <a:latin typeface="Arial" panose="020B0604020202020204" pitchFamily="34" charset="0"/>
                <a:ea typeface="Arial Unicode MS" panose="020B0604020202020204" pitchFamily="34" charset="-122"/>
                <a:cs typeface="Arial Unicode MS" panose="020B0604020202020204" pitchFamily="34" charset="-122"/>
              </a:rPr>
              <a:t>3</a:t>
            </a:r>
            <a:endParaRPr lang="zh-CN" altLang="en-US" sz="8800" b="1">
              <a:solidFill>
                <a:srgbClr val="30302F"/>
              </a:solidFill>
              <a:latin typeface="Arial" panose="020B060402020202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14347" name="矩形 20"/>
          <p:cNvSpPr>
            <a:spLocks noChangeArrowheads="1"/>
          </p:cNvSpPr>
          <p:nvPr/>
        </p:nvSpPr>
        <p:spPr bwMode="auto">
          <a:xfrm>
            <a:off x="8947150" y="2447925"/>
            <a:ext cx="1119188" cy="11176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8800" b="1">
                <a:solidFill>
                  <a:srgbClr val="30302F"/>
                </a:solidFill>
                <a:latin typeface="Arial" panose="020B0604020202020204" pitchFamily="34" charset="0"/>
                <a:ea typeface="Arial Unicode MS" panose="020B0604020202020204" pitchFamily="34" charset="-122"/>
                <a:cs typeface="Arial Unicode MS" panose="020B0604020202020204" pitchFamily="34" charset="-122"/>
              </a:rPr>
              <a:t>4</a:t>
            </a:r>
            <a:endParaRPr lang="zh-CN" altLang="en-US" sz="8800" b="1">
              <a:solidFill>
                <a:srgbClr val="30302F"/>
              </a:solidFill>
              <a:latin typeface="Arial" panose="020B0604020202020204" pitchFamily="34" charset="0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14348" name="文本框 21"/>
          <p:cNvSpPr txBox="1">
            <a:spLocks noChangeArrowheads="1"/>
          </p:cNvSpPr>
          <p:nvPr/>
        </p:nvSpPr>
        <p:spPr bwMode="auto">
          <a:xfrm>
            <a:off x="2216150" y="3760788"/>
            <a:ext cx="13604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ONE</a:t>
            </a:r>
            <a:endParaRPr lang="zh-CN" altLang="en-US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9" name="文本框 22"/>
          <p:cNvSpPr txBox="1">
            <a:spLocks noChangeArrowheads="1"/>
          </p:cNvSpPr>
          <p:nvPr/>
        </p:nvSpPr>
        <p:spPr bwMode="auto">
          <a:xfrm>
            <a:off x="4440238" y="3760788"/>
            <a:ext cx="13985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TWO</a:t>
            </a:r>
            <a:endParaRPr lang="zh-CN" altLang="en-US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0" name="文本框 23"/>
          <p:cNvSpPr txBox="1">
            <a:spLocks noChangeArrowheads="1"/>
          </p:cNvSpPr>
          <p:nvPr/>
        </p:nvSpPr>
        <p:spPr bwMode="auto">
          <a:xfrm>
            <a:off x="6492875" y="3759200"/>
            <a:ext cx="16414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THREE</a:t>
            </a:r>
            <a:endParaRPr lang="zh-CN" altLang="en-US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1" name="文本框 24"/>
          <p:cNvSpPr txBox="1">
            <a:spLocks noChangeArrowheads="1"/>
          </p:cNvSpPr>
          <p:nvPr/>
        </p:nvSpPr>
        <p:spPr bwMode="auto">
          <a:xfrm>
            <a:off x="8755063" y="3759200"/>
            <a:ext cx="15144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FOUR</a:t>
            </a:r>
            <a:endParaRPr lang="zh-CN" altLang="en-US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2" name="文本框 25"/>
          <p:cNvSpPr txBox="1">
            <a:spLocks noChangeArrowheads="1"/>
          </p:cNvSpPr>
          <p:nvPr/>
        </p:nvSpPr>
        <p:spPr bwMode="auto">
          <a:xfrm>
            <a:off x="1860550" y="4391025"/>
            <a:ext cx="2129790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3" name="矩形 26"/>
          <p:cNvSpPr>
            <a:spLocks noChangeArrowheads="1"/>
          </p:cNvSpPr>
          <p:nvPr/>
        </p:nvSpPr>
        <p:spPr bwMode="auto">
          <a:xfrm>
            <a:off x="4624864" y="4391025"/>
            <a:ext cx="1029335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CHINA </a:t>
            </a:r>
            <a:endParaRPr lang="en-US" altLang="zh-CN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4" name="矩形 27"/>
          <p:cNvSpPr>
            <a:spLocks noChangeArrowheads="1"/>
          </p:cNvSpPr>
          <p:nvPr/>
        </p:nvSpPr>
        <p:spPr bwMode="auto">
          <a:xfrm>
            <a:off x="6658134" y="4391025"/>
            <a:ext cx="1312545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CANADA</a:t>
            </a:r>
            <a:endParaRPr lang="en-US" altLang="zh-CN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5" name="矩形 28"/>
          <p:cNvSpPr>
            <a:spLocks noChangeArrowheads="1"/>
          </p:cNvSpPr>
          <p:nvPr/>
        </p:nvSpPr>
        <p:spPr bwMode="auto">
          <a:xfrm>
            <a:off x="8568532" y="4391025"/>
            <a:ext cx="1876425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文本框 4"/>
          <p:cNvSpPr txBox="1">
            <a:spLocks noChangeArrowheads="1"/>
          </p:cNvSpPr>
          <p:nvPr/>
        </p:nvSpPr>
        <p:spPr bwMode="auto">
          <a:xfrm>
            <a:off x="3971925" y="1822450"/>
            <a:ext cx="1603375" cy="315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19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zh-CN" altLang="en-US" sz="199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文本框 34"/>
          <p:cNvSpPr txBox="1">
            <a:spLocks noChangeArrowheads="1"/>
          </p:cNvSpPr>
          <p:nvPr/>
        </p:nvSpPr>
        <p:spPr bwMode="auto">
          <a:xfrm>
            <a:off x="5885180" y="3840480"/>
            <a:ext cx="380809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l" eaLnBrk="1" hangingPunct="1"/>
            <a:r>
              <a:rPr lang="en-US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INTRODUCTION</a:t>
            </a:r>
            <a:endParaRPr lang="zh-CN" altLang="en-US" sz="3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2" name="等腰三角形 7"/>
          <p:cNvSpPr>
            <a:spLocks noChangeArrowheads="1"/>
          </p:cNvSpPr>
          <p:nvPr/>
        </p:nvSpPr>
        <p:spPr bwMode="auto">
          <a:xfrm rot="10800000">
            <a:off x="7002463" y="0"/>
            <a:ext cx="3008312" cy="2593975"/>
          </a:xfrm>
          <a:prstGeom prst="triangle">
            <a:avLst>
              <a:gd name="adj" fmla="val 50000"/>
            </a:avLst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7413" name="等腰三角形 37"/>
          <p:cNvSpPr>
            <a:spLocks noChangeArrowheads="1"/>
          </p:cNvSpPr>
          <p:nvPr/>
        </p:nvSpPr>
        <p:spPr bwMode="auto">
          <a:xfrm>
            <a:off x="1452563" y="4264025"/>
            <a:ext cx="3008312" cy="2593975"/>
          </a:xfrm>
          <a:prstGeom prst="triangle">
            <a:avLst>
              <a:gd name="adj" fmla="val 50000"/>
            </a:avLst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7414" name="文本框 38"/>
          <p:cNvSpPr txBox="1">
            <a:spLocks noChangeArrowheads="1"/>
          </p:cNvSpPr>
          <p:nvPr/>
        </p:nvSpPr>
        <p:spPr bwMode="auto">
          <a:xfrm>
            <a:off x="6013450" y="3316288"/>
            <a:ext cx="1979613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3030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ONE</a:t>
            </a:r>
            <a:endParaRPr lang="zh-CN" altLang="en-US" sz="2800">
              <a:solidFill>
                <a:srgbClr val="30302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5" name="直角三角形 13"/>
          <p:cNvSpPr>
            <a:spLocks noChangeArrowheads="1"/>
          </p:cNvSpPr>
          <p:nvPr/>
        </p:nvSpPr>
        <p:spPr bwMode="auto">
          <a:xfrm rot="10800000" flipH="1">
            <a:off x="8499475" y="-9525"/>
            <a:ext cx="1511300" cy="2603500"/>
          </a:xfrm>
          <a:prstGeom prst="rtTriangle">
            <a:avLst/>
          </a:prstGeom>
          <a:solidFill>
            <a:srgbClr val="30302F">
              <a:alpha val="47842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7416" name="直角三角形 39"/>
          <p:cNvSpPr>
            <a:spLocks noChangeArrowheads="1"/>
          </p:cNvSpPr>
          <p:nvPr/>
        </p:nvSpPr>
        <p:spPr bwMode="auto">
          <a:xfrm flipH="1">
            <a:off x="1446213" y="4241800"/>
            <a:ext cx="1512887" cy="2601913"/>
          </a:xfrm>
          <a:prstGeom prst="rtTriangle">
            <a:avLst/>
          </a:prstGeom>
          <a:solidFill>
            <a:srgbClr val="30302F">
              <a:alpha val="47842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866" name="组合 6"/>
          <p:cNvGrpSpPr/>
          <p:nvPr/>
        </p:nvGrpSpPr>
        <p:grpSpPr bwMode="auto">
          <a:xfrm>
            <a:off x="0" y="377825"/>
            <a:ext cx="1001713" cy="522288"/>
            <a:chOff x="0" y="0"/>
            <a:chExt cx="1988458" cy="522515"/>
          </a:xfrm>
        </p:grpSpPr>
        <p:sp>
          <p:nvSpPr>
            <p:cNvPr id="36897" name="矩形 3"/>
            <p:cNvSpPr>
              <a:spLocks noChangeArrowheads="1"/>
            </p:cNvSpPr>
            <p:nvPr/>
          </p:nvSpPr>
          <p:spPr bwMode="auto">
            <a:xfrm>
              <a:off x="0" y="0"/>
              <a:ext cx="1988458" cy="522514"/>
            </a:xfrm>
            <a:prstGeom prst="rect">
              <a:avLst/>
            </a:prstGeom>
            <a:solidFill>
              <a:srgbClr val="3EB1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898" name="直角三角形 5"/>
            <p:cNvSpPr>
              <a:spLocks noChangeArrowheads="1"/>
            </p:cNvSpPr>
            <p:nvPr/>
          </p:nvSpPr>
          <p:spPr bwMode="auto">
            <a:xfrm flipH="1">
              <a:off x="0" y="1"/>
              <a:ext cx="1988458" cy="522514"/>
            </a:xfrm>
            <a:prstGeom prst="rtTriangle">
              <a:avLst/>
            </a:prstGeom>
            <a:solidFill>
              <a:srgbClr val="30302F">
                <a:alpha val="4196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36867" name="文本框 8"/>
          <p:cNvSpPr txBox="1">
            <a:spLocks noChangeArrowheads="1"/>
          </p:cNvSpPr>
          <p:nvPr/>
        </p:nvSpPr>
        <p:spPr bwMode="auto">
          <a:xfrm>
            <a:off x="1176338" y="454025"/>
            <a:ext cx="203962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altLang="zh-CN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385570" y="2005330"/>
            <a:ext cx="800227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solidFill>
                  <a:schemeClr val="bg1"/>
                </a:solidFill>
              </a:rPr>
              <a:t>As an important factor affecting entrepreneurship, cultural factors have a significant impact on entrepreneurship. The purpose of this presentation is to discuss entrepreneurship in China and Canada. Explore why cultural factors have such a great influence on entrepreneurship.</a:t>
            </a:r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30722" name="图片 35"/>
          <p:cNvPicPr>
            <a:picLocks noChangeAspect="1" noChangeArrowheads="1"/>
          </p:cNvPicPr>
          <p:nvPr/>
        </p:nvPicPr>
        <p:blipFill>
          <a:blip r:embed="rId1" cstate="screen"/>
          <a:srcRect/>
          <a:stretch>
            <a:fillRect/>
          </a:stretch>
        </p:blipFill>
        <p:spPr bwMode="auto">
          <a:xfrm>
            <a:off x="8036560" y="3500120"/>
            <a:ext cx="2849880" cy="290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文本框 4"/>
          <p:cNvSpPr txBox="1">
            <a:spLocks noChangeArrowheads="1"/>
          </p:cNvSpPr>
          <p:nvPr/>
        </p:nvSpPr>
        <p:spPr bwMode="auto">
          <a:xfrm>
            <a:off x="3971925" y="1822450"/>
            <a:ext cx="1603375" cy="315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19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zh-CN" altLang="en-US" sz="199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555" name="文本框 34"/>
          <p:cNvSpPr txBox="1">
            <a:spLocks noChangeArrowheads="1"/>
          </p:cNvSpPr>
          <p:nvPr/>
        </p:nvSpPr>
        <p:spPr bwMode="auto">
          <a:xfrm>
            <a:off x="6268720" y="3840163"/>
            <a:ext cx="153733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CHINA </a:t>
            </a:r>
            <a:endParaRPr lang="en-US" sz="3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556" name="等腰三角形 7"/>
          <p:cNvSpPr>
            <a:spLocks noChangeArrowheads="1"/>
          </p:cNvSpPr>
          <p:nvPr/>
        </p:nvSpPr>
        <p:spPr bwMode="auto">
          <a:xfrm rot="10800000">
            <a:off x="7002463" y="0"/>
            <a:ext cx="3008312" cy="2593975"/>
          </a:xfrm>
          <a:prstGeom prst="triangle">
            <a:avLst>
              <a:gd name="adj" fmla="val 50000"/>
            </a:avLst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3557" name="等腰三角形 37"/>
          <p:cNvSpPr>
            <a:spLocks noChangeArrowheads="1"/>
          </p:cNvSpPr>
          <p:nvPr/>
        </p:nvSpPr>
        <p:spPr bwMode="auto">
          <a:xfrm>
            <a:off x="1452563" y="4264025"/>
            <a:ext cx="3008312" cy="2593975"/>
          </a:xfrm>
          <a:prstGeom prst="triangle">
            <a:avLst>
              <a:gd name="adj" fmla="val 50000"/>
            </a:avLst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3558" name="文本框 38"/>
          <p:cNvSpPr txBox="1">
            <a:spLocks noChangeArrowheads="1"/>
          </p:cNvSpPr>
          <p:nvPr/>
        </p:nvSpPr>
        <p:spPr bwMode="auto">
          <a:xfrm>
            <a:off x="6013450" y="3316288"/>
            <a:ext cx="2032000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3030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TWO</a:t>
            </a:r>
            <a:endParaRPr lang="zh-CN" altLang="en-US" sz="2800">
              <a:solidFill>
                <a:srgbClr val="30302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559" name="直角三角形 13"/>
          <p:cNvSpPr>
            <a:spLocks noChangeArrowheads="1"/>
          </p:cNvSpPr>
          <p:nvPr/>
        </p:nvSpPr>
        <p:spPr bwMode="auto">
          <a:xfrm rot="10800000" flipH="1">
            <a:off x="8499475" y="-9525"/>
            <a:ext cx="1511300" cy="2603500"/>
          </a:xfrm>
          <a:prstGeom prst="rtTriangle">
            <a:avLst/>
          </a:prstGeom>
          <a:solidFill>
            <a:srgbClr val="30302F">
              <a:alpha val="47842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3560" name="直角三角形 39"/>
          <p:cNvSpPr>
            <a:spLocks noChangeArrowheads="1"/>
          </p:cNvSpPr>
          <p:nvPr/>
        </p:nvSpPr>
        <p:spPr bwMode="auto">
          <a:xfrm flipH="1">
            <a:off x="1446213" y="4241800"/>
            <a:ext cx="1512887" cy="2601913"/>
          </a:xfrm>
          <a:prstGeom prst="rtTriangle">
            <a:avLst/>
          </a:prstGeom>
          <a:solidFill>
            <a:srgbClr val="30302F">
              <a:alpha val="47842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图片 16"/>
          <p:cNvPicPr>
            <a:picLocks noChangeAspect="1" noChangeArrowheads="1"/>
          </p:cNvPicPr>
          <p:nvPr/>
        </p:nvPicPr>
        <p:blipFill>
          <a:blip r:embed="rId1" cstate="screen"/>
          <a:srcRect l="29385" t="2649" r="8481" b="4039"/>
          <a:stretch>
            <a:fillRect/>
          </a:stretch>
        </p:blipFill>
        <p:spPr bwMode="auto">
          <a:xfrm>
            <a:off x="9329738" y="1397000"/>
            <a:ext cx="2214562" cy="201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9" name="图片 14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6896100" y="1397000"/>
            <a:ext cx="2222500" cy="201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0" name="图片 1"/>
          <p:cNvPicPr>
            <a:picLocks noChangeAspect="1" noChangeArrowheads="1"/>
          </p:cNvPicPr>
          <p:nvPr/>
        </p:nvPicPr>
        <p:blipFill>
          <a:blip r:embed="rId3" cstate="screen"/>
          <a:srcRect l="-185"/>
          <a:stretch>
            <a:fillRect/>
          </a:stretch>
        </p:blipFill>
        <p:spPr bwMode="auto">
          <a:xfrm>
            <a:off x="1236663" y="3732213"/>
            <a:ext cx="103076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4581" name="组合 6"/>
          <p:cNvGrpSpPr/>
          <p:nvPr/>
        </p:nvGrpSpPr>
        <p:grpSpPr bwMode="auto">
          <a:xfrm>
            <a:off x="0" y="377825"/>
            <a:ext cx="1001713" cy="522288"/>
            <a:chOff x="0" y="0"/>
            <a:chExt cx="1988458" cy="522515"/>
          </a:xfrm>
        </p:grpSpPr>
        <p:sp>
          <p:nvSpPr>
            <p:cNvPr id="24585" name="矩形 3"/>
            <p:cNvSpPr>
              <a:spLocks noChangeArrowheads="1"/>
            </p:cNvSpPr>
            <p:nvPr/>
          </p:nvSpPr>
          <p:spPr bwMode="auto">
            <a:xfrm>
              <a:off x="0" y="0"/>
              <a:ext cx="1988458" cy="522514"/>
            </a:xfrm>
            <a:prstGeom prst="rect">
              <a:avLst/>
            </a:prstGeom>
            <a:solidFill>
              <a:srgbClr val="3EB1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586" name="直角三角形 5"/>
            <p:cNvSpPr>
              <a:spLocks noChangeArrowheads="1"/>
            </p:cNvSpPr>
            <p:nvPr/>
          </p:nvSpPr>
          <p:spPr bwMode="auto">
            <a:xfrm flipH="1">
              <a:off x="0" y="1"/>
              <a:ext cx="1988458" cy="522514"/>
            </a:xfrm>
            <a:prstGeom prst="rtTriangle">
              <a:avLst/>
            </a:prstGeom>
            <a:solidFill>
              <a:srgbClr val="30302F">
                <a:alpha val="4196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4582" name="文本框 8"/>
          <p:cNvSpPr txBox="1">
            <a:spLocks noChangeArrowheads="1"/>
          </p:cNvSpPr>
          <p:nvPr/>
        </p:nvSpPr>
        <p:spPr bwMode="auto">
          <a:xfrm>
            <a:off x="1176338" y="454025"/>
            <a:ext cx="144716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CHINA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83" name="Rectangle 3"/>
          <p:cNvSpPr>
            <a:spLocks noChangeArrowheads="1"/>
          </p:cNvSpPr>
          <p:nvPr/>
        </p:nvSpPr>
        <p:spPr bwMode="auto">
          <a:xfrm>
            <a:off x="0" y="3733800"/>
            <a:ext cx="1014413" cy="2433638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21682" tIns="60841" rIns="121682" bIns="60841"/>
          <a:lstStyle>
            <a:lvl1pPr defTabSz="12172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72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72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72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72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72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72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72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72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3100">
              <a:solidFill>
                <a:srgbClr val="262626"/>
              </a:solidFill>
            </a:endParaRPr>
          </a:p>
        </p:txBody>
      </p:sp>
      <p:sp>
        <p:nvSpPr>
          <p:cNvPr id="24584" name="矩形 12"/>
          <p:cNvSpPr>
            <a:spLocks noChangeArrowheads="1"/>
          </p:cNvSpPr>
          <p:nvPr/>
        </p:nvSpPr>
        <p:spPr bwMode="auto">
          <a:xfrm>
            <a:off x="1236663" y="2025650"/>
            <a:ext cx="5078412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20000"/>
              </a:spcBef>
            </a:pPr>
            <a:r>
              <a:rPr sz="14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sym typeface="Arial" panose="020B0604020202020204" pitchFamily="34" charset="0"/>
              </a:rPr>
              <a:t>Chinese culture has many adverse effects on entrepreneurs.</a:t>
            </a:r>
            <a:r>
              <a:rPr lang="zh-CN" sz="14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sym typeface="Arial" panose="020B0604020202020204" pitchFamily="34" charset="0"/>
              </a:rPr>
              <a:t>，Entrepreneurs in China need to overcome more cultural difficulties.</a:t>
            </a:r>
            <a:endParaRPr lang="zh-CN" sz="14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组合 6"/>
          <p:cNvGrpSpPr/>
          <p:nvPr/>
        </p:nvGrpSpPr>
        <p:grpSpPr bwMode="auto">
          <a:xfrm>
            <a:off x="0" y="377825"/>
            <a:ext cx="1001713" cy="522288"/>
            <a:chOff x="0" y="0"/>
            <a:chExt cx="1988458" cy="522515"/>
          </a:xfrm>
        </p:grpSpPr>
        <p:sp>
          <p:nvSpPr>
            <p:cNvPr id="35868" name="矩形 3"/>
            <p:cNvSpPr>
              <a:spLocks noChangeArrowheads="1"/>
            </p:cNvSpPr>
            <p:nvPr/>
          </p:nvSpPr>
          <p:spPr bwMode="auto">
            <a:xfrm>
              <a:off x="0" y="0"/>
              <a:ext cx="1988458" cy="522514"/>
            </a:xfrm>
            <a:prstGeom prst="rect">
              <a:avLst/>
            </a:prstGeom>
            <a:solidFill>
              <a:srgbClr val="3EB1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869" name="直角三角形 5"/>
            <p:cNvSpPr>
              <a:spLocks noChangeArrowheads="1"/>
            </p:cNvSpPr>
            <p:nvPr/>
          </p:nvSpPr>
          <p:spPr bwMode="auto">
            <a:xfrm flipH="1">
              <a:off x="0" y="1"/>
              <a:ext cx="1988458" cy="522514"/>
            </a:xfrm>
            <a:prstGeom prst="rtTriangle">
              <a:avLst/>
            </a:prstGeom>
            <a:solidFill>
              <a:srgbClr val="30302F">
                <a:alpha val="4196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cxnSp>
        <p:nvCxnSpPr>
          <p:cNvPr id="35845" name="Straight Connector 70@|9FFC:0|FBC:0|LFC:9868950|LBC:16777215"/>
          <p:cNvCxnSpPr>
            <a:cxnSpLocks noChangeShapeType="1"/>
          </p:cNvCxnSpPr>
          <p:nvPr/>
        </p:nvCxnSpPr>
        <p:spPr bwMode="auto">
          <a:xfrm flipV="1">
            <a:off x="3694748" y="3344863"/>
            <a:ext cx="0" cy="471487"/>
          </a:xfrm>
          <a:prstGeom prst="line">
            <a:avLst/>
          </a:prstGeom>
          <a:noFill/>
          <a:ln w="12700">
            <a:solidFill>
              <a:srgbClr val="ADBACA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46" name="Straight Connector 71@|9FFC:0|FBC:0|LFC:9868950|LBC:16777215"/>
          <p:cNvCxnSpPr>
            <a:cxnSpLocks noChangeShapeType="1"/>
          </p:cNvCxnSpPr>
          <p:nvPr/>
        </p:nvCxnSpPr>
        <p:spPr bwMode="auto">
          <a:xfrm flipV="1">
            <a:off x="8452485" y="3344863"/>
            <a:ext cx="0" cy="471487"/>
          </a:xfrm>
          <a:prstGeom prst="line">
            <a:avLst/>
          </a:prstGeom>
          <a:noFill/>
          <a:ln w="12700">
            <a:solidFill>
              <a:srgbClr val="ADBACA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49" name="Straight Connector 74@|9FFC:0|FBC:0|LFC:9868950|LBC:16777215"/>
          <p:cNvCxnSpPr>
            <a:cxnSpLocks noChangeShapeType="1"/>
          </p:cNvCxnSpPr>
          <p:nvPr/>
        </p:nvCxnSpPr>
        <p:spPr bwMode="auto">
          <a:xfrm flipV="1">
            <a:off x="6013450" y="2873375"/>
            <a:ext cx="0" cy="471488"/>
          </a:xfrm>
          <a:prstGeom prst="line">
            <a:avLst/>
          </a:prstGeom>
          <a:noFill/>
          <a:ln w="12700">
            <a:solidFill>
              <a:srgbClr val="ADBACA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5850" name="Oval 19"/>
          <p:cNvSpPr>
            <a:spLocks noChangeArrowheads="1"/>
          </p:cNvSpPr>
          <p:nvPr/>
        </p:nvSpPr>
        <p:spPr bwMode="auto">
          <a:xfrm>
            <a:off x="5514975" y="1928813"/>
            <a:ext cx="996950" cy="992187"/>
          </a:xfrm>
          <a:prstGeom prst="ellipse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0" tIns="0" rIns="0" bIns="0" anchor="ctr"/>
          <a:lstStyle>
            <a:lvl1pPr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2800">
              <a:solidFill>
                <a:srgbClr val="FFFFFF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5852" name="Oval 19"/>
          <p:cNvSpPr>
            <a:spLocks noChangeArrowheads="1"/>
          </p:cNvSpPr>
          <p:nvPr/>
        </p:nvSpPr>
        <p:spPr bwMode="auto">
          <a:xfrm>
            <a:off x="3202623" y="3640138"/>
            <a:ext cx="995362" cy="993775"/>
          </a:xfrm>
          <a:prstGeom prst="ellipse">
            <a:avLst/>
          </a:prstGeom>
          <a:solidFill>
            <a:srgbClr val="74CEB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lvl1pPr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2400">
              <a:solidFill>
                <a:srgbClr val="FFFFFF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5853" name="Oval 19"/>
          <p:cNvSpPr>
            <a:spLocks noChangeArrowheads="1"/>
          </p:cNvSpPr>
          <p:nvPr/>
        </p:nvSpPr>
        <p:spPr bwMode="auto">
          <a:xfrm>
            <a:off x="7961948" y="3640138"/>
            <a:ext cx="995362" cy="993775"/>
          </a:xfrm>
          <a:prstGeom prst="ellipse">
            <a:avLst/>
          </a:prstGeom>
          <a:solidFill>
            <a:srgbClr val="2B7D6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lvl1pPr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91249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91249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AU" altLang="en-US" sz="2400">
              <a:solidFill>
                <a:srgbClr val="FFFFFF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5857" name="Freeform 250"/>
          <p:cNvSpPr>
            <a:spLocks noEditPoints="1"/>
          </p:cNvSpPr>
          <p:nvPr/>
        </p:nvSpPr>
        <p:spPr bwMode="auto">
          <a:xfrm>
            <a:off x="3475673" y="3938588"/>
            <a:ext cx="439737" cy="417512"/>
          </a:xfrm>
          <a:custGeom>
            <a:avLst/>
            <a:gdLst>
              <a:gd name="T0" fmla="*/ 313 w 313"/>
              <a:gd name="T1" fmla="*/ 8 h 297"/>
              <a:gd name="T2" fmla="*/ 206 w 313"/>
              <a:gd name="T3" fmla="*/ 13 h 297"/>
              <a:gd name="T4" fmla="*/ 61 w 313"/>
              <a:gd name="T5" fmla="*/ 45 h 297"/>
              <a:gd name="T6" fmla="*/ 61 w 313"/>
              <a:gd name="T7" fmla="*/ 225 h 297"/>
              <a:gd name="T8" fmla="*/ 25 w 313"/>
              <a:gd name="T9" fmla="*/ 278 h 297"/>
              <a:gd name="T10" fmla="*/ 38 w 313"/>
              <a:gd name="T11" fmla="*/ 297 h 297"/>
              <a:gd name="T12" fmla="*/ 91 w 313"/>
              <a:gd name="T13" fmla="*/ 254 h 297"/>
              <a:gd name="T14" fmla="*/ 169 w 313"/>
              <a:gd name="T15" fmla="*/ 285 h 297"/>
              <a:gd name="T16" fmla="*/ 310 w 313"/>
              <a:gd name="T17" fmla="*/ 162 h 297"/>
              <a:gd name="T18" fmla="*/ 313 w 313"/>
              <a:gd name="T19" fmla="*/ 8 h 297"/>
              <a:gd name="T20" fmla="*/ 267 w 313"/>
              <a:gd name="T21" fmla="*/ 63 h 297"/>
              <a:gd name="T22" fmla="*/ 192 w 313"/>
              <a:gd name="T23" fmla="*/ 136 h 297"/>
              <a:gd name="T24" fmla="*/ 101 w 313"/>
              <a:gd name="T25" fmla="*/ 222 h 297"/>
              <a:gd name="T26" fmla="*/ 98 w 313"/>
              <a:gd name="T27" fmla="*/ 223 h 297"/>
              <a:gd name="T28" fmla="*/ 95 w 313"/>
              <a:gd name="T29" fmla="*/ 222 h 297"/>
              <a:gd name="T30" fmla="*/ 95 w 313"/>
              <a:gd name="T31" fmla="*/ 217 h 297"/>
              <a:gd name="T32" fmla="*/ 172 w 313"/>
              <a:gd name="T33" fmla="*/ 116 h 297"/>
              <a:gd name="T34" fmla="*/ 263 w 313"/>
              <a:gd name="T35" fmla="*/ 56 h 297"/>
              <a:gd name="T36" fmla="*/ 268 w 313"/>
              <a:gd name="T37" fmla="*/ 58 h 297"/>
              <a:gd name="T38" fmla="*/ 267 w 313"/>
              <a:gd name="T39" fmla="*/ 63 h 297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w 313"/>
              <a:gd name="T61" fmla="*/ 0 h 297"/>
              <a:gd name="T62" fmla="*/ 313 w 313"/>
              <a:gd name="T63" fmla="*/ 297 h 297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T60" t="T61" r="T62" b="T63"/>
            <a:pathLst>
              <a:path w="313" h="297">
                <a:moveTo>
                  <a:pt x="313" y="8"/>
                </a:moveTo>
                <a:cubicBezTo>
                  <a:pt x="313" y="8"/>
                  <a:pt x="295" y="27"/>
                  <a:pt x="206" y="13"/>
                </a:cubicBezTo>
                <a:cubicBezTo>
                  <a:pt x="124" y="0"/>
                  <a:pt x="91" y="15"/>
                  <a:pt x="61" y="45"/>
                </a:cubicBezTo>
                <a:cubicBezTo>
                  <a:pt x="32" y="74"/>
                  <a:pt x="0" y="164"/>
                  <a:pt x="61" y="225"/>
                </a:cubicBezTo>
                <a:cubicBezTo>
                  <a:pt x="71" y="235"/>
                  <a:pt x="25" y="278"/>
                  <a:pt x="25" y="278"/>
                </a:cubicBezTo>
                <a:cubicBezTo>
                  <a:pt x="38" y="297"/>
                  <a:pt x="38" y="297"/>
                  <a:pt x="38" y="297"/>
                </a:cubicBezTo>
                <a:cubicBezTo>
                  <a:pt x="91" y="254"/>
                  <a:pt x="91" y="254"/>
                  <a:pt x="91" y="254"/>
                </a:cubicBezTo>
                <a:cubicBezTo>
                  <a:pt x="91" y="254"/>
                  <a:pt x="123" y="285"/>
                  <a:pt x="169" y="285"/>
                </a:cubicBezTo>
                <a:cubicBezTo>
                  <a:pt x="233" y="285"/>
                  <a:pt x="306" y="258"/>
                  <a:pt x="310" y="162"/>
                </a:cubicBezTo>
                <a:cubicBezTo>
                  <a:pt x="313" y="101"/>
                  <a:pt x="297" y="58"/>
                  <a:pt x="313" y="8"/>
                </a:cubicBezTo>
                <a:close/>
                <a:moveTo>
                  <a:pt x="267" y="63"/>
                </a:moveTo>
                <a:cubicBezTo>
                  <a:pt x="267" y="63"/>
                  <a:pt x="239" y="89"/>
                  <a:pt x="192" y="136"/>
                </a:cubicBezTo>
                <a:cubicBezTo>
                  <a:pt x="150" y="178"/>
                  <a:pt x="101" y="222"/>
                  <a:pt x="101" y="222"/>
                </a:cubicBezTo>
                <a:cubicBezTo>
                  <a:pt x="100" y="223"/>
                  <a:pt x="99" y="223"/>
                  <a:pt x="98" y="223"/>
                </a:cubicBezTo>
                <a:cubicBezTo>
                  <a:pt x="97" y="223"/>
                  <a:pt x="96" y="223"/>
                  <a:pt x="95" y="222"/>
                </a:cubicBezTo>
                <a:cubicBezTo>
                  <a:pt x="94" y="221"/>
                  <a:pt x="94" y="219"/>
                  <a:pt x="95" y="217"/>
                </a:cubicBezTo>
                <a:cubicBezTo>
                  <a:pt x="95" y="217"/>
                  <a:pt x="138" y="148"/>
                  <a:pt x="172" y="116"/>
                </a:cubicBezTo>
                <a:cubicBezTo>
                  <a:pt x="209" y="83"/>
                  <a:pt x="263" y="57"/>
                  <a:pt x="263" y="56"/>
                </a:cubicBezTo>
                <a:cubicBezTo>
                  <a:pt x="265" y="56"/>
                  <a:pt x="267" y="56"/>
                  <a:pt x="268" y="58"/>
                </a:cubicBezTo>
                <a:cubicBezTo>
                  <a:pt x="269" y="59"/>
                  <a:pt x="269" y="62"/>
                  <a:pt x="267" y="63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5858" name="Freeform 251"/>
          <p:cNvSpPr>
            <a:spLocks noEditPoints="1"/>
          </p:cNvSpPr>
          <p:nvPr/>
        </p:nvSpPr>
        <p:spPr bwMode="auto">
          <a:xfrm>
            <a:off x="8241348" y="3949700"/>
            <a:ext cx="422275" cy="395288"/>
          </a:xfrm>
          <a:custGeom>
            <a:avLst/>
            <a:gdLst>
              <a:gd name="T0" fmla="*/ 266 w 301"/>
              <a:gd name="T1" fmla="*/ 192 h 282"/>
              <a:gd name="T2" fmla="*/ 234 w 301"/>
              <a:gd name="T3" fmla="*/ 69 h 282"/>
              <a:gd name="T4" fmla="*/ 81 w 301"/>
              <a:gd name="T5" fmla="*/ 36 h 282"/>
              <a:gd name="T6" fmla="*/ 32 w 301"/>
              <a:gd name="T7" fmla="*/ 3 h 282"/>
              <a:gd name="T8" fmla="*/ 12 w 301"/>
              <a:gd name="T9" fmla="*/ 13 h 282"/>
              <a:gd name="T10" fmla="*/ 61 w 301"/>
              <a:gd name="T11" fmla="*/ 57 h 282"/>
              <a:gd name="T12" fmla="*/ 132 w 301"/>
              <a:gd name="T13" fmla="*/ 249 h 282"/>
              <a:gd name="T14" fmla="*/ 301 w 301"/>
              <a:gd name="T15" fmla="*/ 260 h 282"/>
              <a:gd name="T16" fmla="*/ 266 w 301"/>
              <a:gd name="T17" fmla="*/ 192 h 282"/>
              <a:gd name="T18" fmla="*/ 242 w 301"/>
              <a:gd name="T19" fmla="*/ 232 h 282"/>
              <a:gd name="T20" fmla="*/ 240 w 301"/>
              <a:gd name="T21" fmla="*/ 233 h 282"/>
              <a:gd name="T22" fmla="*/ 238 w 301"/>
              <a:gd name="T23" fmla="*/ 232 h 282"/>
              <a:gd name="T24" fmla="*/ 159 w 301"/>
              <a:gd name="T25" fmla="*/ 138 h 282"/>
              <a:gd name="T26" fmla="*/ 106 w 301"/>
              <a:gd name="T27" fmla="*/ 75 h 282"/>
              <a:gd name="T28" fmla="*/ 106 w 301"/>
              <a:gd name="T29" fmla="*/ 71 h 282"/>
              <a:gd name="T30" fmla="*/ 109 w 301"/>
              <a:gd name="T31" fmla="*/ 71 h 282"/>
              <a:gd name="T32" fmla="*/ 178 w 301"/>
              <a:gd name="T33" fmla="*/ 122 h 282"/>
              <a:gd name="T34" fmla="*/ 243 w 301"/>
              <a:gd name="T35" fmla="*/ 229 h 282"/>
              <a:gd name="T36" fmla="*/ 242 w 301"/>
              <a:gd name="T37" fmla="*/ 232 h 282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301"/>
              <a:gd name="T58" fmla="*/ 0 h 282"/>
              <a:gd name="T59" fmla="*/ 301 w 301"/>
              <a:gd name="T60" fmla="*/ 282 h 282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301" h="282">
                <a:moveTo>
                  <a:pt x="266" y="192"/>
                </a:moveTo>
                <a:cubicBezTo>
                  <a:pt x="268" y="152"/>
                  <a:pt x="252" y="95"/>
                  <a:pt x="234" y="69"/>
                </a:cubicBezTo>
                <a:cubicBezTo>
                  <a:pt x="197" y="16"/>
                  <a:pt x="116" y="0"/>
                  <a:pt x="81" y="36"/>
                </a:cubicBezTo>
                <a:cubicBezTo>
                  <a:pt x="74" y="43"/>
                  <a:pt x="32" y="3"/>
                  <a:pt x="32" y="3"/>
                </a:cubicBezTo>
                <a:cubicBezTo>
                  <a:pt x="12" y="13"/>
                  <a:pt x="12" y="13"/>
                  <a:pt x="12" y="13"/>
                </a:cubicBezTo>
                <a:cubicBezTo>
                  <a:pt x="61" y="57"/>
                  <a:pt x="61" y="57"/>
                  <a:pt x="61" y="57"/>
                </a:cubicBezTo>
                <a:cubicBezTo>
                  <a:pt x="61" y="57"/>
                  <a:pt x="0" y="152"/>
                  <a:pt x="132" y="249"/>
                </a:cubicBezTo>
                <a:cubicBezTo>
                  <a:pt x="177" y="282"/>
                  <a:pt x="241" y="269"/>
                  <a:pt x="301" y="260"/>
                </a:cubicBezTo>
                <a:cubicBezTo>
                  <a:pt x="301" y="260"/>
                  <a:pt x="265" y="248"/>
                  <a:pt x="266" y="192"/>
                </a:cubicBezTo>
                <a:close/>
                <a:moveTo>
                  <a:pt x="242" y="232"/>
                </a:moveTo>
                <a:cubicBezTo>
                  <a:pt x="241" y="233"/>
                  <a:pt x="241" y="233"/>
                  <a:pt x="240" y="233"/>
                </a:cubicBezTo>
                <a:cubicBezTo>
                  <a:pt x="240" y="233"/>
                  <a:pt x="239" y="232"/>
                  <a:pt x="238" y="232"/>
                </a:cubicBezTo>
                <a:cubicBezTo>
                  <a:pt x="238" y="232"/>
                  <a:pt x="198" y="182"/>
                  <a:pt x="159" y="138"/>
                </a:cubicBezTo>
                <a:cubicBezTo>
                  <a:pt x="115" y="89"/>
                  <a:pt x="106" y="75"/>
                  <a:pt x="106" y="75"/>
                </a:cubicBezTo>
                <a:cubicBezTo>
                  <a:pt x="105" y="74"/>
                  <a:pt x="105" y="72"/>
                  <a:pt x="106" y="71"/>
                </a:cubicBezTo>
                <a:cubicBezTo>
                  <a:pt x="107" y="71"/>
                  <a:pt x="108" y="70"/>
                  <a:pt x="109" y="71"/>
                </a:cubicBezTo>
                <a:cubicBezTo>
                  <a:pt x="109" y="71"/>
                  <a:pt x="144" y="87"/>
                  <a:pt x="178" y="122"/>
                </a:cubicBezTo>
                <a:cubicBezTo>
                  <a:pt x="210" y="156"/>
                  <a:pt x="243" y="229"/>
                  <a:pt x="243" y="229"/>
                </a:cubicBezTo>
                <a:cubicBezTo>
                  <a:pt x="243" y="230"/>
                  <a:pt x="243" y="232"/>
                  <a:pt x="242" y="23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5859" name="Freeform 367"/>
          <p:cNvSpPr>
            <a:spLocks noEditPoints="1"/>
          </p:cNvSpPr>
          <p:nvPr/>
        </p:nvSpPr>
        <p:spPr bwMode="auto">
          <a:xfrm>
            <a:off x="5824538" y="2198688"/>
            <a:ext cx="377825" cy="403225"/>
          </a:xfrm>
          <a:custGeom>
            <a:avLst/>
            <a:gdLst>
              <a:gd name="T0" fmla="*/ 251 w 269"/>
              <a:gd name="T1" fmla="*/ 192 h 288"/>
              <a:gd name="T2" fmla="*/ 234 w 269"/>
              <a:gd name="T3" fmla="*/ 209 h 288"/>
              <a:gd name="T4" fmla="*/ 234 w 269"/>
              <a:gd name="T5" fmla="*/ 211 h 288"/>
              <a:gd name="T6" fmla="*/ 201 w 269"/>
              <a:gd name="T7" fmla="*/ 233 h 288"/>
              <a:gd name="T8" fmla="*/ 160 w 269"/>
              <a:gd name="T9" fmla="*/ 240 h 288"/>
              <a:gd name="T10" fmla="*/ 148 w 269"/>
              <a:gd name="T11" fmla="*/ 187 h 288"/>
              <a:gd name="T12" fmla="*/ 146 w 269"/>
              <a:gd name="T13" fmla="*/ 121 h 288"/>
              <a:gd name="T14" fmla="*/ 193 w 269"/>
              <a:gd name="T15" fmla="*/ 121 h 288"/>
              <a:gd name="T16" fmla="*/ 211 w 269"/>
              <a:gd name="T17" fmla="*/ 117 h 288"/>
              <a:gd name="T18" fmla="*/ 222 w 269"/>
              <a:gd name="T19" fmla="*/ 123 h 288"/>
              <a:gd name="T20" fmla="*/ 236 w 269"/>
              <a:gd name="T21" fmla="*/ 109 h 288"/>
              <a:gd name="T22" fmla="*/ 222 w 269"/>
              <a:gd name="T23" fmla="*/ 95 h 288"/>
              <a:gd name="T24" fmla="*/ 210 w 269"/>
              <a:gd name="T25" fmla="*/ 101 h 288"/>
              <a:gd name="T26" fmla="*/ 145 w 269"/>
              <a:gd name="T27" fmla="*/ 101 h 288"/>
              <a:gd name="T28" fmla="*/ 144 w 269"/>
              <a:gd name="T29" fmla="*/ 68 h 288"/>
              <a:gd name="T30" fmla="*/ 169 w 269"/>
              <a:gd name="T31" fmla="*/ 35 h 288"/>
              <a:gd name="T32" fmla="*/ 134 w 269"/>
              <a:gd name="T33" fmla="*/ 0 h 288"/>
              <a:gd name="T34" fmla="*/ 99 w 269"/>
              <a:gd name="T35" fmla="*/ 35 h 288"/>
              <a:gd name="T36" fmla="*/ 124 w 269"/>
              <a:gd name="T37" fmla="*/ 68 h 288"/>
              <a:gd name="T38" fmla="*/ 123 w 269"/>
              <a:gd name="T39" fmla="*/ 101 h 288"/>
              <a:gd name="T40" fmla="*/ 58 w 269"/>
              <a:gd name="T41" fmla="*/ 101 h 288"/>
              <a:gd name="T42" fmla="*/ 46 w 269"/>
              <a:gd name="T43" fmla="*/ 95 h 288"/>
              <a:gd name="T44" fmla="*/ 32 w 269"/>
              <a:gd name="T45" fmla="*/ 109 h 288"/>
              <a:gd name="T46" fmla="*/ 46 w 269"/>
              <a:gd name="T47" fmla="*/ 123 h 288"/>
              <a:gd name="T48" fmla="*/ 57 w 269"/>
              <a:gd name="T49" fmla="*/ 117 h 288"/>
              <a:gd name="T50" fmla="*/ 76 w 269"/>
              <a:gd name="T51" fmla="*/ 121 h 288"/>
              <a:gd name="T52" fmla="*/ 122 w 269"/>
              <a:gd name="T53" fmla="*/ 121 h 288"/>
              <a:gd name="T54" fmla="*/ 120 w 269"/>
              <a:gd name="T55" fmla="*/ 187 h 288"/>
              <a:gd name="T56" fmla="*/ 109 w 269"/>
              <a:gd name="T57" fmla="*/ 239 h 288"/>
              <a:gd name="T58" fmla="*/ 59 w 269"/>
              <a:gd name="T59" fmla="*/ 227 h 288"/>
              <a:gd name="T60" fmla="*/ 34 w 269"/>
              <a:gd name="T61" fmla="*/ 212 h 288"/>
              <a:gd name="T62" fmla="*/ 35 w 269"/>
              <a:gd name="T63" fmla="*/ 209 h 288"/>
              <a:gd name="T64" fmla="*/ 17 w 269"/>
              <a:gd name="T65" fmla="*/ 192 h 288"/>
              <a:gd name="T66" fmla="*/ 0 w 269"/>
              <a:gd name="T67" fmla="*/ 209 h 288"/>
              <a:gd name="T68" fmla="*/ 17 w 269"/>
              <a:gd name="T69" fmla="*/ 227 h 288"/>
              <a:gd name="T70" fmla="*/ 21 w 269"/>
              <a:gd name="T71" fmla="*/ 226 h 288"/>
              <a:gd name="T72" fmla="*/ 48 w 269"/>
              <a:gd name="T73" fmla="*/ 247 h 288"/>
              <a:gd name="T74" fmla="*/ 102 w 269"/>
              <a:gd name="T75" fmla="*/ 273 h 288"/>
              <a:gd name="T76" fmla="*/ 135 w 269"/>
              <a:gd name="T77" fmla="*/ 288 h 288"/>
              <a:gd name="T78" fmla="*/ 166 w 269"/>
              <a:gd name="T79" fmla="*/ 273 h 288"/>
              <a:gd name="T80" fmla="*/ 220 w 269"/>
              <a:gd name="T81" fmla="*/ 247 h 288"/>
              <a:gd name="T82" fmla="*/ 247 w 269"/>
              <a:gd name="T83" fmla="*/ 226 h 288"/>
              <a:gd name="T84" fmla="*/ 251 w 269"/>
              <a:gd name="T85" fmla="*/ 227 h 288"/>
              <a:gd name="T86" fmla="*/ 269 w 269"/>
              <a:gd name="T87" fmla="*/ 209 h 288"/>
              <a:gd name="T88" fmla="*/ 251 w 269"/>
              <a:gd name="T89" fmla="*/ 192 h 288"/>
              <a:gd name="T90" fmla="*/ 115 w 269"/>
              <a:gd name="T91" fmla="*/ 35 h 288"/>
              <a:gd name="T92" fmla="*/ 134 w 269"/>
              <a:gd name="T93" fmla="*/ 16 h 288"/>
              <a:gd name="T94" fmla="*/ 152 w 269"/>
              <a:gd name="T95" fmla="*/ 35 h 288"/>
              <a:gd name="T96" fmla="*/ 134 w 269"/>
              <a:gd name="T97" fmla="*/ 53 h 288"/>
              <a:gd name="T98" fmla="*/ 115 w 269"/>
              <a:gd name="T99" fmla="*/ 35 h 28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269"/>
              <a:gd name="T151" fmla="*/ 0 h 288"/>
              <a:gd name="T152" fmla="*/ 269 w 269"/>
              <a:gd name="T153" fmla="*/ 288 h 288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269" h="288">
                <a:moveTo>
                  <a:pt x="251" y="192"/>
                </a:moveTo>
                <a:cubicBezTo>
                  <a:pt x="241" y="192"/>
                  <a:pt x="234" y="200"/>
                  <a:pt x="234" y="209"/>
                </a:cubicBezTo>
                <a:cubicBezTo>
                  <a:pt x="234" y="210"/>
                  <a:pt x="234" y="211"/>
                  <a:pt x="234" y="211"/>
                </a:cubicBezTo>
                <a:cubicBezTo>
                  <a:pt x="226" y="217"/>
                  <a:pt x="215" y="224"/>
                  <a:pt x="201" y="233"/>
                </a:cubicBezTo>
                <a:cubicBezTo>
                  <a:pt x="189" y="240"/>
                  <a:pt x="174" y="241"/>
                  <a:pt x="160" y="240"/>
                </a:cubicBezTo>
                <a:cubicBezTo>
                  <a:pt x="148" y="187"/>
                  <a:pt x="148" y="187"/>
                  <a:pt x="148" y="187"/>
                </a:cubicBezTo>
                <a:cubicBezTo>
                  <a:pt x="148" y="187"/>
                  <a:pt x="147" y="153"/>
                  <a:pt x="146" y="121"/>
                </a:cubicBezTo>
                <a:cubicBezTo>
                  <a:pt x="193" y="121"/>
                  <a:pt x="193" y="121"/>
                  <a:pt x="193" y="121"/>
                </a:cubicBezTo>
                <a:cubicBezTo>
                  <a:pt x="211" y="117"/>
                  <a:pt x="211" y="117"/>
                  <a:pt x="211" y="117"/>
                </a:cubicBezTo>
                <a:cubicBezTo>
                  <a:pt x="213" y="120"/>
                  <a:pt x="217" y="123"/>
                  <a:pt x="222" y="123"/>
                </a:cubicBezTo>
                <a:cubicBezTo>
                  <a:pt x="230" y="123"/>
                  <a:pt x="236" y="116"/>
                  <a:pt x="236" y="109"/>
                </a:cubicBezTo>
                <a:cubicBezTo>
                  <a:pt x="236" y="101"/>
                  <a:pt x="230" y="95"/>
                  <a:pt x="222" y="95"/>
                </a:cubicBezTo>
                <a:cubicBezTo>
                  <a:pt x="217" y="95"/>
                  <a:pt x="213" y="97"/>
                  <a:pt x="210" y="101"/>
                </a:cubicBezTo>
                <a:cubicBezTo>
                  <a:pt x="145" y="101"/>
                  <a:pt x="145" y="101"/>
                  <a:pt x="145" y="101"/>
                </a:cubicBezTo>
                <a:cubicBezTo>
                  <a:pt x="145" y="87"/>
                  <a:pt x="144" y="75"/>
                  <a:pt x="144" y="68"/>
                </a:cubicBezTo>
                <a:cubicBezTo>
                  <a:pt x="158" y="63"/>
                  <a:pt x="169" y="50"/>
                  <a:pt x="169" y="35"/>
                </a:cubicBezTo>
                <a:cubicBezTo>
                  <a:pt x="169" y="16"/>
                  <a:pt x="153" y="0"/>
                  <a:pt x="134" y="0"/>
                </a:cubicBezTo>
                <a:cubicBezTo>
                  <a:pt x="115" y="0"/>
                  <a:pt x="99" y="16"/>
                  <a:pt x="99" y="35"/>
                </a:cubicBezTo>
                <a:cubicBezTo>
                  <a:pt x="99" y="50"/>
                  <a:pt x="110" y="64"/>
                  <a:pt x="124" y="68"/>
                </a:cubicBezTo>
                <a:cubicBezTo>
                  <a:pt x="124" y="75"/>
                  <a:pt x="124" y="87"/>
                  <a:pt x="123" y="101"/>
                </a:cubicBezTo>
                <a:cubicBezTo>
                  <a:pt x="58" y="101"/>
                  <a:pt x="58" y="101"/>
                  <a:pt x="58" y="101"/>
                </a:cubicBezTo>
                <a:cubicBezTo>
                  <a:pt x="55" y="97"/>
                  <a:pt x="51" y="95"/>
                  <a:pt x="46" y="95"/>
                </a:cubicBezTo>
                <a:cubicBezTo>
                  <a:pt x="38" y="95"/>
                  <a:pt x="32" y="101"/>
                  <a:pt x="32" y="109"/>
                </a:cubicBezTo>
                <a:cubicBezTo>
                  <a:pt x="32" y="116"/>
                  <a:pt x="38" y="123"/>
                  <a:pt x="46" y="123"/>
                </a:cubicBezTo>
                <a:cubicBezTo>
                  <a:pt x="51" y="123"/>
                  <a:pt x="55" y="120"/>
                  <a:pt x="57" y="117"/>
                </a:cubicBezTo>
                <a:cubicBezTo>
                  <a:pt x="76" y="121"/>
                  <a:pt x="76" y="121"/>
                  <a:pt x="76" y="121"/>
                </a:cubicBezTo>
                <a:cubicBezTo>
                  <a:pt x="122" y="121"/>
                  <a:pt x="122" y="121"/>
                  <a:pt x="122" y="121"/>
                </a:cubicBezTo>
                <a:cubicBezTo>
                  <a:pt x="121" y="153"/>
                  <a:pt x="120" y="187"/>
                  <a:pt x="120" y="187"/>
                </a:cubicBezTo>
                <a:cubicBezTo>
                  <a:pt x="109" y="239"/>
                  <a:pt x="109" y="239"/>
                  <a:pt x="109" y="239"/>
                </a:cubicBezTo>
                <a:cubicBezTo>
                  <a:pt x="91" y="239"/>
                  <a:pt x="73" y="237"/>
                  <a:pt x="59" y="227"/>
                </a:cubicBezTo>
                <a:cubicBezTo>
                  <a:pt x="49" y="221"/>
                  <a:pt x="41" y="217"/>
                  <a:pt x="34" y="212"/>
                </a:cubicBezTo>
                <a:cubicBezTo>
                  <a:pt x="35" y="211"/>
                  <a:pt x="35" y="210"/>
                  <a:pt x="35" y="209"/>
                </a:cubicBezTo>
                <a:cubicBezTo>
                  <a:pt x="35" y="200"/>
                  <a:pt x="27" y="192"/>
                  <a:pt x="17" y="192"/>
                </a:cubicBezTo>
                <a:cubicBezTo>
                  <a:pt x="8" y="192"/>
                  <a:pt x="0" y="200"/>
                  <a:pt x="0" y="209"/>
                </a:cubicBezTo>
                <a:cubicBezTo>
                  <a:pt x="0" y="219"/>
                  <a:pt x="8" y="227"/>
                  <a:pt x="17" y="227"/>
                </a:cubicBezTo>
                <a:cubicBezTo>
                  <a:pt x="19" y="227"/>
                  <a:pt x="20" y="227"/>
                  <a:pt x="21" y="226"/>
                </a:cubicBezTo>
                <a:cubicBezTo>
                  <a:pt x="28" y="232"/>
                  <a:pt x="37" y="239"/>
                  <a:pt x="48" y="247"/>
                </a:cubicBezTo>
                <a:cubicBezTo>
                  <a:pt x="64" y="257"/>
                  <a:pt x="82" y="267"/>
                  <a:pt x="102" y="273"/>
                </a:cubicBezTo>
                <a:cubicBezTo>
                  <a:pt x="105" y="274"/>
                  <a:pt x="128" y="288"/>
                  <a:pt x="135" y="288"/>
                </a:cubicBezTo>
                <a:cubicBezTo>
                  <a:pt x="141" y="288"/>
                  <a:pt x="161" y="276"/>
                  <a:pt x="166" y="273"/>
                </a:cubicBezTo>
                <a:cubicBezTo>
                  <a:pt x="186" y="267"/>
                  <a:pt x="205" y="257"/>
                  <a:pt x="220" y="247"/>
                </a:cubicBezTo>
                <a:cubicBezTo>
                  <a:pt x="231" y="239"/>
                  <a:pt x="241" y="232"/>
                  <a:pt x="247" y="226"/>
                </a:cubicBezTo>
                <a:cubicBezTo>
                  <a:pt x="248" y="227"/>
                  <a:pt x="250" y="227"/>
                  <a:pt x="251" y="227"/>
                </a:cubicBezTo>
                <a:cubicBezTo>
                  <a:pt x="261" y="227"/>
                  <a:pt x="269" y="219"/>
                  <a:pt x="269" y="209"/>
                </a:cubicBezTo>
                <a:cubicBezTo>
                  <a:pt x="269" y="200"/>
                  <a:pt x="261" y="192"/>
                  <a:pt x="251" y="192"/>
                </a:cubicBezTo>
                <a:close/>
                <a:moveTo>
                  <a:pt x="115" y="35"/>
                </a:moveTo>
                <a:cubicBezTo>
                  <a:pt x="115" y="25"/>
                  <a:pt x="124" y="16"/>
                  <a:pt x="134" y="16"/>
                </a:cubicBezTo>
                <a:cubicBezTo>
                  <a:pt x="144" y="16"/>
                  <a:pt x="152" y="25"/>
                  <a:pt x="152" y="35"/>
                </a:cubicBezTo>
                <a:cubicBezTo>
                  <a:pt x="152" y="45"/>
                  <a:pt x="144" y="53"/>
                  <a:pt x="134" y="53"/>
                </a:cubicBezTo>
                <a:cubicBezTo>
                  <a:pt x="124" y="53"/>
                  <a:pt x="115" y="45"/>
                  <a:pt x="115" y="3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5862" name="TextBox 13@|17FFC:16777215|FBC:16777215|LFC:16777215|LBC:16777215"/>
          <p:cNvSpPr txBox="1">
            <a:spLocks noChangeArrowheads="1"/>
          </p:cNvSpPr>
          <p:nvPr/>
        </p:nvSpPr>
        <p:spPr bwMode="auto">
          <a:xfrm>
            <a:off x="2723833" y="4754245"/>
            <a:ext cx="1952625" cy="245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History</a:t>
            </a:r>
            <a:endParaRPr lang="en-US" altLang="zh-CN" sz="1600" b="1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5864" name="TextBox 13@|17FFC:16777215|FBC:16777215|LFC:16777215|LBC:16777215"/>
          <p:cNvSpPr txBox="1">
            <a:spLocks noChangeArrowheads="1"/>
          </p:cNvSpPr>
          <p:nvPr/>
        </p:nvSpPr>
        <p:spPr bwMode="auto">
          <a:xfrm>
            <a:off x="7687628" y="4753928"/>
            <a:ext cx="1952625" cy="245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l" eaLnBrk="1" hangingPunct="1"/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Survival pressure</a:t>
            </a:r>
            <a:endParaRPr lang="en-US" altLang="zh-CN" sz="1600" b="1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cxnSp>
        <p:nvCxnSpPr>
          <p:cNvPr id="2" name="肘形连接符 1"/>
          <p:cNvCxnSpPr/>
          <p:nvPr/>
        </p:nvCxnSpPr>
        <p:spPr>
          <a:xfrm>
            <a:off x="3705860" y="3321050"/>
            <a:ext cx="4758055" cy="3175"/>
          </a:xfrm>
          <a:prstGeom prst="bentConnector2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746" name="组合 6"/>
          <p:cNvGrpSpPr/>
          <p:nvPr/>
        </p:nvGrpSpPr>
        <p:grpSpPr bwMode="auto">
          <a:xfrm>
            <a:off x="0" y="377825"/>
            <a:ext cx="1001713" cy="522288"/>
            <a:chOff x="0" y="0"/>
            <a:chExt cx="1988458" cy="522515"/>
          </a:xfrm>
        </p:grpSpPr>
        <p:sp>
          <p:nvSpPr>
            <p:cNvPr id="31764" name="矩形 3"/>
            <p:cNvSpPr>
              <a:spLocks noChangeArrowheads="1"/>
            </p:cNvSpPr>
            <p:nvPr/>
          </p:nvSpPr>
          <p:spPr bwMode="auto">
            <a:xfrm>
              <a:off x="0" y="0"/>
              <a:ext cx="1988458" cy="522514"/>
            </a:xfrm>
            <a:prstGeom prst="rect">
              <a:avLst/>
            </a:prstGeom>
            <a:solidFill>
              <a:srgbClr val="3EB1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765" name="直角三角形 5"/>
            <p:cNvSpPr>
              <a:spLocks noChangeArrowheads="1"/>
            </p:cNvSpPr>
            <p:nvPr/>
          </p:nvSpPr>
          <p:spPr bwMode="auto">
            <a:xfrm flipH="1">
              <a:off x="0" y="1"/>
              <a:ext cx="1988458" cy="522514"/>
            </a:xfrm>
            <a:prstGeom prst="rtTriangle">
              <a:avLst/>
            </a:prstGeom>
            <a:solidFill>
              <a:srgbClr val="30302F">
                <a:alpha val="4196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31747" name="文本框 8"/>
          <p:cNvSpPr txBox="1">
            <a:spLocks noChangeArrowheads="1"/>
          </p:cNvSpPr>
          <p:nvPr/>
        </p:nvSpPr>
        <p:spPr bwMode="auto">
          <a:xfrm>
            <a:off x="1176338" y="454025"/>
            <a:ext cx="541083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l" eaLnBrk="1" hangingPunct="1"/>
            <a:r>
              <a:rPr lang="zh-CN" alt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CHOLAR FAMER ARTISAN and BUSINESSMAN </a:t>
            </a:r>
            <a:endParaRPr lang="zh-CN" alt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748" name="Rectangle 3"/>
          <p:cNvSpPr>
            <a:spLocks noChangeArrowheads="1"/>
          </p:cNvSpPr>
          <p:nvPr/>
        </p:nvSpPr>
        <p:spPr bwMode="auto">
          <a:xfrm>
            <a:off x="1497013" y="2230438"/>
            <a:ext cx="9029700" cy="469900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>
              <a:solidFill>
                <a:srgbClr val="1CBB9F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749" name="Rectangle 36"/>
          <p:cNvSpPr>
            <a:spLocks noChangeArrowheads="1"/>
          </p:cNvSpPr>
          <p:nvPr/>
        </p:nvSpPr>
        <p:spPr bwMode="auto">
          <a:xfrm>
            <a:off x="1978025" y="2300288"/>
            <a:ext cx="1410970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l" eaLnBrk="1" hangingPunct="1"/>
            <a:r>
              <a:rPr lang="zh-CN" altLang="en-US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</a:t>
            </a:r>
            <a:r>
              <a:rPr lang="en-US" altLang="zh-CN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CHOLAR</a:t>
            </a:r>
            <a:endParaRPr lang="zh-CN" altLang="en-US" sz="2000" b="1">
              <a:solidFill>
                <a:srgbClr val="F6F6F6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750" name="Rectangle 37"/>
          <p:cNvSpPr>
            <a:spLocks noChangeArrowheads="1"/>
          </p:cNvSpPr>
          <p:nvPr/>
        </p:nvSpPr>
        <p:spPr bwMode="auto">
          <a:xfrm>
            <a:off x="3770313" y="2767013"/>
            <a:ext cx="6756400" cy="469900"/>
          </a:xfrm>
          <a:prstGeom prst="rect">
            <a:avLst/>
          </a:prstGeom>
          <a:solidFill>
            <a:srgbClr val="76717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751" name="Rectangle 47"/>
          <p:cNvSpPr>
            <a:spLocks noChangeArrowheads="1"/>
          </p:cNvSpPr>
          <p:nvPr/>
        </p:nvSpPr>
        <p:spPr bwMode="auto">
          <a:xfrm>
            <a:off x="5916613" y="3303588"/>
            <a:ext cx="4610100" cy="469900"/>
          </a:xfrm>
          <a:prstGeom prst="rect">
            <a:avLst/>
          </a:prstGeom>
          <a:solidFill>
            <a:srgbClr val="2B7D6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752" name="Rectangle 51"/>
          <p:cNvSpPr>
            <a:spLocks noChangeArrowheads="1"/>
          </p:cNvSpPr>
          <p:nvPr/>
        </p:nvSpPr>
        <p:spPr bwMode="auto">
          <a:xfrm>
            <a:off x="8027988" y="3852863"/>
            <a:ext cx="2498725" cy="469900"/>
          </a:xfrm>
          <a:prstGeom prst="rect">
            <a:avLst/>
          </a:prstGeom>
          <a:solidFill>
            <a:srgbClr val="74CEB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753" name="Rectangle 36"/>
          <p:cNvSpPr>
            <a:spLocks noChangeArrowheads="1"/>
          </p:cNvSpPr>
          <p:nvPr/>
        </p:nvSpPr>
        <p:spPr bwMode="auto">
          <a:xfrm>
            <a:off x="4364038" y="2790825"/>
            <a:ext cx="1057275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l" eaLnBrk="1" hangingPunct="1"/>
            <a:r>
              <a:rPr lang="en-US" altLang="zh-CN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FAMER</a:t>
            </a:r>
            <a:endParaRPr lang="zh-CN" altLang="en-US" sz="2000" b="1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754" name="Rectangle 36"/>
          <p:cNvSpPr>
            <a:spLocks noChangeArrowheads="1"/>
          </p:cNvSpPr>
          <p:nvPr/>
        </p:nvSpPr>
        <p:spPr bwMode="auto">
          <a:xfrm>
            <a:off x="6538913" y="3328988"/>
            <a:ext cx="1278890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l" eaLnBrk="1" hangingPunct="1"/>
            <a:r>
              <a:rPr lang="en-US" altLang="zh-CN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ARTISAN</a:t>
            </a:r>
            <a:endParaRPr lang="zh-CN" altLang="en-US" sz="2000" b="1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755" name="Rectangle 36"/>
          <p:cNvSpPr>
            <a:spLocks noChangeArrowheads="1"/>
          </p:cNvSpPr>
          <p:nvPr/>
        </p:nvSpPr>
        <p:spPr bwMode="auto">
          <a:xfrm>
            <a:off x="8520113" y="3889375"/>
            <a:ext cx="2032635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l" eaLnBrk="1" hangingPunct="1"/>
            <a:r>
              <a:rPr lang="en-US" altLang="zh-CN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BUSINESSMAN</a:t>
            </a:r>
            <a:endParaRPr lang="zh-CN" altLang="en-US" sz="2000" b="1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756" name="Freeform 251"/>
          <p:cNvSpPr>
            <a:spLocks noEditPoints="1"/>
          </p:cNvSpPr>
          <p:nvPr/>
        </p:nvSpPr>
        <p:spPr bwMode="auto">
          <a:xfrm>
            <a:off x="1601788" y="2338388"/>
            <a:ext cx="271462" cy="254000"/>
          </a:xfrm>
          <a:custGeom>
            <a:avLst/>
            <a:gdLst>
              <a:gd name="T0" fmla="*/ 266 w 301"/>
              <a:gd name="T1" fmla="*/ 192 h 282"/>
              <a:gd name="T2" fmla="*/ 234 w 301"/>
              <a:gd name="T3" fmla="*/ 69 h 282"/>
              <a:gd name="T4" fmla="*/ 81 w 301"/>
              <a:gd name="T5" fmla="*/ 36 h 282"/>
              <a:gd name="T6" fmla="*/ 32 w 301"/>
              <a:gd name="T7" fmla="*/ 3 h 282"/>
              <a:gd name="T8" fmla="*/ 12 w 301"/>
              <a:gd name="T9" fmla="*/ 13 h 282"/>
              <a:gd name="T10" fmla="*/ 61 w 301"/>
              <a:gd name="T11" fmla="*/ 57 h 282"/>
              <a:gd name="T12" fmla="*/ 132 w 301"/>
              <a:gd name="T13" fmla="*/ 249 h 282"/>
              <a:gd name="T14" fmla="*/ 301 w 301"/>
              <a:gd name="T15" fmla="*/ 260 h 282"/>
              <a:gd name="T16" fmla="*/ 266 w 301"/>
              <a:gd name="T17" fmla="*/ 192 h 282"/>
              <a:gd name="T18" fmla="*/ 242 w 301"/>
              <a:gd name="T19" fmla="*/ 232 h 282"/>
              <a:gd name="T20" fmla="*/ 240 w 301"/>
              <a:gd name="T21" fmla="*/ 233 h 282"/>
              <a:gd name="T22" fmla="*/ 238 w 301"/>
              <a:gd name="T23" fmla="*/ 232 h 282"/>
              <a:gd name="T24" fmla="*/ 159 w 301"/>
              <a:gd name="T25" fmla="*/ 138 h 282"/>
              <a:gd name="T26" fmla="*/ 106 w 301"/>
              <a:gd name="T27" fmla="*/ 75 h 282"/>
              <a:gd name="T28" fmla="*/ 106 w 301"/>
              <a:gd name="T29" fmla="*/ 71 h 282"/>
              <a:gd name="T30" fmla="*/ 109 w 301"/>
              <a:gd name="T31" fmla="*/ 71 h 282"/>
              <a:gd name="T32" fmla="*/ 178 w 301"/>
              <a:gd name="T33" fmla="*/ 122 h 282"/>
              <a:gd name="T34" fmla="*/ 243 w 301"/>
              <a:gd name="T35" fmla="*/ 229 h 282"/>
              <a:gd name="T36" fmla="*/ 242 w 301"/>
              <a:gd name="T37" fmla="*/ 232 h 282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301"/>
              <a:gd name="T58" fmla="*/ 0 h 282"/>
              <a:gd name="T59" fmla="*/ 301 w 301"/>
              <a:gd name="T60" fmla="*/ 282 h 282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301" h="282">
                <a:moveTo>
                  <a:pt x="266" y="192"/>
                </a:moveTo>
                <a:cubicBezTo>
                  <a:pt x="268" y="152"/>
                  <a:pt x="252" y="95"/>
                  <a:pt x="234" y="69"/>
                </a:cubicBezTo>
                <a:cubicBezTo>
                  <a:pt x="197" y="16"/>
                  <a:pt x="116" y="0"/>
                  <a:pt x="81" y="36"/>
                </a:cubicBezTo>
                <a:cubicBezTo>
                  <a:pt x="74" y="43"/>
                  <a:pt x="32" y="3"/>
                  <a:pt x="32" y="3"/>
                </a:cubicBezTo>
                <a:cubicBezTo>
                  <a:pt x="12" y="13"/>
                  <a:pt x="12" y="13"/>
                  <a:pt x="12" y="13"/>
                </a:cubicBezTo>
                <a:cubicBezTo>
                  <a:pt x="61" y="57"/>
                  <a:pt x="61" y="57"/>
                  <a:pt x="61" y="57"/>
                </a:cubicBezTo>
                <a:cubicBezTo>
                  <a:pt x="61" y="57"/>
                  <a:pt x="0" y="152"/>
                  <a:pt x="132" y="249"/>
                </a:cubicBezTo>
                <a:cubicBezTo>
                  <a:pt x="177" y="282"/>
                  <a:pt x="241" y="269"/>
                  <a:pt x="301" y="260"/>
                </a:cubicBezTo>
                <a:cubicBezTo>
                  <a:pt x="301" y="260"/>
                  <a:pt x="265" y="248"/>
                  <a:pt x="266" y="192"/>
                </a:cubicBezTo>
                <a:close/>
                <a:moveTo>
                  <a:pt x="242" y="232"/>
                </a:moveTo>
                <a:cubicBezTo>
                  <a:pt x="241" y="233"/>
                  <a:pt x="241" y="233"/>
                  <a:pt x="240" y="233"/>
                </a:cubicBezTo>
                <a:cubicBezTo>
                  <a:pt x="240" y="233"/>
                  <a:pt x="239" y="232"/>
                  <a:pt x="238" y="232"/>
                </a:cubicBezTo>
                <a:cubicBezTo>
                  <a:pt x="238" y="232"/>
                  <a:pt x="198" y="182"/>
                  <a:pt x="159" y="138"/>
                </a:cubicBezTo>
                <a:cubicBezTo>
                  <a:pt x="115" y="89"/>
                  <a:pt x="106" y="75"/>
                  <a:pt x="106" y="75"/>
                </a:cubicBezTo>
                <a:cubicBezTo>
                  <a:pt x="105" y="74"/>
                  <a:pt x="105" y="72"/>
                  <a:pt x="106" y="71"/>
                </a:cubicBezTo>
                <a:cubicBezTo>
                  <a:pt x="107" y="71"/>
                  <a:pt x="108" y="70"/>
                  <a:pt x="109" y="71"/>
                </a:cubicBezTo>
                <a:cubicBezTo>
                  <a:pt x="109" y="71"/>
                  <a:pt x="144" y="87"/>
                  <a:pt x="178" y="122"/>
                </a:cubicBezTo>
                <a:cubicBezTo>
                  <a:pt x="210" y="156"/>
                  <a:pt x="243" y="229"/>
                  <a:pt x="243" y="229"/>
                </a:cubicBezTo>
                <a:cubicBezTo>
                  <a:pt x="243" y="230"/>
                  <a:pt x="243" y="232"/>
                  <a:pt x="242" y="23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en-US" altLang="zh-CN"/>
          </a:p>
        </p:txBody>
      </p:sp>
      <p:sp>
        <p:nvSpPr>
          <p:cNvPr id="31757" name="Freeform 367"/>
          <p:cNvSpPr>
            <a:spLocks noEditPoints="1"/>
          </p:cNvSpPr>
          <p:nvPr/>
        </p:nvSpPr>
        <p:spPr bwMode="auto">
          <a:xfrm>
            <a:off x="3938588" y="2854325"/>
            <a:ext cx="276225" cy="293688"/>
          </a:xfrm>
          <a:custGeom>
            <a:avLst/>
            <a:gdLst>
              <a:gd name="T0" fmla="*/ 251 w 269"/>
              <a:gd name="T1" fmla="*/ 192 h 288"/>
              <a:gd name="T2" fmla="*/ 234 w 269"/>
              <a:gd name="T3" fmla="*/ 209 h 288"/>
              <a:gd name="T4" fmla="*/ 234 w 269"/>
              <a:gd name="T5" fmla="*/ 211 h 288"/>
              <a:gd name="T6" fmla="*/ 201 w 269"/>
              <a:gd name="T7" fmla="*/ 233 h 288"/>
              <a:gd name="T8" fmla="*/ 160 w 269"/>
              <a:gd name="T9" fmla="*/ 240 h 288"/>
              <a:gd name="T10" fmla="*/ 148 w 269"/>
              <a:gd name="T11" fmla="*/ 187 h 288"/>
              <a:gd name="T12" fmla="*/ 146 w 269"/>
              <a:gd name="T13" fmla="*/ 121 h 288"/>
              <a:gd name="T14" fmla="*/ 193 w 269"/>
              <a:gd name="T15" fmla="*/ 121 h 288"/>
              <a:gd name="T16" fmla="*/ 211 w 269"/>
              <a:gd name="T17" fmla="*/ 117 h 288"/>
              <a:gd name="T18" fmla="*/ 222 w 269"/>
              <a:gd name="T19" fmla="*/ 123 h 288"/>
              <a:gd name="T20" fmla="*/ 236 w 269"/>
              <a:gd name="T21" fmla="*/ 109 h 288"/>
              <a:gd name="T22" fmla="*/ 222 w 269"/>
              <a:gd name="T23" fmla="*/ 95 h 288"/>
              <a:gd name="T24" fmla="*/ 210 w 269"/>
              <a:gd name="T25" fmla="*/ 101 h 288"/>
              <a:gd name="T26" fmla="*/ 145 w 269"/>
              <a:gd name="T27" fmla="*/ 101 h 288"/>
              <a:gd name="T28" fmla="*/ 144 w 269"/>
              <a:gd name="T29" fmla="*/ 68 h 288"/>
              <a:gd name="T30" fmla="*/ 169 w 269"/>
              <a:gd name="T31" fmla="*/ 35 h 288"/>
              <a:gd name="T32" fmla="*/ 134 w 269"/>
              <a:gd name="T33" fmla="*/ 0 h 288"/>
              <a:gd name="T34" fmla="*/ 99 w 269"/>
              <a:gd name="T35" fmla="*/ 35 h 288"/>
              <a:gd name="T36" fmla="*/ 124 w 269"/>
              <a:gd name="T37" fmla="*/ 68 h 288"/>
              <a:gd name="T38" fmla="*/ 123 w 269"/>
              <a:gd name="T39" fmla="*/ 101 h 288"/>
              <a:gd name="T40" fmla="*/ 58 w 269"/>
              <a:gd name="T41" fmla="*/ 101 h 288"/>
              <a:gd name="T42" fmla="*/ 46 w 269"/>
              <a:gd name="T43" fmla="*/ 95 h 288"/>
              <a:gd name="T44" fmla="*/ 32 w 269"/>
              <a:gd name="T45" fmla="*/ 109 h 288"/>
              <a:gd name="T46" fmla="*/ 46 w 269"/>
              <a:gd name="T47" fmla="*/ 123 h 288"/>
              <a:gd name="T48" fmla="*/ 57 w 269"/>
              <a:gd name="T49" fmla="*/ 117 h 288"/>
              <a:gd name="T50" fmla="*/ 76 w 269"/>
              <a:gd name="T51" fmla="*/ 121 h 288"/>
              <a:gd name="T52" fmla="*/ 122 w 269"/>
              <a:gd name="T53" fmla="*/ 121 h 288"/>
              <a:gd name="T54" fmla="*/ 120 w 269"/>
              <a:gd name="T55" fmla="*/ 187 h 288"/>
              <a:gd name="T56" fmla="*/ 109 w 269"/>
              <a:gd name="T57" fmla="*/ 239 h 288"/>
              <a:gd name="T58" fmla="*/ 59 w 269"/>
              <a:gd name="T59" fmla="*/ 227 h 288"/>
              <a:gd name="T60" fmla="*/ 34 w 269"/>
              <a:gd name="T61" fmla="*/ 212 h 288"/>
              <a:gd name="T62" fmla="*/ 35 w 269"/>
              <a:gd name="T63" fmla="*/ 209 h 288"/>
              <a:gd name="T64" fmla="*/ 17 w 269"/>
              <a:gd name="T65" fmla="*/ 192 h 288"/>
              <a:gd name="T66" fmla="*/ 0 w 269"/>
              <a:gd name="T67" fmla="*/ 209 h 288"/>
              <a:gd name="T68" fmla="*/ 17 w 269"/>
              <a:gd name="T69" fmla="*/ 227 h 288"/>
              <a:gd name="T70" fmla="*/ 21 w 269"/>
              <a:gd name="T71" fmla="*/ 226 h 288"/>
              <a:gd name="T72" fmla="*/ 48 w 269"/>
              <a:gd name="T73" fmla="*/ 247 h 288"/>
              <a:gd name="T74" fmla="*/ 102 w 269"/>
              <a:gd name="T75" fmla="*/ 273 h 288"/>
              <a:gd name="T76" fmla="*/ 135 w 269"/>
              <a:gd name="T77" fmla="*/ 288 h 288"/>
              <a:gd name="T78" fmla="*/ 166 w 269"/>
              <a:gd name="T79" fmla="*/ 273 h 288"/>
              <a:gd name="T80" fmla="*/ 220 w 269"/>
              <a:gd name="T81" fmla="*/ 247 h 288"/>
              <a:gd name="T82" fmla="*/ 247 w 269"/>
              <a:gd name="T83" fmla="*/ 226 h 288"/>
              <a:gd name="T84" fmla="*/ 251 w 269"/>
              <a:gd name="T85" fmla="*/ 227 h 288"/>
              <a:gd name="T86" fmla="*/ 269 w 269"/>
              <a:gd name="T87" fmla="*/ 209 h 288"/>
              <a:gd name="T88" fmla="*/ 251 w 269"/>
              <a:gd name="T89" fmla="*/ 192 h 288"/>
              <a:gd name="T90" fmla="*/ 115 w 269"/>
              <a:gd name="T91" fmla="*/ 35 h 288"/>
              <a:gd name="T92" fmla="*/ 134 w 269"/>
              <a:gd name="T93" fmla="*/ 16 h 288"/>
              <a:gd name="T94" fmla="*/ 152 w 269"/>
              <a:gd name="T95" fmla="*/ 35 h 288"/>
              <a:gd name="T96" fmla="*/ 134 w 269"/>
              <a:gd name="T97" fmla="*/ 53 h 288"/>
              <a:gd name="T98" fmla="*/ 115 w 269"/>
              <a:gd name="T99" fmla="*/ 35 h 28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269"/>
              <a:gd name="T151" fmla="*/ 0 h 288"/>
              <a:gd name="T152" fmla="*/ 269 w 269"/>
              <a:gd name="T153" fmla="*/ 288 h 288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269" h="288">
                <a:moveTo>
                  <a:pt x="251" y="192"/>
                </a:moveTo>
                <a:cubicBezTo>
                  <a:pt x="241" y="192"/>
                  <a:pt x="234" y="200"/>
                  <a:pt x="234" y="209"/>
                </a:cubicBezTo>
                <a:cubicBezTo>
                  <a:pt x="234" y="210"/>
                  <a:pt x="234" y="211"/>
                  <a:pt x="234" y="211"/>
                </a:cubicBezTo>
                <a:cubicBezTo>
                  <a:pt x="226" y="217"/>
                  <a:pt x="215" y="224"/>
                  <a:pt x="201" y="233"/>
                </a:cubicBezTo>
                <a:cubicBezTo>
                  <a:pt x="189" y="240"/>
                  <a:pt x="174" y="241"/>
                  <a:pt x="160" y="240"/>
                </a:cubicBezTo>
                <a:cubicBezTo>
                  <a:pt x="148" y="187"/>
                  <a:pt x="148" y="187"/>
                  <a:pt x="148" y="187"/>
                </a:cubicBezTo>
                <a:cubicBezTo>
                  <a:pt x="148" y="187"/>
                  <a:pt x="147" y="153"/>
                  <a:pt x="146" y="121"/>
                </a:cubicBezTo>
                <a:cubicBezTo>
                  <a:pt x="193" y="121"/>
                  <a:pt x="193" y="121"/>
                  <a:pt x="193" y="121"/>
                </a:cubicBezTo>
                <a:cubicBezTo>
                  <a:pt x="211" y="117"/>
                  <a:pt x="211" y="117"/>
                  <a:pt x="211" y="117"/>
                </a:cubicBezTo>
                <a:cubicBezTo>
                  <a:pt x="213" y="120"/>
                  <a:pt x="217" y="123"/>
                  <a:pt x="222" y="123"/>
                </a:cubicBezTo>
                <a:cubicBezTo>
                  <a:pt x="230" y="123"/>
                  <a:pt x="236" y="116"/>
                  <a:pt x="236" y="109"/>
                </a:cubicBezTo>
                <a:cubicBezTo>
                  <a:pt x="236" y="101"/>
                  <a:pt x="230" y="95"/>
                  <a:pt x="222" y="95"/>
                </a:cubicBezTo>
                <a:cubicBezTo>
                  <a:pt x="217" y="95"/>
                  <a:pt x="213" y="97"/>
                  <a:pt x="210" y="101"/>
                </a:cubicBezTo>
                <a:cubicBezTo>
                  <a:pt x="145" y="101"/>
                  <a:pt x="145" y="101"/>
                  <a:pt x="145" y="101"/>
                </a:cubicBezTo>
                <a:cubicBezTo>
                  <a:pt x="145" y="87"/>
                  <a:pt x="144" y="75"/>
                  <a:pt x="144" y="68"/>
                </a:cubicBezTo>
                <a:cubicBezTo>
                  <a:pt x="158" y="63"/>
                  <a:pt x="169" y="50"/>
                  <a:pt x="169" y="35"/>
                </a:cubicBezTo>
                <a:cubicBezTo>
                  <a:pt x="169" y="16"/>
                  <a:pt x="153" y="0"/>
                  <a:pt x="134" y="0"/>
                </a:cubicBezTo>
                <a:cubicBezTo>
                  <a:pt x="115" y="0"/>
                  <a:pt x="99" y="16"/>
                  <a:pt x="99" y="35"/>
                </a:cubicBezTo>
                <a:cubicBezTo>
                  <a:pt x="99" y="50"/>
                  <a:pt x="110" y="64"/>
                  <a:pt x="124" y="68"/>
                </a:cubicBezTo>
                <a:cubicBezTo>
                  <a:pt x="124" y="75"/>
                  <a:pt x="124" y="87"/>
                  <a:pt x="123" y="101"/>
                </a:cubicBezTo>
                <a:cubicBezTo>
                  <a:pt x="58" y="101"/>
                  <a:pt x="58" y="101"/>
                  <a:pt x="58" y="101"/>
                </a:cubicBezTo>
                <a:cubicBezTo>
                  <a:pt x="55" y="97"/>
                  <a:pt x="51" y="95"/>
                  <a:pt x="46" y="95"/>
                </a:cubicBezTo>
                <a:cubicBezTo>
                  <a:pt x="38" y="95"/>
                  <a:pt x="32" y="101"/>
                  <a:pt x="32" y="109"/>
                </a:cubicBezTo>
                <a:cubicBezTo>
                  <a:pt x="32" y="116"/>
                  <a:pt x="38" y="123"/>
                  <a:pt x="46" y="123"/>
                </a:cubicBezTo>
                <a:cubicBezTo>
                  <a:pt x="51" y="123"/>
                  <a:pt x="55" y="120"/>
                  <a:pt x="57" y="117"/>
                </a:cubicBezTo>
                <a:cubicBezTo>
                  <a:pt x="76" y="121"/>
                  <a:pt x="76" y="121"/>
                  <a:pt x="76" y="121"/>
                </a:cubicBezTo>
                <a:cubicBezTo>
                  <a:pt x="122" y="121"/>
                  <a:pt x="122" y="121"/>
                  <a:pt x="122" y="121"/>
                </a:cubicBezTo>
                <a:cubicBezTo>
                  <a:pt x="121" y="153"/>
                  <a:pt x="120" y="187"/>
                  <a:pt x="120" y="187"/>
                </a:cubicBezTo>
                <a:cubicBezTo>
                  <a:pt x="109" y="239"/>
                  <a:pt x="109" y="239"/>
                  <a:pt x="109" y="239"/>
                </a:cubicBezTo>
                <a:cubicBezTo>
                  <a:pt x="91" y="239"/>
                  <a:pt x="73" y="237"/>
                  <a:pt x="59" y="227"/>
                </a:cubicBezTo>
                <a:cubicBezTo>
                  <a:pt x="49" y="221"/>
                  <a:pt x="41" y="217"/>
                  <a:pt x="34" y="212"/>
                </a:cubicBezTo>
                <a:cubicBezTo>
                  <a:pt x="35" y="211"/>
                  <a:pt x="35" y="210"/>
                  <a:pt x="35" y="209"/>
                </a:cubicBezTo>
                <a:cubicBezTo>
                  <a:pt x="35" y="200"/>
                  <a:pt x="27" y="192"/>
                  <a:pt x="17" y="192"/>
                </a:cubicBezTo>
                <a:cubicBezTo>
                  <a:pt x="8" y="192"/>
                  <a:pt x="0" y="200"/>
                  <a:pt x="0" y="209"/>
                </a:cubicBezTo>
                <a:cubicBezTo>
                  <a:pt x="0" y="219"/>
                  <a:pt x="8" y="227"/>
                  <a:pt x="17" y="227"/>
                </a:cubicBezTo>
                <a:cubicBezTo>
                  <a:pt x="19" y="227"/>
                  <a:pt x="20" y="227"/>
                  <a:pt x="21" y="226"/>
                </a:cubicBezTo>
                <a:cubicBezTo>
                  <a:pt x="28" y="232"/>
                  <a:pt x="37" y="239"/>
                  <a:pt x="48" y="247"/>
                </a:cubicBezTo>
                <a:cubicBezTo>
                  <a:pt x="64" y="257"/>
                  <a:pt x="82" y="267"/>
                  <a:pt x="102" y="273"/>
                </a:cubicBezTo>
                <a:cubicBezTo>
                  <a:pt x="105" y="274"/>
                  <a:pt x="128" y="288"/>
                  <a:pt x="135" y="288"/>
                </a:cubicBezTo>
                <a:cubicBezTo>
                  <a:pt x="141" y="288"/>
                  <a:pt x="161" y="276"/>
                  <a:pt x="166" y="273"/>
                </a:cubicBezTo>
                <a:cubicBezTo>
                  <a:pt x="186" y="267"/>
                  <a:pt x="205" y="257"/>
                  <a:pt x="220" y="247"/>
                </a:cubicBezTo>
                <a:cubicBezTo>
                  <a:pt x="231" y="239"/>
                  <a:pt x="241" y="232"/>
                  <a:pt x="247" y="226"/>
                </a:cubicBezTo>
                <a:cubicBezTo>
                  <a:pt x="248" y="227"/>
                  <a:pt x="250" y="227"/>
                  <a:pt x="251" y="227"/>
                </a:cubicBezTo>
                <a:cubicBezTo>
                  <a:pt x="261" y="227"/>
                  <a:pt x="269" y="219"/>
                  <a:pt x="269" y="209"/>
                </a:cubicBezTo>
                <a:cubicBezTo>
                  <a:pt x="269" y="200"/>
                  <a:pt x="261" y="192"/>
                  <a:pt x="251" y="192"/>
                </a:cubicBezTo>
                <a:close/>
                <a:moveTo>
                  <a:pt x="115" y="35"/>
                </a:moveTo>
                <a:cubicBezTo>
                  <a:pt x="115" y="25"/>
                  <a:pt x="124" y="16"/>
                  <a:pt x="134" y="16"/>
                </a:cubicBezTo>
                <a:cubicBezTo>
                  <a:pt x="144" y="16"/>
                  <a:pt x="152" y="25"/>
                  <a:pt x="152" y="35"/>
                </a:cubicBezTo>
                <a:cubicBezTo>
                  <a:pt x="152" y="45"/>
                  <a:pt x="144" y="53"/>
                  <a:pt x="134" y="53"/>
                </a:cubicBezTo>
                <a:cubicBezTo>
                  <a:pt x="124" y="53"/>
                  <a:pt x="115" y="45"/>
                  <a:pt x="115" y="3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pic>
        <p:nvPicPr>
          <p:cNvPr id="31758" name="组合 18"/>
          <p:cNvPicPr>
            <a:picLocks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6102350" y="3408363"/>
            <a:ext cx="261938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9" name="组合 22"/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23250" y="3956050"/>
            <a:ext cx="225425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60" name="矩形 25"/>
          <p:cNvSpPr>
            <a:spLocks noChangeArrowheads="1"/>
          </p:cNvSpPr>
          <p:nvPr/>
        </p:nvSpPr>
        <p:spPr bwMode="auto">
          <a:xfrm>
            <a:off x="1944688" y="2854325"/>
            <a:ext cx="1652587" cy="1033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20000"/>
              </a:spcBef>
            </a:pPr>
            <a:r>
              <a:rPr sz="14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In the traditional culture of China, the status of scholars is very high.</a:t>
            </a:r>
            <a:endParaRPr sz="14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761" name="矩形 26"/>
          <p:cNvSpPr>
            <a:spLocks noChangeArrowheads="1"/>
          </p:cNvSpPr>
          <p:nvPr/>
        </p:nvSpPr>
        <p:spPr bwMode="auto">
          <a:xfrm>
            <a:off x="4076700" y="3408363"/>
            <a:ext cx="1652588" cy="516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20000"/>
              </a:spcBef>
            </a:pPr>
            <a:r>
              <a:rPr sz="14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The status of the farmers is also high</a:t>
            </a:r>
            <a:endParaRPr sz="14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762" name="矩形 27"/>
          <p:cNvSpPr>
            <a:spLocks noChangeArrowheads="1"/>
          </p:cNvSpPr>
          <p:nvPr/>
        </p:nvSpPr>
        <p:spPr bwMode="auto">
          <a:xfrm>
            <a:off x="6208713" y="3910013"/>
            <a:ext cx="1652587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20000"/>
              </a:spcBef>
            </a:pPr>
            <a:r>
              <a:rPr sz="14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Workers are more respected than businessmen</a:t>
            </a:r>
            <a:endParaRPr sz="14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1763" name="矩形 28"/>
          <p:cNvSpPr>
            <a:spLocks noChangeArrowheads="1"/>
          </p:cNvSpPr>
          <p:nvPr/>
        </p:nvSpPr>
        <p:spPr bwMode="auto">
          <a:xfrm>
            <a:off x="8340725" y="4465638"/>
            <a:ext cx="1652588" cy="257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20000"/>
              </a:spcBef>
            </a:pPr>
            <a:r>
              <a:rPr lang="zh-CN" altLang="en-US" sz="14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Low status</a:t>
            </a:r>
            <a:endParaRPr lang="zh-CN" altLang="en-US" sz="14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890" name="组合 6"/>
          <p:cNvGrpSpPr/>
          <p:nvPr/>
        </p:nvGrpSpPr>
        <p:grpSpPr bwMode="auto">
          <a:xfrm>
            <a:off x="0" y="377825"/>
            <a:ext cx="1001713" cy="522288"/>
            <a:chOff x="0" y="0"/>
            <a:chExt cx="1988458" cy="522515"/>
          </a:xfrm>
        </p:grpSpPr>
        <p:sp>
          <p:nvSpPr>
            <p:cNvPr id="37910" name="矩形 3"/>
            <p:cNvSpPr>
              <a:spLocks noChangeArrowheads="1"/>
            </p:cNvSpPr>
            <p:nvPr/>
          </p:nvSpPr>
          <p:spPr bwMode="auto">
            <a:xfrm>
              <a:off x="0" y="0"/>
              <a:ext cx="1988458" cy="522514"/>
            </a:xfrm>
            <a:prstGeom prst="rect">
              <a:avLst/>
            </a:prstGeom>
            <a:solidFill>
              <a:srgbClr val="3EB1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911" name="直角三角形 5"/>
            <p:cNvSpPr>
              <a:spLocks noChangeArrowheads="1"/>
            </p:cNvSpPr>
            <p:nvPr/>
          </p:nvSpPr>
          <p:spPr bwMode="auto">
            <a:xfrm flipH="1">
              <a:off x="0" y="1"/>
              <a:ext cx="1988458" cy="522514"/>
            </a:xfrm>
            <a:prstGeom prst="rtTriangle">
              <a:avLst/>
            </a:prstGeom>
            <a:solidFill>
              <a:srgbClr val="30302F">
                <a:alpha val="4196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37891" name="文本框 8"/>
          <p:cNvSpPr txBox="1">
            <a:spLocks noChangeArrowheads="1"/>
          </p:cNvSpPr>
          <p:nvPr/>
        </p:nvSpPr>
        <p:spPr bwMode="auto">
          <a:xfrm>
            <a:off x="1176338" y="454025"/>
            <a:ext cx="194818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l" eaLnBrk="1" hangingPunct="1"/>
            <a:r>
              <a:rPr lang="en-US" altLang="zh-CN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Survival pressure</a:t>
            </a:r>
            <a:endParaRPr lang="en-US" altLang="zh-CN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37892" name="Rectangle 1"/>
          <p:cNvSpPr>
            <a:spLocks noChangeArrowheads="1"/>
          </p:cNvSpPr>
          <p:nvPr/>
        </p:nvSpPr>
        <p:spPr bwMode="auto">
          <a:xfrm>
            <a:off x="0" y="5469255"/>
            <a:ext cx="12192000" cy="1447800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9493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9493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9493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9493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9493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9493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9493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9493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9493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zh-CN" sz="1600">
              <a:solidFill>
                <a:srgbClr val="297F9D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7893" name="Freeform 6"/>
          <p:cNvSpPr>
            <a:spLocks noEditPoints="1"/>
          </p:cNvSpPr>
          <p:nvPr/>
        </p:nvSpPr>
        <p:spPr bwMode="auto">
          <a:xfrm>
            <a:off x="2352675" y="1671638"/>
            <a:ext cx="1401763" cy="3797300"/>
          </a:xfrm>
          <a:custGeom>
            <a:avLst/>
            <a:gdLst>
              <a:gd name="T0" fmla="*/ 146 w 280"/>
              <a:gd name="T1" fmla="*/ 122 h 761"/>
              <a:gd name="T2" fmla="*/ 161 w 280"/>
              <a:gd name="T3" fmla="*/ 134 h 761"/>
              <a:gd name="T4" fmla="*/ 125 w 280"/>
              <a:gd name="T5" fmla="*/ 184 h 761"/>
              <a:gd name="T6" fmla="*/ 112 w 280"/>
              <a:gd name="T7" fmla="*/ 83 h 761"/>
              <a:gd name="T8" fmla="*/ 0 w 280"/>
              <a:gd name="T9" fmla="*/ 113 h 761"/>
              <a:gd name="T10" fmla="*/ 14 w 280"/>
              <a:gd name="T11" fmla="*/ 237 h 761"/>
              <a:gd name="T12" fmla="*/ 91 w 280"/>
              <a:gd name="T13" fmla="*/ 264 h 761"/>
              <a:gd name="T14" fmla="*/ 100 w 280"/>
              <a:gd name="T15" fmla="*/ 275 h 761"/>
              <a:gd name="T16" fmla="*/ 113 w 280"/>
              <a:gd name="T17" fmla="*/ 280 h 761"/>
              <a:gd name="T18" fmla="*/ 88 w 280"/>
              <a:gd name="T19" fmla="*/ 384 h 761"/>
              <a:gd name="T20" fmla="*/ 104 w 280"/>
              <a:gd name="T21" fmla="*/ 386 h 761"/>
              <a:gd name="T22" fmla="*/ 126 w 280"/>
              <a:gd name="T23" fmla="*/ 550 h 761"/>
              <a:gd name="T24" fmla="*/ 129 w 280"/>
              <a:gd name="T25" fmla="*/ 593 h 761"/>
              <a:gd name="T26" fmla="*/ 130 w 280"/>
              <a:gd name="T27" fmla="*/ 675 h 761"/>
              <a:gd name="T28" fmla="*/ 128 w 280"/>
              <a:gd name="T29" fmla="*/ 724 h 761"/>
              <a:gd name="T30" fmla="*/ 108 w 280"/>
              <a:gd name="T31" fmla="*/ 737 h 761"/>
              <a:gd name="T32" fmla="*/ 90 w 280"/>
              <a:gd name="T33" fmla="*/ 752 h 761"/>
              <a:gd name="T34" fmla="*/ 137 w 280"/>
              <a:gd name="T35" fmla="*/ 753 h 761"/>
              <a:gd name="T36" fmla="*/ 183 w 280"/>
              <a:gd name="T37" fmla="*/ 757 h 761"/>
              <a:gd name="T38" fmla="*/ 213 w 280"/>
              <a:gd name="T39" fmla="*/ 756 h 761"/>
              <a:gd name="T40" fmla="*/ 232 w 280"/>
              <a:gd name="T41" fmla="*/ 736 h 761"/>
              <a:gd name="T42" fmla="*/ 218 w 280"/>
              <a:gd name="T43" fmla="*/ 556 h 761"/>
              <a:gd name="T44" fmla="*/ 211 w 280"/>
              <a:gd name="T45" fmla="*/ 526 h 761"/>
              <a:gd name="T46" fmla="*/ 215 w 280"/>
              <a:gd name="T47" fmla="*/ 474 h 761"/>
              <a:gd name="T48" fmla="*/ 234 w 280"/>
              <a:gd name="T49" fmla="*/ 400 h 761"/>
              <a:gd name="T50" fmla="*/ 242 w 280"/>
              <a:gd name="T51" fmla="*/ 400 h 761"/>
              <a:gd name="T52" fmla="*/ 236 w 280"/>
              <a:gd name="T53" fmla="*/ 335 h 761"/>
              <a:gd name="T54" fmla="*/ 231 w 280"/>
              <a:gd name="T55" fmla="*/ 296 h 761"/>
              <a:gd name="T56" fmla="*/ 236 w 280"/>
              <a:gd name="T57" fmla="*/ 252 h 761"/>
              <a:gd name="T58" fmla="*/ 264 w 280"/>
              <a:gd name="T59" fmla="*/ 145 h 761"/>
              <a:gd name="T60" fmla="*/ 242 w 280"/>
              <a:gd name="T61" fmla="*/ 129 h 761"/>
              <a:gd name="T62" fmla="*/ 232 w 280"/>
              <a:gd name="T63" fmla="*/ 111 h 761"/>
              <a:gd name="T64" fmla="*/ 226 w 280"/>
              <a:gd name="T65" fmla="*/ 109 h 761"/>
              <a:gd name="T66" fmla="*/ 224 w 280"/>
              <a:gd name="T67" fmla="*/ 102 h 761"/>
              <a:gd name="T68" fmla="*/ 233 w 280"/>
              <a:gd name="T69" fmla="*/ 88 h 761"/>
              <a:gd name="T70" fmla="*/ 228 w 280"/>
              <a:gd name="T71" fmla="*/ 73 h 761"/>
              <a:gd name="T72" fmla="*/ 237 w 280"/>
              <a:gd name="T73" fmla="*/ 65 h 761"/>
              <a:gd name="T74" fmla="*/ 230 w 280"/>
              <a:gd name="T75" fmla="*/ 59 h 761"/>
              <a:gd name="T76" fmla="*/ 169 w 280"/>
              <a:gd name="T77" fmla="*/ 6 h 761"/>
              <a:gd name="T78" fmla="*/ 117 w 280"/>
              <a:gd name="T79" fmla="*/ 54 h 761"/>
              <a:gd name="T80" fmla="*/ 127 w 280"/>
              <a:gd name="T81" fmla="*/ 89 h 761"/>
              <a:gd name="T82" fmla="*/ 139 w 280"/>
              <a:gd name="T83" fmla="*/ 124 h 761"/>
              <a:gd name="T84" fmla="*/ 167 w 280"/>
              <a:gd name="T85" fmla="*/ 709 h 761"/>
              <a:gd name="T86" fmla="*/ 176 w 280"/>
              <a:gd name="T87" fmla="*/ 662 h 761"/>
              <a:gd name="T88" fmla="*/ 173 w 280"/>
              <a:gd name="T89" fmla="*/ 590 h 761"/>
              <a:gd name="T90" fmla="*/ 187 w 280"/>
              <a:gd name="T91" fmla="*/ 629 h 761"/>
              <a:gd name="T92" fmla="*/ 192 w 280"/>
              <a:gd name="T93" fmla="*/ 690 h 761"/>
              <a:gd name="T94" fmla="*/ 180 w 280"/>
              <a:gd name="T95" fmla="*/ 722 h 761"/>
              <a:gd name="T96" fmla="*/ 168 w 280"/>
              <a:gd name="T97" fmla="*/ 734 h 761"/>
              <a:gd name="T98" fmla="*/ 167 w 280"/>
              <a:gd name="T99" fmla="*/ 709 h 761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280"/>
              <a:gd name="T151" fmla="*/ 0 h 761"/>
              <a:gd name="T152" fmla="*/ 280 w 280"/>
              <a:gd name="T153" fmla="*/ 761 h 761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280" h="761">
                <a:moveTo>
                  <a:pt x="146" y="122"/>
                </a:moveTo>
                <a:cubicBezTo>
                  <a:pt x="146" y="122"/>
                  <a:pt x="156" y="132"/>
                  <a:pt x="161" y="134"/>
                </a:cubicBezTo>
                <a:cubicBezTo>
                  <a:pt x="161" y="134"/>
                  <a:pt x="128" y="172"/>
                  <a:pt x="125" y="184"/>
                </a:cubicBezTo>
                <a:cubicBezTo>
                  <a:pt x="112" y="83"/>
                  <a:pt x="112" y="83"/>
                  <a:pt x="112" y="83"/>
                </a:cubicBezTo>
                <a:cubicBezTo>
                  <a:pt x="0" y="113"/>
                  <a:pt x="0" y="113"/>
                  <a:pt x="0" y="113"/>
                </a:cubicBezTo>
                <a:cubicBezTo>
                  <a:pt x="14" y="237"/>
                  <a:pt x="14" y="237"/>
                  <a:pt x="14" y="237"/>
                </a:cubicBezTo>
                <a:cubicBezTo>
                  <a:pt x="91" y="264"/>
                  <a:pt x="91" y="264"/>
                  <a:pt x="91" y="264"/>
                </a:cubicBezTo>
                <a:cubicBezTo>
                  <a:pt x="91" y="264"/>
                  <a:pt x="91" y="271"/>
                  <a:pt x="100" y="275"/>
                </a:cubicBezTo>
                <a:cubicBezTo>
                  <a:pt x="113" y="280"/>
                  <a:pt x="113" y="280"/>
                  <a:pt x="113" y="280"/>
                </a:cubicBezTo>
                <a:cubicBezTo>
                  <a:pt x="113" y="280"/>
                  <a:pt x="86" y="366"/>
                  <a:pt x="88" y="384"/>
                </a:cubicBezTo>
                <a:cubicBezTo>
                  <a:pt x="104" y="386"/>
                  <a:pt x="104" y="386"/>
                  <a:pt x="104" y="386"/>
                </a:cubicBezTo>
                <a:cubicBezTo>
                  <a:pt x="104" y="386"/>
                  <a:pt x="97" y="462"/>
                  <a:pt x="126" y="550"/>
                </a:cubicBezTo>
                <a:cubicBezTo>
                  <a:pt x="126" y="550"/>
                  <a:pt x="128" y="583"/>
                  <a:pt x="129" y="593"/>
                </a:cubicBezTo>
                <a:cubicBezTo>
                  <a:pt x="129" y="604"/>
                  <a:pt x="131" y="662"/>
                  <a:pt x="130" y="675"/>
                </a:cubicBezTo>
                <a:cubicBezTo>
                  <a:pt x="129" y="687"/>
                  <a:pt x="132" y="719"/>
                  <a:pt x="128" y="724"/>
                </a:cubicBezTo>
                <a:cubicBezTo>
                  <a:pt x="123" y="728"/>
                  <a:pt x="114" y="735"/>
                  <a:pt x="108" y="737"/>
                </a:cubicBezTo>
                <a:cubicBezTo>
                  <a:pt x="102" y="739"/>
                  <a:pt x="86" y="747"/>
                  <a:pt x="90" y="752"/>
                </a:cubicBezTo>
                <a:cubicBezTo>
                  <a:pt x="90" y="752"/>
                  <a:pt x="93" y="759"/>
                  <a:pt x="137" y="753"/>
                </a:cubicBezTo>
                <a:cubicBezTo>
                  <a:pt x="137" y="753"/>
                  <a:pt x="137" y="761"/>
                  <a:pt x="183" y="757"/>
                </a:cubicBezTo>
                <a:cubicBezTo>
                  <a:pt x="183" y="757"/>
                  <a:pt x="207" y="756"/>
                  <a:pt x="213" y="756"/>
                </a:cubicBezTo>
                <a:cubicBezTo>
                  <a:pt x="219" y="756"/>
                  <a:pt x="243" y="751"/>
                  <a:pt x="232" y="736"/>
                </a:cubicBezTo>
                <a:cubicBezTo>
                  <a:pt x="232" y="736"/>
                  <a:pt x="243" y="588"/>
                  <a:pt x="218" y="556"/>
                </a:cubicBezTo>
                <a:cubicBezTo>
                  <a:pt x="218" y="556"/>
                  <a:pt x="211" y="535"/>
                  <a:pt x="211" y="526"/>
                </a:cubicBezTo>
                <a:cubicBezTo>
                  <a:pt x="211" y="517"/>
                  <a:pt x="212" y="487"/>
                  <a:pt x="215" y="474"/>
                </a:cubicBezTo>
                <a:cubicBezTo>
                  <a:pt x="217" y="461"/>
                  <a:pt x="236" y="407"/>
                  <a:pt x="234" y="400"/>
                </a:cubicBezTo>
                <a:cubicBezTo>
                  <a:pt x="242" y="400"/>
                  <a:pt x="242" y="400"/>
                  <a:pt x="242" y="400"/>
                </a:cubicBezTo>
                <a:cubicBezTo>
                  <a:pt x="242" y="400"/>
                  <a:pt x="247" y="352"/>
                  <a:pt x="236" y="335"/>
                </a:cubicBezTo>
                <a:cubicBezTo>
                  <a:pt x="225" y="318"/>
                  <a:pt x="231" y="308"/>
                  <a:pt x="231" y="296"/>
                </a:cubicBezTo>
                <a:cubicBezTo>
                  <a:pt x="231" y="283"/>
                  <a:pt x="236" y="252"/>
                  <a:pt x="236" y="252"/>
                </a:cubicBezTo>
                <a:cubicBezTo>
                  <a:pt x="236" y="252"/>
                  <a:pt x="280" y="172"/>
                  <a:pt x="264" y="145"/>
                </a:cubicBezTo>
                <a:cubicBezTo>
                  <a:pt x="264" y="145"/>
                  <a:pt x="261" y="134"/>
                  <a:pt x="242" y="129"/>
                </a:cubicBezTo>
                <a:cubicBezTo>
                  <a:pt x="242" y="129"/>
                  <a:pt x="232" y="115"/>
                  <a:pt x="232" y="111"/>
                </a:cubicBezTo>
                <a:cubicBezTo>
                  <a:pt x="231" y="106"/>
                  <a:pt x="226" y="109"/>
                  <a:pt x="226" y="109"/>
                </a:cubicBezTo>
                <a:cubicBezTo>
                  <a:pt x="224" y="102"/>
                  <a:pt x="224" y="102"/>
                  <a:pt x="224" y="102"/>
                </a:cubicBezTo>
                <a:cubicBezTo>
                  <a:pt x="224" y="102"/>
                  <a:pt x="233" y="105"/>
                  <a:pt x="233" y="88"/>
                </a:cubicBezTo>
                <a:cubicBezTo>
                  <a:pt x="233" y="71"/>
                  <a:pt x="232" y="78"/>
                  <a:pt x="228" y="73"/>
                </a:cubicBezTo>
                <a:cubicBezTo>
                  <a:pt x="224" y="67"/>
                  <a:pt x="233" y="70"/>
                  <a:pt x="237" y="65"/>
                </a:cubicBezTo>
                <a:cubicBezTo>
                  <a:pt x="240" y="61"/>
                  <a:pt x="233" y="65"/>
                  <a:pt x="230" y="59"/>
                </a:cubicBezTo>
                <a:cubicBezTo>
                  <a:pt x="226" y="54"/>
                  <a:pt x="201" y="0"/>
                  <a:pt x="169" y="6"/>
                </a:cubicBezTo>
                <a:cubicBezTo>
                  <a:pt x="136" y="12"/>
                  <a:pt x="119" y="43"/>
                  <a:pt x="117" y="54"/>
                </a:cubicBezTo>
                <a:cubicBezTo>
                  <a:pt x="115" y="65"/>
                  <a:pt x="126" y="85"/>
                  <a:pt x="127" y="89"/>
                </a:cubicBezTo>
                <a:cubicBezTo>
                  <a:pt x="128" y="92"/>
                  <a:pt x="145" y="113"/>
                  <a:pt x="139" y="124"/>
                </a:cubicBezTo>
                <a:moveTo>
                  <a:pt x="167" y="709"/>
                </a:moveTo>
                <a:cubicBezTo>
                  <a:pt x="169" y="697"/>
                  <a:pt x="175" y="671"/>
                  <a:pt x="176" y="662"/>
                </a:cubicBezTo>
                <a:cubicBezTo>
                  <a:pt x="177" y="654"/>
                  <a:pt x="176" y="596"/>
                  <a:pt x="173" y="590"/>
                </a:cubicBezTo>
                <a:cubicBezTo>
                  <a:pt x="173" y="590"/>
                  <a:pt x="186" y="617"/>
                  <a:pt x="187" y="629"/>
                </a:cubicBezTo>
                <a:cubicBezTo>
                  <a:pt x="188" y="640"/>
                  <a:pt x="197" y="680"/>
                  <a:pt x="192" y="690"/>
                </a:cubicBezTo>
                <a:cubicBezTo>
                  <a:pt x="188" y="700"/>
                  <a:pt x="184" y="717"/>
                  <a:pt x="180" y="722"/>
                </a:cubicBezTo>
                <a:cubicBezTo>
                  <a:pt x="177" y="727"/>
                  <a:pt x="168" y="734"/>
                  <a:pt x="168" y="734"/>
                </a:cubicBezTo>
                <a:cubicBezTo>
                  <a:pt x="168" y="734"/>
                  <a:pt x="164" y="720"/>
                  <a:pt x="167" y="709"/>
                </a:cubicBezTo>
                <a:close/>
              </a:path>
            </a:pathLst>
          </a:custGeom>
          <a:solidFill>
            <a:srgbClr val="B8E6D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09728" tIns="54864" rIns="109728" bIns="54864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7894" name="Freeform 12"/>
          <p:cNvSpPr>
            <a:spLocks noEditPoints="1"/>
          </p:cNvSpPr>
          <p:nvPr/>
        </p:nvSpPr>
        <p:spPr bwMode="auto">
          <a:xfrm>
            <a:off x="3754438" y="1482725"/>
            <a:ext cx="1263650" cy="3986213"/>
          </a:xfrm>
          <a:custGeom>
            <a:avLst/>
            <a:gdLst>
              <a:gd name="T0" fmla="*/ 193 w 253"/>
              <a:gd name="T1" fmla="*/ 151 h 798"/>
              <a:gd name="T2" fmla="*/ 182 w 253"/>
              <a:gd name="T3" fmla="*/ 103 h 798"/>
              <a:gd name="T4" fmla="*/ 165 w 253"/>
              <a:gd name="T5" fmla="*/ 92 h 798"/>
              <a:gd name="T6" fmla="*/ 162 w 253"/>
              <a:gd name="T7" fmla="*/ 50 h 798"/>
              <a:gd name="T8" fmla="*/ 95 w 253"/>
              <a:gd name="T9" fmla="*/ 103 h 798"/>
              <a:gd name="T10" fmla="*/ 80 w 253"/>
              <a:gd name="T11" fmla="*/ 141 h 798"/>
              <a:gd name="T12" fmla="*/ 27 w 253"/>
              <a:gd name="T13" fmla="*/ 149 h 798"/>
              <a:gd name="T14" fmla="*/ 3 w 253"/>
              <a:gd name="T15" fmla="*/ 255 h 798"/>
              <a:gd name="T16" fmla="*/ 20 w 253"/>
              <a:gd name="T17" fmla="*/ 388 h 798"/>
              <a:gd name="T18" fmla="*/ 29 w 253"/>
              <a:gd name="T19" fmla="*/ 390 h 798"/>
              <a:gd name="T20" fmla="*/ 48 w 253"/>
              <a:gd name="T21" fmla="*/ 409 h 798"/>
              <a:gd name="T22" fmla="*/ 47 w 253"/>
              <a:gd name="T23" fmla="*/ 488 h 798"/>
              <a:gd name="T24" fmla="*/ 28 w 253"/>
              <a:gd name="T25" fmla="*/ 615 h 798"/>
              <a:gd name="T26" fmla="*/ 16 w 253"/>
              <a:gd name="T27" fmla="*/ 733 h 798"/>
              <a:gd name="T28" fmla="*/ 24 w 253"/>
              <a:gd name="T29" fmla="*/ 798 h 798"/>
              <a:gd name="T30" fmla="*/ 65 w 253"/>
              <a:gd name="T31" fmla="*/ 772 h 798"/>
              <a:gd name="T32" fmla="*/ 70 w 253"/>
              <a:gd name="T33" fmla="*/ 712 h 798"/>
              <a:gd name="T34" fmla="*/ 85 w 253"/>
              <a:gd name="T35" fmla="*/ 613 h 798"/>
              <a:gd name="T36" fmla="*/ 122 w 253"/>
              <a:gd name="T37" fmla="*/ 478 h 798"/>
              <a:gd name="T38" fmla="*/ 130 w 253"/>
              <a:gd name="T39" fmla="*/ 489 h 798"/>
              <a:gd name="T40" fmla="*/ 138 w 253"/>
              <a:gd name="T41" fmla="*/ 607 h 798"/>
              <a:gd name="T42" fmla="*/ 128 w 253"/>
              <a:gd name="T43" fmla="*/ 679 h 798"/>
              <a:gd name="T44" fmla="*/ 114 w 253"/>
              <a:gd name="T45" fmla="*/ 722 h 798"/>
              <a:gd name="T46" fmla="*/ 121 w 253"/>
              <a:gd name="T47" fmla="*/ 795 h 798"/>
              <a:gd name="T48" fmla="*/ 210 w 253"/>
              <a:gd name="T49" fmla="*/ 784 h 798"/>
              <a:gd name="T50" fmla="*/ 173 w 253"/>
              <a:gd name="T51" fmla="*/ 768 h 798"/>
              <a:gd name="T52" fmla="*/ 184 w 253"/>
              <a:gd name="T53" fmla="*/ 617 h 798"/>
              <a:gd name="T54" fmla="*/ 189 w 253"/>
              <a:gd name="T55" fmla="*/ 502 h 798"/>
              <a:gd name="T56" fmla="*/ 210 w 253"/>
              <a:gd name="T57" fmla="*/ 428 h 798"/>
              <a:gd name="T58" fmla="*/ 187 w 253"/>
              <a:gd name="T59" fmla="*/ 297 h 798"/>
              <a:gd name="T60" fmla="*/ 241 w 253"/>
              <a:gd name="T61" fmla="*/ 239 h 798"/>
              <a:gd name="T62" fmla="*/ 46 w 253"/>
              <a:gd name="T63" fmla="*/ 328 h 798"/>
              <a:gd name="T64" fmla="*/ 39 w 253"/>
              <a:gd name="T65" fmla="*/ 294 h 798"/>
              <a:gd name="T66" fmla="*/ 49 w 253"/>
              <a:gd name="T67" fmla="*/ 252 h 798"/>
              <a:gd name="T68" fmla="*/ 128 w 253"/>
              <a:gd name="T69" fmla="*/ 389 h 798"/>
              <a:gd name="T70" fmla="*/ 115 w 253"/>
              <a:gd name="T71" fmla="*/ 156 h 798"/>
              <a:gd name="T72" fmla="*/ 133 w 253"/>
              <a:gd name="T73" fmla="*/ 155 h 798"/>
              <a:gd name="T74" fmla="*/ 142 w 253"/>
              <a:gd name="T75" fmla="*/ 376 h 798"/>
              <a:gd name="T76" fmla="*/ 173 w 253"/>
              <a:gd name="T77" fmla="*/ 156 h 798"/>
              <a:gd name="T78" fmla="*/ 144 w 253"/>
              <a:gd name="T79" fmla="*/ 135 h 798"/>
              <a:gd name="T80" fmla="*/ 168 w 253"/>
              <a:gd name="T81" fmla="*/ 142 h 798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253"/>
              <a:gd name="T124" fmla="*/ 0 h 798"/>
              <a:gd name="T125" fmla="*/ 253 w 253"/>
              <a:gd name="T126" fmla="*/ 798 h 798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253" h="798">
                <a:moveTo>
                  <a:pt x="233" y="205"/>
                </a:moveTo>
                <a:cubicBezTo>
                  <a:pt x="233" y="205"/>
                  <a:pt x="205" y="148"/>
                  <a:pt x="193" y="151"/>
                </a:cubicBezTo>
                <a:cubicBezTo>
                  <a:pt x="193" y="151"/>
                  <a:pt x="186" y="135"/>
                  <a:pt x="187" y="131"/>
                </a:cubicBezTo>
                <a:cubicBezTo>
                  <a:pt x="188" y="127"/>
                  <a:pt x="197" y="107"/>
                  <a:pt x="182" y="103"/>
                </a:cubicBezTo>
                <a:cubicBezTo>
                  <a:pt x="164" y="98"/>
                  <a:pt x="164" y="98"/>
                  <a:pt x="164" y="98"/>
                </a:cubicBezTo>
                <a:cubicBezTo>
                  <a:pt x="164" y="98"/>
                  <a:pt x="165" y="96"/>
                  <a:pt x="165" y="92"/>
                </a:cubicBezTo>
                <a:cubicBezTo>
                  <a:pt x="171" y="92"/>
                  <a:pt x="168" y="84"/>
                  <a:pt x="166" y="79"/>
                </a:cubicBezTo>
                <a:cubicBezTo>
                  <a:pt x="166" y="70"/>
                  <a:pt x="165" y="60"/>
                  <a:pt x="162" y="50"/>
                </a:cubicBezTo>
                <a:cubicBezTo>
                  <a:pt x="162" y="50"/>
                  <a:pt x="138" y="0"/>
                  <a:pt x="91" y="45"/>
                </a:cubicBezTo>
                <a:cubicBezTo>
                  <a:pt x="91" y="45"/>
                  <a:pt x="76" y="71"/>
                  <a:pt x="95" y="103"/>
                </a:cubicBezTo>
                <a:cubicBezTo>
                  <a:pt x="95" y="103"/>
                  <a:pt x="102" y="122"/>
                  <a:pt x="98" y="126"/>
                </a:cubicBezTo>
                <a:cubicBezTo>
                  <a:pt x="93" y="129"/>
                  <a:pt x="87" y="137"/>
                  <a:pt x="80" y="141"/>
                </a:cubicBezTo>
                <a:cubicBezTo>
                  <a:pt x="72" y="144"/>
                  <a:pt x="50" y="149"/>
                  <a:pt x="42" y="148"/>
                </a:cubicBezTo>
                <a:cubicBezTo>
                  <a:pt x="35" y="147"/>
                  <a:pt x="27" y="149"/>
                  <a:pt x="27" y="149"/>
                </a:cubicBezTo>
                <a:cubicBezTo>
                  <a:pt x="27" y="149"/>
                  <a:pt x="12" y="189"/>
                  <a:pt x="8" y="211"/>
                </a:cubicBezTo>
                <a:cubicBezTo>
                  <a:pt x="3" y="233"/>
                  <a:pt x="3" y="243"/>
                  <a:pt x="3" y="255"/>
                </a:cubicBezTo>
                <a:cubicBezTo>
                  <a:pt x="2" y="267"/>
                  <a:pt x="0" y="298"/>
                  <a:pt x="1" y="306"/>
                </a:cubicBezTo>
                <a:cubicBezTo>
                  <a:pt x="2" y="315"/>
                  <a:pt x="13" y="380"/>
                  <a:pt x="20" y="388"/>
                </a:cubicBezTo>
                <a:cubicBezTo>
                  <a:pt x="27" y="385"/>
                  <a:pt x="27" y="385"/>
                  <a:pt x="27" y="385"/>
                </a:cubicBezTo>
                <a:cubicBezTo>
                  <a:pt x="29" y="390"/>
                  <a:pt x="29" y="390"/>
                  <a:pt x="29" y="390"/>
                </a:cubicBezTo>
                <a:cubicBezTo>
                  <a:pt x="35" y="387"/>
                  <a:pt x="35" y="387"/>
                  <a:pt x="35" y="387"/>
                </a:cubicBezTo>
                <a:cubicBezTo>
                  <a:pt x="35" y="387"/>
                  <a:pt x="42" y="404"/>
                  <a:pt x="48" y="409"/>
                </a:cubicBezTo>
                <a:cubicBezTo>
                  <a:pt x="51" y="453"/>
                  <a:pt x="51" y="453"/>
                  <a:pt x="51" y="453"/>
                </a:cubicBezTo>
                <a:cubicBezTo>
                  <a:pt x="51" y="453"/>
                  <a:pt x="53" y="469"/>
                  <a:pt x="47" y="488"/>
                </a:cubicBezTo>
                <a:cubicBezTo>
                  <a:pt x="41" y="506"/>
                  <a:pt x="47" y="529"/>
                  <a:pt x="46" y="545"/>
                </a:cubicBezTo>
                <a:cubicBezTo>
                  <a:pt x="45" y="561"/>
                  <a:pt x="31" y="606"/>
                  <a:pt x="28" y="615"/>
                </a:cubicBezTo>
                <a:cubicBezTo>
                  <a:pt x="24" y="625"/>
                  <a:pt x="17" y="678"/>
                  <a:pt x="18" y="693"/>
                </a:cubicBezTo>
                <a:cubicBezTo>
                  <a:pt x="19" y="709"/>
                  <a:pt x="15" y="725"/>
                  <a:pt x="16" y="733"/>
                </a:cubicBezTo>
                <a:cubicBezTo>
                  <a:pt x="17" y="742"/>
                  <a:pt x="24" y="753"/>
                  <a:pt x="25" y="760"/>
                </a:cubicBezTo>
                <a:cubicBezTo>
                  <a:pt x="26" y="767"/>
                  <a:pt x="9" y="798"/>
                  <a:pt x="24" y="798"/>
                </a:cubicBezTo>
                <a:cubicBezTo>
                  <a:pt x="39" y="798"/>
                  <a:pt x="64" y="797"/>
                  <a:pt x="64" y="797"/>
                </a:cubicBezTo>
                <a:cubicBezTo>
                  <a:pt x="64" y="797"/>
                  <a:pt x="68" y="777"/>
                  <a:pt x="65" y="772"/>
                </a:cubicBezTo>
                <a:cubicBezTo>
                  <a:pt x="65" y="772"/>
                  <a:pt x="89" y="745"/>
                  <a:pt x="73" y="732"/>
                </a:cubicBezTo>
                <a:cubicBezTo>
                  <a:pt x="58" y="720"/>
                  <a:pt x="67" y="723"/>
                  <a:pt x="70" y="712"/>
                </a:cubicBezTo>
                <a:cubicBezTo>
                  <a:pt x="73" y="700"/>
                  <a:pt x="82" y="679"/>
                  <a:pt x="82" y="668"/>
                </a:cubicBezTo>
                <a:cubicBezTo>
                  <a:pt x="82" y="658"/>
                  <a:pt x="83" y="626"/>
                  <a:pt x="85" y="613"/>
                </a:cubicBezTo>
                <a:cubicBezTo>
                  <a:pt x="86" y="600"/>
                  <a:pt x="95" y="565"/>
                  <a:pt x="104" y="540"/>
                </a:cubicBezTo>
                <a:cubicBezTo>
                  <a:pt x="112" y="515"/>
                  <a:pt x="122" y="486"/>
                  <a:pt x="122" y="478"/>
                </a:cubicBezTo>
                <a:cubicBezTo>
                  <a:pt x="122" y="470"/>
                  <a:pt x="125" y="463"/>
                  <a:pt x="125" y="463"/>
                </a:cubicBezTo>
                <a:cubicBezTo>
                  <a:pt x="125" y="463"/>
                  <a:pt x="130" y="484"/>
                  <a:pt x="130" y="489"/>
                </a:cubicBezTo>
                <a:cubicBezTo>
                  <a:pt x="130" y="493"/>
                  <a:pt x="136" y="529"/>
                  <a:pt x="133" y="541"/>
                </a:cubicBezTo>
                <a:cubicBezTo>
                  <a:pt x="131" y="552"/>
                  <a:pt x="139" y="600"/>
                  <a:pt x="138" y="607"/>
                </a:cubicBezTo>
                <a:cubicBezTo>
                  <a:pt x="136" y="614"/>
                  <a:pt x="132" y="615"/>
                  <a:pt x="131" y="625"/>
                </a:cubicBezTo>
                <a:cubicBezTo>
                  <a:pt x="129" y="634"/>
                  <a:pt x="129" y="668"/>
                  <a:pt x="128" y="679"/>
                </a:cubicBezTo>
                <a:cubicBezTo>
                  <a:pt x="127" y="691"/>
                  <a:pt x="120" y="692"/>
                  <a:pt x="120" y="702"/>
                </a:cubicBezTo>
                <a:cubicBezTo>
                  <a:pt x="120" y="712"/>
                  <a:pt x="118" y="713"/>
                  <a:pt x="114" y="722"/>
                </a:cubicBezTo>
                <a:cubicBezTo>
                  <a:pt x="111" y="731"/>
                  <a:pt x="117" y="765"/>
                  <a:pt x="114" y="769"/>
                </a:cubicBezTo>
                <a:cubicBezTo>
                  <a:pt x="112" y="773"/>
                  <a:pt x="110" y="796"/>
                  <a:pt x="121" y="795"/>
                </a:cubicBezTo>
                <a:cubicBezTo>
                  <a:pt x="132" y="794"/>
                  <a:pt x="157" y="792"/>
                  <a:pt x="162" y="795"/>
                </a:cubicBezTo>
                <a:cubicBezTo>
                  <a:pt x="167" y="798"/>
                  <a:pt x="219" y="795"/>
                  <a:pt x="210" y="784"/>
                </a:cubicBezTo>
                <a:cubicBezTo>
                  <a:pt x="202" y="772"/>
                  <a:pt x="199" y="776"/>
                  <a:pt x="191" y="776"/>
                </a:cubicBezTo>
                <a:cubicBezTo>
                  <a:pt x="183" y="776"/>
                  <a:pt x="176" y="774"/>
                  <a:pt x="173" y="768"/>
                </a:cubicBezTo>
                <a:cubicBezTo>
                  <a:pt x="170" y="762"/>
                  <a:pt x="172" y="758"/>
                  <a:pt x="172" y="751"/>
                </a:cubicBezTo>
                <a:cubicBezTo>
                  <a:pt x="172" y="743"/>
                  <a:pt x="189" y="652"/>
                  <a:pt x="184" y="617"/>
                </a:cubicBezTo>
                <a:cubicBezTo>
                  <a:pt x="179" y="582"/>
                  <a:pt x="179" y="602"/>
                  <a:pt x="182" y="581"/>
                </a:cubicBezTo>
                <a:cubicBezTo>
                  <a:pt x="186" y="561"/>
                  <a:pt x="188" y="525"/>
                  <a:pt x="189" y="502"/>
                </a:cubicBezTo>
                <a:cubicBezTo>
                  <a:pt x="191" y="480"/>
                  <a:pt x="201" y="434"/>
                  <a:pt x="197" y="428"/>
                </a:cubicBezTo>
                <a:cubicBezTo>
                  <a:pt x="210" y="428"/>
                  <a:pt x="210" y="428"/>
                  <a:pt x="210" y="428"/>
                </a:cubicBezTo>
                <a:cubicBezTo>
                  <a:pt x="210" y="428"/>
                  <a:pt x="207" y="364"/>
                  <a:pt x="198" y="343"/>
                </a:cubicBezTo>
                <a:cubicBezTo>
                  <a:pt x="189" y="322"/>
                  <a:pt x="189" y="306"/>
                  <a:pt x="187" y="297"/>
                </a:cubicBezTo>
                <a:cubicBezTo>
                  <a:pt x="184" y="287"/>
                  <a:pt x="186" y="241"/>
                  <a:pt x="186" y="241"/>
                </a:cubicBezTo>
                <a:cubicBezTo>
                  <a:pt x="186" y="241"/>
                  <a:pt x="230" y="261"/>
                  <a:pt x="241" y="239"/>
                </a:cubicBezTo>
                <a:cubicBezTo>
                  <a:pt x="241" y="239"/>
                  <a:pt x="253" y="229"/>
                  <a:pt x="233" y="205"/>
                </a:cubicBezTo>
                <a:close/>
                <a:moveTo>
                  <a:pt x="46" y="328"/>
                </a:moveTo>
                <a:cubicBezTo>
                  <a:pt x="46" y="328"/>
                  <a:pt x="42" y="322"/>
                  <a:pt x="41" y="316"/>
                </a:cubicBezTo>
                <a:cubicBezTo>
                  <a:pt x="41" y="310"/>
                  <a:pt x="39" y="294"/>
                  <a:pt x="39" y="294"/>
                </a:cubicBezTo>
                <a:cubicBezTo>
                  <a:pt x="39" y="294"/>
                  <a:pt x="38" y="290"/>
                  <a:pt x="40" y="286"/>
                </a:cubicBezTo>
                <a:cubicBezTo>
                  <a:pt x="41" y="283"/>
                  <a:pt x="49" y="252"/>
                  <a:pt x="49" y="252"/>
                </a:cubicBezTo>
                <a:cubicBezTo>
                  <a:pt x="49" y="252"/>
                  <a:pt x="63" y="294"/>
                  <a:pt x="46" y="328"/>
                </a:cubicBezTo>
                <a:close/>
                <a:moveTo>
                  <a:pt x="128" y="389"/>
                </a:moveTo>
                <a:cubicBezTo>
                  <a:pt x="115" y="378"/>
                  <a:pt x="115" y="378"/>
                  <a:pt x="115" y="378"/>
                </a:cubicBezTo>
                <a:cubicBezTo>
                  <a:pt x="127" y="236"/>
                  <a:pt x="115" y="156"/>
                  <a:pt x="115" y="156"/>
                </a:cubicBezTo>
                <a:cubicBezTo>
                  <a:pt x="123" y="147"/>
                  <a:pt x="123" y="147"/>
                  <a:pt x="123" y="147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29" y="163"/>
                  <a:pt x="129" y="163"/>
                  <a:pt x="129" y="163"/>
                </a:cubicBezTo>
                <a:cubicBezTo>
                  <a:pt x="142" y="376"/>
                  <a:pt x="142" y="376"/>
                  <a:pt x="142" y="376"/>
                </a:cubicBezTo>
                <a:lnTo>
                  <a:pt x="128" y="389"/>
                </a:lnTo>
                <a:close/>
                <a:moveTo>
                  <a:pt x="173" y="156"/>
                </a:moveTo>
                <a:cubicBezTo>
                  <a:pt x="169" y="159"/>
                  <a:pt x="148" y="150"/>
                  <a:pt x="148" y="150"/>
                </a:cubicBezTo>
                <a:cubicBezTo>
                  <a:pt x="144" y="135"/>
                  <a:pt x="144" y="135"/>
                  <a:pt x="144" y="135"/>
                </a:cubicBezTo>
                <a:cubicBezTo>
                  <a:pt x="144" y="135"/>
                  <a:pt x="152" y="129"/>
                  <a:pt x="154" y="125"/>
                </a:cubicBezTo>
                <a:cubicBezTo>
                  <a:pt x="154" y="125"/>
                  <a:pt x="162" y="141"/>
                  <a:pt x="168" y="142"/>
                </a:cubicBezTo>
                <a:cubicBezTo>
                  <a:pt x="174" y="143"/>
                  <a:pt x="177" y="154"/>
                  <a:pt x="173" y="156"/>
                </a:cubicBezTo>
                <a:close/>
              </a:path>
            </a:pathLst>
          </a:cu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09728" tIns="54864" rIns="109728" bIns="54864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7895" name="Freeform 5"/>
          <p:cNvSpPr/>
          <p:nvPr/>
        </p:nvSpPr>
        <p:spPr bwMode="auto">
          <a:xfrm>
            <a:off x="5360988" y="2382838"/>
            <a:ext cx="274637" cy="239712"/>
          </a:xfrm>
          <a:custGeom>
            <a:avLst/>
            <a:gdLst>
              <a:gd name="T0" fmla="*/ 516 w 1280"/>
              <a:gd name="T1" fmla="*/ 1106 h 1106"/>
              <a:gd name="T2" fmla="*/ 1280 w 1280"/>
              <a:gd name="T3" fmla="*/ 82 h 1106"/>
              <a:gd name="T4" fmla="*/ 1244 w 1280"/>
              <a:gd name="T5" fmla="*/ 0 h 1106"/>
              <a:gd name="T6" fmla="*/ 463 w 1280"/>
              <a:gd name="T7" fmla="*/ 670 h 1106"/>
              <a:gd name="T8" fmla="*/ 109 w 1280"/>
              <a:gd name="T9" fmla="*/ 458 h 1106"/>
              <a:gd name="T10" fmla="*/ 0 w 1280"/>
              <a:gd name="T11" fmla="*/ 559 h 1106"/>
              <a:gd name="T12" fmla="*/ 516 w 1280"/>
              <a:gd name="T13" fmla="*/ 1106 h 110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280"/>
              <a:gd name="T22" fmla="*/ 0 h 1106"/>
              <a:gd name="T23" fmla="*/ 1280 w 1280"/>
              <a:gd name="T24" fmla="*/ 1106 h 110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280" h="1106">
                <a:moveTo>
                  <a:pt x="516" y="1106"/>
                </a:moveTo>
                <a:cubicBezTo>
                  <a:pt x="805" y="588"/>
                  <a:pt x="1006" y="321"/>
                  <a:pt x="1280" y="82"/>
                </a:cubicBezTo>
                <a:cubicBezTo>
                  <a:pt x="1244" y="0"/>
                  <a:pt x="1244" y="0"/>
                  <a:pt x="1244" y="0"/>
                </a:cubicBezTo>
                <a:cubicBezTo>
                  <a:pt x="912" y="207"/>
                  <a:pt x="733" y="363"/>
                  <a:pt x="463" y="670"/>
                </a:cubicBezTo>
                <a:cubicBezTo>
                  <a:pt x="319" y="567"/>
                  <a:pt x="238" y="520"/>
                  <a:pt x="109" y="458"/>
                </a:cubicBezTo>
                <a:cubicBezTo>
                  <a:pt x="0" y="559"/>
                  <a:pt x="0" y="559"/>
                  <a:pt x="0" y="559"/>
                </a:cubicBezTo>
                <a:cubicBezTo>
                  <a:pt x="219" y="762"/>
                  <a:pt x="338" y="896"/>
                  <a:pt x="516" y="1106"/>
                </a:cubicBezTo>
                <a:close/>
              </a:path>
            </a:pathLst>
          </a:custGeom>
          <a:solidFill>
            <a:srgbClr val="74CEB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09728" tIns="54864" rIns="109728" bIns="54864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7896" name="Freeform 5"/>
          <p:cNvSpPr/>
          <p:nvPr/>
        </p:nvSpPr>
        <p:spPr bwMode="auto">
          <a:xfrm>
            <a:off x="5360988" y="2906713"/>
            <a:ext cx="274637" cy="236537"/>
          </a:xfrm>
          <a:custGeom>
            <a:avLst/>
            <a:gdLst>
              <a:gd name="T0" fmla="*/ 516 w 1280"/>
              <a:gd name="T1" fmla="*/ 1106 h 1106"/>
              <a:gd name="T2" fmla="*/ 1280 w 1280"/>
              <a:gd name="T3" fmla="*/ 82 h 1106"/>
              <a:gd name="T4" fmla="*/ 1244 w 1280"/>
              <a:gd name="T5" fmla="*/ 0 h 1106"/>
              <a:gd name="T6" fmla="*/ 463 w 1280"/>
              <a:gd name="T7" fmla="*/ 670 h 1106"/>
              <a:gd name="T8" fmla="*/ 109 w 1280"/>
              <a:gd name="T9" fmla="*/ 458 h 1106"/>
              <a:gd name="T10" fmla="*/ 0 w 1280"/>
              <a:gd name="T11" fmla="*/ 559 h 1106"/>
              <a:gd name="T12" fmla="*/ 516 w 1280"/>
              <a:gd name="T13" fmla="*/ 1106 h 110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280"/>
              <a:gd name="T22" fmla="*/ 0 h 1106"/>
              <a:gd name="T23" fmla="*/ 1280 w 1280"/>
              <a:gd name="T24" fmla="*/ 1106 h 110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280" h="1106">
                <a:moveTo>
                  <a:pt x="516" y="1106"/>
                </a:moveTo>
                <a:cubicBezTo>
                  <a:pt x="805" y="588"/>
                  <a:pt x="1006" y="321"/>
                  <a:pt x="1280" y="82"/>
                </a:cubicBezTo>
                <a:cubicBezTo>
                  <a:pt x="1244" y="0"/>
                  <a:pt x="1244" y="0"/>
                  <a:pt x="1244" y="0"/>
                </a:cubicBezTo>
                <a:cubicBezTo>
                  <a:pt x="912" y="207"/>
                  <a:pt x="733" y="363"/>
                  <a:pt x="463" y="670"/>
                </a:cubicBezTo>
                <a:cubicBezTo>
                  <a:pt x="319" y="567"/>
                  <a:pt x="238" y="520"/>
                  <a:pt x="109" y="458"/>
                </a:cubicBezTo>
                <a:cubicBezTo>
                  <a:pt x="0" y="559"/>
                  <a:pt x="0" y="559"/>
                  <a:pt x="0" y="559"/>
                </a:cubicBezTo>
                <a:cubicBezTo>
                  <a:pt x="219" y="762"/>
                  <a:pt x="338" y="896"/>
                  <a:pt x="516" y="1106"/>
                </a:cubicBezTo>
                <a:close/>
              </a:path>
            </a:pathLst>
          </a:custGeom>
          <a:solidFill>
            <a:srgbClr val="74CEB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09728" tIns="54864" rIns="109728" bIns="54864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7897" name="Freeform 5"/>
          <p:cNvSpPr/>
          <p:nvPr/>
        </p:nvSpPr>
        <p:spPr bwMode="auto">
          <a:xfrm>
            <a:off x="5371148" y="3428683"/>
            <a:ext cx="276225" cy="236537"/>
          </a:xfrm>
          <a:custGeom>
            <a:avLst/>
            <a:gdLst>
              <a:gd name="T0" fmla="*/ 516 w 1280"/>
              <a:gd name="T1" fmla="*/ 1106 h 1106"/>
              <a:gd name="T2" fmla="*/ 1280 w 1280"/>
              <a:gd name="T3" fmla="*/ 82 h 1106"/>
              <a:gd name="T4" fmla="*/ 1244 w 1280"/>
              <a:gd name="T5" fmla="*/ 0 h 1106"/>
              <a:gd name="T6" fmla="*/ 463 w 1280"/>
              <a:gd name="T7" fmla="*/ 670 h 1106"/>
              <a:gd name="T8" fmla="*/ 109 w 1280"/>
              <a:gd name="T9" fmla="*/ 458 h 1106"/>
              <a:gd name="T10" fmla="*/ 0 w 1280"/>
              <a:gd name="T11" fmla="*/ 559 h 1106"/>
              <a:gd name="T12" fmla="*/ 516 w 1280"/>
              <a:gd name="T13" fmla="*/ 1106 h 110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280"/>
              <a:gd name="T22" fmla="*/ 0 h 1106"/>
              <a:gd name="T23" fmla="*/ 1280 w 1280"/>
              <a:gd name="T24" fmla="*/ 1106 h 110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280" h="1106">
                <a:moveTo>
                  <a:pt x="516" y="1106"/>
                </a:moveTo>
                <a:cubicBezTo>
                  <a:pt x="805" y="588"/>
                  <a:pt x="1006" y="321"/>
                  <a:pt x="1280" y="82"/>
                </a:cubicBezTo>
                <a:cubicBezTo>
                  <a:pt x="1244" y="0"/>
                  <a:pt x="1244" y="0"/>
                  <a:pt x="1244" y="0"/>
                </a:cubicBezTo>
                <a:cubicBezTo>
                  <a:pt x="912" y="207"/>
                  <a:pt x="733" y="363"/>
                  <a:pt x="463" y="670"/>
                </a:cubicBezTo>
                <a:cubicBezTo>
                  <a:pt x="319" y="567"/>
                  <a:pt x="238" y="520"/>
                  <a:pt x="109" y="458"/>
                </a:cubicBezTo>
                <a:cubicBezTo>
                  <a:pt x="0" y="559"/>
                  <a:pt x="0" y="559"/>
                  <a:pt x="0" y="559"/>
                </a:cubicBezTo>
                <a:cubicBezTo>
                  <a:pt x="219" y="762"/>
                  <a:pt x="338" y="896"/>
                  <a:pt x="516" y="1106"/>
                </a:cubicBezTo>
                <a:close/>
              </a:path>
            </a:pathLst>
          </a:custGeom>
          <a:solidFill>
            <a:srgbClr val="74CEB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09728" tIns="54864" rIns="109728" bIns="54864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7901" name="Oval 118"/>
          <p:cNvSpPr>
            <a:spLocks noChangeArrowheads="1"/>
          </p:cNvSpPr>
          <p:nvPr/>
        </p:nvSpPr>
        <p:spPr bwMode="auto">
          <a:xfrm>
            <a:off x="10564813" y="5010150"/>
            <a:ext cx="644525" cy="642938"/>
          </a:xfrm>
          <a:prstGeom prst="ellipse">
            <a:avLst/>
          </a:prstGeom>
          <a:solidFill>
            <a:srgbClr val="76717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lvl1pPr defTabSz="9493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9493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9493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9493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9493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9493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9493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9493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9493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1600">
              <a:solidFill>
                <a:srgbClr val="262626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7902" name="Freeform 620"/>
          <p:cNvSpPr>
            <a:spLocks noEditPoints="1"/>
          </p:cNvSpPr>
          <p:nvPr/>
        </p:nvSpPr>
        <p:spPr bwMode="auto">
          <a:xfrm>
            <a:off x="10723563" y="5183188"/>
            <a:ext cx="327025" cy="285750"/>
          </a:xfrm>
          <a:custGeom>
            <a:avLst/>
            <a:gdLst>
              <a:gd name="T0" fmla="*/ 0 w 282"/>
              <a:gd name="T1" fmla="*/ 0 h 247"/>
              <a:gd name="T2" fmla="*/ 282 w 282"/>
              <a:gd name="T3" fmla="*/ 0 h 247"/>
              <a:gd name="T4" fmla="*/ 282 w 282"/>
              <a:gd name="T5" fmla="*/ 35 h 247"/>
              <a:gd name="T6" fmla="*/ 0 w 282"/>
              <a:gd name="T7" fmla="*/ 35 h 247"/>
              <a:gd name="T8" fmla="*/ 0 w 282"/>
              <a:gd name="T9" fmla="*/ 0 h 247"/>
              <a:gd name="T10" fmla="*/ 53 w 282"/>
              <a:gd name="T11" fmla="*/ 53 h 247"/>
              <a:gd name="T12" fmla="*/ 229 w 282"/>
              <a:gd name="T13" fmla="*/ 53 h 247"/>
              <a:gd name="T14" fmla="*/ 229 w 282"/>
              <a:gd name="T15" fmla="*/ 88 h 247"/>
              <a:gd name="T16" fmla="*/ 53 w 282"/>
              <a:gd name="T17" fmla="*/ 88 h 247"/>
              <a:gd name="T18" fmla="*/ 53 w 282"/>
              <a:gd name="T19" fmla="*/ 53 h 247"/>
              <a:gd name="T20" fmla="*/ 53 w 282"/>
              <a:gd name="T21" fmla="*/ 159 h 247"/>
              <a:gd name="T22" fmla="*/ 229 w 282"/>
              <a:gd name="T23" fmla="*/ 159 h 247"/>
              <a:gd name="T24" fmla="*/ 229 w 282"/>
              <a:gd name="T25" fmla="*/ 194 h 247"/>
              <a:gd name="T26" fmla="*/ 53 w 282"/>
              <a:gd name="T27" fmla="*/ 194 h 247"/>
              <a:gd name="T28" fmla="*/ 53 w 282"/>
              <a:gd name="T29" fmla="*/ 159 h 247"/>
              <a:gd name="T30" fmla="*/ 0 w 282"/>
              <a:gd name="T31" fmla="*/ 106 h 247"/>
              <a:gd name="T32" fmla="*/ 282 w 282"/>
              <a:gd name="T33" fmla="*/ 106 h 247"/>
              <a:gd name="T34" fmla="*/ 282 w 282"/>
              <a:gd name="T35" fmla="*/ 141 h 247"/>
              <a:gd name="T36" fmla="*/ 0 w 282"/>
              <a:gd name="T37" fmla="*/ 141 h 247"/>
              <a:gd name="T38" fmla="*/ 0 w 282"/>
              <a:gd name="T39" fmla="*/ 106 h 247"/>
              <a:gd name="T40" fmla="*/ 0 w 282"/>
              <a:gd name="T41" fmla="*/ 212 h 247"/>
              <a:gd name="T42" fmla="*/ 282 w 282"/>
              <a:gd name="T43" fmla="*/ 212 h 247"/>
              <a:gd name="T44" fmla="*/ 282 w 282"/>
              <a:gd name="T45" fmla="*/ 247 h 247"/>
              <a:gd name="T46" fmla="*/ 0 w 282"/>
              <a:gd name="T47" fmla="*/ 247 h 247"/>
              <a:gd name="T48" fmla="*/ 0 w 282"/>
              <a:gd name="T49" fmla="*/ 212 h 24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w 282"/>
              <a:gd name="T76" fmla="*/ 0 h 247"/>
              <a:gd name="T77" fmla="*/ 282 w 282"/>
              <a:gd name="T78" fmla="*/ 247 h 247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T75" t="T76" r="T77" b="T78"/>
            <a:pathLst>
              <a:path w="282" h="247">
                <a:moveTo>
                  <a:pt x="0" y="0"/>
                </a:moveTo>
                <a:lnTo>
                  <a:pt x="282" y="0"/>
                </a:lnTo>
                <a:lnTo>
                  <a:pt x="282" y="35"/>
                </a:lnTo>
                <a:lnTo>
                  <a:pt x="0" y="35"/>
                </a:lnTo>
                <a:lnTo>
                  <a:pt x="0" y="0"/>
                </a:lnTo>
                <a:close/>
                <a:moveTo>
                  <a:pt x="53" y="53"/>
                </a:moveTo>
                <a:lnTo>
                  <a:pt x="229" y="53"/>
                </a:lnTo>
                <a:lnTo>
                  <a:pt x="229" y="88"/>
                </a:lnTo>
                <a:lnTo>
                  <a:pt x="53" y="88"/>
                </a:lnTo>
                <a:lnTo>
                  <a:pt x="53" y="53"/>
                </a:lnTo>
                <a:close/>
                <a:moveTo>
                  <a:pt x="53" y="159"/>
                </a:moveTo>
                <a:lnTo>
                  <a:pt x="229" y="159"/>
                </a:lnTo>
                <a:lnTo>
                  <a:pt x="229" y="194"/>
                </a:lnTo>
                <a:lnTo>
                  <a:pt x="53" y="194"/>
                </a:lnTo>
                <a:lnTo>
                  <a:pt x="53" y="159"/>
                </a:lnTo>
                <a:close/>
                <a:moveTo>
                  <a:pt x="0" y="106"/>
                </a:moveTo>
                <a:lnTo>
                  <a:pt x="282" y="106"/>
                </a:lnTo>
                <a:lnTo>
                  <a:pt x="282" y="141"/>
                </a:lnTo>
                <a:lnTo>
                  <a:pt x="0" y="141"/>
                </a:lnTo>
                <a:lnTo>
                  <a:pt x="0" y="106"/>
                </a:lnTo>
                <a:close/>
                <a:moveTo>
                  <a:pt x="0" y="212"/>
                </a:moveTo>
                <a:lnTo>
                  <a:pt x="282" y="212"/>
                </a:lnTo>
                <a:lnTo>
                  <a:pt x="282" y="247"/>
                </a:lnTo>
                <a:lnTo>
                  <a:pt x="0" y="247"/>
                </a:lnTo>
                <a:lnTo>
                  <a:pt x="0" y="21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09728" tIns="54864" rIns="109728" bIns="54864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7904" name="Text Placeholder 2"/>
          <p:cNvSpPr txBox="1">
            <a:spLocks noChangeArrowheads="1"/>
          </p:cNvSpPr>
          <p:nvPr/>
        </p:nvSpPr>
        <p:spPr bwMode="auto">
          <a:xfrm>
            <a:off x="5958205" y="2383155"/>
            <a:ext cx="4765675" cy="257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20000"/>
              </a:spcBef>
            </a:pPr>
            <a:r>
              <a:rPr lang="en-US" altLang="zh-CN" sz="14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automobile</a:t>
            </a:r>
            <a:endParaRPr lang="en-US" altLang="zh-CN" sz="14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7905" name="Text Placeholder 2"/>
          <p:cNvSpPr txBox="1">
            <a:spLocks noChangeArrowheads="1"/>
          </p:cNvSpPr>
          <p:nvPr/>
        </p:nvSpPr>
        <p:spPr bwMode="auto">
          <a:xfrm>
            <a:off x="5958205" y="2907030"/>
            <a:ext cx="4765675" cy="257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20000"/>
              </a:spcBef>
            </a:pPr>
            <a:r>
              <a:rPr lang="en-US" altLang="zh-CN" sz="14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housing</a:t>
            </a:r>
            <a:endParaRPr lang="en-US" altLang="zh-CN" sz="14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7906" name="Text Placeholder 2"/>
          <p:cNvSpPr txBox="1">
            <a:spLocks noChangeArrowheads="1"/>
          </p:cNvSpPr>
          <p:nvPr/>
        </p:nvSpPr>
        <p:spPr bwMode="auto">
          <a:xfrm>
            <a:off x="5958205" y="3428683"/>
            <a:ext cx="4765675" cy="257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20000"/>
              </a:spcBef>
            </a:pPr>
            <a:r>
              <a:rPr lang="en-US" altLang="zh-CN" sz="14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A stable income</a:t>
            </a:r>
            <a:endParaRPr lang="en-US" altLang="zh-CN" sz="14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文本框 4"/>
          <p:cNvSpPr txBox="1">
            <a:spLocks noChangeArrowheads="1"/>
          </p:cNvSpPr>
          <p:nvPr/>
        </p:nvSpPr>
        <p:spPr bwMode="auto">
          <a:xfrm>
            <a:off x="3971925" y="1822450"/>
            <a:ext cx="1603375" cy="315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19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zh-CN" altLang="en-US" sz="199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5" name="文本框 34"/>
          <p:cNvSpPr txBox="1">
            <a:spLocks noChangeArrowheads="1"/>
          </p:cNvSpPr>
          <p:nvPr/>
        </p:nvSpPr>
        <p:spPr bwMode="auto">
          <a:xfrm>
            <a:off x="6280944" y="3848100"/>
            <a:ext cx="187642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CANADA</a:t>
            </a:r>
            <a:endParaRPr lang="en-US" altLang="zh-CN" sz="3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6" name="等腰三角形 7"/>
          <p:cNvSpPr>
            <a:spLocks noChangeArrowheads="1"/>
          </p:cNvSpPr>
          <p:nvPr/>
        </p:nvSpPr>
        <p:spPr bwMode="auto">
          <a:xfrm rot="10800000">
            <a:off x="7002463" y="0"/>
            <a:ext cx="3008312" cy="2593975"/>
          </a:xfrm>
          <a:prstGeom prst="triangle">
            <a:avLst>
              <a:gd name="adj" fmla="val 50000"/>
            </a:avLst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8677" name="等腰三角形 37"/>
          <p:cNvSpPr>
            <a:spLocks noChangeArrowheads="1"/>
          </p:cNvSpPr>
          <p:nvPr/>
        </p:nvSpPr>
        <p:spPr bwMode="auto">
          <a:xfrm>
            <a:off x="1452563" y="4264025"/>
            <a:ext cx="3008312" cy="2593975"/>
          </a:xfrm>
          <a:prstGeom prst="triangle">
            <a:avLst>
              <a:gd name="adj" fmla="val 50000"/>
            </a:avLst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8678" name="文本框 38"/>
          <p:cNvSpPr txBox="1">
            <a:spLocks noChangeArrowheads="1"/>
          </p:cNvSpPr>
          <p:nvPr/>
        </p:nvSpPr>
        <p:spPr bwMode="auto">
          <a:xfrm>
            <a:off x="6013450" y="3316288"/>
            <a:ext cx="2411413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3030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THREE</a:t>
            </a:r>
            <a:endParaRPr lang="zh-CN" altLang="en-US" sz="2800">
              <a:solidFill>
                <a:srgbClr val="30302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9" name="直角三角形 13"/>
          <p:cNvSpPr>
            <a:spLocks noChangeArrowheads="1"/>
          </p:cNvSpPr>
          <p:nvPr/>
        </p:nvSpPr>
        <p:spPr bwMode="auto">
          <a:xfrm rot="10800000" flipH="1">
            <a:off x="8499475" y="-9525"/>
            <a:ext cx="1511300" cy="2603500"/>
          </a:xfrm>
          <a:prstGeom prst="rtTriangle">
            <a:avLst/>
          </a:prstGeom>
          <a:solidFill>
            <a:srgbClr val="30302F">
              <a:alpha val="47842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8680" name="直角三角形 39"/>
          <p:cNvSpPr>
            <a:spLocks noChangeArrowheads="1"/>
          </p:cNvSpPr>
          <p:nvPr/>
        </p:nvSpPr>
        <p:spPr bwMode="auto">
          <a:xfrm flipH="1">
            <a:off x="1446213" y="4241800"/>
            <a:ext cx="1512887" cy="2601913"/>
          </a:xfrm>
          <a:prstGeom prst="rtTriangle">
            <a:avLst/>
          </a:prstGeom>
          <a:solidFill>
            <a:srgbClr val="30302F">
              <a:alpha val="47842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组合 6"/>
          <p:cNvGrpSpPr/>
          <p:nvPr/>
        </p:nvGrpSpPr>
        <p:grpSpPr bwMode="auto">
          <a:xfrm>
            <a:off x="0" y="377825"/>
            <a:ext cx="1001713" cy="522288"/>
            <a:chOff x="0" y="0"/>
            <a:chExt cx="1988458" cy="522515"/>
          </a:xfrm>
        </p:grpSpPr>
        <p:sp>
          <p:nvSpPr>
            <p:cNvPr id="29706" name="矩形 3"/>
            <p:cNvSpPr>
              <a:spLocks noChangeArrowheads="1"/>
            </p:cNvSpPr>
            <p:nvPr/>
          </p:nvSpPr>
          <p:spPr bwMode="auto">
            <a:xfrm>
              <a:off x="0" y="0"/>
              <a:ext cx="1988458" cy="522514"/>
            </a:xfrm>
            <a:prstGeom prst="rect">
              <a:avLst/>
            </a:prstGeom>
            <a:solidFill>
              <a:srgbClr val="3EB1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707" name="直角三角形 5"/>
            <p:cNvSpPr>
              <a:spLocks noChangeArrowheads="1"/>
            </p:cNvSpPr>
            <p:nvPr/>
          </p:nvSpPr>
          <p:spPr bwMode="auto">
            <a:xfrm flipH="1">
              <a:off x="0" y="1"/>
              <a:ext cx="1988458" cy="522514"/>
            </a:xfrm>
            <a:prstGeom prst="rtTriangle">
              <a:avLst/>
            </a:prstGeom>
            <a:solidFill>
              <a:srgbClr val="30302F">
                <a:alpha val="4196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9699" name="文本框 8"/>
          <p:cNvSpPr txBox="1">
            <a:spLocks noChangeArrowheads="1"/>
          </p:cNvSpPr>
          <p:nvPr/>
        </p:nvSpPr>
        <p:spPr bwMode="auto">
          <a:xfrm>
            <a:off x="1176338" y="454025"/>
            <a:ext cx="166497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</a:t>
            </a:r>
            <a:r>
              <a:rPr lang="en-US" altLang="zh-CN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NADA</a:t>
            </a:r>
            <a:endParaRPr lang="en-US" altLang="zh-CN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700" name="Freeform 6"/>
          <p:cNvSpPr/>
          <p:nvPr/>
        </p:nvSpPr>
        <p:spPr bwMode="auto">
          <a:xfrm flipH="1">
            <a:off x="0" y="2311400"/>
            <a:ext cx="5605463" cy="4546600"/>
          </a:xfrm>
          <a:custGeom>
            <a:avLst/>
            <a:gdLst>
              <a:gd name="T0" fmla="*/ 0 w 4332"/>
              <a:gd name="T1" fmla="*/ 0 h 3638"/>
              <a:gd name="T2" fmla="*/ 980 w 4332"/>
              <a:gd name="T3" fmla="*/ 256 h 3638"/>
              <a:gd name="T4" fmla="*/ 1963 w 4332"/>
              <a:gd name="T5" fmla="*/ 503 h 3638"/>
              <a:gd name="T6" fmla="*/ 1555 w 4332"/>
              <a:gd name="T7" fmla="*/ 919 h 3638"/>
              <a:gd name="T8" fmla="*/ 4332 w 4332"/>
              <a:gd name="T9" fmla="*/ 3638 h 3638"/>
              <a:gd name="T10" fmla="*/ 3139 w 4332"/>
              <a:gd name="T11" fmla="*/ 3638 h 3638"/>
              <a:gd name="T12" fmla="*/ 2297 w 4332"/>
              <a:gd name="T13" fmla="*/ 2813 h 3638"/>
              <a:gd name="T14" fmla="*/ 2503 w 4332"/>
              <a:gd name="T15" fmla="*/ 2603 h 3638"/>
              <a:gd name="T16" fmla="*/ 2691 w 4332"/>
              <a:gd name="T17" fmla="*/ 2412 h 3638"/>
              <a:gd name="T18" fmla="*/ 2432 w 4332"/>
              <a:gd name="T19" fmla="*/ 2347 h 3638"/>
              <a:gd name="T20" fmla="*/ 1675 w 4332"/>
              <a:gd name="T21" fmla="*/ 2157 h 3638"/>
              <a:gd name="T22" fmla="*/ 1677 w 4332"/>
              <a:gd name="T23" fmla="*/ 2157 h 3638"/>
              <a:gd name="T24" fmla="*/ 1556 w 4332"/>
              <a:gd name="T25" fmla="*/ 2125 h 3638"/>
              <a:gd name="T26" fmla="*/ 953 w 4332"/>
              <a:gd name="T27" fmla="*/ 1536 h 3638"/>
              <a:gd name="T28" fmla="*/ 547 w 4332"/>
              <a:gd name="T29" fmla="*/ 1954 h 3638"/>
              <a:gd name="T30" fmla="*/ 277 w 4332"/>
              <a:gd name="T31" fmla="*/ 977 h 3638"/>
              <a:gd name="T32" fmla="*/ 0 w 4332"/>
              <a:gd name="T33" fmla="*/ 0 h 3638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w 4332"/>
              <a:gd name="T52" fmla="*/ 0 h 3638"/>
              <a:gd name="T53" fmla="*/ 4332 w 4332"/>
              <a:gd name="T54" fmla="*/ 3638 h 3638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T51" t="T52" r="T53" b="T54"/>
            <a:pathLst>
              <a:path w="4332" h="3638">
                <a:moveTo>
                  <a:pt x="0" y="0"/>
                </a:moveTo>
                <a:lnTo>
                  <a:pt x="980" y="256"/>
                </a:lnTo>
                <a:lnTo>
                  <a:pt x="1963" y="503"/>
                </a:lnTo>
                <a:lnTo>
                  <a:pt x="1555" y="919"/>
                </a:lnTo>
                <a:lnTo>
                  <a:pt x="4332" y="3638"/>
                </a:lnTo>
                <a:lnTo>
                  <a:pt x="3139" y="3638"/>
                </a:lnTo>
                <a:lnTo>
                  <a:pt x="2297" y="2813"/>
                </a:lnTo>
                <a:lnTo>
                  <a:pt x="2503" y="2603"/>
                </a:lnTo>
                <a:lnTo>
                  <a:pt x="2691" y="2412"/>
                </a:lnTo>
                <a:lnTo>
                  <a:pt x="2432" y="2347"/>
                </a:lnTo>
                <a:lnTo>
                  <a:pt x="1675" y="2157"/>
                </a:lnTo>
                <a:lnTo>
                  <a:pt x="1677" y="2157"/>
                </a:lnTo>
                <a:lnTo>
                  <a:pt x="1556" y="2125"/>
                </a:lnTo>
                <a:lnTo>
                  <a:pt x="953" y="1536"/>
                </a:lnTo>
                <a:lnTo>
                  <a:pt x="547" y="1954"/>
                </a:lnTo>
                <a:lnTo>
                  <a:pt x="277" y="977"/>
                </a:lnTo>
                <a:lnTo>
                  <a:pt x="0" y="0"/>
                </a:lnTo>
                <a:close/>
              </a:path>
            </a:pathLst>
          </a:custGeom>
          <a:solidFill>
            <a:srgbClr val="74CEB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21920" tIns="60960" rIns="121920" bIns="60960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29701" name="Freeform 7"/>
          <p:cNvSpPr/>
          <p:nvPr/>
        </p:nvSpPr>
        <p:spPr bwMode="auto">
          <a:xfrm flipH="1">
            <a:off x="1938338" y="4946650"/>
            <a:ext cx="2635250" cy="1911350"/>
          </a:xfrm>
          <a:custGeom>
            <a:avLst/>
            <a:gdLst>
              <a:gd name="T0" fmla="*/ 0 w 2037"/>
              <a:gd name="T1" fmla="*/ 0 h 1530"/>
              <a:gd name="T2" fmla="*/ 754 w 2037"/>
              <a:gd name="T3" fmla="*/ 197 h 1530"/>
              <a:gd name="T4" fmla="*/ 1511 w 2037"/>
              <a:gd name="T5" fmla="*/ 388 h 1530"/>
              <a:gd name="T6" fmla="*/ 1197 w 2037"/>
              <a:gd name="T7" fmla="*/ 708 h 1530"/>
              <a:gd name="T8" fmla="*/ 2037 w 2037"/>
              <a:gd name="T9" fmla="*/ 1530 h 1530"/>
              <a:gd name="T10" fmla="*/ 1088 w 2037"/>
              <a:gd name="T11" fmla="*/ 1530 h 1530"/>
              <a:gd name="T12" fmla="*/ 733 w 2037"/>
              <a:gd name="T13" fmla="*/ 1183 h 1530"/>
              <a:gd name="T14" fmla="*/ 421 w 2037"/>
              <a:gd name="T15" fmla="*/ 1505 h 1530"/>
              <a:gd name="T16" fmla="*/ 213 w 2037"/>
              <a:gd name="T17" fmla="*/ 751 h 1530"/>
              <a:gd name="T18" fmla="*/ 0 w 2037"/>
              <a:gd name="T19" fmla="*/ 0 h 1530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037"/>
              <a:gd name="T31" fmla="*/ 0 h 1530"/>
              <a:gd name="T32" fmla="*/ 2037 w 2037"/>
              <a:gd name="T33" fmla="*/ 1530 h 1530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037" h="1530">
                <a:moveTo>
                  <a:pt x="0" y="0"/>
                </a:moveTo>
                <a:lnTo>
                  <a:pt x="754" y="197"/>
                </a:lnTo>
                <a:lnTo>
                  <a:pt x="1511" y="388"/>
                </a:lnTo>
                <a:lnTo>
                  <a:pt x="1197" y="708"/>
                </a:lnTo>
                <a:lnTo>
                  <a:pt x="2037" y="1530"/>
                </a:lnTo>
                <a:lnTo>
                  <a:pt x="1088" y="1530"/>
                </a:lnTo>
                <a:lnTo>
                  <a:pt x="733" y="1183"/>
                </a:lnTo>
                <a:lnTo>
                  <a:pt x="421" y="1505"/>
                </a:lnTo>
                <a:lnTo>
                  <a:pt x="213" y="751"/>
                </a:lnTo>
                <a:lnTo>
                  <a:pt x="0" y="0"/>
                </a:lnTo>
                <a:close/>
              </a:path>
            </a:pathLst>
          </a:custGeom>
          <a:solidFill>
            <a:srgbClr val="2B7D6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21920" tIns="60960" rIns="121920" bIns="60960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29702" name="Title 1"/>
          <p:cNvSpPr txBox="1">
            <a:spLocks noChangeArrowheads="1"/>
          </p:cNvSpPr>
          <p:nvPr/>
        </p:nvSpPr>
        <p:spPr bwMode="auto">
          <a:xfrm>
            <a:off x="6546850" y="2743200"/>
            <a:ext cx="5585460" cy="162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21920" tIns="60960" rIns="121920" bIns="60960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ts val="3340"/>
              </a:lnSpc>
            </a:pPr>
            <a:r>
              <a:rPr lang="en-US" altLang="zh-CN" sz="4200">
                <a:solidFill>
                  <a:schemeClr val="bg1"/>
                </a:solidFill>
                <a:latin typeface="Bebas Neue" panose="020B0606020202050201" pitchFamily="34" charset="0"/>
              </a:rPr>
              <a:t>International</a:t>
            </a:r>
            <a:endParaRPr lang="en-US" altLang="zh-CN" sz="4200">
              <a:solidFill>
                <a:schemeClr val="bg1"/>
              </a:solidFill>
              <a:latin typeface="Bebas Neue" panose="020B0606020202050201" pitchFamily="34" charset="0"/>
            </a:endParaRPr>
          </a:p>
          <a:p>
            <a:pPr eaLnBrk="1" hangingPunct="1">
              <a:lnSpc>
                <a:spcPts val="3340"/>
              </a:lnSpc>
            </a:pPr>
            <a:r>
              <a:rPr lang="en-US" altLang="zh-CN" sz="4200">
                <a:solidFill>
                  <a:srgbClr val="3EB198"/>
                </a:solidFill>
                <a:latin typeface="Bebas Neue" panose="020B0606020202050201" pitchFamily="34" charset="0"/>
              </a:rPr>
              <a:t>Entrepreneurship</a:t>
            </a:r>
            <a:endParaRPr lang="en-US" altLang="zh-CN" sz="4200">
              <a:solidFill>
                <a:srgbClr val="3EB198"/>
              </a:solidFill>
              <a:latin typeface="Bebas Neue" panose="020B0606020202050201" pitchFamily="34" charset="0"/>
            </a:endParaRPr>
          </a:p>
          <a:p>
            <a:pPr eaLnBrk="1" hangingPunct="1">
              <a:lnSpc>
                <a:spcPts val="3340"/>
              </a:lnSpc>
            </a:pPr>
            <a:r>
              <a:rPr lang="en-US" altLang="zh-CN" sz="4200">
                <a:solidFill>
                  <a:schemeClr val="bg1"/>
                </a:solidFill>
                <a:latin typeface="Bebas Neue" panose="020B0606020202050201" pitchFamily="34" charset="0"/>
              </a:rPr>
              <a:t>of CANADA</a:t>
            </a:r>
            <a:endParaRPr lang="en-US" altLang="zh-CN" sz="4200">
              <a:solidFill>
                <a:schemeClr val="bg1"/>
              </a:solidFill>
              <a:latin typeface="Bebas Neue" panose="020B0606020202050201" pitchFamily="34" charset="0"/>
            </a:endParaRPr>
          </a:p>
        </p:txBody>
      </p:sp>
      <p:sp>
        <p:nvSpPr>
          <p:cNvPr id="29703" name="TextBox 20"/>
          <p:cNvSpPr txBox="1">
            <a:spLocks noChangeArrowheads="1"/>
          </p:cNvSpPr>
          <p:nvPr/>
        </p:nvSpPr>
        <p:spPr bwMode="auto">
          <a:xfrm>
            <a:off x="3613150" y="2819400"/>
            <a:ext cx="167005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4800">
                <a:solidFill>
                  <a:srgbClr val="FFFFFF"/>
                </a:solidFill>
                <a:latin typeface="Bebas Neue" panose="020B0606020202050201" pitchFamily="34" charset="0"/>
              </a:rPr>
              <a:t>2018</a:t>
            </a:r>
            <a:endParaRPr lang="en-US" altLang="zh-CN" sz="4800">
              <a:solidFill>
                <a:srgbClr val="FFFFFF"/>
              </a:solidFill>
              <a:latin typeface="Bebas Neue" panose="020B0606020202050201" pitchFamily="34" charset="0"/>
            </a:endParaRPr>
          </a:p>
        </p:txBody>
      </p:sp>
      <p:sp>
        <p:nvSpPr>
          <p:cNvPr id="29704" name="TextBox 21"/>
          <p:cNvSpPr txBox="1">
            <a:spLocks noChangeArrowheads="1"/>
          </p:cNvSpPr>
          <p:nvPr/>
        </p:nvSpPr>
        <p:spPr bwMode="auto">
          <a:xfrm>
            <a:off x="2828925" y="5360988"/>
            <a:ext cx="1670050" cy="6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3700">
                <a:solidFill>
                  <a:srgbClr val="FFFFFF"/>
                </a:solidFill>
                <a:latin typeface="Bebas Neue" panose="020B0606020202050201" pitchFamily="34" charset="0"/>
              </a:rPr>
              <a:t>2017</a:t>
            </a:r>
            <a:endParaRPr lang="en-US" altLang="zh-CN" sz="3700">
              <a:solidFill>
                <a:srgbClr val="FFFFFF"/>
              </a:solidFill>
              <a:latin typeface="Bebas Neue" panose="020B0606020202050201" pitchFamily="34" charset="0"/>
            </a:endParaRPr>
          </a:p>
        </p:txBody>
      </p:sp>
      <p:sp>
        <p:nvSpPr>
          <p:cNvPr id="29705" name="矩形 13"/>
          <p:cNvSpPr>
            <a:spLocks noChangeArrowheads="1"/>
          </p:cNvSpPr>
          <p:nvPr/>
        </p:nvSpPr>
        <p:spPr bwMode="auto">
          <a:xfrm>
            <a:off x="6683375" y="4441825"/>
            <a:ext cx="3472815" cy="516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r" eaLnBrk="1" hangingPunct="1">
              <a:lnSpc>
                <a:spcPct val="120000"/>
              </a:lnSpc>
              <a:spcBef>
                <a:spcPct val="20000"/>
              </a:spcBef>
            </a:pPr>
            <a:r>
              <a:rPr sz="14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sym typeface="Arial" panose="020B0604020202020204" pitchFamily="34" charset="0"/>
              </a:rPr>
              <a:t>Canada is a country with high entrepreneurial spirit.</a:t>
            </a:r>
            <a:endParaRPr sz="14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图片 35"/>
          <p:cNvPicPr>
            <a:picLocks noChangeAspect="1" noChangeArrowheads="1"/>
          </p:cNvPicPr>
          <p:nvPr/>
        </p:nvPicPr>
        <p:blipFill>
          <a:blip r:embed="rId1" cstate="screen"/>
          <a:srcRect/>
          <a:stretch>
            <a:fillRect/>
          </a:stretch>
        </p:blipFill>
        <p:spPr bwMode="auto">
          <a:xfrm>
            <a:off x="6321425" y="1058863"/>
            <a:ext cx="2479675" cy="252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3" name="图片 33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8807450" y="3552825"/>
            <a:ext cx="2497138" cy="250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4" name="图片 3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305550" y="3575050"/>
            <a:ext cx="25019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0725" name="组合 6"/>
          <p:cNvGrpSpPr/>
          <p:nvPr/>
        </p:nvGrpSpPr>
        <p:grpSpPr bwMode="auto">
          <a:xfrm>
            <a:off x="0" y="377825"/>
            <a:ext cx="1001713" cy="522288"/>
            <a:chOff x="0" y="0"/>
            <a:chExt cx="1988458" cy="522515"/>
          </a:xfrm>
        </p:grpSpPr>
        <p:sp>
          <p:nvSpPr>
            <p:cNvPr id="30748" name="矩形 3"/>
            <p:cNvSpPr>
              <a:spLocks noChangeArrowheads="1"/>
            </p:cNvSpPr>
            <p:nvPr/>
          </p:nvSpPr>
          <p:spPr bwMode="auto">
            <a:xfrm>
              <a:off x="0" y="0"/>
              <a:ext cx="1988458" cy="522514"/>
            </a:xfrm>
            <a:prstGeom prst="rect">
              <a:avLst/>
            </a:prstGeom>
            <a:solidFill>
              <a:srgbClr val="3EB1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749" name="直角三角形 5"/>
            <p:cNvSpPr>
              <a:spLocks noChangeArrowheads="1"/>
            </p:cNvSpPr>
            <p:nvPr/>
          </p:nvSpPr>
          <p:spPr bwMode="auto">
            <a:xfrm flipH="1">
              <a:off x="0" y="1"/>
              <a:ext cx="1988458" cy="522514"/>
            </a:xfrm>
            <a:prstGeom prst="rtTriangle">
              <a:avLst/>
            </a:prstGeom>
            <a:solidFill>
              <a:srgbClr val="30302F">
                <a:alpha val="4196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30726" name="文本框 8"/>
          <p:cNvSpPr txBox="1">
            <a:spLocks noChangeArrowheads="1"/>
          </p:cNvSpPr>
          <p:nvPr/>
        </p:nvSpPr>
        <p:spPr bwMode="auto">
          <a:xfrm>
            <a:off x="1176338" y="454025"/>
            <a:ext cx="166497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CANADA</a:t>
            </a:r>
            <a:endParaRPr lang="en-US" altLang="zh-CN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7" name="Rectangle 3@|1FFC:4308095|FBC:16777215|LFC:16777215|LBC:16777215"/>
          <p:cNvSpPr>
            <a:spLocks noChangeArrowheads="1"/>
          </p:cNvSpPr>
          <p:nvPr/>
        </p:nvSpPr>
        <p:spPr bwMode="auto">
          <a:xfrm>
            <a:off x="952500" y="2006600"/>
            <a:ext cx="4624388" cy="36513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3100" b="1">
              <a:solidFill>
                <a:srgbClr val="FFFFFF"/>
              </a:solidFill>
              <a:latin typeface="Roboto Condensed"/>
            </a:endParaRPr>
          </a:p>
        </p:txBody>
      </p:sp>
      <p:sp>
        <p:nvSpPr>
          <p:cNvPr id="30728" name="Rectangle 4@|1FFC:4308095|FBC:16777215|LFC:16777215|LBC:16777215"/>
          <p:cNvSpPr>
            <a:spLocks noChangeArrowheads="1"/>
          </p:cNvSpPr>
          <p:nvPr/>
        </p:nvSpPr>
        <p:spPr bwMode="auto">
          <a:xfrm>
            <a:off x="4638675" y="1077913"/>
            <a:ext cx="938213" cy="938212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3100" b="1">
              <a:solidFill>
                <a:srgbClr val="FFFFFF"/>
              </a:solidFill>
              <a:latin typeface="Roboto Condensed"/>
            </a:endParaRPr>
          </a:p>
        </p:txBody>
      </p:sp>
      <p:sp>
        <p:nvSpPr>
          <p:cNvPr id="30729" name="Rectangle 46@|1FFC:1554685|FBC:16777215|LFC:16777215|LBC:16777215"/>
          <p:cNvSpPr>
            <a:spLocks noChangeArrowheads="1"/>
          </p:cNvSpPr>
          <p:nvPr/>
        </p:nvSpPr>
        <p:spPr bwMode="auto">
          <a:xfrm>
            <a:off x="952500" y="3346450"/>
            <a:ext cx="4624388" cy="36513"/>
          </a:xfrm>
          <a:prstGeom prst="rect">
            <a:avLst/>
          </a:prstGeom>
          <a:solidFill>
            <a:srgbClr val="2B7D6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3100" b="1">
              <a:solidFill>
                <a:srgbClr val="FFFFFF"/>
              </a:solidFill>
              <a:latin typeface="Roboto Condensed"/>
            </a:endParaRPr>
          </a:p>
        </p:txBody>
      </p:sp>
      <p:sp>
        <p:nvSpPr>
          <p:cNvPr id="30730" name="Rectangle 47@|1FFC:1554685|FBC:16777215|LFC:16777215|LBC:16777215"/>
          <p:cNvSpPr>
            <a:spLocks noChangeArrowheads="1"/>
          </p:cNvSpPr>
          <p:nvPr/>
        </p:nvSpPr>
        <p:spPr bwMode="auto">
          <a:xfrm>
            <a:off x="4638675" y="2419350"/>
            <a:ext cx="938213" cy="936625"/>
          </a:xfrm>
          <a:prstGeom prst="rect">
            <a:avLst/>
          </a:prstGeom>
          <a:solidFill>
            <a:srgbClr val="2B7D6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3100" b="1">
              <a:solidFill>
                <a:srgbClr val="FFFFFF"/>
              </a:solidFill>
              <a:latin typeface="Roboto Condensed"/>
            </a:endParaRPr>
          </a:p>
        </p:txBody>
      </p:sp>
      <p:sp>
        <p:nvSpPr>
          <p:cNvPr id="30731" name="Rectangle 51@|1FFC:14657585|FBC:16777215|LFC:16777215|LBC:16777215"/>
          <p:cNvSpPr>
            <a:spLocks noChangeArrowheads="1"/>
          </p:cNvSpPr>
          <p:nvPr/>
        </p:nvSpPr>
        <p:spPr bwMode="auto">
          <a:xfrm>
            <a:off x="952500" y="4686300"/>
            <a:ext cx="4624388" cy="36513"/>
          </a:xfrm>
          <a:prstGeom prst="rect">
            <a:avLst/>
          </a:prstGeom>
          <a:solidFill>
            <a:srgbClr val="76717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3100" b="1">
              <a:solidFill>
                <a:srgbClr val="FFFFFF"/>
              </a:solidFill>
              <a:latin typeface="Roboto Condensed"/>
            </a:endParaRPr>
          </a:p>
        </p:txBody>
      </p:sp>
      <p:sp>
        <p:nvSpPr>
          <p:cNvPr id="30732" name="Rectangle 52@|1FFC:14657585|FBC:16777215|LFC:16777215|LBC:16777215"/>
          <p:cNvSpPr>
            <a:spLocks noChangeArrowheads="1"/>
          </p:cNvSpPr>
          <p:nvPr/>
        </p:nvSpPr>
        <p:spPr bwMode="auto">
          <a:xfrm>
            <a:off x="4638675" y="3759200"/>
            <a:ext cx="938213" cy="938213"/>
          </a:xfrm>
          <a:prstGeom prst="rect">
            <a:avLst/>
          </a:prstGeom>
          <a:solidFill>
            <a:srgbClr val="76717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3100" b="1">
              <a:solidFill>
                <a:srgbClr val="FFFFFF"/>
              </a:solidFill>
              <a:latin typeface="Roboto Condensed"/>
            </a:endParaRPr>
          </a:p>
        </p:txBody>
      </p:sp>
      <p:sp>
        <p:nvSpPr>
          <p:cNvPr id="30733" name="Rectangle 56@|1FFC:2381804|FBC:16777215|LFC:16777215|LBC:16777215"/>
          <p:cNvSpPr>
            <a:spLocks noChangeArrowheads="1"/>
          </p:cNvSpPr>
          <p:nvPr/>
        </p:nvSpPr>
        <p:spPr bwMode="auto">
          <a:xfrm>
            <a:off x="952500" y="6027738"/>
            <a:ext cx="4624388" cy="36512"/>
          </a:xfrm>
          <a:prstGeom prst="rect">
            <a:avLst/>
          </a:prstGeom>
          <a:solidFill>
            <a:srgbClr val="74CEB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3100" b="1">
              <a:solidFill>
                <a:srgbClr val="FFFFFF"/>
              </a:solidFill>
              <a:latin typeface="Roboto Condensed"/>
            </a:endParaRPr>
          </a:p>
        </p:txBody>
      </p:sp>
      <p:sp>
        <p:nvSpPr>
          <p:cNvPr id="30734" name="Rectangle 57@|1FFC:2381804|FBC:16777215|LFC:16777215|LBC:16777215"/>
          <p:cNvSpPr>
            <a:spLocks noChangeArrowheads="1"/>
          </p:cNvSpPr>
          <p:nvPr/>
        </p:nvSpPr>
        <p:spPr bwMode="auto">
          <a:xfrm>
            <a:off x="4638675" y="5099050"/>
            <a:ext cx="938213" cy="938213"/>
          </a:xfrm>
          <a:prstGeom prst="rect">
            <a:avLst/>
          </a:prstGeom>
          <a:solidFill>
            <a:srgbClr val="74CEB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3100" b="1">
              <a:solidFill>
                <a:srgbClr val="FFFFFF"/>
              </a:solidFill>
              <a:latin typeface="Roboto Condensed"/>
            </a:endParaRPr>
          </a:p>
        </p:txBody>
      </p:sp>
      <p:sp>
        <p:nvSpPr>
          <p:cNvPr id="30735" name="Freeform 139"/>
          <p:cNvSpPr>
            <a:spLocks noChangeAspect="1" noEditPoints="1"/>
          </p:cNvSpPr>
          <p:nvPr/>
        </p:nvSpPr>
        <p:spPr bwMode="auto">
          <a:xfrm>
            <a:off x="4826000" y="1266825"/>
            <a:ext cx="563563" cy="561975"/>
          </a:xfrm>
          <a:custGeom>
            <a:avLst/>
            <a:gdLst>
              <a:gd name="T0" fmla="*/ 68 w 68"/>
              <a:gd name="T1" fmla="*/ 34 h 68"/>
              <a:gd name="T2" fmla="*/ 34 w 68"/>
              <a:gd name="T3" fmla="*/ 68 h 68"/>
              <a:gd name="T4" fmla="*/ 0 w 68"/>
              <a:gd name="T5" fmla="*/ 34 h 68"/>
              <a:gd name="T6" fmla="*/ 34 w 68"/>
              <a:gd name="T7" fmla="*/ 0 h 68"/>
              <a:gd name="T8" fmla="*/ 68 w 68"/>
              <a:gd name="T9" fmla="*/ 34 h 68"/>
              <a:gd name="T10" fmla="*/ 66 w 68"/>
              <a:gd name="T11" fmla="*/ 34 h 68"/>
              <a:gd name="T12" fmla="*/ 34 w 68"/>
              <a:gd name="T13" fmla="*/ 1 h 68"/>
              <a:gd name="T14" fmla="*/ 1 w 68"/>
              <a:gd name="T15" fmla="*/ 34 h 68"/>
              <a:gd name="T16" fmla="*/ 34 w 68"/>
              <a:gd name="T17" fmla="*/ 66 h 68"/>
              <a:gd name="T18" fmla="*/ 66 w 68"/>
              <a:gd name="T19" fmla="*/ 34 h 68"/>
              <a:gd name="T20" fmla="*/ 7 w 68"/>
              <a:gd name="T21" fmla="*/ 22 h 68"/>
              <a:gd name="T22" fmla="*/ 21 w 68"/>
              <a:gd name="T23" fmla="*/ 60 h 68"/>
              <a:gd name="T24" fmla="*/ 5 w 68"/>
              <a:gd name="T25" fmla="*/ 34 h 68"/>
              <a:gd name="T26" fmla="*/ 7 w 68"/>
              <a:gd name="T27" fmla="*/ 22 h 68"/>
              <a:gd name="T28" fmla="*/ 51 w 68"/>
              <a:gd name="T29" fmla="*/ 42 h 68"/>
              <a:gd name="T30" fmla="*/ 48 w 68"/>
              <a:gd name="T31" fmla="*/ 51 h 68"/>
              <a:gd name="T32" fmla="*/ 38 w 68"/>
              <a:gd name="T33" fmla="*/ 20 h 68"/>
              <a:gd name="T34" fmla="*/ 41 w 68"/>
              <a:gd name="T35" fmla="*/ 20 h 68"/>
              <a:gd name="T36" fmla="*/ 41 w 68"/>
              <a:gd name="T37" fmla="*/ 17 h 68"/>
              <a:gd name="T38" fmla="*/ 33 w 68"/>
              <a:gd name="T39" fmla="*/ 18 h 68"/>
              <a:gd name="T40" fmla="*/ 25 w 68"/>
              <a:gd name="T41" fmla="*/ 17 h 68"/>
              <a:gd name="T42" fmla="*/ 25 w 68"/>
              <a:gd name="T43" fmla="*/ 20 h 68"/>
              <a:gd name="T44" fmla="*/ 28 w 68"/>
              <a:gd name="T45" fmla="*/ 20 h 68"/>
              <a:gd name="T46" fmla="*/ 33 w 68"/>
              <a:gd name="T47" fmla="*/ 32 h 68"/>
              <a:gd name="T48" fmla="*/ 27 w 68"/>
              <a:gd name="T49" fmla="*/ 52 h 68"/>
              <a:gd name="T50" fmla="*/ 16 w 68"/>
              <a:gd name="T51" fmla="*/ 20 h 68"/>
              <a:gd name="T52" fmla="*/ 19 w 68"/>
              <a:gd name="T53" fmla="*/ 20 h 68"/>
              <a:gd name="T54" fmla="*/ 19 w 68"/>
              <a:gd name="T55" fmla="*/ 17 h 68"/>
              <a:gd name="T56" fmla="*/ 11 w 68"/>
              <a:gd name="T57" fmla="*/ 18 h 68"/>
              <a:gd name="T58" fmla="*/ 9 w 68"/>
              <a:gd name="T59" fmla="*/ 18 h 68"/>
              <a:gd name="T60" fmla="*/ 34 w 68"/>
              <a:gd name="T61" fmla="*/ 5 h 68"/>
              <a:gd name="T62" fmla="*/ 53 w 68"/>
              <a:gd name="T63" fmla="*/ 12 h 68"/>
              <a:gd name="T64" fmla="*/ 53 w 68"/>
              <a:gd name="T65" fmla="*/ 12 h 68"/>
              <a:gd name="T66" fmla="*/ 48 w 68"/>
              <a:gd name="T67" fmla="*/ 17 h 68"/>
              <a:gd name="T68" fmla="*/ 51 w 68"/>
              <a:gd name="T69" fmla="*/ 24 h 68"/>
              <a:gd name="T70" fmla="*/ 53 w 68"/>
              <a:gd name="T71" fmla="*/ 32 h 68"/>
              <a:gd name="T72" fmla="*/ 51 w 68"/>
              <a:gd name="T73" fmla="*/ 42 h 68"/>
              <a:gd name="T74" fmla="*/ 43 w 68"/>
              <a:gd name="T75" fmla="*/ 61 h 68"/>
              <a:gd name="T76" fmla="*/ 43 w 68"/>
              <a:gd name="T77" fmla="*/ 61 h 68"/>
              <a:gd name="T78" fmla="*/ 34 w 68"/>
              <a:gd name="T79" fmla="*/ 63 h 68"/>
              <a:gd name="T80" fmla="*/ 26 w 68"/>
              <a:gd name="T81" fmla="*/ 62 h 68"/>
              <a:gd name="T82" fmla="*/ 34 w 68"/>
              <a:gd name="T83" fmla="*/ 36 h 68"/>
              <a:gd name="T84" fmla="*/ 43 w 68"/>
              <a:gd name="T85" fmla="*/ 61 h 68"/>
              <a:gd name="T86" fmla="*/ 63 w 68"/>
              <a:gd name="T87" fmla="*/ 34 h 68"/>
              <a:gd name="T88" fmla="*/ 48 w 68"/>
              <a:gd name="T89" fmla="*/ 59 h 68"/>
              <a:gd name="T90" fmla="*/ 57 w 68"/>
              <a:gd name="T91" fmla="*/ 33 h 68"/>
              <a:gd name="T92" fmla="*/ 60 w 68"/>
              <a:gd name="T93" fmla="*/ 23 h 68"/>
              <a:gd name="T94" fmla="*/ 59 w 68"/>
              <a:gd name="T95" fmla="*/ 20 h 68"/>
              <a:gd name="T96" fmla="*/ 63 w 68"/>
              <a:gd name="T97" fmla="*/ 34 h 68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w 68"/>
              <a:gd name="T148" fmla="*/ 0 h 68"/>
              <a:gd name="T149" fmla="*/ 68 w 68"/>
              <a:gd name="T150" fmla="*/ 68 h 68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T147" t="T148" r="T149" b="T150"/>
            <a:pathLst>
              <a:path w="68" h="68">
                <a:moveTo>
                  <a:pt x="68" y="34"/>
                </a:moveTo>
                <a:cubicBezTo>
                  <a:pt x="68" y="52"/>
                  <a:pt x="53" y="68"/>
                  <a:pt x="34" y="68"/>
                </a:cubicBezTo>
                <a:cubicBezTo>
                  <a:pt x="15" y="68"/>
                  <a:pt x="0" y="52"/>
                  <a:pt x="0" y="34"/>
                </a:cubicBezTo>
                <a:cubicBezTo>
                  <a:pt x="0" y="15"/>
                  <a:pt x="15" y="0"/>
                  <a:pt x="34" y="0"/>
                </a:cubicBezTo>
                <a:cubicBezTo>
                  <a:pt x="53" y="0"/>
                  <a:pt x="68" y="15"/>
                  <a:pt x="68" y="34"/>
                </a:cubicBezTo>
                <a:close/>
                <a:moveTo>
                  <a:pt x="66" y="34"/>
                </a:moveTo>
                <a:cubicBezTo>
                  <a:pt x="66" y="16"/>
                  <a:pt x="52" y="1"/>
                  <a:pt x="34" y="1"/>
                </a:cubicBezTo>
                <a:cubicBezTo>
                  <a:pt x="16" y="1"/>
                  <a:pt x="1" y="16"/>
                  <a:pt x="1" y="34"/>
                </a:cubicBezTo>
                <a:cubicBezTo>
                  <a:pt x="1" y="52"/>
                  <a:pt x="16" y="66"/>
                  <a:pt x="34" y="66"/>
                </a:cubicBezTo>
                <a:cubicBezTo>
                  <a:pt x="52" y="66"/>
                  <a:pt x="66" y="52"/>
                  <a:pt x="66" y="34"/>
                </a:cubicBezTo>
                <a:close/>
                <a:moveTo>
                  <a:pt x="7" y="22"/>
                </a:moveTo>
                <a:cubicBezTo>
                  <a:pt x="21" y="60"/>
                  <a:pt x="21" y="60"/>
                  <a:pt x="21" y="60"/>
                </a:cubicBezTo>
                <a:cubicBezTo>
                  <a:pt x="11" y="55"/>
                  <a:pt x="5" y="45"/>
                  <a:pt x="5" y="34"/>
                </a:cubicBezTo>
                <a:cubicBezTo>
                  <a:pt x="5" y="29"/>
                  <a:pt x="5" y="25"/>
                  <a:pt x="7" y="22"/>
                </a:cubicBezTo>
                <a:close/>
                <a:moveTo>
                  <a:pt x="51" y="42"/>
                </a:moveTo>
                <a:cubicBezTo>
                  <a:pt x="48" y="51"/>
                  <a:pt x="48" y="51"/>
                  <a:pt x="48" y="51"/>
                </a:cubicBezTo>
                <a:cubicBezTo>
                  <a:pt x="38" y="20"/>
                  <a:pt x="38" y="20"/>
                  <a:pt x="38" y="20"/>
                </a:cubicBezTo>
                <a:cubicBezTo>
                  <a:pt x="38" y="20"/>
                  <a:pt x="40" y="20"/>
                  <a:pt x="41" y="20"/>
                </a:cubicBezTo>
                <a:cubicBezTo>
                  <a:pt x="43" y="20"/>
                  <a:pt x="43" y="17"/>
                  <a:pt x="41" y="17"/>
                </a:cubicBezTo>
                <a:cubicBezTo>
                  <a:pt x="36" y="18"/>
                  <a:pt x="33" y="18"/>
                  <a:pt x="33" y="18"/>
                </a:cubicBezTo>
                <a:cubicBezTo>
                  <a:pt x="33" y="18"/>
                  <a:pt x="30" y="18"/>
                  <a:pt x="25" y="17"/>
                </a:cubicBezTo>
                <a:cubicBezTo>
                  <a:pt x="24" y="17"/>
                  <a:pt x="24" y="20"/>
                  <a:pt x="25" y="20"/>
                </a:cubicBezTo>
                <a:cubicBezTo>
                  <a:pt x="27" y="20"/>
                  <a:pt x="28" y="20"/>
                  <a:pt x="28" y="20"/>
                </a:cubicBezTo>
                <a:cubicBezTo>
                  <a:pt x="33" y="32"/>
                  <a:pt x="33" y="32"/>
                  <a:pt x="33" y="32"/>
                </a:cubicBezTo>
                <a:cubicBezTo>
                  <a:pt x="27" y="52"/>
                  <a:pt x="27" y="52"/>
                  <a:pt x="27" y="52"/>
                </a:cubicBezTo>
                <a:cubicBezTo>
                  <a:pt x="16" y="20"/>
                  <a:pt x="16" y="20"/>
                  <a:pt x="16" y="20"/>
                </a:cubicBezTo>
                <a:cubicBezTo>
                  <a:pt x="16" y="20"/>
                  <a:pt x="18" y="20"/>
                  <a:pt x="19" y="20"/>
                </a:cubicBezTo>
                <a:cubicBezTo>
                  <a:pt x="21" y="20"/>
                  <a:pt x="21" y="17"/>
                  <a:pt x="19" y="17"/>
                </a:cubicBezTo>
                <a:cubicBezTo>
                  <a:pt x="14" y="18"/>
                  <a:pt x="11" y="18"/>
                  <a:pt x="11" y="18"/>
                </a:cubicBezTo>
                <a:cubicBezTo>
                  <a:pt x="11" y="18"/>
                  <a:pt x="10" y="18"/>
                  <a:pt x="9" y="18"/>
                </a:cubicBezTo>
                <a:cubicBezTo>
                  <a:pt x="15" y="10"/>
                  <a:pt x="24" y="5"/>
                  <a:pt x="34" y="5"/>
                </a:cubicBezTo>
                <a:cubicBezTo>
                  <a:pt x="41" y="5"/>
                  <a:pt x="48" y="7"/>
                  <a:pt x="53" y="12"/>
                </a:cubicBezTo>
                <a:cubicBezTo>
                  <a:pt x="53" y="12"/>
                  <a:pt x="53" y="12"/>
                  <a:pt x="53" y="12"/>
                </a:cubicBezTo>
                <a:cubicBezTo>
                  <a:pt x="50" y="12"/>
                  <a:pt x="48" y="15"/>
                  <a:pt x="48" y="17"/>
                </a:cubicBezTo>
                <a:cubicBezTo>
                  <a:pt x="48" y="20"/>
                  <a:pt x="50" y="22"/>
                  <a:pt x="51" y="24"/>
                </a:cubicBezTo>
                <a:cubicBezTo>
                  <a:pt x="52" y="26"/>
                  <a:pt x="53" y="29"/>
                  <a:pt x="53" y="32"/>
                </a:cubicBezTo>
                <a:cubicBezTo>
                  <a:pt x="53" y="35"/>
                  <a:pt x="52" y="38"/>
                  <a:pt x="51" y="42"/>
                </a:cubicBezTo>
                <a:close/>
                <a:moveTo>
                  <a:pt x="43" y="61"/>
                </a:moveTo>
                <a:cubicBezTo>
                  <a:pt x="43" y="61"/>
                  <a:pt x="43" y="61"/>
                  <a:pt x="43" y="61"/>
                </a:cubicBezTo>
                <a:cubicBezTo>
                  <a:pt x="40" y="62"/>
                  <a:pt x="37" y="63"/>
                  <a:pt x="34" y="63"/>
                </a:cubicBezTo>
                <a:cubicBezTo>
                  <a:pt x="31" y="63"/>
                  <a:pt x="28" y="62"/>
                  <a:pt x="26" y="62"/>
                </a:cubicBezTo>
                <a:cubicBezTo>
                  <a:pt x="34" y="36"/>
                  <a:pt x="34" y="36"/>
                  <a:pt x="34" y="36"/>
                </a:cubicBezTo>
                <a:lnTo>
                  <a:pt x="43" y="61"/>
                </a:lnTo>
                <a:close/>
                <a:moveTo>
                  <a:pt x="63" y="34"/>
                </a:moveTo>
                <a:cubicBezTo>
                  <a:pt x="63" y="44"/>
                  <a:pt x="57" y="54"/>
                  <a:pt x="48" y="59"/>
                </a:cubicBezTo>
                <a:cubicBezTo>
                  <a:pt x="57" y="33"/>
                  <a:pt x="57" y="33"/>
                  <a:pt x="57" y="33"/>
                </a:cubicBezTo>
                <a:cubicBezTo>
                  <a:pt x="59" y="29"/>
                  <a:pt x="60" y="26"/>
                  <a:pt x="60" y="23"/>
                </a:cubicBezTo>
                <a:cubicBezTo>
                  <a:pt x="60" y="22"/>
                  <a:pt x="60" y="21"/>
                  <a:pt x="59" y="20"/>
                </a:cubicBezTo>
                <a:cubicBezTo>
                  <a:pt x="62" y="24"/>
                  <a:pt x="63" y="29"/>
                  <a:pt x="63" y="3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21682" tIns="60841" rIns="121682" bIns="60841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0736" name="Freeform 157"/>
          <p:cNvSpPr>
            <a:spLocks noEditPoints="1"/>
          </p:cNvSpPr>
          <p:nvPr/>
        </p:nvSpPr>
        <p:spPr bwMode="auto">
          <a:xfrm>
            <a:off x="4892675" y="2624138"/>
            <a:ext cx="430213" cy="527050"/>
          </a:xfrm>
          <a:custGeom>
            <a:avLst/>
            <a:gdLst>
              <a:gd name="T0" fmla="*/ 41 w 41"/>
              <a:gd name="T1" fmla="*/ 44 h 50"/>
              <a:gd name="T2" fmla="*/ 35 w 41"/>
              <a:gd name="T3" fmla="*/ 50 h 50"/>
              <a:gd name="T4" fmla="*/ 5 w 41"/>
              <a:gd name="T5" fmla="*/ 50 h 50"/>
              <a:gd name="T6" fmla="*/ 0 w 41"/>
              <a:gd name="T7" fmla="*/ 44 h 50"/>
              <a:gd name="T8" fmla="*/ 0 w 41"/>
              <a:gd name="T9" fmla="*/ 5 h 50"/>
              <a:gd name="T10" fmla="*/ 5 w 41"/>
              <a:gd name="T11" fmla="*/ 0 h 50"/>
              <a:gd name="T12" fmla="*/ 35 w 41"/>
              <a:gd name="T13" fmla="*/ 0 h 50"/>
              <a:gd name="T14" fmla="*/ 41 w 41"/>
              <a:gd name="T15" fmla="*/ 5 h 50"/>
              <a:gd name="T16" fmla="*/ 41 w 41"/>
              <a:gd name="T17" fmla="*/ 44 h 50"/>
              <a:gd name="T18" fmla="*/ 36 w 41"/>
              <a:gd name="T19" fmla="*/ 5 h 50"/>
              <a:gd name="T20" fmla="*/ 35 w 41"/>
              <a:gd name="T21" fmla="*/ 4 h 50"/>
              <a:gd name="T22" fmla="*/ 5 w 41"/>
              <a:gd name="T23" fmla="*/ 4 h 50"/>
              <a:gd name="T24" fmla="*/ 4 w 41"/>
              <a:gd name="T25" fmla="*/ 5 h 50"/>
              <a:gd name="T26" fmla="*/ 4 w 41"/>
              <a:gd name="T27" fmla="*/ 40 h 50"/>
              <a:gd name="T28" fmla="*/ 5 w 41"/>
              <a:gd name="T29" fmla="*/ 41 h 50"/>
              <a:gd name="T30" fmla="*/ 35 w 41"/>
              <a:gd name="T31" fmla="*/ 41 h 50"/>
              <a:gd name="T32" fmla="*/ 36 w 41"/>
              <a:gd name="T33" fmla="*/ 40 h 50"/>
              <a:gd name="T34" fmla="*/ 36 w 41"/>
              <a:gd name="T35" fmla="*/ 5 h 50"/>
              <a:gd name="T36" fmla="*/ 20 w 41"/>
              <a:gd name="T37" fmla="*/ 43 h 50"/>
              <a:gd name="T38" fmla="*/ 18 w 41"/>
              <a:gd name="T39" fmla="*/ 45 h 50"/>
              <a:gd name="T40" fmla="*/ 20 w 41"/>
              <a:gd name="T41" fmla="*/ 48 h 50"/>
              <a:gd name="T42" fmla="*/ 23 w 41"/>
              <a:gd name="T43" fmla="*/ 45 h 50"/>
              <a:gd name="T44" fmla="*/ 20 w 41"/>
              <a:gd name="T45" fmla="*/ 43 h 5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50"/>
              <a:gd name="T71" fmla="*/ 41 w 41"/>
              <a:gd name="T72" fmla="*/ 50 h 5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50">
                <a:moveTo>
                  <a:pt x="41" y="44"/>
                </a:moveTo>
                <a:cubicBezTo>
                  <a:pt x="41" y="47"/>
                  <a:pt x="38" y="50"/>
                  <a:pt x="35" y="50"/>
                </a:cubicBezTo>
                <a:cubicBezTo>
                  <a:pt x="5" y="50"/>
                  <a:pt x="5" y="50"/>
                  <a:pt x="5" y="50"/>
                </a:cubicBezTo>
                <a:cubicBezTo>
                  <a:pt x="2" y="50"/>
                  <a:pt x="0" y="47"/>
                  <a:pt x="0" y="44"/>
                </a:cubicBezTo>
                <a:cubicBezTo>
                  <a:pt x="0" y="5"/>
                  <a:pt x="0" y="5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35" y="0"/>
                  <a:pt x="35" y="0"/>
                  <a:pt x="35" y="0"/>
                </a:cubicBezTo>
                <a:cubicBezTo>
                  <a:pt x="38" y="0"/>
                  <a:pt x="41" y="2"/>
                  <a:pt x="41" y="5"/>
                </a:cubicBezTo>
                <a:lnTo>
                  <a:pt x="41" y="44"/>
                </a:lnTo>
                <a:close/>
                <a:moveTo>
                  <a:pt x="36" y="5"/>
                </a:moveTo>
                <a:cubicBezTo>
                  <a:pt x="36" y="5"/>
                  <a:pt x="36" y="4"/>
                  <a:pt x="35" y="4"/>
                </a:cubicBezTo>
                <a:cubicBezTo>
                  <a:pt x="5" y="4"/>
                  <a:pt x="5" y="4"/>
                  <a:pt x="5" y="4"/>
                </a:cubicBezTo>
                <a:cubicBezTo>
                  <a:pt x="5" y="4"/>
                  <a:pt x="4" y="5"/>
                  <a:pt x="4" y="5"/>
                </a:cubicBezTo>
                <a:cubicBezTo>
                  <a:pt x="4" y="40"/>
                  <a:pt x="4" y="40"/>
                  <a:pt x="4" y="40"/>
                </a:cubicBezTo>
                <a:cubicBezTo>
                  <a:pt x="4" y="40"/>
                  <a:pt x="5" y="41"/>
                  <a:pt x="5" y="41"/>
                </a:cubicBezTo>
                <a:cubicBezTo>
                  <a:pt x="35" y="41"/>
                  <a:pt x="35" y="41"/>
                  <a:pt x="35" y="41"/>
                </a:cubicBezTo>
                <a:cubicBezTo>
                  <a:pt x="36" y="41"/>
                  <a:pt x="36" y="40"/>
                  <a:pt x="36" y="40"/>
                </a:cubicBezTo>
                <a:lnTo>
                  <a:pt x="36" y="5"/>
                </a:lnTo>
                <a:close/>
                <a:moveTo>
                  <a:pt x="20" y="43"/>
                </a:moveTo>
                <a:cubicBezTo>
                  <a:pt x="19" y="43"/>
                  <a:pt x="18" y="44"/>
                  <a:pt x="18" y="45"/>
                </a:cubicBezTo>
                <a:cubicBezTo>
                  <a:pt x="18" y="46"/>
                  <a:pt x="19" y="48"/>
                  <a:pt x="20" y="48"/>
                </a:cubicBezTo>
                <a:cubicBezTo>
                  <a:pt x="22" y="48"/>
                  <a:pt x="23" y="46"/>
                  <a:pt x="23" y="45"/>
                </a:cubicBezTo>
                <a:cubicBezTo>
                  <a:pt x="23" y="44"/>
                  <a:pt x="22" y="43"/>
                  <a:pt x="20" y="4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21682" tIns="60841" rIns="121682" bIns="60841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0737" name="Freeform 158"/>
          <p:cNvSpPr>
            <a:spLocks noEditPoints="1"/>
          </p:cNvSpPr>
          <p:nvPr/>
        </p:nvSpPr>
        <p:spPr bwMode="auto">
          <a:xfrm>
            <a:off x="4846638" y="4003675"/>
            <a:ext cx="522287" cy="447675"/>
          </a:xfrm>
          <a:custGeom>
            <a:avLst/>
            <a:gdLst>
              <a:gd name="T0" fmla="*/ 68 w 68"/>
              <a:gd name="T1" fmla="*/ 30 h 58"/>
              <a:gd name="T2" fmla="*/ 0 w 68"/>
              <a:gd name="T3" fmla="*/ 30 h 58"/>
              <a:gd name="T4" fmla="*/ 0 w 68"/>
              <a:gd name="T5" fmla="*/ 15 h 58"/>
              <a:gd name="T6" fmla="*/ 7 w 68"/>
              <a:gd name="T7" fmla="*/ 9 h 58"/>
              <a:gd name="T8" fmla="*/ 20 w 68"/>
              <a:gd name="T9" fmla="*/ 9 h 58"/>
              <a:gd name="T10" fmla="*/ 20 w 68"/>
              <a:gd name="T11" fmla="*/ 3 h 58"/>
              <a:gd name="T12" fmla="*/ 24 w 68"/>
              <a:gd name="T13" fmla="*/ 0 h 58"/>
              <a:gd name="T14" fmla="*/ 45 w 68"/>
              <a:gd name="T15" fmla="*/ 0 h 58"/>
              <a:gd name="T16" fmla="*/ 49 w 68"/>
              <a:gd name="T17" fmla="*/ 3 h 58"/>
              <a:gd name="T18" fmla="*/ 49 w 68"/>
              <a:gd name="T19" fmla="*/ 9 h 58"/>
              <a:gd name="T20" fmla="*/ 62 w 68"/>
              <a:gd name="T21" fmla="*/ 9 h 58"/>
              <a:gd name="T22" fmla="*/ 68 w 68"/>
              <a:gd name="T23" fmla="*/ 15 h 58"/>
              <a:gd name="T24" fmla="*/ 68 w 68"/>
              <a:gd name="T25" fmla="*/ 30 h 58"/>
              <a:gd name="T26" fmla="*/ 68 w 68"/>
              <a:gd name="T27" fmla="*/ 52 h 58"/>
              <a:gd name="T28" fmla="*/ 62 w 68"/>
              <a:gd name="T29" fmla="*/ 58 h 58"/>
              <a:gd name="T30" fmla="*/ 7 w 68"/>
              <a:gd name="T31" fmla="*/ 58 h 58"/>
              <a:gd name="T32" fmla="*/ 0 w 68"/>
              <a:gd name="T33" fmla="*/ 52 h 58"/>
              <a:gd name="T34" fmla="*/ 0 w 68"/>
              <a:gd name="T35" fmla="*/ 34 h 58"/>
              <a:gd name="T36" fmla="*/ 26 w 68"/>
              <a:gd name="T37" fmla="*/ 34 h 58"/>
              <a:gd name="T38" fmla="*/ 26 w 68"/>
              <a:gd name="T39" fmla="*/ 40 h 58"/>
              <a:gd name="T40" fmla="*/ 28 w 68"/>
              <a:gd name="T41" fmla="*/ 42 h 58"/>
              <a:gd name="T42" fmla="*/ 41 w 68"/>
              <a:gd name="T43" fmla="*/ 42 h 58"/>
              <a:gd name="T44" fmla="*/ 43 w 68"/>
              <a:gd name="T45" fmla="*/ 40 h 58"/>
              <a:gd name="T46" fmla="*/ 43 w 68"/>
              <a:gd name="T47" fmla="*/ 34 h 58"/>
              <a:gd name="T48" fmla="*/ 68 w 68"/>
              <a:gd name="T49" fmla="*/ 34 h 58"/>
              <a:gd name="T50" fmla="*/ 68 w 68"/>
              <a:gd name="T51" fmla="*/ 52 h 58"/>
              <a:gd name="T52" fmla="*/ 44 w 68"/>
              <a:gd name="T53" fmla="*/ 9 h 58"/>
              <a:gd name="T54" fmla="*/ 44 w 68"/>
              <a:gd name="T55" fmla="*/ 5 h 58"/>
              <a:gd name="T56" fmla="*/ 25 w 68"/>
              <a:gd name="T57" fmla="*/ 5 h 58"/>
              <a:gd name="T58" fmla="*/ 25 w 68"/>
              <a:gd name="T59" fmla="*/ 9 h 58"/>
              <a:gd name="T60" fmla="*/ 44 w 68"/>
              <a:gd name="T61" fmla="*/ 9 h 58"/>
              <a:gd name="T62" fmla="*/ 39 w 68"/>
              <a:gd name="T63" fmla="*/ 39 h 58"/>
              <a:gd name="T64" fmla="*/ 30 w 68"/>
              <a:gd name="T65" fmla="*/ 39 h 58"/>
              <a:gd name="T66" fmla="*/ 30 w 68"/>
              <a:gd name="T67" fmla="*/ 34 h 58"/>
              <a:gd name="T68" fmla="*/ 39 w 68"/>
              <a:gd name="T69" fmla="*/ 34 h 58"/>
              <a:gd name="T70" fmla="*/ 39 w 68"/>
              <a:gd name="T71" fmla="*/ 39 h 58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68"/>
              <a:gd name="T109" fmla="*/ 0 h 58"/>
              <a:gd name="T110" fmla="*/ 68 w 68"/>
              <a:gd name="T111" fmla="*/ 58 h 58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68" h="58">
                <a:moveTo>
                  <a:pt x="68" y="30"/>
                </a:moveTo>
                <a:cubicBezTo>
                  <a:pt x="0" y="30"/>
                  <a:pt x="0" y="30"/>
                  <a:pt x="0" y="30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2"/>
                  <a:pt x="3" y="9"/>
                  <a:pt x="7" y="9"/>
                </a:cubicBezTo>
                <a:cubicBezTo>
                  <a:pt x="20" y="9"/>
                  <a:pt x="20" y="9"/>
                  <a:pt x="20" y="9"/>
                </a:cubicBezTo>
                <a:cubicBezTo>
                  <a:pt x="20" y="3"/>
                  <a:pt x="20" y="3"/>
                  <a:pt x="20" y="3"/>
                </a:cubicBezTo>
                <a:cubicBezTo>
                  <a:pt x="20" y="1"/>
                  <a:pt x="22" y="0"/>
                  <a:pt x="24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7" y="0"/>
                  <a:pt x="49" y="1"/>
                  <a:pt x="49" y="3"/>
                </a:cubicBezTo>
                <a:cubicBezTo>
                  <a:pt x="49" y="9"/>
                  <a:pt x="49" y="9"/>
                  <a:pt x="49" y="9"/>
                </a:cubicBezTo>
                <a:cubicBezTo>
                  <a:pt x="62" y="9"/>
                  <a:pt x="62" y="9"/>
                  <a:pt x="62" y="9"/>
                </a:cubicBezTo>
                <a:cubicBezTo>
                  <a:pt x="66" y="9"/>
                  <a:pt x="68" y="12"/>
                  <a:pt x="68" y="15"/>
                </a:cubicBezTo>
                <a:lnTo>
                  <a:pt x="68" y="30"/>
                </a:lnTo>
                <a:close/>
                <a:moveTo>
                  <a:pt x="68" y="52"/>
                </a:moveTo>
                <a:cubicBezTo>
                  <a:pt x="68" y="55"/>
                  <a:pt x="66" y="58"/>
                  <a:pt x="62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34"/>
                  <a:pt x="0" y="34"/>
                  <a:pt x="0" y="34"/>
                </a:cubicBezTo>
                <a:cubicBezTo>
                  <a:pt x="26" y="34"/>
                  <a:pt x="26" y="34"/>
                  <a:pt x="26" y="34"/>
                </a:cubicBezTo>
                <a:cubicBezTo>
                  <a:pt x="26" y="40"/>
                  <a:pt x="26" y="40"/>
                  <a:pt x="26" y="40"/>
                </a:cubicBezTo>
                <a:cubicBezTo>
                  <a:pt x="26" y="41"/>
                  <a:pt x="27" y="42"/>
                  <a:pt x="28" y="42"/>
                </a:cubicBezTo>
                <a:cubicBezTo>
                  <a:pt x="41" y="42"/>
                  <a:pt x="41" y="42"/>
                  <a:pt x="41" y="42"/>
                </a:cubicBezTo>
                <a:cubicBezTo>
                  <a:pt x="42" y="42"/>
                  <a:pt x="43" y="41"/>
                  <a:pt x="43" y="40"/>
                </a:cubicBezTo>
                <a:cubicBezTo>
                  <a:pt x="43" y="34"/>
                  <a:pt x="43" y="34"/>
                  <a:pt x="43" y="34"/>
                </a:cubicBezTo>
                <a:cubicBezTo>
                  <a:pt x="68" y="34"/>
                  <a:pt x="68" y="34"/>
                  <a:pt x="68" y="34"/>
                </a:cubicBezTo>
                <a:lnTo>
                  <a:pt x="68" y="52"/>
                </a:lnTo>
                <a:close/>
                <a:moveTo>
                  <a:pt x="44" y="9"/>
                </a:moveTo>
                <a:cubicBezTo>
                  <a:pt x="44" y="5"/>
                  <a:pt x="44" y="5"/>
                  <a:pt x="44" y="5"/>
                </a:cubicBezTo>
                <a:cubicBezTo>
                  <a:pt x="25" y="5"/>
                  <a:pt x="25" y="5"/>
                  <a:pt x="25" y="5"/>
                </a:cubicBezTo>
                <a:cubicBezTo>
                  <a:pt x="25" y="9"/>
                  <a:pt x="25" y="9"/>
                  <a:pt x="25" y="9"/>
                </a:cubicBezTo>
                <a:lnTo>
                  <a:pt x="44" y="9"/>
                </a:lnTo>
                <a:close/>
                <a:moveTo>
                  <a:pt x="39" y="39"/>
                </a:moveTo>
                <a:cubicBezTo>
                  <a:pt x="30" y="39"/>
                  <a:pt x="30" y="39"/>
                  <a:pt x="30" y="39"/>
                </a:cubicBezTo>
                <a:cubicBezTo>
                  <a:pt x="30" y="34"/>
                  <a:pt x="30" y="34"/>
                  <a:pt x="30" y="34"/>
                </a:cubicBezTo>
                <a:cubicBezTo>
                  <a:pt x="39" y="34"/>
                  <a:pt x="39" y="34"/>
                  <a:pt x="39" y="34"/>
                </a:cubicBezTo>
                <a:lnTo>
                  <a:pt x="39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21682" tIns="60841" rIns="121682" bIns="60841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0738" name="Freeform 91"/>
          <p:cNvSpPr>
            <a:spLocks noEditPoints="1"/>
          </p:cNvSpPr>
          <p:nvPr/>
        </p:nvSpPr>
        <p:spPr bwMode="auto">
          <a:xfrm>
            <a:off x="4849813" y="5310188"/>
            <a:ext cx="515937" cy="515937"/>
          </a:xfrm>
          <a:custGeom>
            <a:avLst/>
            <a:gdLst>
              <a:gd name="T0" fmla="*/ 0 w 62"/>
              <a:gd name="T1" fmla="*/ 31 h 62"/>
              <a:gd name="T2" fmla="*/ 41 w 62"/>
              <a:gd name="T3" fmla="*/ 22 h 62"/>
              <a:gd name="T4" fmla="*/ 45 w 62"/>
              <a:gd name="T5" fmla="*/ 20 h 62"/>
              <a:gd name="T6" fmla="*/ 49 w 62"/>
              <a:gd name="T7" fmla="*/ 19 h 62"/>
              <a:gd name="T8" fmla="*/ 48 w 62"/>
              <a:gd name="T9" fmla="*/ 17 h 62"/>
              <a:gd name="T10" fmla="*/ 45 w 62"/>
              <a:gd name="T11" fmla="*/ 15 h 62"/>
              <a:gd name="T12" fmla="*/ 43 w 62"/>
              <a:gd name="T13" fmla="*/ 15 h 62"/>
              <a:gd name="T14" fmla="*/ 42 w 62"/>
              <a:gd name="T15" fmla="*/ 14 h 62"/>
              <a:gd name="T16" fmla="*/ 38 w 62"/>
              <a:gd name="T17" fmla="*/ 12 h 62"/>
              <a:gd name="T18" fmla="*/ 38 w 62"/>
              <a:gd name="T19" fmla="*/ 16 h 62"/>
              <a:gd name="T20" fmla="*/ 37 w 62"/>
              <a:gd name="T21" fmla="*/ 19 h 62"/>
              <a:gd name="T22" fmla="*/ 33 w 62"/>
              <a:gd name="T23" fmla="*/ 17 h 62"/>
              <a:gd name="T24" fmla="*/ 29 w 62"/>
              <a:gd name="T25" fmla="*/ 15 h 62"/>
              <a:gd name="T26" fmla="*/ 30 w 62"/>
              <a:gd name="T27" fmla="*/ 11 h 62"/>
              <a:gd name="T28" fmla="*/ 35 w 62"/>
              <a:gd name="T29" fmla="*/ 10 h 62"/>
              <a:gd name="T30" fmla="*/ 34 w 62"/>
              <a:gd name="T31" fmla="*/ 8 h 62"/>
              <a:gd name="T32" fmla="*/ 31 w 62"/>
              <a:gd name="T33" fmla="*/ 9 h 62"/>
              <a:gd name="T34" fmla="*/ 27 w 62"/>
              <a:gd name="T35" fmla="*/ 6 h 62"/>
              <a:gd name="T36" fmla="*/ 28 w 62"/>
              <a:gd name="T37" fmla="*/ 9 h 62"/>
              <a:gd name="T38" fmla="*/ 26 w 62"/>
              <a:gd name="T39" fmla="*/ 9 h 62"/>
              <a:gd name="T40" fmla="*/ 23 w 62"/>
              <a:gd name="T41" fmla="*/ 7 h 62"/>
              <a:gd name="T42" fmla="*/ 21 w 62"/>
              <a:gd name="T43" fmla="*/ 8 h 62"/>
              <a:gd name="T44" fmla="*/ 23 w 62"/>
              <a:gd name="T45" fmla="*/ 9 h 62"/>
              <a:gd name="T46" fmla="*/ 22 w 62"/>
              <a:gd name="T47" fmla="*/ 10 h 62"/>
              <a:gd name="T48" fmla="*/ 10 w 62"/>
              <a:gd name="T49" fmla="*/ 18 h 62"/>
              <a:gd name="T50" fmla="*/ 11 w 62"/>
              <a:gd name="T51" fmla="*/ 19 h 62"/>
              <a:gd name="T52" fmla="*/ 13 w 62"/>
              <a:gd name="T53" fmla="*/ 22 h 62"/>
              <a:gd name="T54" fmla="*/ 12 w 62"/>
              <a:gd name="T55" fmla="*/ 26 h 62"/>
              <a:gd name="T56" fmla="*/ 15 w 62"/>
              <a:gd name="T57" fmla="*/ 30 h 62"/>
              <a:gd name="T58" fmla="*/ 18 w 62"/>
              <a:gd name="T59" fmla="*/ 35 h 62"/>
              <a:gd name="T60" fmla="*/ 19 w 62"/>
              <a:gd name="T61" fmla="*/ 37 h 62"/>
              <a:gd name="T62" fmla="*/ 17 w 62"/>
              <a:gd name="T63" fmla="*/ 32 h 62"/>
              <a:gd name="T64" fmla="*/ 21 w 62"/>
              <a:gd name="T65" fmla="*/ 37 h 62"/>
              <a:gd name="T66" fmla="*/ 25 w 62"/>
              <a:gd name="T67" fmla="*/ 41 h 62"/>
              <a:gd name="T68" fmla="*/ 30 w 62"/>
              <a:gd name="T69" fmla="*/ 44 h 62"/>
              <a:gd name="T70" fmla="*/ 35 w 62"/>
              <a:gd name="T71" fmla="*/ 47 h 62"/>
              <a:gd name="T72" fmla="*/ 36 w 62"/>
              <a:gd name="T73" fmla="*/ 47 h 62"/>
              <a:gd name="T74" fmla="*/ 34 w 62"/>
              <a:gd name="T75" fmla="*/ 43 h 62"/>
              <a:gd name="T76" fmla="*/ 32 w 62"/>
              <a:gd name="T77" fmla="*/ 42 h 62"/>
              <a:gd name="T78" fmla="*/ 32 w 62"/>
              <a:gd name="T79" fmla="*/ 39 h 62"/>
              <a:gd name="T80" fmla="*/ 28 w 62"/>
              <a:gd name="T81" fmla="*/ 41 h 62"/>
              <a:gd name="T82" fmla="*/ 27 w 62"/>
              <a:gd name="T83" fmla="*/ 34 h 62"/>
              <a:gd name="T84" fmla="*/ 30 w 62"/>
              <a:gd name="T85" fmla="*/ 34 h 62"/>
              <a:gd name="T86" fmla="*/ 32 w 62"/>
              <a:gd name="T87" fmla="*/ 33 h 62"/>
              <a:gd name="T88" fmla="*/ 35 w 62"/>
              <a:gd name="T89" fmla="*/ 34 h 62"/>
              <a:gd name="T90" fmla="*/ 36 w 62"/>
              <a:gd name="T91" fmla="*/ 33 h 62"/>
              <a:gd name="T92" fmla="*/ 38 w 62"/>
              <a:gd name="T93" fmla="*/ 29 h 62"/>
              <a:gd name="T94" fmla="*/ 38 w 62"/>
              <a:gd name="T95" fmla="*/ 28 h 62"/>
              <a:gd name="T96" fmla="*/ 41 w 62"/>
              <a:gd name="T97" fmla="*/ 26 h 62"/>
              <a:gd name="T98" fmla="*/ 43 w 62"/>
              <a:gd name="T99" fmla="*/ 23 h 62"/>
              <a:gd name="T100" fmla="*/ 44 w 62"/>
              <a:gd name="T101" fmla="*/ 22 h 62"/>
              <a:gd name="T102" fmla="*/ 41 w 62"/>
              <a:gd name="T103" fmla="*/ 22 h 62"/>
              <a:gd name="T104" fmla="*/ 48 w 62"/>
              <a:gd name="T105" fmla="*/ 48 h 62"/>
              <a:gd name="T106" fmla="*/ 44 w 62"/>
              <a:gd name="T107" fmla="*/ 47 h 62"/>
              <a:gd name="T108" fmla="*/ 41 w 62"/>
              <a:gd name="T109" fmla="*/ 47 h 62"/>
              <a:gd name="T110" fmla="*/ 38 w 62"/>
              <a:gd name="T111" fmla="*/ 46 h 62"/>
              <a:gd name="T112" fmla="*/ 37 w 62"/>
              <a:gd name="T113" fmla="*/ 50 h 62"/>
              <a:gd name="T114" fmla="*/ 36 w 62"/>
              <a:gd name="T115" fmla="*/ 54 h 62"/>
              <a:gd name="T116" fmla="*/ 50 w 62"/>
              <a:gd name="T117" fmla="*/ 49 h 6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62"/>
              <a:gd name="T178" fmla="*/ 0 h 62"/>
              <a:gd name="T179" fmla="*/ 62 w 62"/>
              <a:gd name="T180" fmla="*/ 62 h 62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62" h="62">
                <a:moveTo>
                  <a:pt x="62" y="31"/>
                </a:moveTo>
                <a:cubicBezTo>
                  <a:pt x="62" y="48"/>
                  <a:pt x="48" y="62"/>
                  <a:pt x="31" y="62"/>
                </a:cubicBezTo>
                <a:cubicBezTo>
                  <a:pt x="14" y="62"/>
                  <a:pt x="0" y="48"/>
                  <a:pt x="0" y="31"/>
                </a:cubicBezTo>
                <a:cubicBezTo>
                  <a:pt x="0" y="14"/>
                  <a:pt x="14" y="0"/>
                  <a:pt x="31" y="0"/>
                </a:cubicBezTo>
                <a:cubicBezTo>
                  <a:pt x="48" y="0"/>
                  <a:pt x="62" y="14"/>
                  <a:pt x="62" y="31"/>
                </a:cubicBezTo>
                <a:close/>
                <a:moveTo>
                  <a:pt x="41" y="22"/>
                </a:moveTo>
                <a:cubicBezTo>
                  <a:pt x="42" y="22"/>
                  <a:pt x="42" y="21"/>
                  <a:pt x="42" y="21"/>
                </a:cubicBezTo>
                <a:cubicBezTo>
                  <a:pt x="42" y="21"/>
                  <a:pt x="42" y="21"/>
                  <a:pt x="43" y="21"/>
                </a:cubicBezTo>
                <a:cubicBezTo>
                  <a:pt x="43" y="20"/>
                  <a:pt x="44" y="20"/>
                  <a:pt x="45" y="20"/>
                </a:cubicBezTo>
                <a:cubicBezTo>
                  <a:pt x="46" y="20"/>
                  <a:pt x="46" y="20"/>
                  <a:pt x="47" y="21"/>
                </a:cubicBezTo>
                <a:cubicBezTo>
                  <a:pt x="47" y="20"/>
                  <a:pt x="48" y="20"/>
                  <a:pt x="48" y="20"/>
                </a:cubicBezTo>
                <a:cubicBezTo>
                  <a:pt x="48" y="19"/>
                  <a:pt x="49" y="19"/>
                  <a:pt x="49" y="19"/>
                </a:cubicBezTo>
                <a:cubicBezTo>
                  <a:pt x="49" y="19"/>
                  <a:pt x="49" y="18"/>
                  <a:pt x="49" y="18"/>
                </a:cubicBezTo>
                <a:cubicBezTo>
                  <a:pt x="49" y="18"/>
                  <a:pt x="48" y="18"/>
                  <a:pt x="48" y="17"/>
                </a:cubicBezTo>
                <a:cubicBezTo>
                  <a:pt x="48" y="17"/>
                  <a:pt x="48" y="17"/>
                  <a:pt x="48" y="17"/>
                </a:cubicBezTo>
                <a:cubicBezTo>
                  <a:pt x="48" y="17"/>
                  <a:pt x="47" y="17"/>
                  <a:pt x="47" y="17"/>
                </a:cubicBezTo>
                <a:cubicBezTo>
                  <a:pt x="46" y="17"/>
                  <a:pt x="46" y="16"/>
                  <a:pt x="46" y="16"/>
                </a:cubicBezTo>
                <a:cubicBezTo>
                  <a:pt x="46" y="15"/>
                  <a:pt x="45" y="15"/>
                  <a:pt x="45" y="15"/>
                </a:cubicBezTo>
                <a:cubicBezTo>
                  <a:pt x="45" y="15"/>
                  <a:pt x="45" y="14"/>
                  <a:pt x="45" y="14"/>
                </a:cubicBezTo>
                <a:cubicBezTo>
                  <a:pt x="44" y="14"/>
                  <a:pt x="44" y="15"/>
                  <a:pt x="44" y="15"/>
                </a:cubicBezTo>
                <a:cubicBezTo>
                  <a:pt x="43" y="15"/>
                  <a:pt x="43" y="15"/>
                  <a:pt x="43" y="15"/>
                </a:cubicBezTo>
                <a:cubicBezTo>
                  <a:pt x="43" y="15"/>
                  <a:pt x="43" y="15"/>
                  <a:pt x="42" y="15"/>
                </a:cubicBezTo>
                <a:cubicBezTo>
                  <a:pt x="43" y="15"/>
                  <a:pt x="42" y="15"/>
                  <a:pt x="42" y="15"/>
                </a:cubicBezTo>
                <a:cubicBezTo>
                  <a:pt x="42" y="14"/>
                  <a:pt x="42" y="14"/>
                  <a:pt x="42" y="14"/>
                </a:cubicBezTo>
                <a:cubicBezTo>
                  <a:pt x="42" y="14"/>
                  <a:pt x="42" y="14"/>
                  <a:pt x="42" y="14"/>
                </a:cubicBezTo>
                <a:cubicBezTo>
                  <a:pt x="42" y="13"/>
                  <a:pt x="41" y="13"/>
                  <a:pt x="40" y="13"/>
                </a:cubicBezTo>
                <a:cubicBezTo>
                  <a:pt x="40" y="12"/>
                  <a:pt x="38" y="12"/>
                  <a:pt x="38" y="12"/>
                </a:cubicBezTo>
                <a:cubicBezTo>
                  <a:pt x="37" y="13"/>
                  <a:pt x="38" y="13"/>
                  <a:pt x="38" y="14"/>
                </a:cubicBezTo>
                <a:cubicBezTo>
                  <a:pt x="38" y="14"/>
                  <a:pt x="37" y="14"/>
                  <a:pt x="37" y="15"/>
                </a:cubicBezTo>
                <a:cubicBezTo>
                  <a:pt x="37" y="15"/>
                  <a:pt x="38" y="15"/>
                  <a:pt x="38" y="16"/>
                </a:cubicBezTo>
                <a:cubicBezTo>
                  <a:pt x="38" y="17"/>
                  <a:pt x="37" y="17"/>
                  <a:pt x="37" y="17"/>
                </a:cubicBezTo>
                <a:cubicBezTo>
                  <a:pt x="37" y="18"/>
                  <a:pt x="37" y="18"/>
                  <a:pt x="37" y="19"/>
                </a:cubicBezTo>
                <a:cubicBezTo>
                  <a:pt x="38" y="19"/>
                  <a:pt x="37" y="19"/>
                  <a:pt x="37" y="19"/>
                </a:cubicBezTo>
                <a:cubicBezTo>
                  <a:pt x="36" y="20"/>
                  <a:pt x="35" y="19"/>
                  <a:pt x="35" y="18"/>
                </a:cubicBezTo>
                <a:cubicBezTo>
                  <a:pt x="35" y="18"/>
                  <a:pt x="35" y="17"/>
                  <a:pt x="34" y="17"/>
                </a:cubicBezTo>
                <a:cubicBezTo>
                  <a:pt x="34" y="17"/>
                  <a:pt x="33" y="17"/>
                  <a:pt x="33" y="17"/>
                </a:cubicBezTo>
                <a:cubicBezTo>
                  <a:pt x="33" y="16"/>
                  <a:pt x="32" y="16"/>
                  <a:pt x="32" y="16"/>
                </a:cubicBezTo>
                <a:cubicBezTo>
                  <a:pt x="31" y="16"/>
                  <a:pt x="30" y="16"/>
                  <a:pt x="29" y="16"/>
                </a:cubicBezTo>
                <a:cubicBezTo>
                  <a:pt x="30" y="16"/>
                  <a:pt x="29" y="15"/>
                  <a:pt x="29" y="15"/>
                </a:cubicBezTo>
                <a:cubicBezTo>
                  <a:pt x="29" y="14"/>
                  <a:pt x="29" y="14"/>
                  <a:pt x="29" y="14"/>
                </a:cubicBezTo>
                <a:cubicBezTo>
                  <a:pt x="29" y="13"/>
                  <a:pt x="29" y="13"/>
                  <a:pt x="29" y="13"/>
                </a:cubicBezTo>
                <a:cubicBezTo>
                  <a:pt x="29" y="12"/>
                  <a:pt x="30" y="11"/>
                  <a:pt x="30" y="11"/>
                </a:cubicBezTo>
                <a:cubicBezTo>
                  <a:pt x="31" y="12"/>
                  <a:pt x="31" y="12"/>
                  <a:pt x="32" y="11"/>
                </a:cubicBezTo>
                <a:cubicBezTo>
                  <a:pt x="32" y="11"/>
                  <a:pt x="32" y="10"/>
                  <a:pt x="33" y="10"/>
                </a:cubicBezTo>
                <a:cubicBezTo>
                  <a:pt x="33" y="9"/>
                  <a:pt x="34" y="10"/>
                  <a:pt x="35" y="10"/>
                </a:cubicBezTo>
                <a:cubicBezTo>
                  <a:pt x="35" y="10"/>
                  <a:pt x="35" y="9"/>
                  <a:pt x="35" y="9"/>
                </a:cubicBezTo>
                <a:cubicBezTo>
                  <a:pt x="35" y="9"/>
                  <a:pt x="35" y="8"/>
                  <a:pt x="35" y="8"/>
                </a:cubicBezTo>
                <a:cubicBezTo>
                  <a:pt x="34" y="7"/>
                  <a:pt x="33" y="8"/>
                  <a:pt x="34" y="8"/>
                </a:cubicBezTo>
                <a:cubicBezTo>
                  <a:pt x="34" y="8"/>
                  <a:pt x="33" y="10"/>
                  <a:pt x="32" y="9"/>
                </a:cubicBezTo>
                <a:cubicBezTo>
                  <a:pt x="32" y="9"/>
                  <a:pt x="32" y="8"/>
                  <a:pt x="31" y="8"/>
                </a:cubicBezTo>
                <a:cubicBezTo>
                  <a:pt x="31" y="8"/>
                  <a:pt x="31" y="8"/>
                  <a:pt x="31" y="9"/>
                </a:cubicBezTo>
                <a:cubicBezTo>
                  <a:pt x="31" y="8"/>
                  <a:pt x="30" y="8"/>
                  <a:pt x="29" y="8"/>
                </a:cubicBezTo>
                <a:cubicBezTo>
                  <a:pt x="30" y="7"/>
                  <a:pt x="29" y="7"/>
                  <a:pt x="29" y="7"/>
                </a:cubicBezTo>
                <a:cubicBezTo>
                  <a:pt x="29" y="6"/>
                  <a:pt x="28" y="6"/>
                  <a:pt x="27" y="6"/>
                </a:cubicBezTo>
                <a:cubicBezTo>
                  <a:pt x="27" y="7"/>
                  <a:pt x="28" y="8"/>
                  <a:pt x="29" y="8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28" y="9"/>
                  <a:pt x="28" y="9"/>
                </a:cubicBezTo>
                <a:cubicBezTo>
                  <a:pt x="28" y="9"/>
                  <a:pt x="28" y="10"/>
                  <a:pt x="28" y="10"/>
                </a:cubicBezTo>
                <a:cubicBezTo>
                  <a:pt x="27" y="10"/>
                  <a:pt x="27" y="9"/>
                  <a:pt x="27" y="9"/>
                </a:cubicBezTo>
                <a:cubicBezTo>
                  <a:pt x="28" y="9"/>
                  <a:pt x="26" y="9"/>
                  <a:pt x="26" y="9"/>
                </a:cubicBezTo>
                <a:cubicBezTo>
                  <a:pt x="25" y="9"/>
                  <a:pt x="24" y="9"/>
                  <a:pt x="24" y="9"/>
                </a:cubicBezTo>
                <a:cubicBezTo>
                  <a:pt x="24" y="8"/>
                  <a:pt x="24" y="7"/>
                  <a:pt x="24" y="8"/>
                </a:cubicBezTo>
                <a:cubicBezTo>
                  <a:pt x="24" y="7"/>
                  <a:pt x="23" y="7"/>
                  <a:pt x="23" y="7"/>
                </a:cubicBezTo>
                <a:cubicBezTo>
                  <a:pt x="22" y="7"/>
                  <a:pt x="21" y="8"/>
                  <a:pt x="19" y="9"/>
                </a:cubicBezTo>
                <a:cubicBezTo>
                  <a:pt x="19" y="9"/>
                  <a:pt x="20" y="9"/>
                  <a:pt x="20" y="9"/>
                </a:cubicBezTo>
                <a:cubicBezTo>
                  <a:pt x="20" y="8"/>
                  <a:pt x="20" y="8"/>
                  <a:pt x="21" y="8"/>
                </a:cubicBezTo>
                <a:cubicBezTo>
                  <a:pt x="21" y="8"/>
                  <a:pt x="22" y="7"/>
                  <a:pt x="22" y="8"/>
                </a:cubicBezTo>
                <a:cubicBezTo>
                  <a:pt x="22" y="8"/>
                  <a:pt x="23" y="8"/>
                  <a:pt x="23" y="8"/>
                </a:cubicBezTo>
                <a:cubicBezTo>
                  <a:pt x="23" y="8"/>
                  <a:pt x="23" y="8"/>
                  <a:pt x="23" y="9"/>
                </a:cubicBezTo>
                <a:cubicBezTo>
                  <a:pt x="23" y="8"/>
                  <a:pt x="23" y="9"/>
                  <a:pt x="22" y="9"/>
                </a:cubicBezTo>
                <a:cubicBezTo>
                  <a:pt x="22" y="9"/>
                  <a:pt x="21" y="9"/>
                  <a:pt x="21" y="9"/>
                </a:cubicBezTo>
                <a:cubicBezTo>
                  <a:pt x="21" y="9"/>
                  <a:pt x="22" y="10"/>
                  <a:pt x="22" y="10"/>
                </a:cubicBezTo>
                <a:cubicBezTo>
                  <a:pt x="21" y="9"/>
                  <a:pt x="21" y="9"/>
                  <a:pt x="20" y="9"/>
                </a:cubicBezTo>
                <a:cubicBezTo>
                  <a:pt x="20" y="9"/>
                  <a:pt x="19" y="9"/>
                  <a:pt x="19" y="9"/>
                </a:cubicBezTo>
                <a:cubicBezTo>
                  <a:pt x="15" y="11"/>
                  <a:pt x="12" y="14"/>
                  <a:pt x="10" y="18"/>
                </a:cubicBezTo>
                <a:cubicBezTo>
                  <a:pt x="10" y="18"/>
                  <a:pt x="10" y="18"/>
                  <a:pt x="10" y="18"/>
                </a:cubicBezTo>
                <a:cubicBezTo>
                  <a:pt x="10" y="18"/>
                  <a:pt x="10" y="19"/>
                  <a:pt x="11" y="19"/>
                </a:cubicBezTo>
                <a:cubicBezTo>
                  <a:pt x="11" y="19"/>
                  <a:pt x="11" y="19"/>
                  <a:pt x="11" y="19"/>
                </a:cubicBezTo>
                <a:cubicBezTo>
                  <a:pt x="11" y="19"/>
                  <a:pt x="13" y="20"/>
                  <a:pt x="13" y="21"/>
                </a:cubicBezTo>
                <a:cubicBezTo>
                  <a:pt x="13" y="21"/>
                  <a:pt x="13" y="21"/>
                  <a:pt x="14" y="21"/>
                </a:cubicBezTo>
                <a:cubicBezTo>
                  <a:pt x="14" y="22"/>
                  <a:pt x="13" y="22"/>
                  <a:pt x="13" y="22"/>
                </a:cubicBezTo>
                <a:cubicBezTo>
                  <a:pt x="13" y="22"/>
                  <a:pt x="12" y="21"/>
                  <a:pt x="12" y="22"/>
                </a:cubicBezTo>
                <a:cubicBezTo>
                  <a:pt x="12" y="22"/>
                  <a:pt x="12" y="23"/>
                  <a:pt x="13" y="23"/>
                </a:cubicBezTo>
                <a:cubicBezTo>
                  <a:pt x="12" y="23"/>
                  <a:pt x="12" y="25"/>
                  <a:pt x="12" y="26"/>
                </a:cubicBezTo>
                <a:cubicBezTo>
                  <a:pt x="12" y="26"/>
                  <a:pt x="12" y="26"/>
                  <a:pt x="12" y="26"/>
                </a:cubicBezTo>
                <a:cubicBezTo>
                  <a:pt x="12" y="26"/>
                  <a:pt x="13" y="28"/>
                  <a:pt x="13" y="28"/>
                </a:cubicBezTo>
                <a:cubicBezTo>
                  <a:pt x="13" y="28"/>
                  <a:pt x="14" y="30"/>
                  <a:pt x="15" y="30"/>
                </a:cubicBezTo>
                <a:cubicBezTo>
                  <a:pt x="15" y="30"/>
                  <a:pt x="16" y="31"/>
                  <a:pt x="16" y="31"/>
                </a:cubicBezTo>
                <a:cubicBezTo>
                  <a:pt x="17" y="32"/>
                  <a:pt x="17" y="33"/>
                  <a:pt x="17" y="33"/>
                </a:cubicBezTo>
                <a:cubicBezTo>
                  <a:pt x="17" y="34"/>
                  <a:pt x="18" y="34"/>
                  <a:pt x="18" y="35"/>
                </a:cubicBezTo>
                <a:cubicBezTo>
                  <a:pt x="18" y="35"/>
                  <a:pt x="18" y="35"/>
                  <a:pt x="18" y="35"/>
                </a:cubicBezTo>
                <a:cubicBezTo>
                  <a:pt x="18" y="35"/>
                  <a:pt x="19" y="35"/>
                  <a:pt x="19" y="36"/>
                </a:cubicBezTo>
                <a:cubicBezTo>
                  <a:pt x="19" y="36"/>
                  <a:pt x="19" y="37"/>
                  <a:pt x="19" y="37"/>
                </a:cubicBezTo>
                <a:cubicBezTo>
                  <a:pt x="20" y="36"/>
                  <a:pt x="19" y="35"/>
                  <a:pt x="18" y="34"/>
                </a:cubicBezTo>
                <a:cubicBezTo>
                  <a:pt x="18" y="34"/>
                  <a:pt x="18" y="34"/>
                  <a:pt x="18" y="33"/>
                </a:cubicBezTo>
                <a:cubicBezTo>
                  <a:pt x="18" y="33"/>
                  <a:pt x="18" y="32"/>
                  <a:pt x="17" y="32"/>
                </a:cubicBezTo>
                <a:cubicBezTo>
                  <a:pt x="18" y="32"/>
                  <a:pt x="18" y="32"/>
                  <a:pt x="18" y="33"/>
                </a:cubicBezTo>
                <a:cubicBezTo>
                  <a:pt x="18" y="33"/>
                  <a:pt x="20" y="35"/>
                  <a:pt x="20" y="35"/>
                </a:cubicBezTo>
                <a:cubicBezTo>
                  <a:pt x="20" y="35"/>
                  <a:pt x="21" y="37"/>
                  <a:pt x="21" y="37"/>
                </a:cubicBezTo>
                <a:cubicBezTo>
                  <a:pt x="21" y="37"/>
                  <a:pt x="22" y="37"/>
                  <a:pt x="22" y="38"/>
                </a:cubicBezTo>
                <a:cubicBezTo>
                  <a:pt x="22" y="38"/>
                  <a:pt x="22" y="39"/>
                  <a:pt x="23" y="40"/>
                </a:cubicBezTo>
                <a:cubicBezTo>
                  <a:pt x="23" y="41"/>
                  <a:pt x="24" y="41"/>
                  <a:pt x="25" y="41"/>
                </a:cubicBezTo>
                <a:cubicBezTo>
                  <a:pt x="25" y="42"/>
                  <a:pt x="26" y="42"/>
                  <a:pt x="26" y="42"/>
                </a:cubicBezTo>
                <a:cubicBezTo>
                  <a:pt x="27" y="43"/>
                  <a:pt x="27" y="42"/>
                  <a:pt x="28" y="42"/>
                </a:cubicBezTo>
                <a:cubicBezTo>
                  <a:pt x="29" y="42"/>
                  <a:pt x="29" y="43"/>
                  <a:pt x="30" y="44"/>
                </a:cubicBezTo>
                <a:cubicBezTo>
                  <a:pt x="31" y="44"/>
                  <a:pt x="32" y="44"/>
                  <a:pt x="32" y="44"/>
                </a:cubicBezTo>
                <a:cubicBezTo>
                  <a:pt x="32" y="44"/>
                  <a:pt x="33" y="46"/>
                  <a:pt x="33" y="46"/>
                </a:cubicBezTo>
                <a:cubicBezTo>
                  <a:pt x="34" y="46"/>
                  <a:pt x="34" y="47"/>
                  <a:pt x="35" y="47"/>
                </a:cubicBezTo>
                <a:cubicBezTo>
                  <a:pt x="35" y="47"/>
                  <a:pt x="35" y="47"/>
                  <a:pt x="35" y="47"/>
                </a:cubicBezTo>
                <a:cubicBezTo>
                  <a:pt x="35" y="47"/>
                  <a:pt x="36" y="48"/>
                  <a:pt x="36" y="48"/>
                </a:cubicBezTo>
                <a:cubicBezTo>
                  <a:pt x="36" y="48"/>
                  <a:pt x="36" y="47"/>
                  <a:pt x="36" y="47"/>
                </a:cubicBezTo>
                <a:cubicBezTo>
                  <a:pt x="36" y="47"/>
                  <a:pt x="35" y="47"/>
                  <a:pt x="34" y="46"/>
                </a:cubicBezTo>
                <a:cubicBezTo>
                  <a:pt x="34" y="46"/>
                  <a:pt x="34" y="45"/>
                  <a:pt x="34" y="45"/>
                </a:cubicBezTo>
                <a:cubicBezTo>
                  <a:pt x="35" y="45"/>
                  <a:pt x="35" y="44"/>
                  <a:pt x="34" y="43"/>
                </a:cubicBezTo>
                <a:cubicBezTo>
                  <a:pt x="34" y="43"/>
                  <a:pt x="34" y="43"/>
                  <a:pt x="34" y="42"/>
                </a:cubicBezTo>
                <a:cubicBezTo>
                  <a:pt x="33" y="43"/>
                  <a:pt x="33" y="42"/>
                  <a:pt x="32" y="42"/>
                </a:cubicBezTo>
                <a:cubicBezTo>
                  <a:pt x="32" y="42"/>
                  <a:pt x="32" y="42"/>
                  <a:pt x="32" y="42"/>
                </a:cubicBezTo>
                <a:cubicBezTo>
                  <a:pt x="32" y="42"/>
                  <a:pt x="32" y="43"/>
                  <a:pt x="32" y="42"/>
                </a:cubicBezTo>
                <a:cubicBezTo>
                  <a:pt x="32" y="42"/>
                  <a:pt x="32" y="41"/>
                  <a:pt x="32" y="41"/>
                </a:cubicBezTo>
                <a:cubicBezTo>
                  <a:pt x="32" y="40"/>
                  <a:pt x="33" y="39"/>
                  <a:pt x="32" y="39"/>
                </a:cubicBezTo>
                <a:cubicBezTo>
                  <a:pt x="31" y="39"/>
                  <a:pt x="31" y="39"/>
                  <a:pt x="31" y="40"/>
                </a:cubicBezTo>
                <a:cubicBezTo>
                  <a:pt x="30" y="40"/>
                  <a:pt x="30" y="40"/>
                  <a:pt x="30" y="41"/>
                </a:cubicBezTo>
                <a:cubicBezTo>
                  <a:pt x="30" y="41"/>
                  <a:pt x="28" y="41"/>
                  <a:pt x="28" y="41"/>
                </a:cubicBezTo>
                <a:cubicBezTo>
                  <a:pt x="27" y="40"/>
                  <a:pt x="27" y="39"/>
                  <a:pt x="27" y="38"/>
                </a:cubicBezTo>
                <a:cubicBezTo>
                  <a:pt x="27" y="37"/>
                  <a:pt x="27" y="36"/>
                  <a:pt x="27" y="35"/>
                </a:cubicBezTo>
                <a:cubicBezTo>
                  <a:pt x="27" y="35"/>
                  <a:pt x="27" y="34"/>
                  <a:pt x="27" y="34"/>
                </a:cubicBezTo>
                <a:cubicBezTo>
                  <a:pt x="28" y="34"/>
                  <a:pt x="28" y="34"/>
                  <a:pt x="28" y="34"/>
                </a:cubicBezTo>
                <a:cubicBezTo>
                  <a:pt x="28" y="34"/>
                  <a:pt x="28" y="34"/>
                  <a:pt x="28" y="34"/>
                </a:cubicBezTo>
                <a:cubicBezTo>
                  <a:pt x="28" y="34"/>
                  <a:pt x="29" y="33"/>
                  <a:pt x="30" y="34"/>
                </a:cubicBezTo>
                <a:cubicBezTo>
                  <a:pt x="30" y="34"/>
                  <a:pt x="31" y="34"/>
                  <a:pt x="31" y="33"/>
                </a:cubicBezTo>
                <a:cubicBezTo>
                  <a:pt x="31" y="33"/>
                  <a:pt x="31" y="33"/>
                  <a:pt x="31" y="33"/>
                </a:cubicBezTo>
                <a:cubicBezTo>
                  <a:pt x="31" y="33"/>
                  <a:pt x="31" y="33"/>
                  <a:pt x="32" y="33"/>
                </a:cubicBezTo>
                <a:cubicBezTo>
                  <a:pt x="32" y="33"/>
                  <a:pt x="33" y="33"/>
                  <a:pt x="33" y="33"/>
                </a:cubicBezTo>
                <a:cubicBezTo>
                  <a:pt x="34" y="34"/>
                  <a:pt x="34" y="34"/>
                  <a:pt x="34" y="33"/>
                </a:cubicBezTo>
                <a:cubicBezTo>
                  <a:pt x="35" y="34"/>
                  <a:pt x="35" y="34"/>
                  <a:pt x="35" y="34"/>
                </a:cubicBezTo>
                <a:cubicBezTo>
                  <a:pt x="35" y="35"/>
                  <a:pt x="35" y="36"/>
                  <a:pt x="36" y="36"/>
                </a:cubicBezTo>
                <a:cubicBezTo>
                  <a:pt x="36" y="37"/>
                  <a:pt x="36" y="35"/>
                  <a:pt x="36" y="35"/>
                </a:cubicBezTo>
                <a:cubicBezTo>
                  <a:pt x="36" y="35"/>
                  <a:pt x="36" y="33"/>
                  <a:pt x="36" y="33"/>
                </a:cubicBezTo>
                <a:cubicBezTo>
                  <a:pt x="35" y="33"/>
                  <a:pt x="35" y="32"/>
                  <a:pt x="36" y="31"/>
                </a:cubicBezTo>
                <a:cubicBezTo>
                  <a:pt x="36" y="31"/>
                  <a:pt x="37" y="31"/>
                  <a:pt x="37" y="31"/>
                </a:cubicBezTo>
                <a:cubicBezTo>
                  <a:pt x="38" y="30"/>
                  <a:pt x="38" y="30"/>
                  <a:pt x="38" y="29"/>
                </a:cubicBezTo>
                <a:cubicBezTo>
                  <a:pt x="38" y="29"/>
                  <a:pt x="38" y="29"/>
                  <a:pt x="38" y="29"/>
                </a:cubicBezTo>
                <a:cubicBezTo>
                  <a:pt x="38" y="29"/>
                  <a:pt x="38" y="28"/>
                  <a:pt x="38" y="29"/>
                </a:cubicBezTo>
                <a:cubicBezTo>
                  <a:pt x="38" y="28"/>
                  <a:pt x="38" y="28"/>
                  <a:pt x="38" y="28"/>
                </a:cubicBezTo>
                <a:cubicBezTo>
                  <a:pt x="38" y="28"/>
                  <a:pt x="38" y="27"/>
                  <a:pt x="38" y="27"/>
                </a:cubicBezTo>
                <a:cubicBezTo>
                  <a:pt x="39" y="28"/>
                  <a:pt x="40" y="27"/>
                  <a:pt x="39" y="26"/>
                </a:cubicBezTo>
                <a:cubicBezTo>
                  <a:pt x="40" y="26"/>
                  <a:pt x="41" y="26"/>
                  <a:pt x="41" y="26"/>
                </a:cubicBezTo>
                <a:cubicBezTo>
                  <a:pt x="41" y="26"/>
                  <a:pt x="41" y="25"/>
                  <a:pt x="41" y="25"/>
                </a:cubicBezTo>
                <a:cubicBezTo>
                  <a:pt x="42" y="24"/>
                  <a:pt x="42" y="24"/>
                  <a:pt x="42" y="24"/>
                </a:cubicBezTo>
                <a:cubicBezTo>
                  <a:pt x="42" y="24"/>
                  <a:pt x="43" y="24"/>
                  <a:pt x="43" y="23"/>
                </a:cubicBezTo>
                <a:cubicBezTo>
                  <a:pt x="44" y="24"/>
                  <a:pt x="45" y="23"/>
                  <a:pt x="44" y="22"/>
                </a:cubicBezTo>
                <a:cubicBezTo>
                  <a:pt x="44" y="22"/>
                  <a:pt x="44" y="22"/>
                  <a:pt x="43" y="22"/>
                </a:cubicBezTo>
                <a:cubicBezTo>
                  <a:pt x="44" y="22"/>
                  <a:pt x="44" y="22"/>
                  <a:pt x="44" y="22"/>
                </a:cubicBezTo>
                <a:cubicBezTo>
                  <a:pt x="45" y="21"/>
                  <a:pt x="44" y="21"/>
                  <a:pt x="44" y="21"/>
                </a:cubicBezTo>
                <a:cubicBezTo>
                  <a:pt x="43" y="21"/>
                  <a:pt x="43" y="21"/>
                  <a:pt x="42" y="21"/>
                </a:cubicBezTo>
                <a:cubicBezTo>
                  <a:pt x="42" y="22"/>
                  <a:pt x="42" y="22"/>
                  <a:pt x="41" y="22"/>
                </a:cubicBezTo>
                <a:close/>
                <a:moveTo>
                  <a:pt x="50" y="49"/>
                </a:moveTo>
                <a:cubicBezTo>
                  <a:pt x="50" y="49"/>
                  <a:pt x="49" y="49"/>
                  <a:pt x="49" y="49"/>
                </a:cubicBezTo>
                <a:cubicBezTo>
                  <a:pt x="49" y="49"/>
                  <a:pt x="48" y="48"/>
                  <a:pt x="48" y="48"/>
                </a:cubicBezTo>
                <a:cubicBezTo>
                  <a:pt x="48" y="48"/>
                  <a:pt x="47" y="47"/>
                  <a:pt x="47" y="47"/>
                </a:cubicBezTo>
                <a:cubicBezTo>
                  <a:pt x="46" y="46"/>
                  <a:pt x="46" y="46"/>
                  <a:pt x="45" y="46"/>
                </a:cubicBezTo>
                <a:cubicBezTo>
                  <a:pt x="45" y="46"/>
                  <a:pt x="44" y="47"/>
                  <a:pt x="44" y="47"/>
                </a:cubicBezTo>
                <a:cubicBezTo>
                  <a:pt x="44" y="46"/>
                  <a:pt x="43" y="46"/>
                  <a:pt x="43" y="46"/>
                </a:cubicBezTo>
                <a:cubicBezTo>
                  <a:pt x="42" y="46"/>
                  <a:pt x="42" y="45"/>
                  <a:pt x="41" y="46"/>
                </a:cubicBezTo>
                <a:cubicBezTo>
                  <a:pt x="41" y="46"/>
                  <a:pt x="41" y="46"/>
                  <a:pt x="41" y="47"/>
                </a:cubicBezTo>
                <a:cubicBezTo>
                  <a:pt x="40" y="46"/>
                  <a:pt x="41" y="46"/>
                  <a:pt x="41" y="45"/>
                </a:cubicBezTo>
                <a:cubicBezTo>
                  <a:pt x="40" y="45"/>
                  <a:pt x="39" y="46"/>
                  <a:pt x="39" y="46"/>
                </a:cubicBezTo>
                <a:cubicBezTo>
                  <a:pt x="39" y="46"/>
                  <a:pt x="39" y="46"/>
                  <a:pt x="38" y="46"/>
                </a:cubicBezTo>
                <a:cubicBezTo>
                  <a:pt x="38" y="47"/>
                  <a:pt x="38" y="47"/>
                  <a:pt x="38" y="47"/>
                </a:cubicBezTo>
                <a:cubicBezTo>
                  <a:pt x="38" y="47"/>
                  <a:pt x="37" y="47"/>
                  <a:pt x="37" y="47"/>
                </a:cubicBezTo>
                <a:cubicBezTo>
                  <a:pt x="37" y="48"/>
                  <a:pt x="37" y="49"/>
                  <a:pt x="37" y="50"/>
                </a:cubicBezTo>
                <a:cubicBezTo>
                  <a:pt x="38" y="50"/>
                  <a:pt x="37" y="51"/>
                  <a:pt x="37" y="52"/>
                </a:cubicBezTo>
                <a:cubicBezTo>
                  <a:pt x="37" y="52"/>
                  <a:pt x="36" y="53"/>
                  <a:pt x="36" y="53"/>
                </a:cubicBezTo>
                <a:cubicBezTo>
                  <a:pt x="36" y="54"/>
                  <a:pt x="36" y="54"/>
                  <a:pt x="36" y="54"/>
                </a:cubicBezTo>
                <a:cubicBezTo>
                  <a:pt x="36" y="55"/>
                  <a:pt x="36" y="55"/>
                  <a:pt x="36" y="56"/>
                </a:cubicBezTo>
                <a:cubicBezTo>
                  <a:pt x="36" y="56"/>
                  <a:pt x="36" y="56"/>
                  <a:pt x="36" y="57"/>
                </a:cubicBezTo>
                <a:cubicBezTo>
                  <a:pt x="41" y="56"/>
                  <a:pt x="46" y="53"/>
                  <a:pt x="50" y="4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121682" tIns="60841" rIns="121682" bIns="60841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0740" name="TextBox 13"/>
          <p:cNvSpPr txBox="1">
            <a:spLocks noChangeArrowheads="1"/>
          </p:cNvSpPr>
          <p:nvPr/>
        </p:nvSpPr>
        <p:spPr bwMode="auto">
          <a:xfrm>
            <a:off x="1002030" y="1480820"/>
            <a:ext cx="3071495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high level</a:t>
            </a:r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 of recognition of entrepreneurship</a:t>
            </a:r>
            <a:endParaRPr lang="en-US" altLang="zh-CN" sz="16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0742" name="TextBox 13"/>
          <p:cNvSpPr txBox="1">
            <a:spLocks noChangeArrowheads="1"/>
          </p:cNvSpPr>
          <p:nvPr/>
        </p:nvSpPr>
        <p:spPr bwMode="auto">
          <a:xfrm>
            <a:off x="1002030" y="2761615"/>
            <a:ext cx="3040380" cy="553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zh-CN" sz="18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high degree of education </a:t>
            </a:r>
            <a:r>
              <a:rPr lang="en-US" altLang="zh-CN" sz="18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entrepreneurs</a:t>
            </a:r>
            <a:endParaRPr lang="en-US" altLang="zh-CN" sz="18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0744" name="TextBox 13"/>
          <p:cNvSpPr txBox="1">
            <a:spLocks noChangeArrowheads="1"/>
          </p:cNvSpPr>
          <p:nvPr/>
        </p:nvSpPr>
        <p:spPr bwMode="auto">
          <a:xfrm>
            <a:off x="1002030" y="4193858"/>
            <a:ext cx="243840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Entrepreneurs have strong social influence</a:t>
            </a:r>
            <a:endParaRPr lang="en-US" altLang="zh-CN" sz="16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30746" name="TextBox 13"/>
          <p:cNvSpPr txBox="1">
            <a:spLocks noChangeArrowheads="1"/>
          </p:cNvSpPr>
          <p:nvPr/>
        </p:nvSpPr>
        <p:spPr bwMode="auto">
          <a:xfrm>
            <a:off x="1002030" y="5535930"/>
            <a:ext cx="284734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zh-CN" sz="16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Young people in Canada are more eager to be independent</a:t>
            </a:r>
            <a:endParaRPr lang="en-US" altLang="zh-CN" sz="16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pic>
        <p:nvPicPr>
          <p:cNvPr id="30747" name="图片 34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8813800" y="1041400"/>
            <a:ext cx="2490788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3272082" y="6597492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模板下载：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www.1ppt.com/moban/     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行业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模板：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www.1ppt.com/hangye/ </a:t>
            </a:r>
            <a:endParaRPr lang="en-US" altLang="zh-CN" sz="100" dirty="0">
              <a:solidFill>
                <a:srgbClr val="30302F"/>
              </a:solidFill>
              <a:latin typeface="Calibri" panose="020F0502020204030204"/>
              <a:ea typeface="SimSun" panose="02010600030101010101" pitchFamily="2" charset="-122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节日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模板：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www.1ppt.com/jieri/           PPT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素材下载：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www.1ppt.com/sucai/</a:t>
            </a:r>
            <a:endParaRPr lang="en-US" altLang="zh-CN" sz="100" dirty="0">
              <a:solidFill>
                <a:srgbClr val="30302F"/>
              </a:solidFill>
              <a:latin typeface="Calibri" panose="020F0502020204030204"/>
              <a:ea typeface="SimSun" panose="02010600030101010101" pitchFamily="2" charset="-122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背景图片：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www.1ppt.com/beijing/      PPT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图表下载：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www.1ppt.com/tubiao/      </a:t>
            </a:r>
            <a:endParaRPr lang="en-US" altLang="zh-CN" sz="100" dirty="0">
              <a:solidFill>
                <a:srgbClr val="30302F"/>
              </a:solidFill>
              <a:latin typeface="Calibri" panose="020F0502020204030204"/>
              <a:ea typeface="SimSun" panose="02010600030101010101" pitchFamily="2" charset="-122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优秀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PPT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下载：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www.1ppt.com/xiazai/        PPT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教程： 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www.1ppt.com/powerpoint/      </a:t>
            </a:r>
            <a:endParaRPr lang="en-US" altLang="zh-CN" sz="100" dirty="0">
              <a:solidFill>
                <a:srgbClr val="30302F"/>
              </a:solidFill>
              <a:latin typeface="Calibri" panose="020F0502020204030204"/>
              <a:ea typeface="SimSun" panose="02010600030101010101" pitchFamily="2" charset="-122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Word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教程： 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www.1ppt.com/word/              Excel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教程：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www.1ppt.com/excel/  </a:t>
            </a:r>
            <a:endParaRPr lang="en-US" altLang="zh-CN" sz="100" dirty="0">
              <a:solidFill>
                <a:srgbClr val="30302F"/>
              </a:solidFill>
              <a:latin typeface="Calibri" panose="020F0502020204030204"/>
              <a:ea typeface="SimSun" panose="02010600030101010101" pitchFamily="2" charset="-122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资料下载：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www.1ppt.com/ziliao/                PPT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课件下载：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www.1ppt.com/kejian/ </a:t>
            </a:r>
            <a:endParaRPr lang="en-US" altLang="zh-CN" sz="100" dirty="0">
              <a:solidFill>
                <a:srgbClr val="30302F"/>
              </a:solidFill>
              <a:latin typeface="Calibri" panose="020F0502020204030204"/>
              <a:ea typeface="SimSun" panose="02010600030101010101" pitchFamily="2" charset="-122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范文下载：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www.1ppt.com/fanwen/             </a:t>
            </a: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试卷下载：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www.1ppt.com/shiti/  </a:t>
            </a:r>
            <a:endParaRPr lang="en-US" altLang="zh-CN" sz="100" dirty="0">
              <a:solidFill>
                <a:srgbClr val="30302F"/>
              </a:solidFill>
              <a:latin typeface="Calibri" panose="020F0502020204030204"/>
              <a:ea typeface="SimSun" panose="02010600030101010101" pitchFamily="2" charset="-122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zh-CN" altLang="en-US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教案下载：</a:t>
            </a: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www.1ppt.com/jiaoan/  </a:t>
            </a:r>
            <a:r>
              <a:rPr lang="en-US" altLang="zh-CN" sz="100" dirty="0" smtClean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      </a:t>
            </a:r>
            <a:endParaRPr lang="en-US" altLang="zh-CN" sz="100" dirty="0">
              <a:solidFill>
                <a:srgbClr val="30302F"/>
              </a:solidFill>
              <a:latin typeface="Calibri" panose="020F0502020204030204"/>
              <a:ea typeface="SimSun" panose="02010600030101010101" pitchFamily="2" charset="-122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zh-CN" altLang="en-US" sz="100" dirty="0" smtClean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字体下载：</a:t>
            </a:r>
            <a:r>
              <a:rPr lang="en-US" altLang="zh-CN" sz="100" dirty="0" smtClean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www.1ppt.com/ziti/</a:t>
            </a:r>
            <a:endParaRPr lang="en-US" altLang="zh-CN" sz="100" dirty="0">
              <a:solidFill>
                <a:srgbClr val="30302F"/>
              </a:solidFill>
              <a:latin typeface="Calibri" panose="020F0502020204030204"/>
              <a:ea typeface="SimSun" panose="02010600030101010101" pitchFamily="2" charset="-122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US" altLang="zh-CN" sz="100" dirty="0">
                <a:solidFill>
                  <a:srgbClr val="30302F"/>
                </a:solidFill>
                <a:latin typeface="Calibri" panose="020F0502020204030204"/>
                <a:ea typeface="SimSun" panose="02010600030101010101" pitchFamily="2" charset="-122"/>
              </a:rPr>
              <a:t> </a:t>
            </a:r>
            <a:endParaRPr lang="zh-CN" altLang="en-US" sz="100" dirty="0">
              <a:solidFill>
                <a:srgbClr val="30302F"/>
              </a:solidFill>
              <a:latin typeface="Calibri" panose="020F0502020204030204"/>
              <a:ea typeface="SimSun" panose="02010600030101010101" pitchFamily="2" charset="-122"/>
            </a:endParaRPr>
          </a:p>
        </p:txBody>
      </p:sp>
      <p:sp>
        <p:nvSpPr>
          <p:cNvPr id="33794" name="文本框 4"/>
          <p:cNvSpPr txBox="1">
            <a:spLocks noChangeArrowheads="1"/>
          </p:cNvSpPr>
          <p:nvPr/>
        </p:nvSpPr>
        <p:spPr bwMode="auto">
          <a:xfrm>
            <a:off x="3971925" y="1822450"/>
            <a:ext cx="1603375" cy="315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19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zh-CN" altLang="en-US" sz="199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5" name="文本框 34"/>
          <p:cNvSpPr txBox="1">
            <a:spLocks noChangeArrowheads="1"/>
          </p:cNvSpPr>
          <p:nvPr/>
        </p:nvSpPr>
        <p:spPr bwMode="auto">
          <a:xfrm>
            <a:off x="5984082" y="3840163"/>
            <a:ext cx="289242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r>
              <a:rPr lang="en-US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CONCLUSION</a:t>
            </a:r>
            <a:endParaRPr lang="zh-CN" altLang="en-US" sz="3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6" name="等腰三角形 7"/>
          <p:cNvSpPr>
            <a:spLocks noChangeArrowheads="1"/>
          </p:cNvSpPr>
          <p:nvPr/>
        </p:nvSpPr>
        <p:spPr bwMode="auto">
          <a:xfrm rot="10800000">
            <a:off x="7002463" y="0"/>
            <a:ext cx="3008312" cy="2593975"/>
          </a:xfrm>
          <a:prstGeom prst="triangle">
            <a:avLst>
              <a:gd name="adj" fmla="val 50000"/>
            </a:avLst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3797" name="等腰三角形 37"/>
          <p:cNvSpPr>
            <a:spLocks noChangeArrowheads="1"/>
          </p:cNvSpPr>
          <p:nvPr/>
        </p:nvSpPr>
        <p:spPr bwMode="auto">
          <a:xfrm>
            <a:off x="1452563" y="4264025"/>
            <a:ext cx="3008312" cy="2593975"/>
          </a:xfrm>
          <a:prstGeom prst="triangle">
            <a:avLst>
              <a:gd name="adj" fmla="val 50000"/>
            </a:avLst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3798" name="文本框 38"/>
          <p:cNvSpPr txBox="1">
            <a:spLocks noChangeArrowheads="1"/>
          </p:cNvSpPr>
          <p:nvPr/>
        </p:nvSpPr>
        <p:spPr bwMode="auto">
          <a:xfrm>
            <a:off x="6013450" y="3316288"/>
            <a:ext cx="2219325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3030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FOUR</a:t>
            </a:r>
            <a:endParaRPr lang="zh-CN" altLang="en-US" sz="2800">
              <a:solidFill>
                <a:srgbClr val="30302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9" name="直角三角形 13"/>
          <p:cNvSpPr>
            <a:spLocks noChangeArrowheads="1"/>
          </p:cNvSpPr>
          <p:nvPr/>
        </p:nvSpPr>
        <p:spPr bwMode="auto">
          <a:xfrm rot="10800000" flipH="1">
            <a:off x="8499475" y="-9525"/>
            <a:ext cx="1511300" cy="2603500"/>
          </a:xfrm>
          <a:prstGeom prst="rtTriangle">
            <a:avLst/>
          </a:prstGeom>
          <a:solidFill>
            <a:srgbClr val="30302F">
              <a:alpha val="47842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3800" name="直角三角形 39"/>
          <p:cNvSpPr>
            <a:spLocks noChangeArrowheads="1"/>
          </p:cNvSpPr>
          <p:nvPr/>
        </p:nvSpPr>
        <p:spPr bwMode="auto">
          <a:xfrm flipH="1">
            <a:off x="1446213" y="4241800"/>
            <a:ext cx="1512887" cy="2601913"/>
          </a:xfrm>
          <a:prstGeom prst="rtTriangle">
            <a:avLst/>
          </a:prstGeom>
          <a:solidFill>
            <a:srgbClr val="30302F">
              <a:alpha val="47842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图片 2"/>
          <p:cNvPicPr>
            <a:picLocks noChangeAspect="1" noChangeArrowheads="1"/>
          </p:cNvPicPr>
          <p:nvPr/>
        </p:nvPicPr>
        <p:blipFill>
          <a:blip r:embed="rId1" cstate="screen"/>
          <a:srcRect b="6429"/>
          <a:stretch>
            <a:fillRect/>
          </a:stretch>
        </p:blipFill>
        <p:spPr bwMode="auto">
          <a:xfrm>
            <a:off x="5191125" y="1905000"/>
            <a:ext cx="6407150" cy="4243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8435" name="组合 6"/>
          <p:cNvGrpSpPr/>
          <p:nvPr/>
        </p:nvGrpSpPr>
        <p:grpSpPr bwMode="auto">
          <a:xfrm>
            <a:off x="0" y="377825"/>
            <a:ext cx="1001713" cy="522288"/>
            <a:chOff x="0" y="0"/>
            <a:chExt cx="1988458" cy="522515"/>
          </a:xfrm>
        </p:grpSpPr>
        <p:sp>
          <p:nvSpPr>
            <p:cNvPr id="18449" name="矩形 3"/>
            <p:cNvSpPr>
              <a:spLocks noChangeArrowheads="1"/>
            </p:cNvSpPr>
            <p:nvPr/>
          </p:nvSpPr>
          <p:spPr bwMode="auto">
            <a:xfrm>
              <a:off x="0" y="0"/>
              <a:ext cx="1988458" cy="522514"/>
            </a:xfrm>
            <a:prstGeom prst="rect">
              <a:avLst/>
            </a:prstGeom>
            <a:solidFill>
              <a:srgbClr val="3EB1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450" name="直角三角形 5"/>
            <p:cNvSpPr>
              <a:spLocks noChangeArrowheads="1"/>
            </p:cNvSpPr>
            <p:nvPr/>
          </p:nvSpPr>
          <p:spPr bwMode="auto">
            <a:xfrm flipH="1">
              <a:off x="0" y="1"/>
              <a:ext cx="1988458" cy="522514"/>
            </a:xfrm>
            <a:prstGeom prst="rtTriangle">
              <a:avLst/>
            </a:prstGeom>
            <a:solidFill>
              <a:srgbClr val="30302F">
                <a:alpha val="4196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18436" name="文本框 8"/>
          <p:cNvSpPr txBox="1">
            <a:spLocks noChangeArrowheads="1"/>
          </p:cNvSpPr>
          <p:nvPr/>
        </p:nvSpPr>
        <p:spPr bwMode="auto">
          <a:xfrm>
            <a:off x="1176338" y="454025"/>
            <a:ext cx="464375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l" eaLnBrk="1" hangingPunct="1"/>
            <a:r>
              <a:rPr lang="en-US" altLang="zh-CN" sz="3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FACTOR:</a:t>
            </a:r>
            <a:endParaRPr lang="en-US" altLang="zh-CN" sz="36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7" name="Oval 19"/>
          <p:cNvSpPr>
            <a:spLocks noChangeArrowheads="1"/>
          </p:cNvSpPr>
          <p:nvPr/>
        </p:nvSpPr>
        <p:spPr bwMode="auto">
          <a:xfrm>
            <a:off x="865188" y="5484813"/>
            <a:ext cx="711200" cy="715962"/>
          </a:xfrm>
          <a:prstGeom prst="ellipse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11700">
              <a:solidFill>
                <a:schemeClr val="bg1"/>
              </a:solidFill>
            </a:endParaRPr>
          </a:p>
        </p:txBody>
      </p:sp>
      <p:pic>
        <p:nvPicPr>
          <p:cNvPr id="18438" name="Group 23"/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7750" y="5681663"/>
            <a:ext cx="390525" cy="328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9" name="Oval 16"/>
          <p:cNvSpPr>
            <a:spLocks noChangeArrowheads="1"/>
          </p:cNvSpPr>
          <p:nvPr/>
        </p:nvSpPr>
        <p:spPr bwMode="auto">
          <a:xfrm>
            <a:off x="865188" y="4427538"/>
            <a:ext cx="711200" cy="715962"/>
          </a:xfrm>
          <a:prstGeom prst="ellipse">
            <a:avLst/>
          </a:prstGeom>
          <a:solidFill>
            <a:srgbClr val="76717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11700">
              <a:solidFill>
                <a:schemeClr val="bg1"/>
              </a:solidFill>
            </a:endParaRPr>
          </a:p>
        </p:txBody>
      </p:sp>
      <p:pic>
        <p:nvPicPr>
          <p:cNvPr id="18440" name="Group 34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4591050"/>
            <a:ext cx="371475" cy="37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1" name="Oval 10"/>
          <p:cNvSpPr>
            <a:spLocks noChangeArrowheads="1"/>
          </p:cNvSpPr>
          <p:nvPr/>
        </p:nvSpPr>
        <p:spPr bwMode="auto">
          <a:xfrm>
            <a:off x="865188" y="3370263"/>
            <a:ext cx="711200" cy="715962"/>
          </a:xfrm>
          <a:prstGeom prst="ellipse">
            <a:avLst/>
          </a:prstGeom>
          <a:solidFill>
            <a:srgbClr val="2B7D6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en-US" altLang="zh-CN" sz="11700">
              <a:solidFill>
                <a:schemeClr val="bg1"/>
              </a:solidFill>
            </a:endParaRPr>
          </a:p>
        </p:txBody>
      </p:sp>
      <p:pic>
        <p:nvPicPr>
          <p:cNvPr id="18442" name="Group 82"/>
          <p:cNvPicPr>
            <a:picLocks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60450" y="3535363"/>
            <a:ext cx="347663" cy="37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3" name="TextBox 13"/>
          <p:cNvSpPr txBox="1">
            <a:spLocks noChangeArrowheads="1"/>
          </p:cNvSpPr>
          <p:nvPr/>
        </p:nvSpPr>
        <p:spPr bwMode="auto">
          <a:xfrm>
            <a:off x="1746250" y="3411538"/>
            <a:ext cx="1400175" cy="245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C</a:t>
            </a: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ognition</a:t>
            </a:r>
            <a:endParaRPr lang="en-US" altLang="zh-CN" sz="1600" b="1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18444" name="TextBox 13"/>
          <p:cNvSpPr txBox="1">
            <a:spLocks noChangeArrowheads="1"/>
          </p:cNvSpPr>
          <p:nvPr/>
        </p:nvSpPr>
        <p:spPr bwMode="auto">
          <a:xfrm>
            <a:off x="1751013" y="3697288"/>
            <a:ext cx="2801937" cy="368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sz="12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To a large extent, culture determines people's cognition of entrepreneur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ship</a:t>
            </a:r>
            <a:r>
              <a:rPr sz="12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.</a:t>
            </a:r>
            <a:endParaRPr sz="12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18445" name="TextBox 13"/>
          <p:cNvSpPr txBox="1">
            <a:spLocks noChangeArrowheads="1"/>
          </p:cNvSpPr>
          <p:nvPr/>
        </p:nvSpPr>
        <p:spPr bwMode="auto">
          <a:xfrm>
            <a:off x="1746250" y="4443413"/>
            <a:ext cx="1400175" cy="245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Enthusiasm</a:t>
            </a:r>
            <a:endParaRPr lang="en-US" altLang="zh-CN" sz="1600" b="1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18446" name="TextBox 13"/>
          <p:cNvSpPr txBox="1">
            <a:spLocks noChangeArrowheads="1"/>
          </p:cNvSpPr>
          <p:nvPr/>
        </p:nvSpPr>
        <p:spPr bwMode="auto">
          <a:xfrm>
            <a:off x="1751013" y="4729163"/>
            <a:ext cx="2801937" cy="553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sz="12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A friendly cultural environment for entrepreneurship, 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c</a:t>
            </a:r>
            <a:r>
              <a:rPr sz="12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an stimulate people's enthusiasm for Entrepreneurship</a:t>
            </a:r>
            <a:endParaRPr sz="12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18448" name="TextBox 13"/>
          <p:cNvSpPr txBox="1">
            <a:spLocks noChangeArrowheads="1"/>
          </p:cNvSpPr>
          <p:nvPr/>
        </p:nvSpPr>
        <p:spPr bwMode="auto">
          <a:xfrm>
            <a:off x="1751013" y="5805488"/>
            <a:ext cx="2801937" cy="553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sz="1200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When people succeed in business, their sense of achievement is related to culture.</a:t>
            </a:r>
            <a:endParaRPr sz="1200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999480" y="663575"/>
            <a:ext cx="49218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bg1"/>
                </a:solidFill>
              </a:rPr>
              <a:t>A key factor for entrepreneurs</a:t>
            </a:r>
            <a:endParaRPr lang="en-US" altLang="zh-CN" sz="2400">
              <a:solidFill>
                <a:schemeClr val="bg1"/>
              </a:solidFill>
            </a:endParaRPr>
          </a:p>
        </p:txBody>
      </p:sp>
      <p:sp>
        <p:nvSpPr>
          <p:cNvPr id="3" name="TextBox 13"/>
          <p:cNvSpPr txBox="1">
            <a:spLocks noChangeArrowheads="1"/>
          </p:cNvSpPr>
          <p:nvPr/>
        </p:nvSpPr>
        <p:spPr bwMode="auto">
          <a:xfrm>
            <a:off x="1751330" y="5484813"/>
            <a:ext cx="1400175" cy="245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zh-CN" sz="1600" b="1">
                <a:solidFill>
                  <a:schemeClr val="bg1"/>
                </a:solidFill>
                <a:latin typeface="Arial" panose="020B0604020202020204" pitchFamily="34" charset="0"/>
                <a:ea typeface="Microsoft YaHei" panose="020B0503020204020204" pitchFamily="34" charset="-122"/>
                <a:sym typeface="Arial" panose="020B0604020202020204" pitchFamily="34" charset="0"/>
              </a:rPr>
              <a:t>Fulfillment</a:t>
            </a:r>
            <a:endParaRPr lang="en-US" altLang="zh-CN" sz="1600" b="1">
              <a:solidFill>
                <a:schemeClr val="bg1"/>
              </a:solidFill>
              <a:latin typeface="Arial" panose="020B0604020202020204" pitchFamily="34" charset="0"/>
              <a:ea typeface="Microsoft YaHei" panose="020B0503020204020204" pitchFamily="34" charset="-122"/>
              <a:sym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矩形 9"/>
          <p:cNvSpPr>
            <a:spLocks noChangeArrowheads="1"/>
          </p:cNvSpPr>
          <p:nvPr/>
        </p:nvSpPr>
        <p:spPr bwMode="auto">
          <a:xfrm>
            <a:off x="0" y="2786063"/>
            <a:ext cx="2960688" cy="652462"/>
          </a:xfrm>
          <a:prstGeom prst="rect">
            <a:avLst/>
          </a:pr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8915" name="任意多边形 20"/>
          <p:cNvSpPr/>
          <p:nvPr/>
        </p:nvSpPr>
        <p:spPr bwMode="auto">
          <a:xfrm>
            <a:off x="8331200" y="3411538"/>
            <a:ext cx="3860800" cy="1233487"/>
          </a:xfrm>
          <a:custGeom>
            <a:avLst/>
            <a:gdLst>
              <a:gd name="T0" fmla="*/ 1422400 w 3759200"/>
              <a:gd name="T1" fmla="*/ 0 h 1799772"/>
              <a:gd name="T2" fmla="*/ 3759200 w 3759200"/>
              <a:gd name="T3" fmla="*/ 0 h 1799772"/>
              <a:gd name="T4" fmla="*/ 3759200 w 3759200"/>
              <a:gd name="T5" fmla="*/ 899886 h 1799772"/>
              <a:gd name="T6" fmla="*/ 2336800 w 3759200"/>
              <a:gd name="T7" fmla="*/ 899886 h 1799772"/>
              <a:gd name="T8" fmla="*/ 2336800 w 3759200"/>
              <a:gd name="T9" fmla="*/ 1799772 h 1799772"/>
              <a:gd name="T10" fmla="*/ 0 w 3759200"/>
              <a:gd name="T11" fmla="*/ 1799772 h 1799772"/>
              <a:gd name="T12" fmla="*/ 0 w 3759200"/>
              <a:gd name="T13" fmla="*/ 899886 h 1799772"/>
              <a:gd name="T14" fmla="*/ 1422400 w 3759200"/>
              <a:gd name="T15" fmla="*/ 899886 h 1799772"/>
              <a:gd name="T16" fmla="*/ 1422400 w 3759200"/>
              <a:gd name="T17" fmla="*/ 0 h 179977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759200"/>
              <a:gd name="T28" fmla="*/ 0 h 1799772"/>
              <a:gd name="T29" fmla="*/ 3759200 w 3759200"/>
              <a:gd name="T30" fmla="*/ 1799772 h 1799772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759200" h="1799772">
                <a:moveTo>
                  <a:pt x="1422400" y="0"/>
                </a:moveTo>
                <a:lnTo>
                  <a:pt x="3759200" y="0"/>
                </a:lnTo>
                <a:lnTo>
                  <a:pt x="3759200" y="899886"/>
                </a:lnTo>
                <a:lnTo>
                  <a:pt x="2336800" y="899886"/>
                </a:lnTo>
                <a:lnTo>
                  <a:pt x="2336800" y="1799772"/>
                </a:lnTo>
                <a:lnTo>
                  <a:pt x="0" y="1799772"/>
                </a:lnTo>
                <a:lnTo>
                  <a:pt x="0" y="899886"/>
                </a:lnTo>
                <a:lnTo>
                  <a:pt x="1422400" y="899886"/>
                </a:lnTo>
                <a:lnTo>
                  <a:pt x="1422400" y="0"/>
                </a:lnTo>
                <a:close/>
              </a:path>
            </a:pathLst>
          </a:custGeom>
          <a:solidFill>
            <a:srgbClr val="3EB1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8916" name="文本框 11"/>
          <p:cNvSpPr txBox="1">
            <a:spLocks noChangeArrowheads="1"/>
          </p:cNvSpPr>
          <p:nvPr/>
        </p:nvSpPr>
        <p:spPr bwMode="auto">
          <a:xfrm>
            <a:off x="4179888" y="2633663"/>
            <a:ext cx="3773487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/>
            <a:r>
              <a:rPr lang="en-US" altLang="zh-CN" sz="8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</a:t>
            </a:r>
            <a:endParaRPr lang="zh-CN" altLang="en-US" sz="80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7" name="矩形 15"/>
          <p:cNvSpPr>
            <a:spLocks noChangeArrowheads="1"/>
          </p:cNvSpPr>
          <p:nvPr/>
        </p:nvSpPr>
        <p:spPr bwMode="auto">
          <a:xfrm>
            <a:off x="0" y="2786063"/>
            <a:ext cx="2960688" cy="349250"/>
          </a:xfrm>
          <a:prstGeom prst="rect">
            <a:avLst/>
          </a:prstGeom>
          <a:solidFill>
            <a:srgbClr val="30302F">
              <a:alpha val="45097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8918" name="矩形 25"/>
          <p:cNvSpPr>
            <a:spLocks noChangeArrowheads="1"/>
          </p:cNvSpPr>
          <p:nvPr/>
        </p:nvSpPr>
        <p:spPr bwMode="auto">
          <a:xfrm>
            <a:off x="8331200" y="4340225"/>
            <a:ext cx="2438400" cy="304800"/>
          </a:xfrm>
          <a:prstGeom prst="rect">
            <a:avLst/>
          </a:prstGeom>
          <a:solidFill>
            <a:srgbClr val="30302F">
              <a:alpha val="45097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8919" name="矩形 26"/>
          <p:cNvSpPr>
            <a:spLocks noChangeArrowheads="1"/>
          </p:cNvSpPr>
          <p:nvPr/>
        </p:nvSpPr>
        <p:spPr bwMode="auto">
          <a:xfrm>
            <a:off x="9550400" y="3403600"/>
            <a:ext cx="2641600" cy="268288"/>
          </a:xfrm>
          <a:prstGeom prst="rect">
            <a:avLst/>
          </a:prstGeom>
          <a:solidFill>
            <a:srgbClr val="30302F">
              <a:alpha val="45097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第一PPT，www.1ppt.com">
  <a:themeElements>
    <a:clrScheme name="Office 主题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SimSun" panose="02010600030101010101" pitchFamily="2" charset="-122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2155</Words>
  <Application>WPS 演示</Application>
  <PresentationFormat>自定义</PresentationFormat>
  <Paragraphs>145</Paragraphs>
  <Slides>15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31" baseType="lpstr">
      <vt:lpstr>Arial</vt:lpstr>
      <vt:lpstr>SimSun</vt:lpstr>
      <vt:lpstr>Wingdings</vt:lpstr>
      <vt:lpstr>Calibri</vt:lpstr>
      <vt:lpstr>Calibri Light</vt:lpstr>
      <vt:lpstr>Calibri</vt:lpstr>
      <vt:lpstr>Microsoft YaHei</vt:lpstr>
      <vt:lpstr>Arial Unicode MS</vt:lpstr>
      <vt:lpstr>Bebas Neue</vt:lpstr>
      <vt:lpstr>FontAwesome</vt:lpstr>
      <vt:lpstr>Arial Unicode MS</vt:lpstr>
      <vt:lpstr>Roboto Condensed</vt:lpstr>
      <vt:lpstr>Arial</vt:lpstr>
      <vt:lpstr>Segoe Print</vt:lpstr>
      <vt:lpstr>Roboto</vt:lpstr>
      <vt:lpstr>第一PPT，www.1ppt.com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绿色扁平化</dc:title>
  <dc:creator>第一PPT</dc:creator>
  <cp:keywords>www.1ppt.com</cp:keywords>
  <dc:description>第一PPT</dc:description>
  <dc:subject>第一PPT</dc:subject>
  <cp:lastModifiedBy>ASUS</cp:lastModifiedBy>
  <cp:revision>30</cp:revision>
  <dcterms:created xsi:type="dcterms:W3CDTF">2015-07-07T12:57:00Z</dcterms:created>
  <dcterms:modified xsi:type="dcterms:W3CDTF">2018-05-11T14:14:53Z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2052-10.1.0.7346</vt:lpwstr>
  </property>
</Properties>
</file>