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Override5.xml" ContentType="application/vnd.openxmlformats-officedocument.themeOverride+xml"/>
  <Override PartName="/ppt/theme/themeOverride6.xml" ContentType="application/vnd.openxmlformats-officedocument.themeOverride+xml"/>
  <Override PartName="/ppt/theme/themeOverride7.xml" ContentType="application/vnd.openxmlformats-officedocument.themeOverride+xml"/>
  <Override PartName="/ppt/theme/themeOverride8.xml" ContentType="application/vnd.openxmlformats-officedocument.themeOverride+xml"/>
  <Override PartName="/ppt/theme/themeOverride9.xml" ContentType="application/vnd.openxmlformats-officedocument.themeOverride+xml"/>
  <Override PartName="/ppt/theme/themeOverride10.xml" ContentType="application/vnd.openxmlformats-officedocument.themeOverride+xml"/>
  <Override PartName="/ppt/theme/themeOverride11.xml" ContentType="application/vnd.openxmlformats-officedocument.themeOverride+xml"/>
  <Override PartName="/ppt/theme/themeOverride12.xml" ContentType="application/vnd.openxmlformats-officedocument.themeOverride+xml"/>
  <Override PartName="/ppt/theme/themeOverride13.xml" ContentType="application/vnd.openxmlformats-officedocument.themeOverride+xml"/>
  <Override PartName="/ppt/theme/themeOverride14.xml" ContentType="application/vnd.openxmlformats-officedocument.themeOverride+xml"/>
  <Override PartName="/ppt/theme/themeOverride15.xml" ContentType="application/vnd.openxmlformats-officedocument.themeOverride+xml"/>
  <Override PartName="/ppt/theme/themeOverride16.xml" ContentType="application/vnd.openxmlformats-officedocument.themeOverride+xml"/>
  <Override PartName="/ppt/theme/themeOverride17.xml" ContentType="application/vnd.openxmlformats-officedocument.themeOverride+xml"/>
  <Override PartName="/ppt/theme/themeOverride18.xml" ContentType="application/vnd.openxmlformats-officedocument.themeOverride+xml"/>
  <Override PartName="/ppt/theme/themeOverride19.xml" ContentType="application/vnd.openxmlformats-officedocument.themeOverride+xml"/>
  <Override PartName="/ppt/theme/themeOverride20.xml" ContentType="application/vnd.openxmlformats-officedocument.themeOverride+xml"/>
  <Override PartName="/ppt/theme/themeOverride21.xml" ContentType="application/vnd.openxmlformats-officedocument.themeOverride+xml"/>
  <Override PartName="/ppt/theme/themeOverride22.xml" ContentType="application/vnd.openxmlformats-officedocument.themeOverride+xml"/>
  <Override PartName="/ppt/theme/themeOverride23.xml" ContentType="application/vnd.openxmlformats-officedocument.themeOverride+xml"/>
  <Override PartName="/ppt/theme/themeOverride24.xml" ContentType="application/vnd.openxmlformats-officedocument.themeOverride+xml"/>
  <Override PartName="/ppt/theme/themeOverride25.xml" ContentType="application/vnd.openxmlformats-officedocument.themeOverride+xml"/>
  <Override PartName="/ppt/theme/themeOverride26.xml" ContentType="application/vnd.openxmlformats-officedocument.themeOverride+xml"/>
  <Override PartName="/ppt/theme/themeOverride27.xml" ContentType="application/vnd.openxmlformats-officedocument.themeOverride+xml"/>
  <Override PartName="/ppt/theme/themeOverride28.xml" ContentType="application/vnd.openxmlformats-officedocument.themeOverride+xml"/>
  <Override PartName="/ppt/theme/themeOverride29.xml" ContentType="application/vnd.openxmlformats-officedocument.themeOverride+xml"/>
  <Override PartName="/ppt/theme/themeOverride30.xml" ContentType="application/vnd.openxmlformats-officedocument.themeOverride+xml"/>
  <Override PartName="/ppt/theme/themeOverride31.xml" ContentType="application/vnd.openxmlformats-officedocument.themeOverride+xml"/>
  <Override PartName="/ppt/theme/themeOverride32.xml" ContentType="application/vnd.openxmlformats-officedocument.themeOverride+xml"/>
  <Override PartName="/ppt/theme/themeOverride33.xml" ContentType="application/vnd.openxmlformats-officedocument.themeOverride+xml"/>
  <Override PartName="/ppt/theme/themeOverride34.xml" ContentType="application/vnd.openxmlformats-officedocument.themeOverride+xml"/>
  <Override PartName="/ppt/theme/themeOverride35.xml" ContentType="application/vnd.openxmlformats-officedocument.themeOverride+xml"/>
  <Override PartName="/ppt/theme/themeOverride36.xml" ContentType="application/vnd.openxmlformats-officedocument.themeOverride+xml"/>
  <Override PartName="/ppt/theme/themeOverride37.xml" ContentType="application/vnd.openxmlformats-officedocument.themeOverride+xml"/>
  <Override PartName="/ppt/theme/themeOverride38.xml" ContentType="application/vnd.openxmlformats-officedocument.themeOverride+xml"/>
  <Override PartName="/ppt/theme/themeOverride39.xml" ContentType="application/vnd.openxmlformats-officedocument.themeOverride+xml"/>
  <Override PartName="/ppt/theme/themeOverride40.xml" ContentType="application/vnd.openxmlformats-officedocument.themeOverride+xml"/>
  <Override PartName="/ppt/theme/themeOverride41.xml" ContentType="application/vnd.openxmlformats-officedocument.themeOverride+xml"/>
  <Override PartName="/ppt/theme/themeOverride42.xml" ContentType="application/vnd.openxmlformats-officedocument.themeOverride+xml"/>
  <Override PartName="/ppt/theme/themeOverride43.xml" ContentType="application/vnd.openxmlformats-officedocument.themeOverride+xml"/>
  <Override PartName="/ppt/theme/themeOverride44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>
  <p:sldMasterIdLst>
    <p:sldMasterId id="2147483648" r:id="rId1"/>
  </p:sldMasterIdLst>
  <p:notesMasterIdLst>
    <p:notesMasterId r:id="rId46"/>
  </p:notesMasterIdLst>
  <p:handoutMasterIdLst>
    <p:handoutMasterId r:id="rId47"/>
  </p:handoutMasterIdLst>
  <p:sldIdLst>
    <p:sldId id="479" r:id="rId2"/>
    <p:sldId id="508" r:id="rId3"/>
    <p:sldId id="480" r:id="rId4"/>
    <p:sldId id="482" r:id="rId5"/>
    <p:sldId id="448" r:id="rId6"/>
    <p:sldId id="458" r:id="rId7"/>
    <p:sldId id="459" r:id="rId8"/>
    <p:sldId id="509" r:id="rId9"/>
    <p:sldId id="460" r:id="rId10"/>
    <p:sldId id="461" r:id="rId11"/>
    <p:sldId id="462" r:id="rId12"/>
    <p:sldId id="463" r:id="rId13"/>
    <p:sldId id="481" r:id="rId14"/>
    <p:sldId id="464" r:id="rId15"/>
    <p:sldId id="510" r:id="rId16"/>
    <p:sldId id="465" r:id="rId17"/>
    <p:sldId id="483" r:id="rId18"/>
    <p:sldId id="470" r:id="rId19"/>
    <p:sldId id="466" r:id="rId20"/>
    <p:sldId id="467" r:id="rId21"/>
    <p:sldId id="468" r:id="rId22"/>
    <p:sldId id="469" r:id="rId23"/>
    <p:sldId id="471" r:id="rId24"/>
    <p:sldId id="472" r:id="rId25"/>
    <p:sldId id="473" r:id="rId26"/>
    <p:sldId id="511" r:id="rId27"/>
    <p:sldId id="484" r:id="rId28"/>
    <p:sldId id="474" r:id="rId29"/>
    <p:sldId id="475" r:id="rId30"/>
    <p:sldId id="476" r:id="rId31"/>
    <p:sldId id="477" r:id="rId32"/>
    <p:sldId id="478" r:id="rId33"/>
    <p:sldId id="485" r:id="rId34"/>
    <p:sldId id="495" r:id="rId35"/>
    <p:sldId id="496" r:id="rId36"/>
    <p:sldId id="493" r:id="rId37"/>
    <p:sldId id="497" r:id="rId38"/>
    <p:sldId id="498" r:id="rId39"/>
    <p:sldId id="486" r:id="rId40"/>
    <p:sldId id="499" r:id="rId41"/>
    <p:sldId id="500" r:id="rId42"/>
    <p:sldId id="494" r:id="rId43"/>
    <p:sldId id="501" r:id="rId44"/>
    <p:sldId id="502" r:id="rId45"/>
  </p:sldIdLst>
  <p:sldSz cx="12190413" cy="6859588"/>
  <p:notesSz cx="9144000" cy="6858000"/>
  <p:defaultTextStyle>
    <a:defPPr>
      <a:defRPr lang="zh-CN"/>
    </a:defPPr>
    <a:lvl1pPr marL="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1pPr>
    <a:lvl2pPr marL="6096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2pPr>
    <a:lvl3pPr marL="12192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3pPr>
    <a:lvl4pPr marL="18288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4pPr>
    <a:lvl5pPr marL="24384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5pPr>
    <a:lvl6pPr marL="30480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6pPr>
    <a:lvl7pPr marL="36576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7pPr>
    <a:lvl8pPr marL="42672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8pPr>
    <a:lvl9pPr marL="48768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0000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106" autoAdjust="0"/>
    <p:restoredTop sz="86817" autoAdjust="0"/>
  </p:normalViewPr>
  <p:slideViewPr>
    <p:cSldViewPr>
      <p:cViewPr varScale="1">
        <p:scale>
          <a:sx n="74" d="100"/>
          <a:sy n="74" d="100"/>
        </p:scale>
        <p:origin x="235" y="67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252" y="59814"/>
    </p:cViewPr>
  </p:outlin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handoutMaster" Target="handoutMasters/handoutMaster1.xml"/><Relationship Id="rId50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tableStyles" Target="tableStyle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notesMaster" Target="notesMasters/notesMaster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915022-A997-4DF3-8499-075E49A52474}" type="datetimeFigureOut">
              <a:rPr lang="zh-CN" altLang="en-US" smtClean="0"/>
              <a:t>2021/12/6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6513513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5180013" y="6513513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2DF80B7-87AD-4D22-82DF-3074D172CFFA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5179484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731B-CE8C-46D1-AE18-5115C7560FE6}" type="datetimeFigureOut">
              <a:rPr lang="zh-CN" altLang="en-US" smtClean="0"/>
              <a:t>2021/12/6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2287588" y="514350"/>
            <a:ext cx="4568825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914400" y="3257550"/>
            <a:ext cx="7315200" cy="30861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5179484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63FA80-F00C-4A7E-884D-8773B4EA9B6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23321321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marL="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1pPr>
    <a:lvl2pPr marL="6096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2pPr>
    <a:lvl3pPr marL="12192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3pPr>
    <a:lvl4pPr marL="18288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4pPr>
    <a:lvl5pPr marL="24384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5pPr>
    <a:lvl6pPr marL="30480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6pPr>
    <a:lvl7pPr marL="36576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7pPr>
    <a:lvl8pPr marL="42672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8pPr>
    <a:lvl9pPr marL="48768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914283" y="2130919"/>
            <a:ext cx="10361851" cy="1470366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828564" y="3887100"/>
            <a:ext cx="8533289" cy="1753006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609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9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8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8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6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09EC-57E2-404F-85A6-5BD9FEAB1787}" type="datetime1">
              <a:rPr lang="zh-CN" altLang="en-US" smtClean="0"/>
              <a:t>2021/12/6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2" y="6230646"/>
            <a:ext cx="792089" cy="628942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</a:lstStyle>
          <a:p>
            <a:fld id="{7183A52F-D388-438E-A748-ED6C72307AC6}" type="slidenum">
              <a:rPr lang="zh-CN" altLang="en-US" smtClean="0"/>
              <a:t>‹#›</a:t>
            </a:fld>
            <a:endParaRPr lang="zh-CN" alt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1EB6F-1D34-AB4D-AA80-22D269F95281}" type="datetime1">
              <a:rPr lang="zh-CN" altLang="en-US" smtClean="0"/>
              <a:t>2021/12/6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62961" y="4407922"/>
            <a:ext cx="10361851" cy="1362390"/>
          </a:xfrm>
        </p:spPr>
        <p:txBody>
          <a:bodyPr anchor="t"/>
          <a:lstStyle>
            <a:lvl1pPr algn="l">
              <a:defRPr sz="53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962961" y="2907388"/>
            <a:ext cx="10361851" cy="1500534"/>
          </a:xfrm>
        </p:spPr>
        <p:txBody>
          <a:bodyPr anchor="b"/>
          <a:lstStyle>
            <a:lvl1pPr marL="0" indent="0">
              <a:buNone/>
              <a:defRPr sz="2700">
                <a:solidFill>
                  <a:schemeClr val="tx1">
                    <a:tint val="75000"/>
                  </a:schemeClr>
                </a:solidFill>
              </a:defRPr>
            </a:lvl1pPr>
            <a:lvl2pPr marL="60960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2pPr>
            <a:lvl3pPr marL="12192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3pPr>
            <a:lvl4pPr marL="18288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4pPr>
            <a:lvl5pPr marL="24384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5pPr>
            <a:lvl6pPr marL="30480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6pPr>
            <a:lvl7pPr marL="36576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7pPr>
            <a:lvl8pPr marL="42672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8pPr>
            <a:lvl9pPr marL="48768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8C24D9-D21A-7C40-A680-405A948FFC92}" type="datetime1">
              <a:rPr lang="zh-CN" altLang="en-US" smtClean="0"/>
              <a:t>2021/12/6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523" y="1600574"/>
            <a:ext cx="5384099" cy="4527011"/>
          </a:xfrm>
        </p:spPr>
        <p:txBody>
          <a:bodyPr/>
          <a:lstStyle>
            <a:lvl1pPr>
              <a:defRPr sz="3700"/>
            </a:lvl1pPr>
            <a:lvl2pPr>
              <a:defRPr sz="3200"/>
            </a:lvl2pPr>
            <a:lvl3pPr>
              <a:defRPr sz="2700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6793" y="1600574"/>
            <a:ext cx="5384099" cy="4527011"/>
          </a:xfrm>
        </p:spPr>
        <p:txBody>
          <a:bodyPr/>
          <a:lstStyle>
            <a:lvl1pPr>
              <a:defRPr sz="3700"/>
            </a:lvl1pPr>
            <a:lvl2pPr>
              <a:defRPr sz="3200"/>
            </a:lvl2pPr>
            <a:lvl3pPr>
              <a:defRPr sz="2700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F7683-F025-B44E-AE06-E33914094DCF}" type="datetime1">
              <a:rPr lang="zh-CN" altLang="en-US" smtClean="0"/>
              <a:t>2021/12/6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521" y="1535471"/>
            <a:ext cx="5386216" cy="639911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9600" indent="0">
              <a:buNone/>
              <a:defRPr sz="2700" b="1"/>
            </a:lvl2pPr>
            <a:lvl3pPr marL="1219200" indent="0">
              <a:buNone/>
              <a:defRPr sz="2400" b="1"/>
            </a:lvl3pPr>
            <a:lvl4pPr marL="1828800" indent="0">
              <a:buNone/>
              <a:defRPr sz="2100" b="1"/>
            </a:lvl4pPr>
            <a:lvl5pPr marL="2438400" indent="0">
              <a:buNone/>
              <a:defRPr sz="2100" b="1"/>
            </a:lvl5pPr>
            <a:lvl6pPr marL="3048000" indent="0">
              <a:buNone/>
              <a:defRPr sz="2100" b="1"/>
            </a:lvl6pPr>
            <a:lvl7pPr marL="3657600" indent="0">
              <a:buNone/>
              <a:defRPr sz="2100" b="1"/>
            </a:lvl7pPr>
            <a:lvl8pPr marL="4267200" indent="0">
              <a:buNone/>
              <a:defRPr sz="2100" b="1"/>
            </a:lvl8pPr>
            <a:lvl9pPr marL="4876800" indent="0">
              <a:buNone/>
              <a:defRPr sz="21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09521" y="2175380"/>
            <a:ext cx="5386216" cy="3952203"/>
          </a:xfrm>
        </p:spPr>
        <p:txBody>
          <a:bodyPr/>
          <a:lstStyle>
            <a:lvl1pPr>
              <a:defRPr sz="3200"/>
            </a:lvl1pPr>
            <a:lvl2pPr>
              <a:defRPr sz="2700"/>
            </a:lvl2pPr>
            <a:lvl3pPr>
              <a:defRPr sz="240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92562" y="1535471"/>
            <a:ext cx="5388332" cy="639911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9600" indent="0">
              <a:buNone/>
              <a:defRPr sz="2700" b="1"/>
            </a:lvl2pPr>
            <a:lvl3pPr marL="1219200" indent="0">
              <a:buNone/>
              <a:defRPr sz="2400" b="1"/>
            </a:lvl3pPr>
            <a:lvl4pPr marL="1828800" indent="0">
              <a:buNone/>
              <a:defRPr sz="2100" b="1"/>
            </a:lvl4pPr>
            <a:lvl5pPr marL="2438400" indent="0">
              <a:buNone/>
              <a:defRPr sz="2100" b="1"/>
            </a:lvl5pPr>
            <a:lvl6pPr marL="3048000" indent="0">
              <a:buNone/>
              <a:defRPr sz="2100" b="1"/>
            </a:lvl6pPr>
            <a:lvl7pPr marL="3657600" indent="0">
              <a:buNone/>
              <a:defRPr sz="2100" b="1"/>
            </a:lvl7pPr>
            <a:lvl8pPr marL="4267200" indent="0">
              <a:buNone/>
              <a:defRPr sz="2100" b="1"/>
            </a:lvl8pPr>
            <a:lvl9pPr marL="4876800" indent="0">
              <a:buNone/>
              <a:defRPr sz="21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92562" y="2175380"/>
            <a:ext cx="5388332" cy="3952203"/>
          </a:xfrm>
        </p:spPr>
        <p:txBody>
          <a:bodyPr/>
          <a:lstStyle>
            <a:lvl1pPr>
              <a:defRPr sz="3200"/>
            </a:lvl1pPr>
            <a:lvl2pPr>
              <a:defRPr sz="2700"/>
            </a:lvl2pPr>
            <a:lvl3pPr>
              <a:defRPr sz="240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CD85D-A002-D84D-8524-D85E87E005ED}" type="datetime1">
              <a:rPr lang="zh-CN" altLang="en-US" smtClean="0"/>
              <a:t>2021/12/6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AC96D-1B80-A24D-973F-DCD017EFAAA7}" type="datetime1">
              <a:rPr lang="zh-CN" altLang="en-US" smtClean="0"/>
              <a:t>2021/12/6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DB423-F4EB-1244-AC62-4B4A08009BC0}" type="datetime1">
              <a:rPr lang="zh-CN" altLang="en-US" smtClean="0"/>
              <a:t>2021/12/6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523" y="273114"/>
            <a:ext cx="4010562" cy="1162320"/>
          </a:xfrm>
        </p:spPr>
        <p:txBody>
          <a:bodyPr anchor="b"/>
          <a:lstStyle>
            <a:lvl1pPr algn="l">
              <a:defRPr sz="27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766113" y="273114"/>
            <a:ext cx="6814779" cy="5854469"/>
          </a:xfrm>
        </p:spPr>
        <p:txBody>
          <a:bodyPr/>
          <a:lstStyle>
            <a:lvl1pPr>
              <a:defRPr sz="4300"/>
            </a:lvl1pPr>
            <a:lvl2pPr>
              <a:defRPr sz="3700"/>
            </a:lvl2pPr>
            <a:lvl3pPr>
              <a:defRPr sz="3200"/>
            </a:lvl3pPr>
            <a:lvl4pPr>
              <a:defRPr sz="2700"/>
            </a:lvl4pPr>
            <a:lvl5pPr>
              <a:defRPr sz="2700"/>
            </a:lvl5pPr>
            <a:lvl6pPr>
              <a:defRPr sz="2700"/>
            </a:lvl6pPr>
            <a:lvl7pPr>
              <a:defRPr sz="2700"/>
            </a:lvl7pPr>
            <a:lvl8pPr>
              <a:defRPr sz="2700"/>
            </a:lvl8pPr>
            <a:lvl9pPr>
              <a:defRPr sz="27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09523" y="1435436"/>
            <a:ext cx="4010562" cy="4692149"/>
          </a:xfrm>
        </p:spPr>
        <p:txBody>
          <a:bodyPr/>
          <a:lstStyle>
            <a:lvl1pPr marL="0" indent="0">
              <a:buNone/>
              <a:defRPr sz="1900"/>
            </a:lvl1pPr>
            <a:lvl2pPr marL="609600" indent="0">
              <a:buNone/>
              <a:defRPr sz="1600"/>
            </a:lvl2pPr>
            <a:lvl3pPr marL="1219200" indent="0">
              <a:buNone/>
              <a:defRPr sz="1300"/>
            </a:lvl3pPr>
            <a:lvl4pPr marL="1828800" indent="0">
              <a:buNone/>
              <a:defRPr sz="1200"/>
            </a:lvl4pPr>
            <a:lvl5pPr marL="2438400" indent="0">
              <a:buNone/>
              <a:defRPr sz="1200"/>
            </a:lvl5pPr>
            <a:lvl6pPr marL="3048000" indent="0">
              <a:buNone/>
              <a:defRPr sz="1200"/>
            </a:lvl6pPr>
            <a:lvl7pPr marL="3657600" indent="0">
              <a:buNone/>
              <a:defRPr sz="1200"/>
            </a:lvl7pPr>
            <a:lvl8pPr marL="4267200" indent="0">
              <a:buNone/>
              <a:defRPr sz="1200"/>
            </a:lvl8pPr>
            <a:lvl9pPr marL="4876800" indent="0">
              <a:buNone/>
              <a:defRPr sz="12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A494E-93C7-DF40-A7EF-8902FB8B9286}" type="datetime1">
              <a:rPr lang="zh-CN" altLang="en-US" smtClean="0"/>
              <a:t>2021/12/6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389406" y="4801712"/>
            <a:ext cx="7314248" cy="566870"/>
          </a:xfrm>
        </p:spPr>
        <p:txBody>
          <a:bodyPr anchor="b"/>
          <a:lstStyle>
            <a:lvl1pPr algn="l">
              <a:defRPr sz="27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2389406" y="612918"/>
            <a:ext cx="7314248" cy="4115753"/>
          </a:xfrm>
        </p:spPr>
        <p:txBody>
          <a:bodyPr/>
          <a:lstStyle>
            <a:lvl1pPr marL="0" indent="0">
              <a:buNone/>
              <a:defRPr sz="4300"/>
            </a:lvl1pPr>
            <a:lvl2pPr marL="609600" indent="0">
              <a:buNone/>
              <a:defRPr sz="3700"/>
            </a:lvl2pPr>
            <a:lvl3pPr marL="1219200" indent="0">
              <a:buNone/>
              <a:defRPr sz="3200"/>
            </a:lvl3pPr>
            <a:lvl4pPr marL="1828800" indent="0">
              <a:buNone/>
              <a:defRPr sz="2700"/>
            </a:lvl4pPr>
            <a:lvl5pPr marL="2438400" indent="0">
              <a:buNone/>
              <a:defRPr sz="2700"/>
            </a:lvl5pPr>
            <a:lvl6pPr marL="3048000" indent="0">
              <a:buNone/>
              <a:defRPr sz="2700"/>
            </a:lvl6pPr>
            <a:lvl7pPr marL="3657600" indent="0">
              <a:buNone/>
              <a:defRPr sz="2700"/>
            </a:lvl7pPr>
            <a:lvl8pPr marL="4267200" indent="0">
              <a:buNone/>
              <a:defRPr sz="2700"/>
            </a:lvl8pPr>
            <a:lvl9pPr marL="4876800" indent="0">
              <a:buNone/>
              <a:defRPr sz="27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2389406" y="5368583"/>
            <a:ext cx="7314248" cy="805049"/>
          </a:xfrm>
        </p:spPr>
        <p:txBody>
          <a:bodyPr/>
          <a:lstStyle>
            <a:lvl1pPr marL="0" indent="0">
              <a:buNone/>
              <a:defRPr sz="1900"/>
            </a:lvl1pPr>
            <a:lvl2pPr marL="609600" indent="0">
              <a:buNone/>
              <a:defRPr sz="1600"/>
            </a:lvl2pPr>
            <a:lvl3pPr marL="1219200" indent="0">
              <a:buNone/>
              <a:defRPr sz="1300"/>
            </a:lvl3pPr>
            <a:lvl4pPr marL="1828800" indent="0">
              <a:buNone/>
              <a:defRPr sz="1200"/>
            </a:lvl4pPr>
            <a:lvl5pPr marL="2438400" indent="0">
              <a:buNone/>
              <a:defRPr sz="1200"/>
            </a:lvl5pPr>
            <a:lvl6pPr marL="3048000" indent="0">
              <a:buNone/>
              <a:defRPr sz="1200"/>
            </a:lvl6pPr>
            <a:lvl7pPr marL="3657600" indent="0">
              <a:buNone/>
              <a:defRPr sz="1200"/>
            </a:lvl7pPr>
            <a:lvl8pPr marL="4267200" indent="0">
              <a:buNone/>
              <a:defRPr sz="1200"/>
            </a:lvl8pPr>
            <a:lvl9pPr marL="4876800" indent="0">
              <a:buNone/>
              <a:defRPr sz="12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171EA-63BC-D448-8BB3-CC8128F1A6E9}" type="datetime1">
              <a:rPr lang="zh-CN" altLang="en-US" smtClean="0"/>
              <a:t>2021/12/6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8" name="Slide Number Placeholder 5"/>
          <p:cNvSpPr txBox="1"/>
          <p:nvPr userDrawn="1"/>
        </p:nvSpPr>
        <p:spPr>
          <a:xfrm>
            <a:off x="-62129" y="6238108"/>
            <a:ext cx="779665" cy="621483"/>
          </a:xfrm>
          <a:prstGeom prst="rect">
            <a:avLst/>
          </a:prstGeom>
        </p:spPr>
        <p:txBody>
          <a:bodyPr vert="horz" lIns="121917" tIns="60958" rIns="121917" bIns="60958" rtlCol="0" anchor="ctr"/>
          <a:lstStyle>
            <a:lvl1pPr>
              <a:defRPr sz="2800">
                <a:solidFill>
                  <a:schemeClr val="tx1"/>
                </a:solidFill>
              </a:defRPr>
            </a:lvl1pPr>
          </a:lstStyle>
          <a:p>
            <a:pPr marL="0" marR="0" lvl="0" indent="0" algn="r" defTabSz="1219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US" altLang="zh-TW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4C8EF-C26B-584E-9CEF-AD13F86556E4}" type="datetime1">
              <a:rPr lang="zh-CN" altLang="en-US" smtClean="0"/>
              <a:t>2021/12/6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8049" y="274702"/>
            <a:ext cx="2742843" cy="5852880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523" y="274702"/>
            <a:ext cx="8025355" cy="5852880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3EA9FA-7BEF-1148-A3D2-9F0C72892EB9}" type="datetime1">
              <a:rPr lang="zh-CN" altLang="en-US" smtClean="0"/>
              <a:t>2021/12/6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609521" y="274702"/>
            <a:ext cx="10971372" cy="1143265"/>
          </a:xfrm>
          <a:prstGeom prst="rect">
            <a:avLst/>
          </a:prstGeom>
        </p:spPr>
        <p:txBody>
          <a:bodyPr vert="horz" lIns="121917" tIns="60958" rIns="121917" bIns="60958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521" y="1600574"/>
            <a:ext cx="10971372" cy="4527011"/>
          </a:xfrm>
          <a:prstGeom prst="rect">
            <a:avLst/>
          </a:prstGeom>
        </p:spPr>
        <p:txBody>
          <a:bodyPr vert="horz" lIns="121917" tIns="60958" rIns="121917" bIns="60958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609521" y="6357822"/>
            <a:ext cx="2844430" cy="365210"/>
          </a:xfrm>
          <a:prstGeom prst="rect">
            <a:avLst/>
          </a:prstGeom>
        </p:spPr>
        <p:txBody>
          <a:bodyPr vert="horz" lIns="121917" tIns="60958" rIns="121917" bIns="60958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4EA20B-5F01-614A-AE90-09D6BDF5EBFA}" type="datetime1">
              <a:rPr lang="zh-CN" altLang="en-US" smtClean="0"/>
              <a:t>2021/12/6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165060" y="6357822"/>
            <a:ext cx="3860297" cy="365210"/>
          </a:xfrm>
          <a:prstGeom prst="rect">
            <a:avLst/>
          </a:prstGeom>
        </p:spPr>
        <p:txBody>
          <a:bodyPr vert="horz" lIns="121917" tIns="60958" rIns="121917" bIns="60958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5"/>
          <p:cNvSpPr txBox="1"/>
          <p:nvPr userDrawn="1"/>
        </p:nvSpPr>
        <p:spPr>
          <a:xfrm>
            <a:off x="2" y="6230646"/>
            <a:ext cx="792089" cy="628942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1219200" rtl="0" eaLnBrk="1" latinLnBrk="0" hangingPunct="1"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183A52F-D388-438E-A748-ED6C72307AC6}" type="slidenum">
              <a:rPr lang="zh-CN" altLang="en-US" smtClean="0"/>
              <a:t>‹#›</a:t>
            </a:fld>
            <a:endParaRPr lang="zh-CN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1219200" rtl="0" eaLnBrk="1" latinLnBrk="0" hangingPunct="1">
        <a:spcBef>
          <a:spcPct val="0"/>
        </a:spcBef>
        <a:buNone/>
        <a:defRPr sz="59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57200" indent="-4572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4300" kern="1200">
          <a:solidFill>
            <a:schemeClr val="tx1"/>
          </a:solidFill>
          <a:latin typeface="+mn-lt"/>
          <a:ea typeface="+mn-ea"/>
          <a:cs typeface="+mn-cs"/>
        </a:defRPr>
      </a:lvl1pPr>
      <a:lvl2pPr marL="990600" indent="-3810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–"/>
        <a:defRPr sz="3700" kern="1200">
          <a:solidFill>
            <a:schemeClr val="tx1"/>
          </a:solidFill>
          <a:latin typeface="+mn-lt"/>
          <a:ea typeface="+mn-ea"/>
          <a:cs typeface="+mn-cs"/>
        </a:defRPr>
      </a:lvl2pPr>
      <a:lvl3pPr marL="15240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3pPr>
      <a:lvl4pPr marL="21336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700" kern="1200">
          <a:solidFill>
            <a:schemeClr val="tx1"/>
          </a:solidFill>
          <a:latin typeface="+mn-lt"/>
          <a:ea typeface="+mn-ea"/>
          <a:cs typeface="+mn-cs"/>
        </a:defRPr>
      </a:lvl4pPr>
      <a:lvl5pPr marL="27432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»"/>
        <a:defRPr sz="2700" kern="1200">
          <a:solidFill>
            <a:schemeClr val="tx1"/>
          </a:solidFill>
          <a:latin typeface="+mn-lt"/>
          <a:ea typeface="+mn-ea"/>
          <a:cs typeface="+mn-cs"/>
        </a:defRPr>
      </a:lvl5pPr>
      <a:lvl6pPr marL="33528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24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20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16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6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2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8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4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80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6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2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8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0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8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9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0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5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6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8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9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0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1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3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4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5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6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7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8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9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40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41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4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43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4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圖片 2">
            <a:extLst>
              <a:ext uri="{FF2B5EF4-FFF2-40B4-BE49-F238E27FC236}">
                <a16:creationId xmlns:a16="http://schemas.microsoft.com/office/drawing/2014/main" id="{FD8DB9AA-BC57-4886-8090-69A2849B3A7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97482" y="0"/>
            <a:ext cx="12385376" cy="6859588"/>
          </a:xfrm>
          <a:prstGeom prst="rect">
            <a:avLst/>
          </a:prstGeom>
        </p:spPr>
      </p:pic>
      <p:sp>
        <p:nvSpPr>
          <p:cNvPr id="2" name="矩形: 圓角 1">
            <a:extLst>
              <a:ext uri="{FF2B5EF4-FFF2-40B4-BE49-F238E27FC236}">
                <a16:creationId xmlns:a16="http://schemas.microsoft.com/office/drawing/2014/main" id="{E1E12241-AB7F-4177-9C92-605E10907BB0}"/>
              </a:ext>
            </a:extLst>
          </p:cNvPr>
          <p:cNvSpPr/>
          <p:nvPr/>
        </p:nvSpPr>
        <p:spPr>
          <a:xfrm>
            <a:off x="11423798" y="1485578"/>
            <a:ext cx="504056" cy="216024"/>
          </a:xfrm>
          <a:prstGeom prst="roundRect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8" name="矩形: 圓角 7">
            <a:extLst>
              <a:ext uri="{FF2B5EF4-FFF2-40B4-BE49-F238E27FC236}">
                <a16:creationId xmlns:a16="http://schemas.microsoft.com/office/drawing/2014/main" id="{5F363183-F5E1-46E2-8B44-B2FFB06291B4}"/>
              </a:ext>
            </a:extLst>
          </p:cNvPr>
          <p:cNvSpPr/>
          <p:nvPr/>
        </p:nvSpPr>
        <p:spPr>
          <a:xfrm>
            <a:off x="10199662" y="4221882"/>
            <a:ext cx="504056" cy="216024"/>
          </a:xfrm>
          <a:prstGeom prst="roundRect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9" name="矩形: 圓角 8">
            <a:extLst>
              <a:ext uri="{FF2B5EF4-FFF2-40B4-BE49-F238E27FC236}">
                <a16:creationId xmlns:a16="http://schemas.microsoft.com/office/drawing/2014/main" id="{FD79B7B8-D92B-436D-AAE2-4F8DD811DBC7}"/>
              </a:ext>
            </a:extLst>
          </p:cNvPr>
          <p:cNvSpPr/>
          <p:nvPr/>
        </p:nvSpPr>
        <p:spPr>
          <a:xfrm>
            <a:off x="9789745" y="3141762"/>
            <a:ext cx="504056" cy="360040"/>
          </a:xfrm>
          <a:prstGeom prst="roundRect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0" name="矩形: 圓角 9">
            <a:extLst>
              <a:ext uri="{FF2B5EF4-FFF2-40B4-BE49-F238E27FC236}">
                <a16:creationId xmlns:a16="http://schemas.microsoft.com/office/drawing/2014/main" id="{8FCED4D9-3C68-4C4F-9EE5-4E27F3E1B87D}"/>
              </a:ext>
            </a:extLst>
          </p:cNvPr>
          <p:cNvSpPr/>
          <p:nvPr/>
        </p:nvSpPr>
        <p:spPr>
          <a:xfrm>
            <a:off x="9767614" y="5590034"/>
            <a:ext cx="504056" cy="360040"/>
          </a:xfrm>
          <a:prstGeom prst="roundRect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1" name="矩形: 圓角 10">
            <a:extLst>
              <a:ext uri="{FF2B5EF4-FFF2-40B4-BE49-F238E27FC236}">
                <a16:creationId xmlns:a16="http://schemas.microsoft.com/office/drawing/2014/main" id="{A4693D97-A0A6-4681-AB99-91CB8E2BAF14}"/>
              </a:ext>
            </a:extLst>
          </p:cNvPr>
          <p:cNvSpPr/>
          <p:nvPr/>
        </p:nvSpPr>
        <p:spPr>
          <a:xfrm>
            <a:off x="9335566" y="4077866"/>
            <a:ext cx="504056" cy="216024"/>
          </a:xfrm>
          <a:prstGeom prst="roundRect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2" name="矩形: 圓角 11">
            <a:extLst>
              <a:ext uri="{FF2B5EF4-FFF2-40B4-BE49-F238E27FC236}">
                <a16:creationId xmlns:a16="http://schemas.microsoft.com/office/drawing/2014/main" id="{860676B3-7EB9-4901-8E4D-DDC65F65E2EA}"/>
              </a:ext>
            </a:extLst>
          </p:cNvPr>
          <p:cNvSpPr/>
          <p:nvPr/>
        </p:nvSpPr>
        <p:spPr>
          <a:xfrm>
            <a:off x="8975526" y="2349674"/>
            <a:ext cx="504056" cy="216024"/>
          </a:xfrm>
          <a:prstGeom prst="roundRect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36065549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圖片 10">
            <a:extLst>
              <a:ext uri="{FF2B5EF4-FFF2-40B4-BE49-F238E27FC236}">
                <a16:creationId xmlns:a16="http://schemas.microsoft.com/office/drawing/2014/main" id="{92EE0AA9-5B28-4360-A524-C422DDB7136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0413" cy="6859588"/>
          </a:xfrm>
          <a:prstGeom prst="rect">
            <a:avLst/>
          </a:prstGeom>
        </p:spPr>
      </p:pic>
      <p:sp>
        <p:nvSpPr>
          <p:cNvPr id="5" name="矩形 4">
            <a:extLst>
              <a:ext uri="{FF2B5EF4-FFF2-40B4-BE49-F238E27FC236}">
                <a16:creationId xmlns:a16="http://schemas.microsoft.com/office/drawing/2014/main" id="{19681255-5A82-42D5-9813-4327378680BE}"/>
              </a:ext>
            </a:extLst>
          </p:cNvPr>
          <p:cNvSpPr/>
          <p:nvPr/>
        </p:nvSpPr>
        <p:spPr>
          <a:xfrm>
            <a:off x="7175326" y="2133650"/>
            <a:ext cx="1512168" cy="4320480"/>
          </a:xfrm>
          <a:prstGeom prst="rect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6" name="矩形: 圓角 5">
            <a:extLst>
              <a:ext uri="{FF2B5EF4-FFF2-40B4-BE49-F238E27FC236}">
                <a16:creationId xmlns:a16="http://schemas.microsoft.com/office/drawing/2014/main" id="{A70CB5A8-5A4D-4313-A9D7-5EC29DF84249}"/>
              </a:ext>
            </a:extLst>
          </p:cNvPr>
          <p:cNvSpPr/>
          <p:nvPr/>
        </p:nvSpPr>
        <p:spPr>
          <a:xfrm>
            <a:off x="7967414" y="2205658"/>
            <a:ext cx="504056" cy="216024"/>
          </a:xfrm>
          <a:prstGeom prst="roundRect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7" name="矩形: 圓角 6">
            <a:extLst>
              <a:ext uri="{FF2B5EF4-FFF2-40B4-BE49-F238E27FC236}">
                <a16:creationId xmlns:a16="http://schemas.microsoft.com/office/drawing/2014/main" id="{7E8E90E1-FE1A-4894-91BB-806F70556487}"/>
              </a:ext>
            </a:extLst>
          </p:cNvPr>
          <p:cNvSpPr/>
          <p:nvPr/>
        </p:nvSpPr>
        <p:spPr>
          <a:xfrm>
            <a:off x="7967414" y="4509914"/>
            <a:ext cx="504056" cy="216024"/>
          </a:xfrm>
          <a:prstGeom prst="roundRect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8" name="矩形: 圓角 7">
            <a:extLst>
              <a:ext uri="{FF2B5EF4-FFF2-40B4-BE49-F238E27FC236}">
                <a16:creationId xmlns:a16="http://schemas.microsoft.com/office/drawing/2014/main" id="{D9088FBD-FC98-44E0-89FD-D87CB129CF3A}"/>
              </a:ext>
            </a:extLst>
          </p:cNvPr>
          <p:cNvSpPr/>
          <p:nvPr/>
        </p:nvSpPr>
        <p:spPr>
          <a:xfrm>
            <a:off x="7535366" y="2781722"/>
            <a:ext cx="504056" cy="216024"/>
          </a:xfrm>
          <a:prstGeom prst="roundRect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9" name="矩形: 圓角 8">
            <a:extLst>
              <a:ext uri="{FF2B5EF4-FFF2-40B4-BE49-F238E27FC236}">
                <a16:creationId xmlns:a16="http://schemas.microsoft.com/office/drawing/2014/main" id="{C3C6F978-A8DB-49F0-9B35-2D242F81F888}"/>
              </a:ext>
            </a:extLst>
          </p:cNvPr>
          <p:cNvSpPr/>
          <p:nvPr/>
        </p:nvSpPr>
        <p:spPr>
          <a:xfrm>
            <a:off x="7535366" y="5085978"/>
            <a:ext cx="504056" cy="216024"/>
          </a:xfrm>
          <a:prstGeom prst="roundRect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08584394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A3D0CC55-1E2E-40D9-8891-19F9F277B693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第十三講</a:t>
            </a:r>
            <a:endParaRPr lang="zh-TW" altLang="en-US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9866543D-DA21-45F0-8AC2-5EF6F5D2B204}"/>
              </a:ext>
            </a:extLst>
          </p:cNvPr>
          <p:cNvSpPr txBox="1"/>
          <p:nvPr/>
        </p:nvSpPr>
        <p:spPr>
          <a:xfrm>
            <a:off x="9407574" y="585478"/>
            <a:ext cx="1661993" cy="568863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b="1" dirty="0">
                <a:solidFill>
                  <a:schemeClr val="bg1"/>
                </a:solidFill>
              </a:rPr>
              <a:t>「</a:t>
            </a:r>
            <a:r>
              <a:rPr lang="zh-TW" altLang="en-US" b="1" dirty="0">
                <a:solidFill>
                  <a:schemeClr val="bg1"/>
                </a:solidFill>
              </a:rPr>
              <a:t>慈莊嚴故，於諸眾生不起惱害；</a:t>
            </a:r>
            <a:endParaRPr lang="en-US" altLang="zh-TW" b="1" dirty="0">
              <a:solidFill>
                <a:schemeClr val="bg1"/>
              </a:solidFill>
            </a:endParaRPr>
          </a:p>
          <a:p>
            <a:r>
              <a:rPr lang="zh-TW" altLang="en-US" b="1" dirty="0">
                <a:solidFill>
                  <a:schemeClr val="bg1"/>
                </a:solidFill>
              </a:rPr>
              <a:t>悲莊嚴故，愍諸眾生，常不厭捨；</a:t>
            </a:r>
            <a:endParaRPr lang="en-US" altLang="zh-TW" b="1" dirty="0">
              <a:solidFill>
                <a:schemeClr val="bg1"/>
              </a:solidFill>
            </a:endParaRPr>
          </a:p>
          <a:p>
            <a:r>
              <a:rPr lang="zh-TW" altLang="en-US" b="1" dirty="0">
                <a:solidFill>
                  <a:schemeClr val="bg1"/>
                </a:solidFill>
              </a:rPr>
              <a:t>喜莊嚴故，見修善者，心無嫌嫉；</a:t>
            </a:r>
            <a:endParaRPr lang="en-US" altLang="zh-TW" b="1" dirty="0">
              <a:solidFill>
                <a:schemeClr val="bg1"/>
              </a:solidFill>
            </a:endParaRPr>
          </a:p>
          <a:p>
            <a:r>
              <a:rPr lang="zh-TW" altLang="en-US" b="1" dirty="0">
                <a:solidFill>
                  <a:schemeClr val="bg1"/>
                </a:solidFill>
              </a:rPr>
              <a:t>捨莊嚴故，於順違境，無愛恚心</a:t>
            </a:r>
            <a:r>
              <a:rPr lang="zh-CN" altLang="en-US" b="1" dirty="0">
                <a:solidFill>
                  <a:schemeClr val="bg1"/>
                </a:solidFill>
              </a:rPr>
              <a:t>。」</a:t>
            </a:r>
            <a:endParaRPr lang="en-US" altLang="zh-TW" b="1" dirty="0">
              <a:solidFill>
                <a:schemeClr val="bg1"/>
              </a:solidFill>
            </a:endParaRP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007B3B86-C463-4494-97BC-57A5E2DC358B}"/>
              </a:ext>
            </a:extLst>
          </p:cNvPr>
          <p:cNvSpPr txBox="1"/>
          <p:nvPr/>
        </p:nvSpPr>
        <p:spPr>
          <a:xfrm>
            <a:off x="8007858" y="643844"/>
            <a:ext cx="1292662" cy="583998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/>
                </a:solidFill>
              </a:rPr>
              <a:t>四無量心：</a:t>
            </a:r>
            <a:r>
              <a:rPr lang="zh-TW" altLang="en-US" dirty="0">
                <a:solidFill>
                  <a:schemeClr val="bg1"/>
                </a:solidFill>
              </a:rPr>
              <a:t>此四心普緣無量眾生，引生無量之福，故名無量心。又此四心若依禪定而修，則生色界梵天，故又名四梵行。</a:t>
            </a:r>
            <a:endParaRPr lang="en-US" altLang="zh-TW" dirty="0">
              <a:solidFill>
                <a:schemeClr val="bg1"/>
              </a:solidFill>
            </a:endParaRP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9F2DAA23-6364-41BD-BE27-D1776073313B}"/>
              </a:ext>
            </a:extLst>
          </p:cNvPr>
          <p:cNvSpPr txBox="1"/>
          <p:nvPr/>
        </p:nvSpPr>
        <p:spPr>
          <a:xfrm>
            <a:off x="6912672" y="570589"/>
            <a:ext cx="923330" cy="568863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US" altLang="zh-CN" dirty="0">
                <a:solidFill>
                  <a:schemeClr val="bg1"/>
                </a:solidFill>
              </a:rPr>
              <a:t>《</a:t>
            </a:r>
            <a:r>
              <a:rPr lang="zh-CN" altLang="en-US" dirty="0">
                <a:solidFill>
                  <a:schemeClr val="bg1"/>
                </a:solidFill>
              </a:rPr>
              <a:t>四十二章經</a:t>
            </a:r>
            <a:r>
              <a:rPr lang="en-US" altLang="zh-CN" dirty="0">
                <a:solidFill>
                  <a:schemeClr val="bg1"/>
                </a:solidFill>
              </a:rPr>
              <a:t>》</a:t>
            </a:r>
            <a:r>
              <a:rPr lang="zh-CN" altLang="en-US" dirty="0">
                <a:solidFill>
                  <a:schemeClr val="bg1"/>
                </a:solidFill>
              </a:rPr>
              <a:t>：</a:t>
            </a:r>
            <a:endParaRPr lang="en-US" altLang="zh-CN" dirty="0">
              <a:solidFill>
                <a:schemeClr val="bg1"/>
              </a:solidFill>
            </a:endParaRPr>
          </a:p>
          <a:p>
            <a:r>
              <a:rPr lang="zh-CN" altLang="en-US" dirty="0">
                <a:solidFill>
                  <a:schemeClr val="bg1"/>
                </a:solidFill>
              </a:rPr>
              <a:t>「</a:t>
            </a:r>
            <a:r>
              <a:rPr lang="zh-TW" altLang="en-US" dirty="0">
                <a:solidFill>
                  <a:schemeClr val="bg1"/>
                </a:solidFill>
              </a:rPr>
              <a:t>忍辱最健，忍者無怨，必為人尊。</a:t>
            </a:r>
            <a:r>
              <a:rPr lang="zh-CN" altLang="en-US" dirty="0">
                <a:solidFill>
                  <a:schemeClr val="bg1"/>
                </a:solidFill>
              </a:rPr>
              <a:t>」</a:t>
            </a:r>
            <a:endParaRPr lang="en-US" altLang="zh-TW" dirty="0">
              <a:solidFill>
                <a:schemeClr val="bg1"/>
              </a:solidFill>
            </a:endParaRP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45ECF280-D738-4611-AFBE-223BCC89D3B2}"/>
              </a:ext>
            </a:extLst>
          </p:cNvPr>
          <p:cNvSpPr txBox="1"/>
          <p:nvPr/>
        </p:nvSpPr>
        <p:spPr>
          <a:xfrm>
            <a:off x="4649230" y="650341"/>
            <a:ext cx="2031325" cy="568863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US" altLang="zh-CN" dirty="0">
                <a:solidFill>
                  <a:schemeClr val="bg1"/>
                </a:solidFill>
              </a:rPr>
              <a:t>《</a:t>
            </a:r>
            <a:r>
              <a:rPr lang="zh-CN" altLang="en-US" dirty="0">
                <a:solidFill>
                  <a:schemeClr val="bg1"/>
                </a:solidFill>
              </a:rPr>
              <a:t>佛遺教經</a:t>
            </a:r>
            <a:r>
              <a:rPr lang="en-US" altLang="zh-CN" dirty="0">
                <a:solidFill>
                  <a:schemeClr val="bg1"/>
                </a:solidFill>
              </a:rPr>
              <a:t>》</a:t>
            </a:r>
            <a:r>
              <a:rPr lang="zh-CN" altLang="en-US" dirty="0">
                <a:solidFill>
                  <a:schemeClr val="bg1"/>
                </a:solidFill>
              </a:rPr>
              <a:t>：</a:t>
            </a:r>
            <a:endParaRPr lang="en-US" altLang="zh-CN" dirty="0">
              <a:solidFill>
                <a:schemeClr val="bg1"/>
              </a:solidFill>
            </a:endParaRPr>
          </a:p>
          <a:p>
            <a:r>
              <a:rPr lang="zh-CN" altLang="en-US" dirty="0">
                <a:solidFill>
                  <a:schemeClr val="bg1"/>
                </a:solidFill>
              </a:rPr>
              <a:t>「</a:t>
            </a:r>
            <a:r>
              <a:rPr lang="zh-TW" altLang="en-US" dirty="0">
                <a:solidFill>
                  <a:schemeClr val="bg1"/>
                </a:solidFill>
              </a:rPr>
              <a:t>忍之為德，持戒苦行所不能及。能行忍者乃可名為有力大人；若其不能歡喜忍受惡罵之毒如飲甘露者，不名入道智慧人也。</a:t>
            </a:r>
            <a:r>
              <a:rPr lang="zh-CN" altLang="en-US" dirty="0">
                <a:solidFill>
                  <a:schemeClr val="bg1"/>
                </a:solidFill>
              </a:rPr>
              <a:t>」</a:t>
            </a:r>
            <a:endParaRPr lang="en-US" altLang="zh-TW" dirty="0">
              <a:solidFill>
                <a:schemeClr val="bg1"/>
              </a:solidFill>
            </a:endParaRPr>
          </a:p>
        </p:txBody>
      </p:sp>
      <p:sp>
        <p:nvSpPr>
          <p:cNvPr id="9" name="文字方塊 8">
            <a:extLst>
              <a:ext uri="{FF2B5EF4-FFF2-40B4-BE49-F238E27FC236}">
                <a16:creationId xmlns:a16="http://schemas.microsoft.com/office/drawing/2014/main" id="{8829AB5F-11C0-4682-9856-B28F49F12728}"/>
              </a:ext>
            </a:extLst>
          </p:cNvPr>
          <p:cNvSpPr txBox="1"/>
          <p:nvPr/>
        </p:nvSpPr>
        <p:spPr>
          <a:xfrm>
            <a:off x="533162" y="621482"/>
            <a:ext cx="3877985" cy="568863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US" altLang="zh-CN" dirty="0">
                <a:solidFill>
                  <a:schemeClr val="bg1"/>
                </a:solidFill>
              </a:rPr>
              <a:t>《</a:t>
            </a:r>
            <a:r>
              <a:rPr lang="zh-CN" altLang="en-US" dirty="0">
                <a:solidFill>
                  <a:schemeClr val="bg1"/>
                </a:solidFill>
              </a:rPr>
              <a:t>大方廣佛華嚴經 </a:t>
            </a:r>
            <a:r>
              <a:rPr lang="en-US" altLang="zh-CN" dirty="0">
                <a:solidFill>
                  <a:schemeClr val="bg1"/>
                </a:solidFill>
              </a:rPr>
              <a:t>• </a:t>
            </a:r>
            <a:r>
              <a:rPr lang="zh-CN" altLang="en-US" dirty="0">
                <a:solidFill>
                  <a:schemeClr val="bg1"/>
                </a:solidFill>
              </a:rPr>
              <a:t>普賢行願品</a:t>
            </a:r>
            <a:r>
              <a:rPr lang="en-US" altLang="zh-CN" dirty="0">
                <a:solidFill>
                  <a:schemeClr val="bg1"/>
                </a:solidFill>
              </a:rPr>
              <a:t>》</a:t>
            </a:r>
            <a:r>
              <a:rPr lang="zh-CN" altLang="en-US" dirty="0">
                <a:solidFill>
                  <a:schemeClr val="bg1"/>
                </a:solidFill>
              </a:rPr>
              <a:t>：</a:t>
            </a:r>
            <a:endParaRPr lang="en-US" altLang="zh-CN" dirty="0">
              <a:solidFill>
                <a:schemeClr val="bg1"/>
              </a:solidFill>
            </a:endParaRPr>
          </a:p>
          <a:p>
            <a:r>
              <a:rPr lang="zh-CN" altLang="en-US" dirty="0">
                <a:solidFill>
                  <a:schemeClr val="bg1"/>
                </a:solidFill>
              </a:rPr>
              <a:t>「</a:t>
            </a:r>
            <a:r>
              <a:rPr lang="zh-TW" altLang="en-US" dirty="0">
                <a:solidFill>
                  <a:schemeClr val="bg1"/>
                </a:solidFill>
              </a:rPr>
              <a:t>諸佛如來以大悲心而為體故。因於眾生，而起大悲：因於大悲，生菩提心；因菩提心，成等正覺。譬如曠野砂磧之中，有大樹王，若根得水，枝葉華果悉皆繁茂。生死曠野菩提樹王，亦復如是。一切眾生而為樹根，諸佛菩薩而為華果，以大悲水饒益眾生，則能成就諸佛菩薩智慧華果。何以故？若諸菩薩以大悲水饒益眾生，則能成就阿耨多羅三藐三菩提故。</a:t>
            </a:r>
            <a:r>
              <a:rPr lang="zh-CN" altLang="en-US" dirty="0">
                <a:solidFill>
                  <a:schemeClr val="bg1"/>
                </a:solidFill>
              </a:rPr>
              <a:t>」</a:t>
            </a:r>
            <a:endParaRPr lang="en-US" altLang="zh-TW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371252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6FF6D966-E9A2-4B4B-A709-4121F13AD8AB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第十三講</a:t>
            </a:r>
            <a:endParaRPr lang="zh-TW" altLang="en-US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A9184D16-34DE-43D6-B853-34B88C9CC3AC}"/>
              </a:ext>
            </a:extLst>
          </p:cNvPr>
          <p:cNvSpPr txBox="1"/>
          <p:nvPr/>
        </p:nvSpPr>
        <p:spPr>
          <a:xfrm>
            <a:off x="7365919" y="765498"/>
            <a:ext cx="1224136" cy="461665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US" altLang="zh-TW" dirty="0">
                <a:solidFill>
                  <a:schemeClr val="bg1"/>
                </a:solidFill>
              </a:rPr>
              <a:t>Sumana</a:t>
            </a:r>
            <a:endParaRPr lang="zh-TW" altLang="en-US" dirty="0">
              <a:solidFill>
                <a:schemeClr val="bg1"/>
              </a:solidFill>
            </a:endParaRP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98B70DC9-F086-4FA2-A28A-61B8C9495032}"/>
              </a:ext>
            </a:extLst>
          </p:cNvPr>
          <p:cNvSpPr txBox="1"/>
          <p:nvPr/>
        </p:nvSpPr>
        <p:spPr>
          <a:xfrm>
            <a:off x="9119542" y="774754"/>
            <a:ext cx="1008112" cy="461665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US" altLang="zh-TW" dirty="0" err="1">
                <a:solidFill>
                  <a:schemeClr val="bg1"/>
                </a:solidFill>
              </a:rPr>
              <a:t>Punna</a:t>
            </a:r>
            <a:endParaRPr lang="zh-TW" altLang="en-US" dirty="0">
              <a:solidFill>
                <a:schemeClr val="bg1"/>
              </a:solidFill>
            </a:endParaRP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ABA7A3FF-22FE-445B-8882-1347C90426D4}"/>
              </a:ext>
            </a:extLst>
          </p:cNvPr>
          <p:cNvSpPr txBox="1"/>
          <p:nvPr/>
        </p:nvSpPr>
        <p:spPr>
          <a:xfrm>
            <a:off x="7391350" y="1710858"/>
            <a:ext cx="792088" cy="461665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US" altLang="zh-TW" dirty="0">
                <a:solidFill>
                  <a:schemeClr val="bg1"/>
                </a:solidFill>
              </a:rPr>
              <a:t>Son</a:t>
            </a:r>
            <a:endParaRPr lang="zh-TW" altLang="en-US" dirty="0">
              <a:solidFill>
                <a:schemeClr val="bg1"/>
              </a:solidFill>
            </a:endParaRP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13353E47-3F9D-4805-8717-C66F36930DBC}"/>
              </a:ext>
            </a:extLst>
          </p:cNvPr>
          <p:cNvSpPr txBox="1"/>
          <p:nvPr/>
        </p:nvSpPr>
        <p:spPr>
          <a:xfrm>
            <a:off x="9119542" y="1753249"/>
            <a:ext cx="1008112" cy="461665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US" altLang="zh-TW" dirty="0">
                <a:solidFill>
                  <a:schemeClr val="bg1"/>
                </a:solidFill>
              </a:rPr>
              <a:t>Uttara</a:t>
            </a:r>
            <a:endParaRPr lang="zh-TW" altLang="en-US" dirty="0">
              <a:solidFill>
                <a:schemeClr val="bg1"/>
              </a:solidFill>
            </a:endParaRPr>
          </a:p>
        </p:txBody>
      </p:sp>
      <p:cxnSp>
        <p:nvCxnSpPr>
          <p:cNvPr id="10" name="直線接點 9">
            <a:extLst>
              <a:ext uri="{FF2B5EF4-FFF2-40B4-BE49-F238E27FC236}">
                <a16:creationId xmlns:a16="http://schemas.microsoft.com/office/drawing/2014/main" id="{FEA0999A-D447-4181-975D-52EF933239C5}"/>
              </a:ext>
            </a:extLst>
          </p:cNvPr>
          <p:cNvCxnSpPr>
            <a:cxnSpLocks/>
            <a:stCxn id="5" idx="2"/>
          </p:cNvCxnSpPr>
          <p:nvPr/>
        </p:nvCxnSpPr>
        <p:spPr>
          <a:xfrm>
            <a:off x="7977987" y="1227163"/>
            <a:ext cx="0" cy="483695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線接點 11">
            <a:extLst>
              <a:ext uri="{FF2B5EF4-FFF2-40B4-BE49-F238E27FC236}">
                <a16:creationId xmlns:a16="http://schemas.microsoft.com/office/drawing/2014/main" id="{BE05E4A8-8D5D-41CE-A087-0960FD7905BA}"/>
              </a:ext>
            </a:extLst>
          </p:cNvPr>
          <p:cNvCxnSpPr>
            <a:cxnSpLocks/>
          </p:cNvCxnSpPr>
          <p:nvPr/>
        </p:nvCxnSpPr>
        <p:spPr>
          <a:xfrm>
            <a:off x="9551590" y="1269554"/>
            <a:ext cx="0" cy="483695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直線接點 12">
            <a:extLst>
              <a:ext uri="{FF2B5EF4-FFF2-40B4-BE49-F238E27FC236}">
                <a16:creationId xmlns:a16="http://schemas.microsoft.com/office/drawing/2014/main" id="{66B3E86D-C118-437C-A0C9-B1CACDF68FCB}"/>
              </a:ext>
            </a:extLst>
          </p:cNvPr>
          <p:cNvCxnSpPr>
            <a:cxnSpLocks/>
          </p:cNvCxnSpPr>
          <p:nvPr/>
        </p:nvCxnSpPr>
        <p:spPr>
          <a:xfrm>
            <a:off x="8183438" y="1926882"/>
            <a:ext cx="936104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文字方塊 16">
            <a:extLst>
              <a:ext uri="{FF2B5EF4-FFF2-40B4-BE49-F238E27FC236}">
                <a16:creationId xmlns:a16="http://schemas.microsoft.com/office/drawing/2014/main" id="{0C8B23D6-22CF-4AF9-BFFD-6A48DD02DAFD}"/>
              </a:ext>
            </a:extLst>
          </p:cNvPr>
          <p:cNvSpPr txBox="1"/>
          <p:nvPr/>
        </p:nvSpPr>
        <p:spPr>
          <a:xfrm>
            <a:off x="5529715" y="1716557"/>
            <a:ext cx="972109" cy="461665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US" altLang="zh-TW" dirty="0" err="1">
                <a:solidFill>
                  <a:schemeClr val="bg1"/>
                </a:solidFill>
              </a:rPr>
              <a:t>Sirima</a:t>
            </a:r>
            <a:endParaRPr lang="zh-TW" altLang="en-US" dirty="0">
              <a:solidFill>
                <a:schemeClr val="bg1"/>
              </a:solidFill>
            </a:endParaRPr>
          </a:p>
        </p:txBody>
      </p:sp>
      <p:cxnSp>
        <p:nvCxnSpPr>
          <p:cNvPr id="18" name="直線接點 17">
            <a:extLst>
              <a:ext uri="{FF2B5EF4-FFF2-40B4-BE49-F238E27FC236}">
                <a16:creationId xmlns:a16="http://schemas.microsoft.com/office/drawing/2014/main" id="{8B45C1D3-9CCA-4CBC-9EDB-F89097323225}"/>
              </a:ext>
            </a:extLst>
          </p:cNvPr>
          <p:cNvCxnSpPr>
            <a:cxnSpLocks/>
            <a:endCxn id="7" idx="1"/>
          </p:cNvCxnSpPr>
          <p:nvPr/>
        </p:nvCxnSpPr>
        <p:spPr>
          <a:xfrm>
            <a:off x="6527254" y="1926882"/>
            <a:ext cx="864096" cy="14809"/>
          </a:xfrm>
          <a:prstGeom prst="line">
            <a:avLst/>
          </a:prstGeom>
          <a:ln>
            <a:solidFill>
              <a:schemeClr val="bg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文字方塊 19">
            <a:extLst>
              <a:ext uri="{FF2B5EF4-FFF2-40B4-BE49-F238E27FC236}">
                <a16:creationId xmlns:a16="http://schemas.microsoft.com/office/drawing/2014/main" id="{B0C1BDDA-3235-4B28-9991-EA100B5D89B8}"/>
              </a:ext>
            </a:extLst>
          </p:cNvPr>
          <p:cNvSpPr txBox="1"/>
          <p:nvPr/>
        </p:nvSpPr>
        <p:spPr>
          <a:xfrm>
            <a:off x="10524157" y="843893"/>
            <a:ext cx="553998" cy="223224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/>
                </a:solidFill>
              </a:rPr>
              <a:t>慈心禪的故事</a:t>
            </a:r>
            <a:endParaRPr lang="en-US" altLang="zh-TW" dirty="0">
              <a:solidFill>
                <a:schemeClr val="bg1"/>
              </a:solidFill>
            </a:endParaRPr>
          </a:p>
        </p:txBody>
      </p:sp>
      <p:cxnSp>
        <p:nvCxnSpPr>
          <p:cNvPr id="23" name="直線接點 22">
            <a:extLst>
              <a:ext uri="{FF2B5EF4-FFF2-40B4-BE49-F238E27FC236}">
                <a16:creationId xmlns:a16="http://schemas.microsoft.com/office/drawing/2014/main" id="{8B28F2AF-7D37-490F-B32E-EAFD8E76C9B3}"/>
              </a:ext>
            </a:extLst>
          </p:cNvPr>
          <p:cNvCxnSpPr>
            <a:cxnSpLocks/>
            <a:stCxn id="17" idx="2"/>
          </p:cNvCxnSpPr>
          <p:nvPr/>
        </p:nvCxnSpPr>
        <p:spPr>
          <a:xfrm flipH="1">
            <a:off x="6015769" y="2178222"/>
            <a:ext cx="1" cy="691151"/>
          </a:xfrm>
          <a:prstGeom prst="line">
            <a:avLst/>
          </a:prstGeom>
          <a:ln>
            <a:solidFill>
              <a:schemeClr val="bg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直線接點 25">
            <a:extLst>
              <a:ext uri="{FF2B5EF4-FFF2-40B4-BE49-F238E27FC236}">
                <a16:creationId xmlns:a16="http://schemas.microsoft.com/office/drawing/2014/main" id="{86123311-1E2B-4A50-9A5D-A0129840C8C7}"/>
              </a:ext>
            </a:extLst>
          </p:cNvPr>
          <p:cNvCxnSpPr>
            <a:cxnSpLocks/>
          </p:cNvCxnSpPr>
          <p:nvPr/>
        </p:nvCxnSpPr>
        <p:spPr>
          <a:xfrm>
            <a:off x="6020799" y="2869373"/>
            <a:ext cx="3602799" cy="0"/>
          </a:xfrm>
          <a:prstGeom prst="line">
            <a:avLst/>
          </a:prstGeom>
          <a:ln>
            <a:solidFill>
              <a:schemeClr val="bg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直線單箭頭接點 28">
            <a:extLst>
              <a:ext uri="{FF2B5EF4-FFF2-40B4-BE49-F238E27FC236}">
                <a16:creationId xmlns:a16="http://schemas.microsoft.com/office/drawing/2014/main" id="{9E7891AC-BB91-46D4-B1AA-BC99642479AE}"/>
              </a:ext>
            </a:extLst>
          </p:cNvPr>
          <p:cNvCxnSpPr>
            <a:endCxn id="8" idx="2"/>
          </p:cNvCxnSpPr>
          <p:nvPr/>
        </p:nvCxnSpPr>
        <p:spPr>
          <a:xfrm flipV="1">
            <a:off x="9623598" y="2214914"/>
            <a:ext cx="0" cy="654459"/>
          </a:xfrm>
          <a:prstGeom prst="straightConnector1">
            <a:avLst/>
          </a:prstGeom>
          <a:ln>
            <a:solidFill>
              <a:schemeClr val="bg1"/>
            </a:solidFill>
            <a:prstDash val="lgDash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文字方塊 31">
            <a:extLst>
              <a:ext uri="{FF2B5EF4-FFF2-40B4-BE49-F238E27FC236}">
                <a16:creationId xmlns:a16="http://schemas.microsoft.com/office/drawing/2014/main" id="{A0B477FE-B0A7-4FEF-B200-84ED82B6F52B}"/>
              </a:ext>
            </a:extLst>
          </p:cNvPr>
          <p:cNvSpPr txBox="1"/>
          <p:nvPr/>
        </p:nvSpPr>
        <p:spPr>
          <a:xfrm>
            <a:off x="2566813" y="3976241"/>
            <a:ext cx="1656184" cy="461665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US" altLang="zh-CN" dirty="0">
                <a:solidFill>
                  <a:schemeClr val="bg1"/>
                </a:solidFill>
              </a:rPr>
              <a:t>King </a:t>
            </a:r>
            <a:r>
              <a:rPr lang="en-US" altLang="zh-CN" dirty="0" err="1">
                <a:solidFill>
                  <a:schemeClr val="bg1"/>
                </a:solidFill>
              </a:rPr>
              <a:t>Udena</a:t>
            </a:r>
            <a:endParaRPr lang="zh-TW" altLang="en-US" dirty="0">
              <a:solidFill>
                <a:schemeClr val="bg1"/>
              </a:solidFill>
            </a:endParaRPr>
          </a:p>
        </p:txBody>
      </p:sp>
      <p:sp>
        <p:nvSpPr>
          <p:cNvPr id="33" name="文字方塊 32">
            <a:extLst>
              <a:ext uri="{FF2B5EF4-FFF2-40B4-BE49-F238E27FC236}">
                <a16:creationId xmlns:a16="http://schemas.microsoft.com/office/drawing/2014/main" id="{934A4B2D-5A32-4D47-9AF7-65BF7EA1DF83}"/>
              </a:ext>
            </a:extLst>
          </p:cNvPr>
          <p:cNvSpPr txBox="1"/>
          <p:nvPr/>
        </p:nvSpPr>
        <p:spPr>
          <a:xfrm>
            <a:off x="4781060" y="3979938"/>
            <a:ext cx="2322258" cy="461665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US" altLang="zh-TW" dirty="0">
                <a:solidFill>
                  <a:schemeClr val="bg1"/>
                </a:solidFill>
              </a:rPr>
              <a:t>Queen  </a:t>
            </a:r>
            <a:r>
              <a:rPr lang="en-US" altLang="zh-TW" dirty="0" err="1">
                <a:solidFill>
                  <a:schemeClr val="bg1"/>
                </a:solidFill>
              </a:rPr>
              <a:t>Samavati</a:t>
            </a:r>
            <a:r>
              <a:rPr lang="en-US" altLang="zh-TW" dirty="0">
                <a:solidFill>
                  <a:schemeClr val="bg1"/>
                </a:solidFill>
              </a:rPr>
              <a:t> </a:t>
            </a:r>
            <a:endParaRPr lang="zh-TW" altLang="en-US" dirty="0">
              <a:solidFill>
                <a:schemeClr val="bg1"/>
              </a:solidFill>
            </a:endParaRPr>
          </a:p>
        </p:txBody>
      </p:sp>
      <p:sp>
        <p:nvSpPr>
          <p:cNvPr id="34" name="文字方塊 33">
            <a:extLst>
              <a:ext uri="{FF2B5EF4-FFF2-40B4-BE49-F238E27FC236}">
                <a16:creationId xmlns:a16="http://schemas.microsoft.com/office/drawing/2014/main" id="{A5A236BB-7438-409E-B5DF-042DD1547DD1}"/>
              </a:ext>
            </a:extLst>
          </p:cNvPr>
          <p:cNvSpPr txBox="1"/>
          <p:nvPr/>
        </p:nvSpPr>
        <p:spPr>
          <a:xfrm>
            <a:off x="5105096" y="5128369"/>
            <a:ext cx="1638181" cy="461665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US" altLang="zh-TW" dirty="0" err="1">
                <a:solidFill>
                  <a:schemeClr val="bg1"/>
                </a:solidFill>
              </a:rPr>
              <a:t>Khujjuttara</a:t>
            </a:r>
            <a:endParaRPr lang="zh-TW" altLang="en-US" dirty="0">
              <a:solidFill>
                <a:schemeClr val="bg1"/>
              </a:solidFill>
            </a:endParaRPr>
          </a:p>
        </p:txBody>
      </p:sp>
      <p:cxnSp>
        <p:nvCxnSpPr>
          <p:cNvPr id="35" name="直線接點 34">
            <a:extLst>
              <a:ext uri="{FF2B5EF4-FFF2-40B4-BE49-F238E27FC236}">
                <a16:creationId xmlns:a16="http://schemas.microsoft.com/office/drawing/2014/main" id="{D874123D-D794-47D7-A2B5-13C6D72203C8}"/>
              </a:ext>
            </a:extLst>
          </p:cNvPr>
          <p:cNvCxnSpPr>
            <a:cxnSpLocks/>
          </p:cNvCxnSpPr>
          <p:nvPr/>
        </p:nvCxnSpPr>
        <p:spPr>
          <a:xfrm>
            <a:off x="5951189" y="4458267"/>
            <a:ext cx="0" cy="62771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直線接點 37">
            <a:extLst>
              <a:ext uri="{FF2B5EF4-FFF2-40B4-BE49-F238E27FC236}">
                <a16:creationId xmlns:a16="http://schemas.microsoft.com/office/drawing/2014/main" id="{7B3849EF-FE84-4342-8056-86E7F3CC63D6}"/>
              </a:ext>
            </a:extLst>
          </p:cNvPr>
          <p:cNvCxnSpPr>
            <a:cxnSpLocks/>
            <a:stCxn id="32" idx="3"/>
            <a:endCxn id="33" idx="1"/>
          </p:cNvCxnSpPr>
          <p:nvPr/>
        </p:nvCxnSpPr>
        <p:spPr>
          <a:xfrm>
            <a:off x="4222997" y="4207074"/>
            <a:ext cx="558063" cy="3697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文字方塊 42">
            <a:extLst>
              <a:ext uri="{FF2B5EF4-FFF2-40B4-BE49-F238E27FC236}">
                <a16:creationId xmlns:a16="http://schemas.microsoft.com/office/drawing/2014/main" id="{D76B95AF-C585-4AEF-AD69-6E5CFE367AA4}"/>
              </a:ext>
            </a:extLst>
          </p:cNvPr>
          <p:cNvSpPr txBox="1"/>
          <p:nvPr/>
        </p:nvSpPr>
        <p:spPr>
          <a:xfrm>
            <a:off x="352569" y="4005686"/>
            <a:ext cx="1638181" cy="461665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US" altLang="zh-TW" dirty="0" err="1">
                <a:solidFill>
                  <a:schemeClr val="bg1"/>
                </a:solidFill>
              </a:rPr>
              <a:t>Magandiya</a:t>
            </a:r>
            <a:endParaRPr lang="zh-TW" altLang="en-US" dirty="0">
              <a:solidFill>
                <a:schemeClr val="bg1"/>
              </a:solidFill>
            </a:endParaRPr>
          </a:p>
        </p:txBody>
      </p:sp>
      <p:cxnSp>
        <p:nvCxnSpPr>
          <p:cNvPr id="44" name="直線接點 43">
            <a:extLst>
              <a:ext uri="{FF2B5EF4-FFF2-40B4-BE49-F238E27FC236}">
                <a16:creationId xmlns:a16="http://schemas.microsoft.com/office/drawing/2014/main" id="{117833A9-04F4-4F39-B0DD-FCACA27C8A94}"/>
              </a:ext>
            </a:extLst>
          </p:cNvPr>
          <p:cNvCxnSpPr>
            <a:cxnSpLocks/>
          </p:cNvCxnSpPr>
          <p:nvPr/>
        </p:nvCxnSpPr>
        <p:spPr>
          <a:xfrm>
            <a:off x="1990750" y="4221882"/>
            <a:ext cx="558063" cy="3697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558350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17" grpId="0" animBg="1"/>
      <p:bldP spid="32" grpId="0" animBg="1"/>
      <p:bldP spid="33" grpId="0" animBg="1"/>
      <p:bldP spid="34" grpId="0" animBg="1"/>
      <p:bldP spid="4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A6F06182-6532-4C88-8F58-10945C269FF0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第十三講</a:t>
            </a:r>
            <a:endParaRPr lang="zh-TW" altLang="en-US" dirty="0"/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F3FCE48B-4417-4FBF-98F0-51D0EE0091EE}"/>
              </a:ext>
            </a:extLst>
          </p:cNvPr>
          <p:cNvSpPr txBox="1"/>
          <p:nvPr/>
        </p:nvSpPr>
        <p:spPr>
          <a:xfrm>
            <a:off x="10271670" y="549474"/>
            <a:ext cx="553998" cy="4392487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b="1" dirty="0">
                <a:solidFill>
                  <a:schemeClr val="bg1"/>
                </a:solidFill>
              </a:rPr>
              <a:t>四無量心（四梵住）的修法</a:t>
            </a:r>
            <a:endParaRPr lang="en-US" altLang="zh-TW" b="1" dirty="0">
              <a:solidFill>
                <a:schemeClr val="bg1"/>
              </a:solidFill>
            </a:endParaRPr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A8009A96-4624-4187-A4D5-BA9FA423652C}"/>
              </a:ext>
            </a:extLst>
          </p:cNvPr>
          <p:cNvSpPr txBox="1"/>
          <p:nvPr/>
        </p:nvSpPr>
        <p:spPr>
          <a:xfrm>
            <a:off x="8940803" y="513469"/>
            <a:ext cx="923330" cy="5832649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/>
                </a:solidFill>
              </a:rPr>
              <a:t>一、</a:t>
            </a:r>
            <a:r>
              <a:rPr lang="zh-CN" altLang="en-US" b="1" dirty="0">
                <a:solidFill>
                  <a:schemeClr val="bg1"/>
                </a:solidFill>
              </a:rPr>
              <a:t>慈心禪</a:t>
            </a:r>
            <a:r>
              <a:rPr lang="zh-CN" altLang="en-US" dirty="0">
                <a:solidFill>
                  <a:schemeClr val="bg1"/>
                </a:solidFill>
              </a:rPr>
              <a:t>（</a:t>
            </a:r>
            <a:r>
              <a:rPr lang="en-US" altLang="zh-CN" dirty="0" err="1">
                <a:solidFill>
                  <a:schemeClr val="bg1"/>
                </a:solidFill>
              </a:rPr>
              <a:t>metta</a:t>
            </a:r>
            <a:r>
              <a:rPr lang="en-US" altLang="zh-CN" dirty="0">
                <a:solidFill>
                  <a:schemeClr val="bg1"/>
                </a:solidFill>
              </a:rPr>
              <a:t> bhavana; loving-kindness meditation</a:t>
            </a:r>
            <a:r>
              <a:rPr lang="zh-CN" altLang="en-US" dirty="0">
                <a:solidFill>
                  <a:schemeClr val="bg1"/>
                </a:solidFill>
              </a:rPr>
              <a:t>）的修法</a:t>
            </a:r>
            <a:endParaRPr lang="en-US" altLang="zh-TW" dirty="0">
              <a:solidFill>
                <a:schemeClr val="bg1"/>
              </a:solidFill>
            </a:endParaRP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A14CBCD6-EE82-4CE0-A801-7B0B09A7C078}"/>
              </a:ext>
            </a:extLst>
          </p:cNvPr>
          <p:cNvSpPr txBox="1"/>
          <p:nvPr/>
        </p:nvSpPr>
        <p:spPr>
          <a:xfrm>
            <a:off x="4700591" y="521566"/>
            <a:ext cx="3693319" cy="5832649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/>
                </a:solidFill>
              </a:rPr>
              <a:t>最初不應對以下幾種人修慈心禪：</a:t>
            </a:r>
            <a:endParaRPr lang="en-US" altLang="zh-CN" dirty="0">
              <a:solidFill>
                <a:schemeClr val="bg1"/>
              </a:solidFill>
            </a:endParaRPr>
          </a:p>
          <a:p>
            <a:endParaRPr lang="en-US" altLang="zh-TW" dirty="0">
              <a:solidFill>
                <a:schemeClr val="bg1"/>
              </a:solidFill>
            </a:endParaRPr>
          </a:p>
          <a:p>
            <a:pPr>
              <a:lnSpc>
                <a:spcPts val="3600"/>
              </a:lnSpc>
            </a:pPr>
            <a:r>
              <a:rPr lang="zh-TW" altLang="en-US" dirty="0">
                <a:solidFill>
                  <a:schemeClr val="bg1"/>
                </a:solidFill>
              </a:rPr>
              <a:t>（</a:t>
            </a:r>
            <a:r>
              <a:rPr lang="en-US" altLang="zh-TW" dirty="0">
                <a:solidFill>
                  <a:schemeClr val="bg1"/>
                </a:solidFill>
              </a:rPr>
              <a:t>1</a:t>
            </a:r>
            <a:r>
              <a:rPr lang="zh-TW" altLang="en-US" dirty="0">
                <a:solidFill>
                  <a:schemeClr val="bg1"/>
                </a:solidFill>
              </a:rPr>
              <a:t>）</a:t>
            </a:r>
            <a:r>
              <a:rPr lang="zh-CN" altLang="en-US" dirty="0">
                <a:solidFill>
                  <a:schemeClr val="bg1"/>
                </a:solidFill>
              </a:rPr>
              <a:t>自己</a:t>
            </a:r>
            <a:r>
              <a:rPr lang="zh-TW" altLang="en-US" dirty="0">
                <a:solidFill>
                  <a:schemeClr val="bg1"/>
                </a:solidFill>
              </a:rPr>
              <a:t>不愛的人</a:t>
            </a:r>
            <a:r>
              <a:rPr lang="zh-CN" altLang="en-US" dirty="0">
                <a:solidFill>
                  <a:schemeClr val="bg1"/>
                </a:solidFill>
              </a:rPr>
              <a:t>；</a:t>
            </a:r>
            <a:endParaRPr lang="en-US" altLang="zh-TW" dirty="0">
              <a:solidFill>
                <a:schemeClr val="bg1"/>
              </a:solidFill>
            </a:endParaRPr>
          </a:p>
          <a:p>
            <a:pPr>
              <a:lnSpc>
                <a:spcPts val="3600"/>
              </a:lnSpc>
            </a:pPr>
            <a:r>
              <a:rPr lang="zh-TW" altLang="en-US" dirty="0">
                <a:solidFill>
                  <a:schemeClr val="bg1"/>
                </a:solidFill>
              </a:rPr>
              <a:t>（</a:t>
            </a:r>
            <a:r>
              <a:rPr lang="en-US" altLang="zh-TW" dirty="0">
                <a:solidFill>
                  <a:schemeClr val="bg1"/>
                </a:solidFill>
              </a:rPr>
              <a:t>2</a:t>
            </a:r>
            <a:r>
              <a:rPr lang="zh-TW" altLang="en-US" dirty="0">
                <a:solidFill>
                  <a:schemeClr val="bg1"/>
                </a:solidFill>
              </a:rPr>
              <a:t>）極愛的</a:t>
            </a:r>
            <a:r>
              <a:rPr lang="zh-CN" altLang="en-US" dirty="0">
                <a:solidFill>
                  <a:schemeClr val="bg1"/>
                </a:solidFill>
              </a:rPr>
              <a:t>親</a:t>
            </a:r>
            <a:r>
              <a:rPr lang="zh-TW" altLang="en-US" dirty="0">
                <a:solidFill>
                  <a:schemeClr val="bg1"/>
                </a:solidFill>
              </a:rPr>
              <a:t>友</a:t>
            </a:r>
            <a:r>
              <a:rPr lang="zh-CN" altLang="en-US" dirty="0">
                <a:solidFill>
                  <a:schemeClr val="bg1"/>
                </a:solidFill>
              </a:rPr>
              <a:t>；</a:t>
            </a:r>
            <a:endParaRPr lang="en-US" altLang="zh-TW" dirty="0">
              <a:solidFill>
                <a:schemeClr val="bg1"/>
              </a:solidFill>
            </a:endParaRPr>
          </a:p>
          <a:p>
            <a:pPr>
              <a:lnSpc>
                <a:spcPts val="3600"/>
              </a:lnSpc>
            </a:pPr>
            <a:r>
              <a:rPr lang="zh-TW" altLang="en-US" dirty="0">
                <a:solidFill>
                  <a:schemeClr val="bg1"/>
                </a:solidFill>
              </a:rPr>
              <a:t>（</a:t>
            </a:r>
            <a:r>
              <a:rPr lang="en-US" altLang="zh-TW" dirty="0">
                <a:solidFill>
                  <a:schemeClr val="bg1"/>
                </a:solidFill>
              </a:rPr>
              <a:t>3</a:t>
            </a:r>
            <a:r>
              <a:rPr lang="zh-TW" altLang="en-US" dirty="0">
                <a:solidFill>
                  <a:schemeClr val="bg1"/>
                </a:solidFill>
              </a:rPr>
              <a:t>）中</a:t>
            </a:r>
            <a:r>
              <a:rPr lang="zh-CN" altLang="en-US" dirty="0">
                <a:solidFill>
                  <a:schemeClr val="bg1"/>
                </a:solidFill>
              </a:rPr>
              <a:t>立</a:t>
            </a:r>
            <a:r>
              <a:rPr lang="zh-TW" altLang="en-US" dirty="0">
                <a:solidFill>
                  <a:schemeClr val="bg1"/>
                </a:solidFill>
              </a:rPr>
              <a:t>人（</a:t>
            </a:r>
            <a:r>
              <a:rPr lang="zh-CN" altLang="en-US" dirty="0">
                <a:solidFill>
                  <a:schemeClr val="bg1"/>
                </a:solidFill>
              </a:rPr>
              <a:t>不憎不愛</a:t>
            </a:r>
            <a:r>
              <a:rPr lang="zh-TW" altLang="en-US" dirty="0">
                <a:solidFill>
                  <a:schemeClr val="bg1"/>
                </a:solidFill>
              </a:rPr>
              <a:t>者）</a:t>
            </a:r>
            <a:r>
              <a:rPr lang="zh-CN" altLang="en-US" dirty="0">
                <a:solidFill>
                  <a:schemeClr val="bg1"/>
                </a:solidFill>
              </a:rPr>
              <a:t>；</a:t>
            </a:r>
            <a:endParaRPr lang="en-US" altLang="zh-TW" dirty="0">
              <a:solidFill>
                <a:schemeClr val="bg1"/>
              </a:solidFill>
            </a:endParaRPr>
          </a:p>
          <a:p>
            <a:pPr>
              <a:lnSpc>
                <a:spcPts val="3600"/>
              </a:lnSpc>
            </a:pPr>
            <a:r>
              <a:rPr lang="zh-TW" altLang="en-US" dirty="0">
                <a:solidFill>
                  <a:schemeClr val="bg1"/>
                </a:solidFill>
              </a:rPr>
              <a:t>（</a:t>
            </a:r>
            <a:r>
              <a:rPr lang="en-US" altLang="zh-TW" dirty="0">
                <a:solidFill>
                  <a:schemeClr val="bg1"/>
                </a:solidFill>
              </a:rPr>
              <a:t>4</a:t>
            </a:r>
            <a:r>
              <a:rPr lang="zh-TW" altLang="en-US" dirty="0">
                <a:solidFill>
                  <a:schemeClr val="bg1"/>
                </a:solidFill>
              </a:rPr>
              <a:t>）</a:t>
            </a:r>
            <a:r>
              <a:rPr lang="zh-CN" altLang="en-US" dirty="0">
                <a:solidFill>
                  <a:schemeClr val="bg1"/>
                </a:solidFill>
              </a:rPr>
              <a:t>厭惡的人，</a:t>
            </a:r>
            <a:r>
              <a:rPr lang="zh-TW" altLang="en-US" dirty="0">
                <a:solidFill>
                  <a:schemeClr val="bg1"/>
                </a:solidFill>
              </a:rPr>
              <a:t>敵人；</a:t>
            </a:r>
            <a:endParaRPr lang="en-US" altLang="zh-TW" dirty="0">
              <a:solidFill>
                <a:schemeClr val="bg1"/>
              </a:solidFill>
            </a:endParaRPr>
          </a:p>
          <a:p>
            <a:pPr>
              <a:lnSpc>
                <a:spcPts val="3600"/>
              </a:lnSpc>
            </a:pPr>
            <a:r>
              <a:rPr lang="zh-TW" altLang="en-US" dirty="0">
                <a:solidFill>
                  <a:schemeClr val="bg1"/>
                </a:solidFill>
              </a:rPr>
              <a:t>（</a:t>
            </a:r>
            <a:r>
              <a:rPr lang="en-US" altLang="zh-TW" dirty="0">
                <a:solidFill>
                  <a:schemeClr val="bg1"/>
                </a:solidFill>
              </a:rPr>
              <a:t>5</a:t>
            </a:r>
            <a:r>
              <a:rPr lang="zh-TW" altLang="en-US" dirty="0">
                <a:solidFill>
                  <a:schemeClr val="bg1"/>
                </a:solidFill>
              </a:rPr>
              <a:t>）不應對</a:t>
            </a:r>
            <a:r>
              <a:rPr lang="zh-CN" altLang="en-US" dirty="0">
                <a:solidFill>
                  <a:schemeClr val="bg1"/>
                </a:solidFill>
              </a:rPr>
              <a:t>單一名</a:t>
            </a:r>
            <a:r>
              <a:rPr lang="zh-TW" altLang="en-US" dirty="0">
                <a:solidFill>
                  <a:schemeClr val="bg1"/>
                </a:solidFill>
              </a:rPr>
              <a:t>異性修習</a:t>
            </a:r>
            <a:r>
              <a:rPr lang="zh-CN" altLang="en-US" dirty="0">
                <a:solidFill>
                  <a:schemeClr val="bg1"/>
                </a:solidFill>
              </a:rPr>
              <a:t>；</a:t>
            </a:r>
            <a:endParaRPr lang="en-US" altLang="zh-TW" dirty="0">
              <a:solidFill>
                <a:schemeClr val="bg1"/>
              </a:solidFill>
            </a:endParaRPr>
          </a:p>
          <a:p>
            <a:pPr>
              <a:lnSpc>
                <a:spcPts val="3600"/>
              </a:lnSpc>
            </a:pPr>
            <a:r>
              <a:rPr lang="zh-TW" altLang="en-US" dirty="0">
                <a:solidFill>
                  <a:schemeClr val="bg1"/>
                </a:solidFill>
              </a:rPr>
              <a:t>（</a:t>
            </a:r>
            <a:r>
              <a:rPr lang="en-US" altLang="zh-TW" dirty="0">
                <a:solidFill>
                  <a:schemeClr val="bg1"/>
                </a:solidFill>
              </a:rPr>
              <a:t>6</a:t>
            </a:r>
            <a:r>
              <a:rPr lang="zh-TW" altLang="en-US" dirty="0">
                <a:solidFill>
                  <a:schemeClr val="bg1"/>
                </a:solidFill>
              </a:rPr>
              <a:t>）不應對死者修習。</a:t>
            </a:r>
            <a:endParaRPr lang="en-US" altLang="zh-TW" dirty="0">
              <a:solidFill>
                <a:schemeClr val="bg1"/>
              </a:solidFill>
            </a:endParaRP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C8A5D997-90D8-4583-9CCA-6574B7AA3B78}"/>
              </a:ext>
            </a:extLst>
          </p:cNvPr>
          <p:cNvSpPr txBox="1"/>
          <p:nvPr/>
        </p:nvSpPr>
        <p:spPr>
          <a:xfrm>
            <a:off x="1061400" y="549474"/>
            <a:ext cx="3231654" cy="6164781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b="1" dirty="0">
                <a:solidFill>
                  <a:schemeClr val="bg1"/>
                </a:solidFill>
              </a:rPr>
              <a:t>壹、先對自己散播慈愛</a:t>
            </a:r>
            <a:endParaRPr lang="en-US" altLang="zh-CN" b="1" dirty="0">
              <a:solidFill>
                <a:schemeClr val="bg1"/>
              </a:solidFill>
            </a:endParaRPr>
          </a:p>
          <a:p>
            <a:endParaRPr lang="en-US" altLang="zh-CN" b="1" dirty="0">
              <a:solidFill>
                <a:schemeClr val="bg1"/>
              </a:solidFill>
            </a:endParaRPr>
          </a:p>
          <a:p>
            <a:pPr>
              <a:lnSpc>
                <a:spcPts val="3600"/>
              </a:lnSpc>
            </a:pPr>
            <a:r>
              <a:rPr lang="zh-TW" altLang="en-US" dirty="0">
                <a:solidFill>
                  <a:schemeClr val="bg1"/>
                </a:solidFill>
              </a:rPr>
              <a:t>以下列四種意念</a:t>
            </a:r>
            <a:r>
              <a:rPr lang="zh-CN" altLang="en-US" dirty="0">
                <a:solidFill>
                  <a:schemeClr val="bg1"/>
                </a:solidFill>
              </a:rPr>
              <a:t>之一，</a:t>
            </a:r>
            <a:r>
              <a:rPr lang="zh-TW" altLang="en-US" dirty="0">
                <a:solidFill>
                  <a:schemeClr val="bg1"/>
                </a:solidFill>
              </a:rPr>
              <a:t>來對自己培育慈愛：</a:t>
            </a:r>
          </a:p>
          <a:p>
            <a:pPr>
              <a:lnSpc>
                <a:spcPts val="3600"/>
              </a:lnSpc>
            </a:pPr>
            <a:r>
              <a:rPr lang="zh-TW" altLang="en-US" dirty="0">
                <a:solidFill>
                  <a:schemeClr val="bg1"/>
                </a:solidFill>
              </a:rPr>
              <a:t>一、願我免除危難；</a:t>
            </a:r>
          </a:p>
          <a:p>
            <a:pPr>
              <a:lnSpc>
                <a:spcPts val="3600"/>
              </a:lnSpc>
            </a:pPr>
            <a:r>
              <a:rPr lang="zh-TW" altLang="en-US" dirty="0">
                <a:solidFill>
                  <a:schemeClr val="bg1"/>
                </a:solidFill>
              </a:rPr>
              <a:t>二、願我免除精神的痛苦；</a:t>
            </a:r>
          </a:p>
          <a:p>
            <a:pPr>
              <a:lnSpc>
                <a:spcPts val="3600"/>
              </a:lnSpc>
            </a:pPr>
            <a:r>
              <a:rPr lang="zh-TW" altLang="en-US" dirty="0">
                <a:solidFill>
                  <a:schemeClr val="bg1"/>
                </a:solidFill>
              </a:rPr>
              <a:t>三、願我免除身體的痛苦；</a:t>
            </a:r>
          </a:p>
          <a:p>
            <a:pPr>
              <a:lnSpc>
                <a:spcPts val="3600"/>
              </a:lnSpc>
            </a:pPr>
            <a:r>
              <a:rPr lang="zh-TW" altLang="en-US" dirty="0">
                <a:solidFill>
                  <a:schemeClr val="bg1"/>
                </a:solidFill>
              </a:rPr>
              <a:t>四、願我愉快地自珍自重。</a:t>
            </a:r>
            <a:endParaRPr lang="en-US" altLang="zh-TW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575341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EF518500-2D89-42A5-A7A3-6CE74D4063C8}"/>
              </a:ext>
            </a:extLst>
          </p:cNvPr>
          <p:cNvSpPr txBox="1"/>
          <p:nvPr/>
        </p:nvSpPr>
        <p:spPr>
          <a:xfrm>
            <a:off x="4736346" y="355500"/>
            <a:ext cx="6093976" cy="6164781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b="1" dirty="0">
                <a:solidFill>
                  <a:schemeClr val="bg1"/>
                </a:solidFill>
              </a:rPr>
              <a:t>貳、</a:t>
            </a:r>
            <a:r>
              <a:rPr lang="zh-TW" altLang="en-US" b="1" dirty="0">
                <a:solidFill>
                  <a:schemeClr val="bg1"/>
                </a:solidFill>
              </a:rPr>
              <a:t>對 你 敬 愛</a:t>
            </a:r>
            <a:r>
              <a:rPr lang="en-US" altLang="zh-TW" b="1" dirty="0">
                <a:solidFill>
                  <a:schemeClr val="bg1"/>
                </a:solidFill>
              </a:rPr>
              <a:t>/</a:t>
            </a:r>
            <a:r>
              <a:rPr lang="zh-CN" altLang="en-US" b="1" dirty="0">
                <a:solidFill>
                  <a:schemeClr val="bg1"/>
                </a:solidFill>
              </a:rPr>
              <a:t>親愛</a:t>
            </a:r>
            <a:r>
              <a:rPr lang="zh-TW" altLang="en-US" b="1" dirty="0">
                <a:solidFill>
                  <a:schemeClr val="bg1"/>
                </a:solidFill>
              </a:rPr>
              <a:t> 的 人 散 播 慈 愛</a:t>
            </a:r>
            <a:endParaRPr lang="en-US" altLang="zh-TW" b="1" dirty="0">
              <a:solidFill>
                <a:schemeClr val="bg1"/>
              </a:solidFill>
            </a:endParaRPr>
          </a:p>
          <a:p>
            <a:endParaRPr lang="en-US" altLang="zh-TW" b="1" dirty="0">
              <a:solidFill>
                <a:schemeClr val="bg1"/>
              </a:solidFill>
            </a:endParaRPr>
          </a:p>
          <a:p>
            <a:pPr>
              <a:lnSpc>
                <a:spcPts val="3500"/>
              </a:lnSpc>
            </a:pPr>
            <a:r>
              <a:rPr lang="zh-TW" altLang="en-US" dirty="0">
                <a:solidFill>
                  <a:schemeClr val="bg1"/>
                </a:solidFill>
              </a:rPr>
              <a:t>將心導向一位與你同性、而且是你所敬愛的人：也許是你的師長或一同修行的朋友。嘗試回憶你所見過那人最快樂時的影像，並且使該影像出現在你前方大約一公尺的地方。當你能清楚地看見該影像時，用下列的意念培育對他的慈愛：</a:t>
            </a:r>
            <a:endParaRPr lang="en-US" altLang="zh-TW" dirty="0">
              <a:solidFill>
                <a:schemeClr val="bg1"/>
              </a:solidFill>
            </a:endParaRPr>
          </a:p>
          <a:p>
            <a:endParaRPr lang="en-US" altLang="zh-TW" dirty="0">
              <a:solidFill>
                <a:schemeClr val="bg1"/>
              </a:solidFill>
            </a:endParaRPr>
          </a:p>
          <a:p>
            <a:r>
              <a:rPr lang="zh-TW" altLang="en-US" dirty="0">
                <a:solidFill>
                  <a:schemeClr val="bg1"/>
                </a:solidFill>
              </a:rPr>
              <a:t>一、願此善人免除危難；</a:t>
            </a:r>
          </a:p>
          <a:p>
            <a:pPr>
              <a:spcBef>
                <a:spcPts val="1200"/>
              </a:spcBef>
            </a:pPr>
            <a:r>
              <a:rPr lang="zh-TW" altLang="en-US" dirty="0">
                <a:solidFill>
                  <a:schemeClr val="bg1"/>
                </a:solidFill>
              </a:rPr>
              <a:t>二、願此善人免除精神的痛苦</a:t>
            </a:r>
            <a:r>
              <a:rPr lang="zh-CN" altLang="en-US" dirty="0">
                <a:solidFill>
                  <a:schemeClr val="bg1"/>
                </a:solidFill>
              </a:rPr>
              <a:t>；</a:t>
            </a:r>
            <a:endParaRPr lang="en-US" altLang="zh-CN" dirty="0">
              <a:solidFill>
                <a:schemeClr val="bg1"/>
              </a:solidFill>
            </a:endParaRPr>
          </a:p>
          <a:p>
            <a:pPr>
              <a:spcBef>
                <a:spcPts val="1200"/>
              </a:spcBef>
            </a:pPr>
            <a:r>
              <a:rPr lang="zh-TW" altLang="en-US" dirty="0">
                <a:solidFill>
                  <a:schemeClr val="bg1"/>
                </a:solidFill>
              </a:rPr>
              <a:t>三、願此善人免除身體的痛苦</a:t>
            </a:r>
            <a:r>
              <a:rPr lang="zh-CN" altLang="en-US" dirty="0">
                <a:solidFill>
                  <a:schemeClr val="bg1"/>
                </a:solidFill>
              </a:rPr>
              <a:t>；</a:t>
            </a:r>
          </a:p>
          <a:p>
            <a:pPr>
              <a:spcBef>
                <a:spcPts val="1200"/>
              </a:spcBef>
            </a:pPr>
            <a:r>
              <a:rPr lang="zh-TW" altLang="en-US" dirty="0">
                <a:solidFill>
                  <a:schemeClr val="bg1"/>
                </a:solidFill>
              </a:rPr>
              <a:t>四、願此善人愉快地自珍自重</a:t>
            </a:r>
            <a:r>
              <a:rPr lang="zh-CN" altLang="en-US" dirty="0">
                <a:solidFill>
                  <a:schemeClr val="bg1"/>
                </a:solidFill>
              </a:rPr>
              <a:t>。</a:t>
            </a:r>
            <a:endParaRPr lang="en-US" altLang="zh-TW" dirty="0">
              <a:solidFill>
                <a:schemeClr val="bg1"/>
              </a:solidFill>
            </a:endParaRP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F3DDE202-62AF-4667-9CE4-407F3D83BD14}"/>
              </a:ext>
            </a:extLst>
          </p:cNvPr>
          <p:cNvSpPr txBox="1"/>
          <p:nvPr/>
        </p:nvSpPr>
        <p:spPr>
          <a:xfrm>
            <a:off x="759511" y="355500"/>
            <a:ext cx="3775393" cy="6164781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3500"/>
              </a:lnSpc>
            </a:pPr>
            <a:r>
              <a:rPr lang="zh-TW" altLang="en-US" dirty="0">
                <a:solidFill>
                  <a:schemeClr val="bg1"/>
                </a:solidFill>
              </a:rPr>
              <a:t>以這四種方式對那個人散播慈愛三或四次之後，選擇其中你最喜歡的一種方式，例如「願此善人免除危難」，然後採取那個人免除危難的影像作為對象，以如此的意念散播慈愛給他：「願此善人免除危難，願此善人免除危難</a:t>
            </a:r>
            <a:r>
              <a:rPr lang="en-US" altLang="zh-TW" dirty="0">
                <a:solidFill>
                  <a:schemeClr val="bg1"/>
                </a:solidFill>
              </a:rPr>
              <a:t>……</a:t>
            </a:r>
            <a:r>
              <a:rPr lang="zh-TW" altLang="en-US" dirty="0">
                <a:solidFill>
                  <a:schemeClr val="bg1"/>
                </a:solidFill>
              </a:rPr>
              <a:t>」一遍又一遍，重複多次。當你的心變得非常平靜，並且穩定地專注於對象一小時以上時，試看能否辨識到禪支。</a:t>
            </a:r>
            <a:endParaRPr lang="en-US" altLang="zh-TW" dirty="0">
              <a:solidFill>
                <a:schemeClr val="bg1"/>
              </a:solidFill>
            </a:endParaRPr>
          </a:p>
        </p:txBody>
      </p:sp>
      <p:sp>
        <p:nvSpPr>
          <p:cNvPr id="7" name="匾額 6" descr="佛學概要十四講表 習講">
            <a:extLst>
              <a:ext uri="{FF2B5EF4-FFF2-40B4-BE49-F238E27FC236}">
                <a16:creationId xmlns:a16="http://schemas.microsoft.com/office/drawing/2014/main" id="{9D3CBE20-E9B1-4470-88FB-235125F643F7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第十三講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57557620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字方塊 4">
            <a:extLst>
              <a:ext uri="{FF2B5EF4-FFF2-40B4-BE49-F238E27FC236}">
                <a16:creationId xmlns:a16="http://schemas.microsoft.com/office/drawing/2014/main" id="{88DCBDF9-9549-417F-B974-63F44983BC3B}"/>
              </a:ext>
            </a:extLst>
          </p:cNvPr>
          <p:cNvSpPr txBox="1"/>
          <p:nvPr/>
        </p:nvSpPr>
        <p:spPr>
          <a:xfrm>
            <a:off x="8888417" y="355500"/>
            <a:ext cx="2031325" cy="6164781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3600"/>
              </a:lnSpc>
            </a:pPr>
            <a:r>
              <a:rPr lang="zh-TW" altLang="en-US" dirty="0">
                <a:solidFill>
                  <a:schemeClr val="bg1"/>
                </a:solidFill>
              </a:rPr>
              <a:t>如果能</a:t>
            </a:r>
            <a:r>
              <a:rPr lang="zh-CN" altLang="en-US" dirty="0">
                <a:solidFill>
                  <a:schemeClr val="bg1"/>
                </a:solidFill>
              </a:rPr>
              <a:t>辨識禪支</a:t>
            </a:r>
            <a:r>
              <a:rPr lang="zh-TW" altLang="en-US" dirty="0">
                <a:solidFill>
                  <a:schemeClr val="bg1"/>
                </a:solidFill>
              </a:rPr>
              <a:t>，持續地修行初禪，然後進修第二禪、第三禪。接著，採取其他三種方式來培育慈愛，直到用每一種都能達到第三禪。</a:t>
            </a:r>
            <a:endParaRPr lang="en-US" altLang="zh-TW" dirty="0">
              <a:solidFill>
                <a:schemeClr val="bg1"/>
              </a:solidFill>
            </a:endParaRP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E00D4339-EE14-42E0-9B05-0C4ACAE6B868}"/>
              </a:ext>
            </a:extLst>
          </p:cNvPr>
          <p:cNvSpPr txBox="1"/>
          <p:nvPr/>
        </p:nvSpPr>
        <p:spPr>
          <a:xfrm>
            <a:off x="4336460" y="328229"/>
            <a:ext cx="4224233" cy="6164781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3500"/>
              </a:lnSpc>
            </a:pPr>
            <a:r>
              <a:rPr lang="zh-TW" altLang="en-US" dirty="0">
                <a:solidFill>
                  <a:schemeClr val="bg1"/>
                </a:solidFill>
              </a:rPr>
              <a:t>當你對敬愛的一位同性者修行成功之後，再對另一位你敬愛且跟你同性的人以四種方式修行。如此對大約十位你所敬愛的同性者修行，直到對其中每一位修行四種方式都能達到第三禪。到此階段，你可以安全地將跟你同性、在世、而且是你親愛的人納入為修行的對象。在這類人當中選取大約十位，然後</a:t>
            </a:r>
          </a:p>
          <a:p>
            <a:pPr>
              <a:lnSpc>
                <a:spcPts val="3500"/>
              </a:lnSpc>
            </a:pPr>
            <a:r>
              <a:rPr lang="zh-TW" altLang="en-US" dirty="0">
                <a:solidFill>
                  <a:schemeClr val="bg1"/>
                </a:solidFill>
              </a:rPr>
              <a:t>以同樣的方法，逐一地對他們培育慈愛，直到成就第三禪。</a:t>
            </a:r>
            <a:endParaRPr lang="en-US" altLang="zh-TW" dirty="0">
              <a:solidFill>
                <a:schemeClr val="bg1"/>
              </a:solidFill>
            </a:endParaRP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A2674B85-B965-417F-B73D-0CF4596C1488}"/>
              </a:ext>
            </a:extLst>
          </p:cNvPr>
          <p:cNvSpPr txBox="1"/>
          <p:nvPr/>
        </p:nvSpPr>
        <p:spPr>
          <a:xfrm>
            <a:off x="1270671" y="328229"/>
            <a:ext cx="2231380" cy="6164781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b="1" dirty="0">
                <a:solidFill>
                  <a:schemeClr val="bg1"/>
                </a:solidFill>
              </a:rPr>
              <a:t>參、</a:t>
            </a:r>
            <a:r>
              <a:rPr lang="zh-TW" altLang="en-US" b="1" dirty="0">
                <a:solidFill>
                  <a:schemeClr val="bg1"/>
                </a:solidFill>
              </a:rPr>
              <a:t>對 你</a:t>
            </a:r>
            <a:r>
              <a:rPr lang="zh-CN" altLang="en-US" b="1" dirty="0">
                <a:solidFill>
                  <a:schemeClr val="bg1"/>
                </a:solidFill>
              </a:rPr>
              <a:t>不愛不憎</a:t>
            </a:r>
            <a:r>
              <a:rPr lang="zh-TW" altLang="en-US" b="1" dirty="0">
                <a:solidFill>
                  <a:schemeClr val="bg1"/>
                </a:solidFill>
              </a:rPr>
              <a:t> 的 人 散 播 慈 愛</a:t>
            </a:r>
            <a:endParaRPr lang="en-US" altLang="zh-TW" b="1" dirty="0">
              <a:solidFill>
                <a:schemeClr val="bg1"/>
              </a:solidFill>
            </a:endParaRPr>
          </a:p>
          <a:p>
            <a:endParaRPr lang="en-US" altLang="zh-TW" b="1" dirty="0">
              <a:solidFill>
                <a:schemeClr val="bg1"/>
              </a:solidFill>
            </a:endParaRPr>
          </a:p>
          <a:p>
            <a:pPr>
              <a:lnSpc>
                <a:spcPts val="3400"/>
              </a:lnSpc>
            </a:pPr>
            <a:r>
              <a:rPr lang="zh-TW" altLang="en-US" dirty="0">
                <a:solidFill>
                  <a:schemeClr val="bg1"/>
                </a:solidFill>
              </a:rPr>
              <a:t>選取十個與你同性，而你對他們無好惡感的</a:t>
            </a:r>
            <a:r>
              <a:rPr lang="zh-CN" altLang="en-US" dirty="0">
                <a:solidFill>
                  <a:schemeClr val="bg1"/>
                </a:solidFill>
              </a:rPr>
              <a:t>在世者，</a:t>
            </a:r>
            <a:r>
              <a:rPr lang="zh-TW" altLang="en-US" dirty="0">
                <a:solidFill>
                  <a:schemeClr val="bg1"/>
                </a:solidFill>
              </a:rPr>
              <a:t>為對象，然後以同樣的方式對他們個別地培育慈愛，直到成就第三禪。</a:t>
            </a:r>
            <a:endParaRPr lang="en-US" altLang="zh-TW" dirty="0">
              <a:solidFill>
                <a:schemeClr val="bg1"/>
              </a:solidFill>
            </a:endParaRPr>
          </a:p>
        </p:txBody>
      </p:sp>
      <p:sp>
        <p:nvSpPr>
          <p:cNvPr id="9" name="匾額 8" descr="佛學概要十四講表 習講">
            <a:extLst>
              <a:ext uri="{FF2B5EF4-FFF2-40B4-BE49-F238E27FC236}">
                <a16:creationId xmlns:a16="http://schemas.microsoft.com/office/drawing/2014/main" id="{F60F0816-CBB6-4474-A287-81A4AA25923D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第十三講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34177414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7F4414FE-75A8-439B-936E-B6EC5B0B948D}"/>
              </a:ext>
            </a:extLst>
          </p:cNvPr>
          <p:cNvSpPr txBox="1"/>
          <p:nvPr/>
        </p:nvSpPr>
        <p:spPr>
          <a:xfrm>
            <a:off x="8122464" y="331336"/>
            <a:ext cx="2769989" cy="6164781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b="1" dirty="0">
                <a:solidFill>
                  <a:schemeClr val="bg1"/>
                </a:solidFill>
              </a:rPr>
              <a:t>肆、</a:t>
            </a:r>
            <a:r>
              <a:rPr lang="zh-TW" altLang="en-US" b="1" dirty="0">
                <a:solidFill>
                  <a:schemeClr val="bg1"/>
                </a:solidFill>
              </a:rPr>
              <a:t>對 你</a:t>
            </a:r>
            <a:r>
              <a:rPr lang="zh-CN" altLang="en-US" b="1" dirty="0">
                <a:solidFill>
                  <a:schemeClr val="bg1"/>
                </a:solidFill>
              </a:rPr>
              <a:t>厭惡或有仇</a:t>
            </a:r>
            <a:r>
              <a:rPr lang="zh-TW" altLang="en-US" b="1" dirty="0">
                <a:solidFill>
                  <a:schemeClr val="bg1"/>
                </a:solidFill>
              </a:rPr>
              <a:t> 的 人 散 播 慈 愛</a:t>
            </a:r>
            <a:endParaRPr lang="en-US" altLang="zh-TW" b="1" dirty="0">
              <a:solidFill>
                <a:schemeClr val="bg1"/>
              </a:solidFill>
            </a:endParaRPr>
          </a:p>
          <a:p>
            <a:pPr>
              <a:lnSpc>
                <a:spcPct val="150000"/>
              </a:lnSpc>
            </a:pPr>
            <a:r>
              <a:rPr lang="zh-TW" altLang="en-US" dirty="0">
                <a:solidFill>
                  <a:schemeClr val="bg1"/>
                </a:solidFill>
              </a:rPr>
              <a:t>以同樣的方式對大約十位你討厭的人修行，只要他們是跟你同性，而且是還在世的人。</a:t>
            </a:r>
            <a:r>
              <a:rPr lang="zh-CN" altLang="en-US" dirty="0">
                <a:solidFill>
                  <a:schemeClr val="bg1"/>
                </a:solidFill>
              </a:rPr>
              <a:t>以他們</a:t>
            </a:r>
            <a:r>
              <a:rPr lang="zh-TW" altLang="en-US" dirty="0">
                <a:solidFill>
                  <a:schemeClr val="bg1"/>
                </a:solidFill>
              </a:rPr>
              <a:t>為對象，然後以同樣的方式對他們</a:t>
            </a:r>
            <a:r>
              <a:rPr lang="zh-CN" altLang="en-US" dirty="0">
                <a:solidFill>
                  <a:schemeClr val="bg1"/>
                </a:solidFill>
              </a:rPr>
              <a:t>逐一</a:t>
            </a:r>
            <a:r>
              <a:rPr lang="zh-TW" altLang="en-US" dirty="0">
                <a:solidFill>
                  <a:schemeClr val="bg1"/>
                </a:solidFill>
              </a:rPr>
              <a:t>培育慈愛，直到成就第三禪。</a:t>
            </a:r>
            <a:endParaRPr lang="en-US" altLang="zh-TW" dirty="0">
              <a:solidFill>
                <a:schemeClr val="bg1"/>
              </a:solidFill>
            </a:endParaRPr>
          </a:p>
        </p:txBody>
      </p:sp>
      <p:sp>
        <p:nvSpPr>
          <p:cNvPr id="5" name="匾額 4" descr="佛學概要十四講表 習講">
            <a:extLst>
              <a:ext uri="{FF2B5EF4-FFF2-40B4-BE49-F238E27FC236}">
                <a16:creationId xmlns:a16="http://schemas.microsoft.com/office/drawing/2014/main" id="{53CFB5D4-F7EA-4E2E-8635-C588F2754336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第十三講</a:t>
            </a:r>
            <a:endParaRPr lang="zh-TW" altLang="en-US" dirty="0"/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6D9DD4B6-E8D7-4181-87BC-3F16D95F4446}"/>
              </a:ext>
            </a:extLst>
          </p:cNvPr>
          <p:cNvSpPr txBox="1"/>
          <p:nvPr/>
        </p:nvSpPr>
        <p:spPr>
          <a:xfrm>
            <a:off x="3837618" y="355500"/>
            <a:ext cx="3693319" cy="6164781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b="1" dirty="0">
                <a:solidFill>
                  <a:schemeClr val="bg1"/>
                </a:solidFill>
              </a:rPr>
              <a:t>伍、</a:t>
            </a:r>
            <a:r>
              <a:rPr lang="zh-TW" altLang="en-US" b="1" dirty="0">
                <a:solidFill>
                  <a:schemeClr val="bg1"/>
                </a:solidFill>
              </a:rPr>
              <a:t>破 除 界 限 （ </a:t>
            </a:r>
            <a:r>
              <a:rPr lang="en-US" altLang="zh-TW" b="1" dirty="0" err="1">
                <a:solidFill>
                  <a:schemeClr val="bg1"/>
                </a:solidFill>
              </a:rPr>
              <a:t>Simasambheda</a:t>
            </a:r>
            <a:r>
              <a:rPr lang="en-US" altLang="zh-TW" b="1" dirty="0">
                <a:solidFill>
                  <a:schemeClr val="bg1"/>
                </a:solidFill>
              </a:rPr>
              <a:t> ; breaking the barrier</a:t>
            </a:r>
            <a:r>
              <a:rPr lang="zh-TW" altLang="en-US" b="1" dirty="0">
                <a:solidFill>
                  <a:schemeClr val="bg1"/>
                </a:solidFill>
              </a:rPr>
              <a:t>）</a:t>
            </a:r>
            <a:endParaRPr lang="en-US" altLang="zh-TW" b="1" dirty="0">
              <a:solidFill>
                <a:schemeClr val="bg1"/>
              </a:solidFill>
            </a:endParaRPr>
          </a:p>
          <a:p>
            <a:pPr>
              <a:lnSpc>
                <a:spcPct val="150000"/>
              </a:lnSpc>
            </a:pPr>
            <a:r>
              <a:rPr lang="zh-TW" altLang="en-US" dirty="0">
                <a:solidFill>
                  <a:schemeClr val="bg1"/>
                </a:solidFill>
              </a:rPr>
              <a:t>繼續如此修行慈心觀時，你會發現對敬愛者與對親愛者的慈心變成相等。因此，你可以將他們合為一類。於是只剩下四類人：你自己、你喜愛的人、你對他無好惡感的人、你討厭的人。</a:t>
            </a:r>
            <a:endParaRPr lang="en-US" altLang="zh-TW" dirty="0">
              <a:solidFill>
                <a:schemeClr val="bg1"/>
              </a:solidFill>
            </a:endParaRP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C376ECAE-03D3-43B2-A1A7-6D6A19ECCACE}"/>
              </a:ext>
            </a:extLst>
          </p:cNvPr>
          <p:cNvSpPr txBox="1"/>
          <p:nvPr/>
        </p:nvSpPr>
        <p:spPr>
          <a:xfrm>
            <a:off x="542211" y="331335"/>
            <a:ext cx="2954655" cy="6164781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dirty="0">
                <a:solidFill>
                  <a:schemeClr val="bg1"/>
                </a:solidFill>
              </a:rPr>
              <a:t>繼續對這四類人修行慈心觀，以便使你的慈心平衡、均等、沒有差別或界限。雖然你不能以自己為對象來達到慈心禪，然而，為了去除這四類人之間的界限，你仍然需要將自己包括在內。</a:t>
            </a:r>
            <a:endParaRPr lang="en-US" altLang="zh-TW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524919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文字方塊 6">
            <a:extLst>
              <a:ext uri="{FF2B5EF4-FFF2-40B4-BE49-F238E27FC236}">
                <a16:creationId xmlns:a16="http://schemas.microsoft.com/office/drawing/2014/main" id="{08195A23-BB03-42BC-B0D9-73007591EE31}"/>
              </a:ext>
            </a:extLst>
          </p:cNvPr>
          <p:cNvSpPr txBox="1"/>
          <p:nvPr/>
        </p:nvSpPr>
        <p:spPr>
          <a:xfrm>
            <a:off x="4268617" y="355500"/>
            <a:ext cx="6853158" cy="6164781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000"/>
              </a:lnSpc>
            </a:pPr>
            <a:r>
              <a:rPr lang="zh-TW" altLang="en-US" dirty="0">
                <a:solidFill>
                  <a:schemeClr val="bg1"/>
                </a:solidFill>
              </a:rPr>
              <a:t>你需要再次透過安般念或白遍將定力提昇到第四禪。當禪定之光強盛明亮時，以短暫的時間散播慈愛給你自己，也許是一分鐘或僅僅幾秒鐘。然後，選取你喜愛的人、你對他無好惡感的人、你討厭的人各一人為對象，對他們個別地培育慈愛，直到第三禪。然後，重新開始，先短暫地散播慈愛給你自己。但是這一次，你散播慈愛給另一位你喜愛的人、另一位你對他無好惡感的人、另一位你討厭的人。散播慈愛給這三類人時，應當記得修行四種散播慈愛方式的每一種：「願此善人免除危難</a:t>
            </a:r>
            <a:r>
              <a:rPr lang="en-US" altLang="zh-TW" dirty="0">
                <a:solidFill>
                  <a:schemeClr val="bg1"/>
                </a:solidFill>
              </a:rPr>
              <a:t>……</a:t>
            </a:r>
            <a:r>
              <a:rPr lang="zh-TW" altLang="en-US" dirty="0">
                <a:solidFill>
                  <a:schemeClr val="bg1"/>
                </a:solidFill>
              </a:rPr>
              <a:t>」。對這三類的每個人都修行達</a:t>
            </a:r>
          </a:p>
          <a:p>
            <a:pPr>
              <a:lnSpc>
                <a:spcPts val="4000"/>
              </a:lnSpc>
            </a:pPr>
            <a:r>
              <a:rPr lang="zh-TW" altLang="en-US" dirty="0">
                <a:solidFill>
                  <a:schemeClr val="bg1"/>
                </a:solidFill>
              </a:rPr>
              <a:t>到第三禪，且一再地更換不同的人選。</a:t>
            </a:r>
            <a:endParaRPr lang="en-US" altLang="zh-TW" dirty="0">
              <a:solidFill>
                <a:schemeClr val="bg1"/>
              </a:solidFill>
            </a:endParaRPr>
          </a:p>
        </p:txBody>
      </p:sp>
      <p:sp>
        <p:nvSpPr>
          <p:cNvPr id="8" name="匾額 7" descr="佛學概要十四講表 習講">
            <a:extLst>
              <a:ext uri="{FF2B5EF4-FFF2-40B4-BE49-F238E27FC236}">
                <a16:creationId xmlns:a16="http://schemas.microsoft.com/office/drawing/2014/main" id="{8347444D-E641-46D0-9A72-ACB1FF03139B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第十三講</a:t>
            </a:r>
            <a:endParaRPr lang="zh-TW" altLang="en-US" dirty="0"/>
          </a:p>
        </p:txBody>
      </p:sp>
      <p:sp>
        <p:nvSpPr>
          <p:cNvPr id="9" name="文字方塊 8">
            <a:extLst>
              <a:ext uri="{FF2B5EF4-FFF2-40B4-BE49-F238E27FC236}">
                <a16:creationId xmlns:a16="http://schemas.microsoft.com/office/drawing/2014/main" id="{76BEA772-67FF-4DFE-B7D9-221D5A245CBD}"/>
              </a:ext>
            </a:extLst>
          </p:cNvPr>
          <p:cNvSpPr txBox="1"/>
          <p:nvPr/>
        </p:nvSpPr>
        <p:spPr>
          <a:xfrm>
            <a:off x="334566" y="355500"/>
            <a:ext cx="3775393" cy="6164781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000"/>
              </a:lnSpc>
            </a:pPr>
            <a:r>
              <a:rPr lang="zh-TW" altLang="en-US" dirty="0">
                <a:solidFill>
                  <a:schemeClr val="bg1"/>
                </a:solidFill>
              </a:rPr>
              <a:t>一遍又一遍地對不同組合的四類人──你自己、你喜愛的人、你對他無好惡感的人、你討厭的人──培育慈愛。使你的心持續地培育慈愛，沒有間斷，也沒有對任何人的差異。當你能毫無差異地對後三類的任何人修行都達到慈心禪時，你已經破除存在於不同類人之間的</a:t>
            </a:r>
          </a:p>
          <a:p>
            <a:pPr>
              <a:lnSpc>
                <a:spcPts val="4000"/>
              </a:lnSpc>
            </a:pPr>
            <a:r>
              <a:rPr lang="zh-TW" altLang="en-US" dirty="0">
                <a:solidFill>
                  <a:schemeClr val="bg1"/>
                </a:solidFill>
              </a:rPr>
              <a:t>差異，這稱為破除界限。</a:t>
            </a:r>
            <a:endParaRPr lang="en-US" altLang="zh-TW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318048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文字方塊 5">
            <a:extLst>
              <a:ext uri="{FF2B5EF4-FFF2-40B4-BE49-F238E27FC236}">
                <a16:creationId xmlns:a16="http://schemas.microsoft.com/office/drawing/2014/main" id="{335D207D-A669-4492-9DB6-6D7C33D81112}"/>
              </a:ext>
            </a:extLst>
          </p:cNvPr>
          <p:cNvSpPr txBox="1"/>
          <p:nvPr/>
        </p:nvSpPr>
        <p:spPr>
          <a:xfrm>
            <a:off x="2943111" y="514531"/>
            <a:ext cx="7571303" cy="6164781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b="1" dirty="0">
                <a:solidFill>
                  <a:schemeClr val="bg1"/>
                </a:solidFill>
              </a:rPr>
              <a:t>陸、</a:t>
            </a:r>
            <a:r>
              <a:rPr lang="zh-TW" altLang="en-US" b="1" dirty="0">
                <a:solidFill>
                  <a:schemeClr val="bg1"/>
                </a:solidFill>
              </a:rPr>
              <a:t>對</a:t>
            </a:r>
            <a:r>
              <a:rPr lang="zh-CN" altLang="en-US" b="1" dirty="0">
                <a:solidFill>
                  <a:schemeClr val="bg1"/>
                </a:solidFill>
              </a:rPr>
              <a:t>十方眾生遍滿</a:t>
            </a:r>
            <a:r>
              <a:rPr lang="zh-TW" altLang="en-US" b="1" dirty="0">
                <a:solidFill>
                  <a:schemeClr val="bg1"/>
                </a:solidFill>
              </a:rPr>
              <a:t> 慈 愛</a:t>
            </a:r>
            <a:endParaRPr lang="en-US" altLang="zh-TW" b="1" dirty="0">
              <a:solidFill>
                <a:schemeClr val="bg1"/>
              </a:solidFill>
            </a:endParaRPr>
          </a:p>
          <a:p>
            <a:endParaRPr lang="en-US" altLang="zh-TW" b="1" dirty="0">
              <a:solidFill>
                <a:schemeClr val="bg1"/>
              </a:solidFill>
            </a:endParaRPr>
          </a:p>
          <a:p>
            <a:pPr>
              <a:lnSpc>
                <a:spcPct val="150000"/>
              </a:lnSpc>
            </a:pPr>
            <a:r>
              <a:rPr lang="zh-TW" altLang="en-US" dirty="0">
                <a:solidFill>
                  <a:schemeClr val="bg1"/>
                </a:solidFill>
              </a:rPr>
              <a:t>選定某一個</a:t>
            </a:r>
            <a:r>
              <a:rPr lang="zh-CN" altLang="en-US" dirty="0">
                <a:solidFill>
                  <a:schemeClr val="bg1"/>
                </a:solidFill>
              </a:rPr>
              <a:t>方向</a:t>
            </a:r>
            <a:r>
              <a:rPr lang="zh-TW" altLang="en-US" dirty="0">
                <a:solidFill>
                  <a:schemeClr val="bg1"/>
                </a:solidFill>
              </a:rPr>
              <a:t>，例如</a:t>
            </a:r>
            <a:r>
              <a:rPr lang="zh-CN" altLang="en-US" dirty="0">
                <a:solidFill>
                  <a:schemeClr val="bg1"/>
                </a:solidFill>
              </a:rPr>
              <a:t>東方</a:t>
            </a:r>
            <a:r>
              <a:rPr lang="zh-TW" altLang="en-US" dirty="0">
                <a:solidFill>
                  <a:schemeClr val="bg1"/>
                </a:solidFill>
              </a:rPr>
              <a:t>，而在禪定光明的協助之下，你必須清楚地見到</a:t>
            </a:r>
            <a:r>
              <a:rPr lang="zh-CN" altLang="en-US" dirty="0">
                <a:solidFill>
                  <a:schemeClr val="bg1"/>
                </a:solidFill>
              </a:rPr>
              <a:t>東方</a:t>
            </a:r>
            <a:r>
              <a:rPr lang="zh-TW" altLang="en-US" dirty="0">
                <a:solidFill>
                  <a:schemeClr val="bg1"/>
                </a:solidFill>
              </a:rPr>
              <a:t>所有的眾生。此時，以那範圍內所有的眾生作為對象，你可以開始散播慈愛</a:t>
            </a:r>
            <a:r>
              <a:rPr lang="zh-CN" altLang="en-US" dirty="0">
                <a:solidFill>
                  <a:schemeClr val="bg1"/>
                </a:solidFill>
              </a:rPr>
              <a:t>。</a:t>
            </a:r>
            <a:r>
              <a:rPr lang="zh-TW" altLang="en-US" dirty="0">
                <a:solidFill>
                  <a:schemeClr val="bg1"/>
                </a:solidFill>
              </a:rPr>
              <a:t>你必須以四種方式來遍滿慈愛：</a:t>
            </a:r>
          </a:p>
          <a:p>
            <a:pPr>
              <a:lnSpc>
                <a:spcPct val="150000"/>
              </a:lnSpc>
            </a:pPr>
            <a:r>
              <a:rPr lang="zh-TW" altLang="en-US" dirty="0">
                <a:solidFill>
                  <a:schemeClr val="bg1"/>
                </a:solidFill>
              </a:rPr>
              <a:t>一、願一切有情免除危難；</a:t>
            </a:r>
          </a:p>
          <a:p>
            <a:pPr>
              <a:lnSpc>
                <a:spcPct val="150000"/>
              </a:lnSpc>
            </a:pPr>
            <a:r>
              <a:rPr lang="zh-TW" altLang="en-US" dirty="0">
                <a:solidFill>
                  <a:schemeClr val="bg1"/>
                </a:solidFill>
              </a:rPr>
              <a:t>二、願一切有情免除精神的痛苦；</a:t>
            </a:r>
          </a:p>
          <a:p>
            <a:pPr>
              <a:lnSpc>
                <a:spcPct val="150000"/>
              </a:lnSpc>
            </a:pPr>
            <a:r>
              <a:rPr lang="zh-TW" altLang="en-US" dirty="0">
                <a:solidFill>
                  <a:schemeClr val="bg1"/>
                </a:solidFill>
              </a:rPr>
              <a:t>三、願一切有情免除身體的痛苦；</a:t>
            </a:r>
          </a:p>
          <a:p>
            <a:pPr>
              <a:lnSpc>
                <a:spcPct val="150000"/>
              </a:lnSpc>
            </a:pPr>
            <a:r>
              <a:rPr lang="zh-TW" altLang="en-US" dirty="0">
                <a:solidFill>
                  <a:schemeClr val="bg1"/>
                </a:solidFill>
              </a:rPr>
              <a:t>四、願一切有情愉快地自珍自重。</a:t>
            </a:r>
            <a:endParaRPr lang="en-US" altLang="zh-TW" dirty="0">
              <a:solidFill>
                <a:schemeClr val="bg1"/>
              </a:solidFill>
            </a:endParaRPr>
          </a:p>
          <a:p>
            <a:pPr>
              <a:lnSpc>
                <a:spcPct val="150000"/>
              </a:lnSpc>
            </a:pPr>
            <a:endParaRPr lang="en-US" altLang="zh-TW" dirty="0">
              <a:solidFill>
                <a:schemeClr val="bg1"/>
              </a:solidFill>
            </a:endParaRPr>
          </a:p>
          <a:p>
            <a:pPr>
              <a:lnSpc>
                <a:spcPct val="150000"/>
              </a:lnSpc>
            </a:pPr>
            <a:r>
              <a:rPr lang="zh-TW" altLang="en-US" dirty="0">
                <a:solidFill>
                  <a:schemeClr val="bg1"/>
                </a:solidFill>
              </a:rPr>
              <a:t>你必須對每一</a:t>
            </a:r>
            <a:r>
              <a:rPr lang="zh-CN" altLang="en-US" dirty="0">
                <a:solidFill>
                  <a:schemeClr val="bg1"/>
                </a:solidFill>
              </a:rPr>
              <a:t>方向</a:t>
            </a:r>
            <a:r>
              <a:rPr lang="zh-TW" altLang="en-US" dirty="0">
                <a:solidFill>
                  <a:schemeClr val="bg1"/>
                </a:solidFill>
              </a:rPr>
              <a:t>的眾生修行四種方式中的每一種，</a:t>
            </a:r>
            <a:r>
              <a:rPr lang="zh-CN" altLang="en-US" dirty="0">
                <a:solidFill>
                  <a:schemeClr val="bg1"/>
                </a:solidFill>
              </a:rPr>
              <a:t>都</a:t>
            </a:r>
            <a:r>
              <a:rPr lang="zh-TW" altLang="en-US" dirty="0">
                <a:solidFill>
                  <a:schemeClr val="bg1"/>
                </a:solidFill>
              </a:rPr>
              <a:t>達到第三禪。</a:t>
            </a:r>
            <a:endParaRPr lang="en-US" altLang="zh-TW" dirty="0">
              <a:solidFill>
                <a:schemeClr val="bg1"/>
              </a:solidFill>
            </a:endParaRPr>
          </a:p>
        </p:txBody>
      </p:sp>
      <p:sp>
        <p:nvSpPr>
          <p:cNvPr id="7" name="匾額 6" descr="佛學概要十四講表 習講">
            <a:extLst>
              <a:ext uri="{FF2B5EF4-FFF2-40B4-BE49-F238E27FC236}">
                <a16:creationId xmlns:a16="http://schemas.microsoft.com/office/drawing/2014/main" id="{BF11D5E7-A070-4E05-AEDD-0E28485784E1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第十三講</a:t>
            </a:r>
            <a:endParaRPr lang="zh-TW" altLang="en-US" dirty="0"/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B7B293C4-3622-47D4-8B3F-EECD5123C212}"/>
              </a:ext>
            </a:extLst>
          </p:cNvPr>
          <p:cNvSpPr txBox="1"/>
          <p:nvPr/>
        </p:nvSpPr>
        <p:spPr>
          <a:xfrm>
            <a:off x="828058" y="3413836"/>
            <a:ext cx="136815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1800" dirty="0">
                <a:solidFill>
                  <a:srgbClr val="FFFF00"/>
                </a:solidFill>
              </a:rPr>
              <a:t>慈心禪</a:t>
            </a:r>
            <a:endParaRPr lang="en-US" altLang="zh-CN" sz="1800" dirty="0">
              <a:solidFill>
                <a:srgbClr val="FFFF00"/>
              </a:solidFill>
            </a:endParaRPr>
          </a:p>
          <a:p>
            <a:r>
              <a:rPr lang="zh-CN" altLang="en-US" sz="1800" dirty="0">
                <a:solidFill>
                  <a:srgbClr val="FFFF00"/>
                </a:solidFill>
              </a:rPr>
              <a:t>英文資料</a:t>
            </a:r>
            <a:endParaRPr lang="en-US" altLang="zh-CN" sz="1800" dirty="0">
              <a:solidFill>
                <a:srgbClr val="FFFF00"/>
              </a:solidFill>
            </a:endParaRPr>
          </a:p>
          <a:p>
            <a:r>
              <a:rPr lang="en-US" altLang="zh-TW" sz="1800" dirty="0">
                <a:solidFill>
                  <a:srgbClr val="FFFF00"/>
                </a:solidFill>
              </a:rPr>
              <a:t>Loving-kindness meditation:</a:t>
            </a:r>
          </a:p>
          <a:p>
            <a:endParaRPr lang="en-US" altLang="zh-TW" sz="1800" dirty="0">
              <a:solidFill>
                <a:srgbClr val="FFFF00"/>
              </a:solidFill>
            </a:endParaRPr>
          </a:p>
          <a:p>
            <a:r>
              <a:rPr lang="en-US" altLang="zh-TW" sz="1800" dirty="0">
                <a:solidFill>
                  <a:srgbClr val="FFFF00"/>
                </a:solidFill>
              </a:rPr>
              <a:t>https://www.wildmind.org/metta/introduction</a:t>
            </a:r>
            <a:endParaRPr lang="zh-TW" altLang="en-US" sz="18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681243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字方塊 4">
            <a:extLst>
              <a:ext uri="{FF2B5EF4-FFF2-40B4-BE49-F238E27FC236}">
                <a16:creationId xmlns:a16="http://schemas.microsoft.com/office/drawing/2014/main" id="{725D41B5-C104-4B15-B90B-50A3A20ECB62}"/>
              </a:ext>
            </a:extLst>
          </p:cNvPr>
          <p:cNvSpPr txBox="1"/>
          <p:nvPr/>
        </p:nvSpPr>
        <p:spPr>
          <a:xfrm>
            <a:off x="9765824" y="513469"/>
            <a:ext cx="923330" cy="5832649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/>
                </a:solidFill>
              </a:rPr>
              <a:t>二、悲</a:t>
            </a:r>
            <a:r>
              <a:rPr lang="zh-CN" altLang="en-US" b="1" dirty="0">
                <a:solidFill>
                  <a:schemeClr val="bg1"/>
                </a:solidFill>
              </a:rPr>
              <a:t>心禪</a:t>
            </a:r>
            <a:r>
              <a:rPr lang="zh-CN" altLang="en-US" dirty="0">
                <a:solidFill>
                  <a:schemeClr val="bg1"/>
                </a:solidFill>
              </a:rPr>
              <a:t>（ </a:t>
            </a:r>
            <a:r>
              <a:rPr lang="en-US" altLang="zh-CN" dirty="0">
                <a:solidFill>
                  <a:schemeClr val="bg1"/>
                </a:solidFill>
              </a:rPr>
              <a:t>Karuna-Bhavana; compassion meditation</a:t>
            </a:r>
            <a:r>
              <a:rPr lang="zh-CN" altLang="en-US" dirty="0">
                <a:solidFill>
                  <a:schemeClr val="bg1"/>
                </a:solidFill>
              </a:rPr>
              <a:t>）的修法</a:t>
            </a:r>
            <a:endParaRPr lang="en-US" altLang="zh-TW" dirty="0">
              <a:solidFill>
                <a:schemeClr val="bg1"/>
              </a:solidFill>
            </a:endParaRP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0F45A0AB-036D-43BD-818B-AC49E68E102D}"/>
              </a:ext>
            </a:extLst>
          </p:cNvPr>
          <p:cNvSpPr txBox="1"/>
          <p:nvPr/>
        </p:nvSpPr>
        <p:spPr>
          <a:xfrm>
            <a:off x="6728783" y="569399"/>
            <a:ext cx="2492990" cy="5832649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3600"/>
              </a:lnSpc>
            </a:pPr>
            <a:r>
              <a:rPr lang="zh-TW" altLang="en-US" dirty="0">
                <a:solidFill>
                  <a:schemeClr val="bg1"/>
                </a:solidFill>
              </a:rPr>
              <a:t>一旦能像前述那樣修行慈心</a:t>
            </a:r>
            <a:r>
              <a:rPr lang="zh-CN" altLang="en-US" dirty="0">
                <a:solidFill>
                  <a:schemeClr val="bg1"/>
                </a:solidFill>
              </a:rPr>
              <a:t>禪</a:t>
            </a:r>
            <a:r>
              <a:rPr lang="zh-TW" altLang="en-US" dirty="0">
                <a:solidFill>
                  <a:schemeClr val="bg1"/>
                </a:solidFill>
              </a:rPr>
              <a:t>之後，則修行悲心</a:t>
            </a:r>
            <a:r>
              <a:rPr lang="zh-CN" altLang="en-US" dirty="0">
                <a:solidFill>
                  <a:schemeClr val="bg1"/>
                </a:solidFill>
              </a:rPr>
              <a:t>禪</a:t>
            </a:r>
            <a:r>
              <a:rPr lang="zh-TW" altLang="en-US" dirty="0">
                <a:solidFill>
                  <a:schemeClr val="bg1"/>
                </a:solidFill>
              </a:rPr>
              <a:t>（悲梵住）對你而言是不難的。要培育悲憫心，首先你應選擇一位與你同性、正在受苦的活人。思惟他的苦難，生起對他的悲憫。</a:t>
            </a:r>
            <a:endParaRPr lang="en-US" altLang="zh-TW" dirty="0">
              <a:solidFill>
                <a:schemeClr val="bg1"/>
              </a:solidFill>
            </a:endParaRP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4D60603F-16CD-4DA2-8C7A-3D75874BE161}"/>
              </a:ext>
            </a:extLst>
          </p:cNvPr>
          <p:cNvSpPr txBox="1"/>
          <p:nvPr/>
        </p:nvSpPr>
        <p:spPr>
          <a:xfrm>
            <a:off x="1128395" y="569399"/>
            <a:ext cx="5262979" cy="5832649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3600"/>
              </a:lnSpc>
            </a:pPr>
            <a:r>
              <a:rPr lang="zh-TW" altLang="en-US" dirty="0">
                <a:solidFill>
                  <a:schemeClr val="bg1"/>
                </a:solidFill>
              </a:rPr>
              <a:t>然後應當再度修行白遍達到第四禪。當禪定之光強盛明亮時，以定光辨識那人，然後對他修行慈心觀直到進入第三禪。從慈心禪出定之後，你應以這樣的意念對那正受苦的人培育悲憫心：「願此善人解脫痛苦。」如此一再修行，重複多次，直到進入初禪、第二禪、第三禪，並且完成每一禪的五自在。之後，你必須像修行慈心觀那樣來修行悲心觀，也就是對你喜愛的人、你對他無好惡感的人、你討厭的人修行。對每種人都必須修行到第三禪。</a:t>
            </a:r>
            <a:endParaRPr lang="en-US" altLang="zh-TW" dirty="0">
              <a:solidFill>
                <a:schemeClr val="bg1"/>
              </a:solidFill>
            </a:endParaRPr>
          </a:p>
        </p:txBody>
      </p:sp>
      <p:sp>
        <p:nvSpPr>
          <p:cNvPr id="9" name="匾額 8" descr="佛學概要十四講表 習講">
            <a:extLst>
              <a:ext uri="{FF2B5EF4-FFF2-40B4-BE49-F238E27FC236}">
                <a16:creationId xmlns:a16="http://schemas.microsoft.com/office/drawing/2014/main" id="{848F6D34-28CF-4951-89BF-301621A29CAB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第十三講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55784864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字方塊 4">
            <a:extLst>
              <a:ext uri="{FF2B5EF4-FFF2-40B4-BE49-F238E27FC236}">
                <a16:creationId xmlns:a16="http://schemas.microsoft.com/office/drawing/2014/main" id="{3E2B6D1D-536C-4E6E-AC7D-52EC448D331C}"/>
              </a:ext>
            </a:extLst>
          </p:cNvPr>
          <p:cNvSpPr txBox="1"/>
          <p:nvPr/>
        </p:nvSpPr>
        <p:spPr>
          <a:xfrm>
            <a:off x="3331026" y="513469"/>
            <a:ext cx="3508653" cy="5832649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dirty="0">
                <a:solidFill>
                  <a:schemeClr val="bg1"/>
                </a:solidFill>
              </a:rPr>
              <a:t>如此思惟之後，你必須像培育慈心時那樣來對四類人培育悲心：你自己、你喜愛的人、你對他無好惡感的人、你討厭的人。對每一類人都達到悲心觀的第三禪。繼續地修行，直到破除了人際之間的差異界限。</a:t>
            </a:r>
            <a:r>
              <a:rPr lang="zh-CN" altLang="en-US" dirty="0">
                <a:solidFill>
                  <a:schemeClr val="bg1"/>
                </a:solidFill>
              </a:rPr>
              <a:t>然後再修遍滿悲憫心的方法。</a:t>
            </a:r>
            <a:endParaRPr lang="en-US" altLang="zh-TW" dirty="0">
              <a:solidFill>
                <a:schemeClr val="bg1"/>
              </a:solidFill>
            </a:endParaRPr>
          </a:p>
        </p:txBody>
      </p:sp>
      <p:sp>
        <p:nvSpPr>
          <p:cNvPr id="6" name="匾額 5" descr="佛學概要十四講表 習講">
            <a:extLst>
              <a:ext uri="{FF2B5EF4-FFF2-40B4-BE49-F238E27FC236}">
                <a16:creationId xmlns:a16="http://schemas.microsoft.com/office/drawing/2014/main" id="{4F16AAE5-0541-411C-81C9-8DE4A5E7662F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第十三講</a:t>
            </a:r>
            <a:endParaRPr lang="zh-TW" altLang="en-US" dirty="0"/>
          </a:p>
        </p:txBody>
      </p:sp>
      <p:sp>
        <p:nvSpPr>
          <p:cNvPr id="4" name="文字方塊 3">
            <a:extLst>
              <a:ext uri="{FF2B5EF4-FFF2-40B4-BE49-F238E27FC236}">
                <a16:creationId xmlns:a16="http://schemas.microsoft.com/office/drawing/2014/main" id="{C21CEFA7-9EFD-48E2-9A57-C159F4420D57}"/>
              </a:ext>
            </a:extLst>
          </p:cNvPr>
          <p:cNvSpPr txBox="1"/>
          <p:nvPr/>
        </p:nvSpPr>
        <p:spPr>
          <a:xfrm>
            <a:off x="7247334" y="521566"/>
            <a:ext cx="3508653" cy="5832649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dirty="0">
                <a:solidFill>
                  <a:schemeClr val="bg1"/>
                </a:solidFill>
              </a:rPr>
              <a:t>若要對快樂、沒有任何痛苦跡象的眾生培育悲憫心，你應思惟：由於在生死輪迴中所造的惡業，一切尚未證悟聖果的眾生都還有可能投生於惡道遭受苦報。再者，每一個眾生都是可悲憫的，因為他們都還未能解脫生、老、病、死之苦。</a:t>
            </a:r>
            <a:endParaRPr lang="en-US" altLang="zh-TW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847314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D93A103C-2F07-4DC5-8C70-CBB49966E4DF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第十三講</a:t>
            </a:r>
            <a:endParaRPr lang="zh-TW" altLang="en-US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7DE00346-85CD-47B4-B84D-B754F1AA2689}"/>
              </a:ext>
            </a:extLst>
          </p:cNvPr>
          <p:cNvSpPr txBox="1"/>
          <p:nvPr/>
        </p:nvSpPr>
        <p:spPr>
          <a:xfrm>
            <a:off x="334566" y="405458"/>
            <a:ext cx="9971961" cy="568863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US" altLang="zh-CN" dirty="0">
                <a:solidFill>
                  <a:schemeClr val="bg1"/>
                </a:solidFill>
              </a:rPr>
              <a:t>《</a:t>
            </a:r>
            <a:r>
              <a:rPr lang="zh-CN" altLang="en-US" dirty="0">
                <a:solidFill>
                  <a:schemeClr val="bg1"/>
                </a:solidFill>
              </a:rPr>
              <a:t>大方廣佛華嚴經 </a:t>
            </a:r>
            <a:r>
              <a:rPr lang="en-US" altLang="zh-CN" dirty="0">
                <a:solidFill>
                  <a:schemeClr val="bg1"/>
                </a:solidFill>
              </a:rPr>
              <a:t>• </a:t>
            </a:r>
            <a:r>
              <a:rPr lang="zh-CN" altLang="en-US" dirty="0">
                <a:solidFill>
                  <a:schemeClr val="bg1"/>
                </a:solidFill>
              </a:rPr>
              <a:t>普賢行願品</a:t>
            </a:r>
            <a:r>
              <a:rPr lang="en-US" altLang="zh-CN" dirty="0">
                <a:solidFill>
                  <a:schemeClr val="bg1"/>
                </a:solidFill>
              </a:rPr>
              <a:t>》</a:t>
            </a:r>
            <a:r>
              <a:rPr lang="zh-CN" altLang="en-US" dirty="0">
                <a:solidFill>
                  <a:schemeClr val="bg1"/>
                </a:solidFill>
              </a:rPr>
              <a:t>：</a:t>
            </a:r>
            <a:endParaRPr lang="en-US" altLang="zh-CN" dirty="0">
              <a:solidFill>
                <a:schemeClr val="bg1"/>
              </a:solidFill>
            </a:endParaRPr>
          </a:p>
          <a:p>
            <a:pPr>
              <a:lnSpc>
                <a:spcPct val="150000"/>
              </a:lnSpc>
            </a:pPr>
            <a:r>
              <a:rPr lang="zh-CN" altLang="en-US" dirty="0">
                <a:solidFill>
                  <a:schemeClr val="bg1"/>
                </a:solidFill>
              </a:rPr>
              <a:t>「</a:t>
            </a:r>
            <a:r>
              <a:rPr lang="zh-TW" altLang="en-US" dirty="0">
                <a:solidFill>
                  <a:schemeClr val="bg1"/>
                </a:solidFill>
              </a:rPr>
              <a:t>言隨喜功德者，所有盡法界、虛空界，十方三世一切佛剎極微塵數諸佛如來，從初發心，為一切智，勤修福聚，不惜身命，經不可說不可說佛剎極微塵數劫，一一劫中，捨不可說不可說佛剎極微塵數頭目手足。如是一切難行苦行，圓滿種種波羅蜜門，證入種種菩薩智地，成就諸佛無上菩提及般涅槃，分布舍利，所有善根，我皆隨喜。及彼十方一切世界，六趣四生，一切種類，所有功德，乃至一塵，我皆隨喜。十方三世一切聲聞及辟支佛，有學無學，所有功德，我皆隨喜。一切菩薩所修無量難行苦行，志求無上正等菩提，廣大功德，我皆隨喜。如是虛空界盡，眾生界盡，眾生業盡，眾生煩惱盡，我此隨喜，無有窮盡。念念相續，無有間斷，身語意業，無有疲厭。</a:t>
            </a:r>
            <a:r>
              <a:rPr lang="zh-CN" altLang="en-US" dirty="0">
                <a:solidFill>
                  <a:schemeClr val="bg1"/>
                </a:solidFill>
              </a:rPr>
              <a:t>」</a:t>
            </a:r>
            <a:endParaRPr lang="en-US" altLang="zh-TW" dirty="0">
              <a:solidFill>
                <a:schemeClr val="bg1"/>
              </a:solidFill>
            </a:endParaRP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92AEEE3F-D17A-4573-9BD0-67DE750304BA}"/>
              </a:ext>
            </a:extLst>
          </p:cNvPr>
          <p:cNvSpPr txBox="1"/>
          <p:nvPr/>
        </p:nvSpPr>
        <p:spPr>
          <a:xfrm>
            <a:off x="10485014" y="585478"/>
            <a:ext cx="553998" cy="568863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/>
                </a:solidFill>
              </a:rPr>
              <a:t>喜心禪</a:t>
            </a:r>
            <a:r>
              <a:rPr lang="en-US" altLang="zh-CN" dirty="0">
                <a:solidFill>
                  <a:schemeClr val="bg1"/>
                </a:solidFill>
              </a:rPr>
              <a:t>——</a:t>
            </a:r>
            <a:r>
              <a:rPr lang="zh-CN" altLang="en-US" dirty="0">
                <a:solidFill>
                  <a:schemeClr val="bg1"/>
                </a:solidFill>
              </a:rPr>
              <a:t>隨喜功德</a:t>
            </a:r>
            <a:endParaRPr lang="en-US" altLang="zh-TW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759729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675363A9-A642-4553-9734-04C9BA7C1974}"/>
              </a:ext>
            </a:extLst>
          </p:cNvPr>
          <p:cNvSpPr txBox="1"/>
          <p:nvPr/>
        </p:nvSpPr>
        <p:spPr>
          <a:xfrm>
            <a:off x="9839622" y="513469"/>
            <a:ext cx="923330" cy="5832649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/>
                </a:solidFill>
              </a:rPr>
              <a:t>三、</a:t>
            </a:r>
            <a:r>
              <a:rPr lang="zh-CN" altLang="en-US" b="1" dirty="0">
                <a:solidFill>
                  <a:schemeClr val="bg1"/>
                </a:solidFill>
              </a:rPr>
              <a:t>喜心禪</a:t>
            </a:r>
            <a:r>
              <a:rPr lang="zh-CN" altLang="en-US" dirty="0">
                <a:solidFill>
                  <a:schemeClr val="bg1"/>
                </a:solidFill>
              </a:rPr>
              <a:t>（ </a:t>
            </a:r>
            <a:r>
              <a:rPr lang="en-US" altLang="zh-CN" dirty="0" err="1">
                <a:solidFill>
                  <a:schemeClr val="bg1"/>
                </a:solidFill>
              </a:rPr>
              <a:t>Mudita</a:t>
            </a:r>
            <a:r>
              <a:rPr lang="en-US" altLang="zh-CN" dirty="0">
                <a:solidFill>
                  <a:schemeClr val="bg1"/>
                </a:solidFill>
              </a:rPr>
              <a:t>-Bhavana; Sympathetic Joy meditation</a:t>
            </a:r>
            <a:r>
              <a:rPr lang="zh-CN" altLang="en-US" dirty="0">
                <a:solidFill>
                  <a:schemeClr val="bg1"/>
                </a:solidFill>
              </a:rPr>
              <a:t>）的修法</a:t>
            </a:r>
            <a:endParaRPr lang="en-US" altLang="zh-TW" dirty="0">
              <a:solidFill>
                <a:schemeClr val="bg1"/>
              </a:solidFill>
            </a:endParaRP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F62A5EE1-E8DB-4781-8F5B-9F419BF2AA99}"/>
              </a:ext>
            </a:extLst>
          </p:cNvPr>
          <p:cNvSpPr txBox="1"/>
          <p:nvPr/>
        </p:nvSpPr>
        <p:spPr>
          <a:xfrm>
            <a:off x="7122228" y="545703"/>
            <a:ext cx="2400657" cy="5832649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dirty="0">
                <a:solidFill>
                  <a:schemeClr val="bg1"/>
                </a:solidFill>
              </a:rPr>
              <a:t>要修行喜心</a:t>
            </a:r>
            <a:r>
              <a:rPr lang="zh-CN" altLang="en-US" dirty="0">
                <a:solidFill>
                  <a:schemeClr val="bg1"/>
                </a:solidFill>
              </a:rPr>
              <a:t>禪</a:t>
            </a:r>
            <a:r>
              <a:rPr lang="zh-TW" altLang="en-US" dirty="0">
                <a:solidFill>
                  <a:schemeClr val="bg1"/>
                </a:solidFill>
              </a:rPr>
              <a:t>（喜梵住），你必須選擇一個與你同性、存活、快樂、你非常喜歡、並且與你友好的人，一個見了面會使你歡喜愉悅的快樂之人。</a:t>
            </a:r>
            <a:endParaRPr lang="en-US" altLang="zh-TW" dirty="0">
              <a:solidFill>
                <a:schemeClr val="bg1"/>
              </a:solidFill>
            </a:endParaRP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D4212D32-D2BF-4339-8C9D-F56259410B5D}"/>
              </a:ext>
            </a:extLst>
          </p:cNvPr>
          <p:cNvSpPr txBox="1"/>
          <p:nvPr/>
        </p:nvSpPr>
        <p:spPr>
          <a:xfrm>
            <a:off x="1427461" y="521566"/>
            <a:ext cx="5170646" cy="5832649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dirty="0">
                <a:solidFill>
                  <a:schemeClr val="bg1"/>
                </a:solidFill>
              </a:rPr>
              <a:t>然後應當再度修行白遍達到第四禪。當禪定之光強盛明亮時，以該光辨識那人，然後對他修行慈心觀直到進入第三禪。從慈心禪出定之後，對那人修行悲心觀，達到第三禪。從悲心禪出定之後，你應以這樣的意念對那快樂之人培育隨喜心：「願此善人不失去他所得到的成就。」如此一再地修行，直到證得初禪乃至第三禪，並且完成每一禪的五自在。</a:t>
            </a:r>
            <a:endParaRPr lang="en-US" altLang="zh-TW" dirty="0">
              <a:solidFill>
                <a:schemeClr val="bg1"/>
              </a:solidFill>
            </a:endParaRPr>
          </a:p>
        </p:txBody>
      </p:sp>
      <p:sp>
        <p:nvSpPr>
          <p:cNvPr id="9" name="匾額 8" descr="佛學概要十四講表 習講">
            <a:extLst>
              <a:ext uri="{FF2B5EF4-FFF2-40B4-BE49-F238E27FC236}">
                <a16:creationId xmlns:a16="http://schemas.microsoft.com/office/drawing/2014/main" id="{C31D3BF1-27AC-4420-B3E6-CFCB2AA1BD09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第十三講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214702860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BF4AD88C-9D00-4765-9F95-3BC21FA4FDF5}"/>
              </a:ext>
            </a:extLst>
          </p:cNvPr>
          <p:cNvSpPr txBox="1"/>
          <p:nvPr/>
        </p:nvSpPr>
        <p:spPr>
          <a:xfrm>
            <a:off x="6743278" y="521566"/>
            <a:ext cx="4062651" cy="5832649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dirty="0">
                <a:solidFill>
                  <a:schemeClr val="bg1"/>
                </a:solidFill>
              </a:rPr>
              <a:t>以同樣的方法對一個你喜愛的人、一個你對他無好惡感的人、一個你討厭的人培育隨喜心之後，接著再對你自己、另一組的你喜愛的人、你對他無好惡感的人、你討厭的人修行</a:t>
            </a:r>
            <a:r>
              <a:rPr lang="en-US" altLang="zh-TW" dirty="0">
                <a:solidFill>
                  <a:schemeClr val="bg1"/>
                </a:solidFill>
              </a:rPr>
              <a:t>……</a:t>
            </a:r>
            <a:r>
              <a:rPr lang="zh-TW" altLang="en-US" dirty="0">
                <a:solidFill>
                  <a:schemeClr val="bg1"/>
                </a:solidFill>
              </a:rPr>
              <a:t>直到你能破除人際之間的差異界限。然後，以無邊宇宙當中所有的眾生為對象，修行遍滿</a:t>
            </a:r>
            <a:r>
              <a:rPr lang="zh-CN" altLang="en-US" dirty="0">
                <a:solidFill>
                  <a:schemeClr val="bg1"/>
                </a:solidFill>
              </a:rPr>
              <a:t>隨</a:t>
            </a:r>
            <a:r>
              <a:rPr lang="zh-TW" altLang="en-US" dirty="0">
                <a:solidFill>
                  <a:schemeClr val="bg1"/>
                </a:solidFill>
              </a:rPr>
              <a:t>喜心的方式。</a:t>
            </a:r>
            <a:endParaRPr lang="en-US" altLang="zh-TW" dirty="0">
              <a:solidFill>
                <a:schemeClr val="bg1"/>
              </a:solidFill>
            </a:endParaRPr>
          </a:p>
        </p:txBody>
      </p:sp>
      <p:sp>
        <p:nvSpPr>
          <p:cNvPr id="5" name="匾額 4" descr="佛學概要十四講表 習講">
            <a:extLst>
              <a:ext uri="{FF2B5EF4-FFF2-40B4-BE49-F238E27FC236}">
                <a16:creationId xmlns:a16="http://schemas.microsoft.com/office/drawing/2014/main" id="{B5FA3D74-F866-45E2-BA86-A1DF639F18E8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第十三講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312389333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字方塊 4">
            <a:extLst>
              <a:ext uri="{FF2B5EF4-FFF2-40B4-BE49-F238E27FC236}">
                <a16:creationId xmlns:a16="http://schemas.microsoft.com/office/drawing/2014/main" id="{8CE25937-16D6-421D-982E-20450DE57191}"/>
              </a:ext>
            </a:extLst>
          </p:cNvPr>
          <p:cNvSpPr txBox="1"/>
          <p:nvPr/>
        </p:nvSpPr>
        <p:spPr>
          <a:xfrm>
            <a:off x="9878165" y="521566"/>
            <a:ext cx="923330" cy="5832649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/>
                </a:solidFill>
              </a:rPr>
              <a:t>四、捨</a:t>
            </a:r>
            <a:r>
              <a:rPr lang="zh-CN" altLang="en-US" b="1" dirty="0">
                <a:solidFill>
                  <a:schemeClr val="bg1"/>
                </a:solidFill>
              </a:rPr>
              <a:t>心禪</a:t>
            </a:r>
            <a:r>
              <a:rPr lang="en-US" altLang="zh-CN" dirty="0" err="1">
                <a:solidFill>
                  <a:schemeClr val="bg1"/>
                </a:solidFill>
              </a:rPr>
              <a:t>Upekkha</a:t>
            </a:r>
            <a:r>
              <a:rPr lang="en-US" altLang="zh-CN" dirty="0">
                <a:solidFill>
                  <a:schemeClr val="bg1"/>
                </a:solidFill>
              </a:rPr>
              <a:t>-Bhavana; Cultivation of Equanimity</a:t>
            </a:r>
            <a:r>
              <a:rPr lang="zh-CN" altLang="en-US" dirty="0">
                <a:solidFill>
                  <a:schemeClr val="bg1"/>
                </a:solidFill>
              </a:rPr>
              <a:t>）的修法</a:t>
            </a:r>
            <a:endParaRPr lang="en-US" altLang="zh-TW" dirty="0">
              <a:solidFill>
                <a:schemeClr val="bg1"/>
              </a:solidFill>
            </a:endParaRP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A395F0A1-FEE9-4143-AAAA-3CE90070E9C0}"/>
              </a:ext>
            </a:extLst>
          </p:cNvPr>
          <p:cNvSpPr txBox="1"/>
          <p:nvPr/>
        </p:nvSpPr>
        <p:spPr>
          <a:xfrm>
            <a:off x="3214886" y="521566"/>
            <a:ext cx="6278642" cy="5832649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dirty="0">
                <a:solidFill>
                  <a:schemeClr val="bg1"/>
                </a:solidFill>
              </a:rPr>
              <a:t>若要修行捨心</a:t>
            </a:r>
            <a:r>
              <a:rPr lang="zh-CN" altLang="en-US" dirty="0">
                <a:solidFill>
                  <a:schemeClr val="bg1"/>
                </a:solidFill>
              </a:rPr>
              <a:t>禪</a:t>
            </a:r>
            <a:r>
              <a:rPr lang="zh-TW" altLang="en-US" dirty="0">
                <a:solidFill>
                  <a:schemeClr val="bg1"/>
                </a:solidFill>
              </a:rPr>
              <a:t>（捨梵住），首先必須修行白遍達到第四禪。然後選擇一個與你同性、你對他無好惡感的活人作為對象，對他修行慈心觀、悲心觀、喜心觀，每一</a:t>
            </a:r>
          </a:p>
          <a:p>
            <a:pPr>
              <a:lnSpc>
                <a:spcPct val="150000"/>
              </a:lnSpc>
            </a:pPr>
            <a:r>
              <a:rPr lang="zh-TW" altLang="en-US" dirty="0">
                <a:solidFill>
                  <a:schemeClr val="bg1"/>
                </a:solidFill>
              </a:rPr>
              <a:t>種都達到第三禪。從喜心觀第三禪出來之後，你應思惟前三種梵住的缺點，即：它們都接近情感的作用──喜愛與厭惡、興奮與歡欣。然後，你應思惟以捨心為基礎的第四禪是寧靜的。然後以如此的意念對那人培育平等捨心：「此善人是他自己所造之業的承受者。」</a:t>
            </a:r>
          </a:p>
        </p:txBody>
      </p:sp>
      <p:sp>
        <p:nvSpPr>
          <p:cNvPr id="7" name="匾額 6" descr="佛學概要十四講表 習講">
            <a:extLst>
              <a:ext uri="{FF2B5EF4-FFF2-40B4-BE49-F238E27FC236}">
                <a16:creationId xmlns:a16="http://schemas.microsoft.com/office/drawing/2014/main" id="{76398E5B-6325-48F3-80F6-FAEE9168F27B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第十三講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22576544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D6C413D8-EBF9-4E26-BD63-F05773D85D5C}"/>
              </a:ext>
            </a:extLst>
          </p:cNvPr>
          <p:cNvSpPr txBox="1"/>
          <p:nvPr/>
        </p:nvSpPr>
        <p:spPr>
          <a:xfrm>
            <a:off x="622598" y="405458"/>
            <a:ext cx="4032448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1600" dirty="0">
                <a:solidFill>
                  <a:srgbClr val="FFFF00"/>
                </a:solidFill>
              </a:rPr>
              <a:t>參考</a:t>
            </a:r>
            <a:r>
              <a:rPr lang="en-US" altLang="zh-CN" sz="1600" dirty="0">
                <a:solidFill>
                  <a:srgbClr val="FFFF00"/>
                </a:solidFill>
              </a:rPr>
              <a:t>《</a:t>
            </a:r>
            <a:r>
              <a:rPr lang="zh-CN" altLang="en-US" sz="1600" dirty="0">
                <a:solidFill>
                  <a:srgbClr val="FFFF00"/>
                </a:solidFill>
              </a:rPr>
              <a:t>如實知見</a:t>
            </a:r>
            <a:r>
              <a:rPr lang="en-US" altLang="zh-CN" sz="1600" dirty="0">
                <a:solidFill>
                  <a:srgbClr val="FFFF00"/>
                </a:solidFill>
              </a:rPr>
              <a:t>》</a:t>
            </a:r>
            <a:r>
              <a:rPr lang="zh-CN" altLang="en-US" sz="1600" dirty="0">
                <a:solidFill>
                  <a:srgbClr val="FFFF00"/>
                </a:solidFill>
              </a:rPr>
              <a:t>：</a:t>
            </a:r>
            <a:endParaRPr lang="en-US" altLang="zh-CN" sz="1600" dirty="0">
              <a:solidFill>
                <a:srgbClr val="FFFF00"/>
              </a:solidFill>
            </a:endParaRPr>
          </a:p>
          <a:p>
            <a:r>
              <a:rPr lang="en-US" altLang="zh-TW" sz="1600" dirty="0">
                <a:solidFill>
                  <a:srgbClr val="FFFF00"/>
                </a:solidFill>
              </a:rPr>
              <a:t>https://www.google.com/url?sa=t&amp;rct=j&amp;q=&amp;esrc=s&amp;source=web&amp;cd=&amp;cad=rja&amp;uact=8&amp;ved=2ahUKEwib_8jCusv0AhXFa94KHe7BAlEQFnoECAQQAQ&amp;url=https%3A%2F%2Fannounce.ndhu.edu.tw%2Fmessage_3%2F1533778827%2F%25E5%25A6%2582%25E5%25AF%25A6%25E7%259F%25A5%25E8%25A6%258B_%25E7%25B7%25AC%25E7%2594%25B8%25E5%25B8%2595%25E5%25A5%25A7%25E7%25A6%25AA%25E5%25B8%25AB.pdf&amp;usg=AOvVaw3bqciGLGEsAySrrYx_hkuU</a:t>
            </a:r>
            <a:endParaRPr lang="zh-TW" altLang="en-US" sz="1600" dirty="0">
              <a:solidFill>
                <a:srgbClr val="FFFF00"/>
              </a:solidFill>
            </a:endParaRPr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40A0B1B9-2F06-4818-80DA-726282E7745E}"/>
              </a:ext>
            </a:extLst>
          </p:cNvPr>
          <p:cNvSpPr txBox="1"/>
          <p:nvPr/>
        </p:nvSpPr>
        <p:spPr>
          <a:xfrm>
            <a:off x="622598" y="3887971"/>
            <a:ext cx="396044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600" dirty="0">
                <a:solidFill>
                  <a:srgbClr val="FFFF00"/>
                </a:solidFill>
              </a:rPr>
              <a:t>《Knowing and Seeing》</a:t>
            </a:r>
            <a:r>
              <a:rPr lang="zh-CN" altLang="en-US" sz="1600" dirty="0">
                <a:solidFill>
                  <a:srgbClr val="FFFF00"/>
                </a:solidFill>
              </a:rPr>
              <a:t>：</a:t>
            </a:r>
            <a:endParaRPr lang="en-US" altLang="zh-CN" sz="1600" dirty="0">
              <a:solidFill>
                <a:srgbClr val="FFFF00"/>
              </a:solidFill>
            </a:endParaRPr>
          </a:p>
          <a:p>
            <a:r>
              <a:rPr lang="en-US" altLang="zh-TW" sz="1600" dirty="0">
                <a:solidFill>
                  <a:srgbClr val="FFFF00"/>
                </a:solidFill>
              </a:rPr>
              <a:t>https://www.google.com/url?sa=t&amp;rct=j&amp;q=&amp;esrc=s&amp;source=web&amp;cd=&amp;cad=rja&amp;uact=8&amp;ved=2ahUKEwib3b6Hu8v0AhWONZQKHVpUCL4QFnoECAQQAQ&amp;url=http%3A%2F%2Fwww.buddhanet.net%2Fpdf_file%2Fknow-see.pdf&amp;usg=AOvVaw1DPkom3kOtzXw5By_qW6-r</a:t>
            </a:r>
            <a:endParaRPr lang="zh-TW" altLang="en-US" sz="1600" dirty="0">
              <a:solidFill>
                <a:srgbClr val="FFFF00"/>
              </a:solidFill>
            </a:endParaRP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DDB29334-3728-425E-9941-6179CE550BF9}"/>
              </a:ext>
            </a:extLst>
          </p:cNvPr>
          <p:cNvSpPr txBox="1"/>
          <p:nvPr/>
        </p:nvSpPr>
        <p:spPr>
          <a:xfrm>
            <a:off x="5159102" y="430141"/>
            <a:ext cx="5724644" cy="5832649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dirty="0">
                <a:solidFill>
                  <a:schemeClr val="bg1"/>
                </a:solidFill>
              </a:rPr>
              <a:t>在慈心觀、悲心觀與喜心觀第三禪的支持下，如此對那人修行時，不久你將能達到捨心觀的第四禪。接著對一個你喜愛的人及一個你討厭的人修行，皆達到第四禪。然後應一再地對你自己、 你喜愛的人、你對他無好惡感的人、你討厭的人培育平等捨心。對後三類人修行皆達到第四禪，直到破除人際之間的差異界限。之後，以無邊宇宙中所有的眾生為對象，修行與前述步驟相同遍滿捨心方式。</a:t>
            </a:r>
            <a:endParaRPr lang="en-US" altLang="zh-TW" dirty="0">
              <a:solidFill>
                <a:schemeClr val="bg1"/>
              </a:solidFill>
            </a:endParaRPr>
          </a:p>
        </p:txBody>
      </p:sp>
      <p:sp>
        <p:nvSpPr>
          <p:cNvPr id="7" name="匾額 6" descr="佛學概要十四講表 習講">
            <a:extLst>
              <a:ext uri="{FF2B5EF4-FFF2-40B4-BE49-F238E27FC236}">
                <a16:creationId xmlns:a16="http://schemas.microsoft.com/office/drawing/2014/main" id="{AB84B94E-6F06-4828-BB77-8CCB323E501E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第十三講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379301245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5DFC00B1-07C6-444A-8A38-4D5FE7C8FA77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第十三講</a:t>
            </a:r>
            <a:endParaRPr lang="zh-TW" altLang="en-US" dirty="0"/>
          </a:p>
        </p:txBody>
      </p:sp>
      <p:pic>
        <p:nvPicPr>
          <p:cNvPr id="3" name="圖片 2">
            <a:extLst>
              <a:ext uri="{FF2B5EF4-FFF2-40B4-BE49-F238E27FC236}">
                <a16:creationId xmlns:a16="http://schemas.microsoft.com/office/drawing/2014/main" id="{FD6173AD-56D0-4043-94F7-F97B0A977B1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287894" cy="6859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882598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匾額 2" descr="佛學概要十四講表 習講">
            <a:extLst>
              <a:ext uri="{FF2B5EF4-FFF2-40B4-BE49-F238E27FC236}">
                <a16:creationId xmlns:a16="http://schemas.microsoft.com/office/drawing/2014/main" id="{2F625C16-D75F-4974-BA8F-37E700147AFA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第十三講</a:t>
            </a:r>
            <a:endParaRPr lang="zh-TW" altLang="en-US" dirty="0"/>
          </a:p>
        </p:txBody>
      </p:sp>
      <p:pic>
        <p:nvPicPr>
          <p:cNvPr id="4" name="圖片 3">
            <a:extLst>
              <a:ext uri="{FF2B5EF4-FFF2-40B4-BE49-F238E27FC236}">
                <a16:creationId xmlns:a16="http://schemas.microsoft.com/office/drawing/2014/main" id="{A6F159A7-85B4-4D29-8949-3A75D684517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97482" y="0"/>
            <a:ext cx="12287895" cy="6859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978999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匾額 2" descr="佛學概要十四講表 習講">
            <a:extLst>
              <a:ext uri="{FF2B5EF4-FFF2-40B4-BE49-F238E27FC236}">
                <a16:creationId xmlns:a16="http://schemas.microsoft.com/office/drawing/2014/main" id="{F22C296F-782D-4174-B7D1-C680B0A30C06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第十三講</a:t>
            </a:r>
            <a:endParaRPr lang="zh-TW" altLang="en-US" dirty="0"/>
          </a:p>
        </p:txBody>
      </p:sp>
      <p:pic>
        <p:nvPicPr>
          <p:cNvPr id="4" name="圖片 3">
            <a:extLst>
              <a:ext uri="{FF2B5EF4-FFF2-40B4-BE49-F238E27FC236}">
                <a16:creationId xmlns:a16="http://schemas.microsoft.com/office/drawing/2014/main" id="{53D72736-A91F-41DB-8ED2-84F99214174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431910" cy="6859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689637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匾額 2" descr="佛學概要十四講表 習講">
            <a:extLst>
              <a:ext uri="{FF2B5EF4-FFF2-40B4-BE49-F238E27FC236}">
                <a16:creationId xmlns:a16="http://schemas.microsoft.com/office/drawing/2014/main" id="{02978146-AD88-492E-8930-269B9B59A93B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第十三講</a:t>
            </a:r>
            <a:endParaRPr lang="zh-TW" altLang="en-US" dirty="0"/>
          </a:p>
        </p:txBody>
      </p:sp>
      <p:pic>
        <p:nvPicPr>
          <p:cNvPr id="4" name="圖片 3">
            <a:extLst>
              <a:ext uri="{FF2B5EF4-FFF2-40B4-BE49-F238E27FC236}">
                <a16:creationId xmlns:a16="http://schemas.microsoft.com/office/drawing/2014/main" id="{B4B743FA-C90C-4043-8D16-8D5E5E602A3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97483" y="0"/>
            <a:ext cx="12287896" cy="6859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400238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3FECA0BA-38DE-48C9-8E3F-A3098166BF84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第十三講</a:t>
            </a:r>
            <a:endParaRPr lang="zh-TW" altLang="en-US" dirty="0"/>
          </a:p>
        </p:txBody>
      </p:sp>
      <p:pic>
        <p:nvPicPr>
          <p:cNvPr id="3" name="圖片 2">
            <a:extLst>
              <a:ext uri="{FF2B5EF4-FFF2-40B4-BE49-F238E27FC236}">
                <a16:creationId xmlns:a16="http://schemas.microsoft.com/office/drawing/2014/main" id="{28B43D71-BF30-4B62-AE7A-EB510E12FD0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0"/>
            <a:ext cx="12190412" cy="6859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174851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BE5BD24B-0477-4A6B-937A-6537973EB23E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第十三講</a:t>
            </a:r>
            <a:endParaRPr lang="zh-TW" altLang="en-US" dirty="0"/>
          </a:p>
        </p:txBody>
      </p:sp>
      <p:pic>
        <p:nvPicPr>
          <p:cNvPr id="3" name="圖片 2">
            <a:extLst>
              <a:ext uri="{FF2B5EF4-FFF2-40B4-BE49-F238E27FC236}">
                <a16:creationId xmlns:a16="http://schemas.microsoft.com/office/drawing/2014/main" id="{20F26C66-B019-49CC-B91A-BB95062897B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0"/>
            <a:ext cx="12190412" cy="6859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560722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92469762-53F6-4B3E-AD87-806ACEE24E4D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第十三講</a:t>
            </a:r>
            <a:endParaRPr lang="zh-TW" altLang="en-US" dirty="0"/>
          </a:p>
        </p:txBody>
      </p:sp>
      <p:pic>
        <p:nvPicPr>
          <p:cNvPr id="3" name="圖片 2">
            <a:extLst>
              <a:ext uri="{FF2B5EF4-FFF2-40B4-BE49-F238E27FC236}">
                <a16:creationId xmlns:a16="http://schemas.microsoft.com/office/drawing/2014/main" id="{2C39B449-B1A3-4C05-A8B2-C5DB9B66589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0413" cy="6859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843572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20EAB632-B48B-4C6D-8995-7F193FBE7AFC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第十三講</a:t>
            </a:r>
            <a:endParaRPr lang="zh-TW" altLang="en-US" dirty="0"/>
          </a:p>
        </p:txBody>
      </p:sp>
      <p:pic>
        <p:nvPicPr>
          <p:cNvPr id="3" name="圖片 2">
            <a:extLst>
              <a:ext uri="{FF2B5EF4-FFF2-40B4-BE49-F238E27FC236}">
                <a16:creationId xmlns:a16="http://schemas.microsoft.com/office/drawing/2014/main" id="{5CA6FCD5-2B26-4541-8337-4772B37AFAA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" y="0"/>
            <a:ext cx="12190413" cy="6859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147270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8EEF2838-20BC-4B7F-85FC-7C590FF3590B}"/>
              </a:ext>
            </a:extLst>
          </p:cNvPr>
          <p:cNvSpPr txBox="1"/>
          <p:nvPr/>
        </p:nvSpPr>
        <p:spPr>
          <a:xfrm>
            <a:off x="1048834" y="513469"/>
            <a:ext cx="9848850" cy="5832649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US" altLang="zh-CN" dirty="0">
                <a:solidFill>
                  <a:schemeClr val="bg1"/>
                </a:solidFill>
              </a:rPr>
              <a:t>《</a:t>
            </a:r>
            <a:r>
              <a:rPr lang="zh-CN" altLang="en-US" dirty="0">
                <a:solidFill>
                  <a:schemeClr val="bg1"/>
                </a:solidFill>
              </a:rPr>
              <a:t>清淨道論</a:t>
            </a:r>
            <a:r>
              <a:rPr lang="en-US" altLang="zh-CN" dirty="0">
                <a:solidFill>
                  <a:schemeClr val="bg1"/>
                </a:solidFill>
              </a:rPr>
              <a:t>》</a:t>
            </a:r>
            <a:r>
              <a:rPr lang="zh-CN" altLang="en-US" dirty="0">
                <a:solidFill>
                  <a:schemeClr val="bg1"/>
                </a:solidFill>
              </a:rPr>
              <a:t>：</a:t>
            </a:r>
            <a:endParaRPr lang="en-US" altLang="zh-TW" dirty="0">
              <a:solidFill>
                <a:schemeClr val="bg1"/>
              </a:solidFill>
            </a:endParaRPr>
          </a:p>
          <a:p>
            <a:pPr>
              <a:spcBef>
                <a:spcPts val="1800"/>
              </a:spcBef>
            </a:pPr>
            <a:r>
              <a:rPr lang="zh-TW" altLang="en-US" dirty="0">
                <a:solidFill>
                  <a:schemeClr val="bg1"/>
                </a:solidFill>
              </a:rPr>
              <a:t>（四梵住為十波羅蜜等一切善法的圓滿者）</a:t>
            </a:r>
            <a:endParaRPr lang="en-US" altLang="zh-TW" dirty="0">
              <a:solidFill>
                <a:schemeClr val="bg1"/>
              </a:solidFill>
            </a:endParaRPr>
          </a:p>
          <a:p>
            <a:pPr>
              <a:lnSpc>
                <a:spcPct val="150000"/>
              </a:lnSpc>
            </a:pPr>
            <a:r>
              <a:rPr lang="zh-TW" altLang="en-US" dirty="0">
                <a:solidFill>
                  <a:schemeClr val="bg1"/>
                </a:solidFill>
              </a:rPr>
              <a:t>應知道此等（四梵住）是布施等一切善法的圓滿者。即：</a:t>
            </a:r>
            <a:endParaRPr lang="en-US" altLang="zh-TW" dirty="0">
              <a:solidFill>
                <a:schemeClr val="bg1"/>
              </a:solidFill>
            </a:endParaRPr>
          </a:p>
          <a:p>
            <a:pPr>
              <a:lnSpc>
                <a:spcPct val="150000"/>
              </a:lnSpc>
            </a:pPr>
            <a:r>
              <a:rPr lang="zh-TW" altLang="en-US" dirty="0">
                <a:solidFill>
                  <a:schemeClr val="bg1"/>
                </a:solidFill>
              </a:rPr>
              <a:t>（一）為求有情的利益，</a:t>
            </a:r>
            <a:endParaRPr lang="en-US" altLang="zh-TW" dirty="0">
              <a:solidFill>
                <a:schemeClr val="bg1"/>
              </a:solidFill>
            </a:endParaRPr>
          </a:p>
          <a:p>
            <a:pPr>
              <a:lnSpc>
                <a:spcPct val="150000"/>
              </a:lnSpc>
            </a:pPr>
            <a:r>
              <a:rPr lang="zh-TW" altLang="en-US" dirty="0">
                <a:solidFill>
                  <a:schemeClr val="bg1"/>
                </a:solidFill>
              </a:rPr>
              <a:t>（二）不堪有情的痛苦，</a:t>
            </a:r>
            <a:endParaRPr lang="en-US" altLang="zh-TW" dirty="0">
              <a:solidFill>
                <a:schemeClr val="bg1"/>
              </a:solidFill>
            </a:endParaRPr>
          </a:p>
          <a:p>
            <a:pPr>
              <a:lnSpc>
                <a:spcPct val="150000"/>
              </a:lnSpc>
            </a:pPr>
            <a:r>
              <a:rPr lang="zh-TW" altLang="en-US" dirty="0">
                <a:solidFill>
                  <a:schemeClr val="bg1"/>
                </a:solidFill>
              </a:rPr>
              <a:t>（三）希望有情持續其殊勝的幸福，</a:t>
            </a:r>
            <a:endParaRPr lang="en-US" altLang="zh-TW" dirty="0">
              <a:solidFill>
                <a:schemeClr val="bg1"/>
              </a:solidFill>
            </a:endParaRPr>
          </a:p>
          <a:p>
            <a:pPr>
              <a:lnSpc>
                <a:spcPct val="150000"/>
              </a:lnSpc>
            </a:pPr>
            <a:r>
              <a:rPr lang="zh-TW" altLang="en-US" dirty="0">
                <a:solidFill>
                  <a:schemeClr val="bg1"/>
                </a:solidFill>
              </a:rPr>
              <a:t>（四）及對一切有情以無偏無倚而起平等之心的摩訶薩（大士）。</a:t>
            </a:r>
            <a:endParaRPr lang="en-US" altLang="zh-TW" dirty="0">
              <a:solidFill>
                <a:schemeClr val="bg1"/>
              </a:solidFill>
            </a:endParaRPr>
          </a:p>
          <a:p>
            <a:pPr>
              <a:lnSpc>
                <a:spcPct val="150000"/>
              </a:lnSpc>
              <a:spcBef>
                <a:spcPts val="3000"/>
              </a:spcBef>
            </a:pPr>
            <a:r>
              <a:rPr lang="zh-TW" altLang="en-US" dirty="0">
                <a:solidFill>
                  <a:schemeClr val="bg1"/>
                </a:solidFill>
              </a:rPr>
              <a:t>（一）不作「此人應施，此人不應施」的分別而行為一切有情的快樂之因的「布施」，</a:t>
            </a:r>
            <a:endParaRPr lang="en-US" altLang="zh-TW" dirty="0">
              <a:solidFill>
                <a:schemeClr val="bg1"/>
              </a:solidFill>
            </a:endParaRPr>
          </a:p>
          <a:p>
            <a:pPr>
              <a:lnSpc>
                <a:spcPct val="150000"/>
              </a:lnSpc>
            </a:pPr>
            <a:r>
              <a:rPr lang="zh-TW" altLang="en-US" dirty="0">
                <a:solidFill>
                  <a:schemeClr val="bg1"/>
                </a:solidFill>
              </a:rPr>
              <a:t>（二）為避免加害彼等（一切有情）而「持戒」，</a:t>
            </a:r>
            <a:endParaRPr lang="en-US" altLang="zh-TW" dirty="0">
              <a:solidFill>
                <a:schemeClr val="bg1"/>
              </a:solidFill>
            </a:endParaRPr>
          </a:p>
          <a:p>
            <a:pPr>
              <a:lnSpc>
                <a:spcPct val="150000"/>
              </a:lnSpc>
            </a:pPr>
            <a:r>
              <a:rPr lang="zh-TW" altLang="en-US" dirty="0">
                <a:solidFill>
                  <a:schemeClr val="bg1"/>
                </a:solidFill>
              </a:rPr>
              <a:t>（三）為圓滿戒律而行「出離」，</a:t>
            </a:r>
            <a:endParaRPr lang="en-US" altLang="zh-TW" dirty="0">
              <a:solidFill>
                <a:schemeClr val="bg1"/>
              </a:solidFill>
            </a:endParaRPr>
          </a:p>
          <a:p>
            <a:pPr>
              <a:lnSpc>
                <a:spcPct val="150000"/>
              </a:lnSpc>
            </a:pPr>
            <a:r>
              <a:rPr lang="zh-TW" altLang="en-US" dirty="0">
                <a:solidFill>
                  <a:schemeClr val="bg1"/>
                </a:solidFill>
              </a:rPr>
              <a:t>（四）為了不愚痴於有情的有益無益而淨其「慧」，</a:t>
            </a:r>
            <a:endParaRPr lang="en-US" altLang="zh-TW" dirty="0">
              <a:solidFill>
                <a:schemeClr val="bg1"/>
              </a:solidFill>
            </a:endParaRPr>
          </a:p>
        </p:txBody>
      </p:sp>
      <p:sp>
        <p:nvSpPr>
          <p:cNvPr id="5" name="匾額 4" descr="佛學概要十四講表 習講">
            <a:extLst>
              <a:ext uri="{FF2B5EF4-FFF2-40B4-BE49-F238E27FC236}">
                <a16:creationId xmlns:a16="http://schemas.microsoft.com/office/drawing/2014/main" id="{D4CB3C28-4AA8-4893-BFEA-5F6B052620DD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第十三講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64554385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DC601C9F-6644-4EB3-914C-6A758A2FB78A}"/>
              </a:ext>
            </a:extLst>
          </p:cNvPr>
          <p:cNvSpPr txBox="1"/>
          <p:nvPr/>
        </p:nvSpPr>
        <p:spPr>
          <a:xfrm>
            <a:off x="2018330" y="513469"/>
            <a:ext cx="8879354" cy="5832649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dirty="0">
                <a:solidFill>
                  <a:schemeClr val="bg1"/>
                </a:solidFill>
              </a:rPr>
              <a:t>（五）為了有情的利益安樂而常勤「精進」，</a:t>
            </a:r>
            <a:endParaRPr lang="en-US" altLang="zh-TW" dirty="0">
              <a:solidFill>
                <a:schemeClr val="bg1"/>
              </a:solidFill>
            </a:endParaRPr>
          </a:p>
          <a:p>
            <a:pPr>
              <a:lnSpc>
                <a:spcPct val="150000"/>
              </a:lnSpc>
            </a:pPr>
            <a:r>
              <a:rPr lang="zh-TW" altLang="en-US" dirty="0">
                <a:solidFill>
                  <a:schemeClr val="bg1"/>
                </a:solidFill>
              </a:rPr>
              <a:t>（六）以獲得最上的精進與勇猛而對有情的違犯行「忍」，</a:t>
            </a:r>
            <a:endParaRPr lang="en-US" altLang="zh-TW" dirty="0">
              <a:solidFill>
                <a:schemeClr val="bg1"/>
              </a:solidFill>
            </a:endParaRPr>
          </a:p>
          <a:p>
            <a:pPr>
              <a:lnSpc>
                <a:spcPct val="150000"/>
              </a:lnSpc>
            </a:pPr>
            <a:r>
              <a:rPr lang="zh-TW" altLang="en-US" dirty="0">
                <a:solidFill>
                  <a:schemeClr val="bg1"/>
                </a:solidFill>
              </a:rPr>
              <a:t>（七）對於「我要給你這些，我要替你做」的允許決不破約（即「諦」</a:t>
            </a:r>
            <a:r>
              <a:rPr lang="en-US" altLang="zh-TW" dirty="0">
                <a:solidFill>
                  <a:schemeClr val="bg1"/>
                </a:solidFill>
              </a:rPr>
              <a:t>==</a:t>
            </a:r>
            <a:r>
              <a:rPr lang="zh-TW" altLang="en-US" dirty="0">
                <a:solidFill>
                  <a:schemeClr val="bg1"/>
                </a:solidFill>
              </a:rPr>
              <a:t>真實），</a:t>
            </a:r>
            <a:endParaRPr lang="en-US" altLang="zh-TW" dirty="0">
              <a:solidFill>
                <a:schemeClr val="bg1"/>
              </a:solidFill>
            </a:endParaRPr>
          </a:p>
          <a:p>
            <a:pPr>
              <a:lnSpc>
                <a:spcPct val="150000"/>
              </a:lnSpc>
            </a:pPr>
            <a:r>
              <a:rPr lang="zh-TW" altLang="en-US" dirty="0">
                <a:solidFill>
                  <a:schemeClr val="bg1"/>
                </a:solidFill>
              </a:rPr>
              <a:t>（八）為彼等（有情）的利益安樂而作不變動的「決意」，</a:t>
            </a:r>
            <a:endParaRPr lang="en-US" altLang="zh-TW" dirty="0">
              <a:solidFill>
                <a:schemeClr val="bg1"/>
              </a:solidFill>
            </a:endParaRPr>
          </a:p>
          <a:p>
            <a:pPr>
              <a:lnSpc>
                <a:spcPct val="150000"/>
              </a:lnSpc>
            </a:pPr>
            <a:r>
              <a:rPr lang="zh-TW" altLang="en-US" dirty="0">
                <a:solidFill>
                  <a:schemeClr val="bg1"/>
                </a:solidFill>
              </a:rPr>
              <a:t>（九）對諸有情以不變動之「慈」而施以恩惠，</a:t>
            </a:r>
            <a:endParaRPr lang="en-US" altLang="zh-TW" dirty="0">
              <a:solidFill>
                <a:schemeClr val="bg1"/>
              </a:solidFill>
            </a:endParaRPr>
          </a:p>
          <a:p>
            <a:pPr>
              <a:lnSpc>
                <a:spcPct val="150000"/>
              </a:lnSpc>
            </a:pPr>
            <a:r>
              <a:rPr lang="zh-TW" altLang="en-US" dirty="0">
                <a:solidFill>
                  <a:schemeClr val="bg1"/>
                </a:solidFill>
              </a:rPr>
              <a:t>（十）由於「捨」而不希望酬報。</a:t>
            </a:r>
            <a:endParaRPr lang="en-US" altLang="zh-TW" dirty="0">
              <a:solidFill>
                <a:schemeClr val="bg1"/>
              </a:solidFill>
            </a:endParaRPr>
          </a:p>
          <a:p>
            <a:pPr>
              <a:lnSpc>
                <a:spcPct val="150000"/>
              </a:lnSpc>
              <a:spcBef>
                <a:spcPts val="3000"/>
              </a:spcBef>
            </a:pPr>
            <a:r>
              <a:rPr lang="zh-TW" altLang="en-US" dirty="0">
                <a:solidFill>
                  <a:schemeClr val="bg1"/>
                </a:solidFill>
              </a:rPr>
              <a:t>他（菩薩）如是完成了十波羅蜜乃至十力、四無畏、六不共智、十八佛法等一切善法亦得圓滿。所以此等（四梵住）是布施等一切善法的圓滿者。 </a:t>
            </a:r>
            <a:endParaRPr lang="en-US" altLang="zh-TW" dirty="0">
              <a:solidFill>
                <a:schemeClr val="bg1"/>
              </a:solidFill>
            </a:endParaRPr>
          </a:p>
        </p:txBody>
      </p:sp>
      <p:sp>
        <p:nvSpPr>
          <p:cNvPr id="5" name="匾額 4" descr="佛學概要十四講表 習講">
            <a:extLst>
              <a:ext uri="{FF2B5EF4-FFF2-40B4-BE49-F238E27FC236}">
                <a16:creationId xmlns:a16="http://schemas.microsoft.com/office/drawing/2014/main" id="{5C0EF6E7-5A6C-4B9D-A38B-5F65E54F92FB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第十三講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360604893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88C5591E-4DE5-4478-B170-BE0F28177DD5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第十三講</a:t>
            </a:r>
            <a:endParaRPr lang="zh-TW" altLang="en-US" dirty="0"/>
          </a:p>
        </p:txBody>
      </p:sp>
      <p:pic>
        <p:nvPicPr>
          <p:cNvPr id="3" name="圖片 2">
            <a:extLst>
              <a:ext uri="{FF2B5EF4-FFF2-40B4-BE49-F238E27FC236}">
                <a16:creationId xmlns:a16="http://schemas.microsoft.com/office/drawing/2014/main" id="{388D5B79-F01B-4C60-9825-4F44E8828E2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94963" y="0"/>
            <a:ext cx="12385376" cy="6859588"/>
          </a:xfrm>
          <a:prstGeom prst="rect">
            <a:avLst/>
          </a:prstGeom>
        </p:spPr>
      </p:pic>
      <p:sp>
        <p:nvSpPr>
          <p:cNvPr id="5" name="矩形 4">
            <a:extLst>
              <a:ext uri="{FF2B5EF4-FFF2-40B4-BE49-F238E27FC236}">
                <a16:creationId xmlns:a16="http://schemas.microsoft.com/office/drawing/2014/main" id="{C681DE03-EAF0-4101-92EE-AB1220B41830}"/>
              </a:ext>
            </a:extLst>
          </p:cNvPr>
          <p:cNvSpPr/>
          <p:nvPr/>
        </p:nvSpPr>
        <p:spPr>
          <a:xfrm>
            <a:off x="6383238" y="2709714"/>
            <a:ext cx="360040" cy="1512168"/>
          </a:xfrm>
          <a:prstGeom prst="rect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52814387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9CBF8ECA-FDB0-40D2-9C4A-B882126191BE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第十三講</a:t>
            </a:r>
            <a:endParaRPr lang="zh-TW" altLang="en-US" dirty="0"/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714804C6-EE82-4413-B501-CFD4F2671000}"/>
              </a:ext>
            </a:extLst>
          </p:cNvPr>
          <p:cNvSpPr txBox="1"/>
          <p:nvPr/>
        </p:nvSpPr>
        <p:spPr>
          <a:xfrm>
            <a:off x="10428873" y="536007"/>
            <a:ext cx="553998" cy="5832649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/>
                </a:solidFill>
              </a:rPr>
              <a:t>四攝法</a:t>
            </a:r>
            <a:endParaRPr lang="en-US" altLang="zh-TW" dirty="0">
              <a:solidFill>
                <a:schemeClr val="bg1"/>
              </a:solidFill>
            </a:endParaRPr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B8873B40-6566-4EFA-948D-7D56119CCE14}"/>
              </a:ext>
            </a:extLst>
          </p:cNvPr>
          <p:cNvSpPr txBox="1"/>
          <p:nvPr/>
        </p:nvSpPr>
        <p:spPr>
          <a:xfrm>
            <a:off x="548820" y="513469"/>
            <a:ext cx="9879628" cy="5832649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3300"/>
              </a:lnSpc>
              <a:spcBef>
                <a:spcPts val="1200"/>
              </a:spcBef>
            </a:pPr>
            <a:r>
              <a:rPr lang="zh-TW" altLang="en-US" dirty="0">
                <a:solidFill>
                  <a:schemeClr val="bg1"/>
                </a:solidFill>
              </a:rPr>
              <a:t>此四通言攝者，攝即攝受也。謂菩薩欲化導眾生，必須以此四法攝受，使其依附，然後導以大乘正道。故維摩經云：先以欲鉤牽，後令入佛智。是也。</a:t>
            </a:r>
          </a:p>
          <a:p>
            <a:pPr>
              <a:lnSpc>
                <a:spcPts val="3300"/>
              </a:lnSpc>
              <a:spcBef>
                <a:spcPts val="2400"/>
              </a:spcBef>
            </a:pPr>
            <a:r>
              <a:rPr lang="en-US" altLang="zh-TW" dirty="0">
                <a:solidFill>
                  <a:schemeClr val="bg1"/>
                </a:solidFill>
              </a:rPr>
              <a:t>〔</a:t>
            </a:r>
            <a:r>
              <a:rPr lang="zh-TW" altLang="en-US" dirty="0">
                <a:solidFill>
                  <a:schemeClr val="bg1"/>
                </a:solidFill>
              </a:rPr>
              <a:t>一、布施攝</a:t>
            </a:r>
            <a:r>
              <a:rPr lang="en-US" altLang="zh-TW" dirty="0">
                <a:solidFill>
                  <a:schemeClr val="bg1"/>
                </a:solidFill>
              </a:rPr>
              <a:t>〕</a:t>
            </a:r>
            <a:r>
              <a:rPr lang="zh-TW" altLang="en-US" dirty="0">
                <a:solidFill>
                  <a:schemeClr val="bg1"/>
                </a:solidFill>
              </a:rPr>
              <a:t>，謂菩薩以財、法二種布施攝眾生也。若眾生樂財，即以財施攝之；若眾生樂法，即以法施攝之。眾生既蒙二施利益，因是生親愛心，依附受道，得住真理，故名布施攝。</a:t>
            </a:r>
          </a:p>
          <a:p>
            <a:pPr>
              <a:lnSpc>
                <a:spcPts val="3300"/>
              </a:lnSpc>
              <a:spcBef>
                <a:spcPts val="2400"/>
              </a:spcBef>
            </a:pPr>
            <a:r>
              <a:rPr lang="en-US" altLang="zh-TW" dirty="0">
                <a:solidFill>
                  <a:schemeClr val="bg1"/>
                </a:solidFill>
              </a:rPr>
              <a:t>〔</a:t>
            </a:r>
            <a:r>
              <a:rPr lang="zh-TW" altLang="en-US" dirty="0">
                <a:solidFill>
                  <a:schemeClr val="bg1"/>
                </a:solidFill>
              </a:rPr>
              <a:t>二、愛語攝</a:t>
            </a:r>
            <a:r>
              <a:rPr lang="en-US" altLang="zh-TW" dirty="0">
                <a:solidFill>
                  <a:schemeClr val="bg1"/>
                </a:solidFill>
              </a:rPr>
              <a:t>〕</a:t>
            </a:r>
            <a:r>
              <a:rPr lang="zh-TW" altLang="en-US" dirty="0">
                <a:solidFill>
                  <a:schemeClr val="bg1"/>
                </a:solidFill>
              </a:rPr>
              <a:t>，謂菩薩隨順眾生根性，善言慰喻，則一切眾生樂聞善言，因是生親愛心，依附受道，得住真理，故名愛語攝。</a:t>
            </a:r>
          </a:p>
          <a:p>
            <a:pPr>
              <a:lnSpc>
                <a:spcPts val="3300"/>
              </a:lnSpc>
              <a:spcBef>
                <a:spcPts val="2400"/>
              </a:spcBef>
            </a:pPr>
            <a:r>
              <a:rPr lang="en-US" altLang="zh-TW" dirty="0">
                <a:solidFill>
                  <a:schemeClr val="bg1"/>
                </a:solidFill>
              </a:rPr>
              <a:t>〔</a:t>
            </a:r>
            <a:r>
              <a:rPr lang="zh-TW" altLang="en-US" dirty="0">
                <a:solidFill>
                  <a:schemeClr val="bg1"/>
                </a:solidFill>
              </a:rPr>
              <a:t>三、利行攝</a:t>
            </a:r>
            <a:r>
              <a:rPr lang="en-US" altLang="zh-TW" dirty="0">
                <a:solidFill>
                  <a:schemeClr val="bg1"/>
                </a:solidFill>
              </a:rPr>
              <a:t>〕</a:t>
            </a:r>
            <a:r>
              <a:rPr lang="zh-TW" altLang="en-US" dirty="0">
                <a:solidFill>
                  <a:schemeClr val="bg1"/>
                </a:solidFill>
              </a:rPr>
              <a:t>，謂菩薩起身口意善行，利益一切眾生，因是生親愛心，依附受道，得住真理，故名利行攝。</a:t>
            </a:r>
          </a:p>
          <a:p>
            <a:pPr>
              <a:lnSpc>
                <a:spcPts val="3300"/>
              </a:lnSpc>
              <a:spcBef>
                <a:spcPts val="2400"/>
              </a:spcBef>
            </a:pPr>
            <a:r>
              <a:rPr lang="en-US" altLang="zh-TW" dirty="0">
                <a:solidFill>
                  <a:schemeClr val="bg1"/>
                </a:solidFill>
              </a:rPr>
              <a:t>〔</a:t>
            </a:r>
            <a:r>
              <a:rPr lang="zh-TW" altLang="en-US" dirty="0">
                <a:solidFill>
                  <a:schemeClr val="bg1"/>
                </a:solidFill>
              </a:rPr>
              <a:t>四、同事攝</a:t>
            </a:r>
            <a:r>
              <a:rPr lang="en-US" altLang="zh-TW" dirty="0">
                <a:solidFill>
                  <a:schemeClr val="bg1"/>
                </a:solidFill>
              </a:rPr>
              <a:t>〕</a:t>
            </a:r>
            <a:r>
              <a:rPr lang="zh-TW" altLang="en-US" dirty="0">
                <a:solidFill>
                  <a:schemeClr val="bg1"/>
                </a:solidFill>
              </a:rPr>
              <a:t>，謂菩薩以法眼明見眾生根性，隨其所樂，即分形示現，同其所作，使其各霑利益，因是生親愛心，依附受道，得住真理，故名同事攝。</a:t>
            </a:r>
            <a:endParaRPr lang="en-US" altLang="zh-TW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689180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700EA856-BB97-4CC8-8669-289E9A584F14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第十三講</a:t>
            </a:r>
            <a:endParaRPr lang="zh-TW" altLang="en-US" dirty="0"/>
          </a:p>
        </p:txBody>
      </p:sp>
      <p:pic>
        <p:nvPicPr>
          <p:cNvPr id="3" name="圖片 2">
            <a:extLst>
              <a:ext uri="{FF2B5EF4-FFF2-40B4-BE49-F238E27FC236}">
                <a16:creationId xmlns:a16="http://schemas.microsoft.com/office/drawing/2014/main" id="{BF9D3AA5-73AC-43ED-A3C8-925FD9F850B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0413" cy="6859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439795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8D19593F-D7B8-4267-BECA-7342F21B705B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第十三講</a:t>
            </a:r>
            <a:endParaRPr lang="zh-TW" altLang="en-US" dirty="0"/>
          </a:p>
        </p:txBody>
      </p:sp>
      <p:pic>
        <p:nvPicPr>
          <p:cNvPr id="3" name="圖片 2">
            <a:extLst>
              <a:ext uri="{FF2B5EF4-FFF2-40B4-BE49-F238E27FC236}">
                <a16:creationId xmlns:a16="http://schemas.microsoft.com/office/drawing/2014/main" id="{147902CE-E8AB-48A1-BCB1-8BC37985048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0413" cy="6859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450677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F6D85EBE-1550-4BEA-B4F2-9083A3F90D1D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第十三講</a:t>
            </a:r>
            <a:endParaRPr lang="zh-TW" altLang="en-US" dirty="0"/>
          </a:p>
        </p:txBody>
      </p:sp>
      <p:pic>
        <p:nvPicPr>
          <p:cNvPr id="3" name="圖片 2">
            <a:extLst>
              <a:ext uri="{FF2B5EF4-FFF2-40B4-BE49-F238E27FC236}">
                <a16:creationId xmlns:a16="http://schemas.microsoft.com/office/drawing/2014/main" id="{3C75794D-349D-4257-8F9E-E3EE939306D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94963" y="0"/>
            <a:ext cx="12385376" cy="6859588"/>
          </a:xfrm>
          <a:prstGeom prst="rect">
            <a:avLst/>
          </a:prstGeom>
        </p:spPr>
      </p:pic>
      <p:sp>
        <p:nvSpPr>
          <p:cNvPr id="5" name="矩形 4">
            <a:extLst>
              <a:ext uri="{FF2B5EF4-FFF2-40B4-BE49-F238E27FC236}">
                <a16:creationId xmlns:a16="http://schemas.microsoft.com/office/drawing/2014/main" id="{C3D94B5E-5593-4B8B-8039-2ED07726669A}"/>
              </a:ext>
            </a:extLst>
          </p:cNvPr>
          <p:cNvSpPr/>
          <p:nvPr/>
        </p:nvSpPr>
        <p:spPr>
          <a:xfrm>
            <a:off x="3718942" y="2521597"/>
            <a:ext cx="2160240" cy="4220565"/>
          </a:xfrm>
          <a:prstGeom prst="rect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04591632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5A350E53-5D61-43B2-B398-60ABB863A5F5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第十三講</a:t>
            </a:r>
            <a:endParaRPr lang="zh-TW" altLang="en-US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87F5494A-22D1-4FED-B129-C1F6ED3D43D7}"/>
              </a:ext>
            </a:extLst>
          </p:cNvPr>
          <p:cNvSpPr txBox="1"/>
          <p:nvPr/>
        </p:nvSpPr>
        <p:spPr>
          <a:xfrm>
            <a:off x="7923642" y="405457"/>
            <a:ext cx="3236784" cy="604867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3400"/>
              </a:lnSpc>
            </a:pPr>
            <a:r>
              <a:rPr lang="zh-CN" altLang="en-US" dirty="0">
                <a:solidFill>
                  <a:schemeClr val="bg1"/>
                </a:solidFill>
              </a:rPr>
              <a:t>三十七道品：巴：</a:t>
            </a:r>
            <a:r>
              <a:rPr lang="en-US" altLang="zh-CN" dirty="0" err="1">
                <a:solidFill>
                  <a:schemeClr val="bg1"/>
                </a:solidFill>
              </a:rPr>
              <a:t>bodhapakkhiyā</a:t>
            </a:r>
            <a:r>
              <a:rPr lang="en-US" altLang="zh-CN" dirty="0">
                <a:solidFill>
                  <a:schemeClr val="bg1"/>
                </a:solidFill>
              </a:rPr>
              <a:t> </a:t>
            </a:r>
            <a:r>
              <a:rPr lang="en-US" altLang="zh-CN" dirty="0" err="1">
                <a:solidFill>
                  <a:schemeClr val="bg1"/>
                </a:solidFill>
              </a:rPr>
              <a:t>dhammā</a:t>
            </a:r>
            <a:r>
              <a:rPr lang="zh-CN" altLang="en-US" dirty="0">
                <a:solidFill>
                  <a:schemeClr val="bg1"/>
                </a:solidFill>
              </a:rPr>
              <a:t>；梵：</a:t>
            </a:r>
            <a:r>
              <a:rPr lang="en-US" altLang="zh-CN" dirty="0" err="1">
                <a:solidFill>
                  <a:schemeClr val="bg1"/>
                </a:solidFill>
              </a:rPr>
              <a:t>bodhipakṣa</a:t>
            </a:r>
            <a:r>
              <a:rPr lang="en-US" altLang="zh-CN" dirty="0">
                <a:solidFill>
                  <a:schemeClr val="bg1"/>
                </a:solidFill>
              </a:rPr>
              <a:t> dharma; </a:t>
            </a:r>
            <a:r>
              <a:rPr lang="zh-CN" altLang="en-US" dirty="0">
                <a:solidFill>
                  <a:schemeClr val="bg1"/>
                </a:solidFill>
              </a:rPr>
              <a:t>英：</a:t>
            </a:r>
            <a:r>
              <a:rPr lang="en-US" altLang="zh-CN" dirty="0">
                <a:solidFill>
                  <a:schemeClr val="bg1"/>
                </a:solidFill>
              </a:rPr>
              <a:t>The thirty-seven aids to enlightenment</a:t>
            </a:r>
            <a:r>
              <a:rPr lang="zh-CN" altLang="en-US" dirty="0">
                <a:solidFill>
                  <a:schemeClr val="bg1"/>
                </a:solidFill>
              </a:rPr>
              <a:t>；又譯三十七菩提分法、三十七品助道法；</a:t>
            </a:r>
            <a:r>
              <a:rPr lang="zh-TW" altLang="en-US" dirty="0">
                <a:solidFill>
                  <a:schemeClr val="bg1"/>
                </a:solidFill>
              </a:rPr>
              <a:t>為四聖諦中道諦的仔細開展，是佛教修行的基本內容，是趨向解脫、獲得證悟的道路。</a:t>
            </a:r>
            <a:r>
              <a:rPr lang="zh-CN" altLang="en-US" dirty="0">
                <a:solidFill>
                  <a:schemeClr val="bg1"/>
                </a:solidFill>
              </a:rPr>
              <a:t>包括：四念處、四正勤、四神足、五根、五力、七覺支、八正道。</a:t>
            </a:r>
            <a:endParaRPr lang="en-US" altLang="zh-TW" dirty="0">
              <a:solidFill>
                <a:schemeClr val="bg1"/>
              </a:solidFill>
            </a:endParaRP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A3503CFD-13DC-4461-B1FC-0C6961BBF091}"/>
              </a:ext>
            </a:extLst>
          </p:cNvPr>
          <p:cNvSpPr txBox="1"/>
          <p:nvPr/>
        </p:nvSpPr>
        <p:spPr>
          <a:xfrm>
            <a:off x="1348535" y="404600"/>
            <a:ext cx="6524863" cy="590465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US" altLang="zh-TW" dirty="0">
                <a:solidFill>
                  <a:schemeClr val="bg1"/>
                </a:solidFill>
              </a:rPr>
              <a:t>〔</a:t>
            </a:r>
            <a:r>
              <a:rPr lang="zh-TW" altLang="en-US" dirty="0">
                <a:solidFill>
                  <a:schemeClr val="bg1"/>
                </a:solidFill>
              </a:rPr>
              <a:t>一、</a:t>
            </a:r>
            <a:r>
              <a:rPr lang="zh-TW" altLang="en-US" b="1" dirty="0">
                <a:solidFill>
                  <a:schemeClr val="bg1"/>
                </a:solidFill>
              </a:rPr>
              <a:t>四念處</a:t>
            </a:r>
            <a:r>
              <a:rPr lang="en-US" altLang="zh-TW" dirty="0">
                <a:solidFill>
                  <a:schemeClr val="bg1"/>
                </a:solidFill>
              </a:rPr>
              <a:t>〕</a:t>
            </a:r>
            <a:r>
              <a:rPr lang="en-US" altLang="zh-TW" dirty="0" err="1">
                <a:solidFill>
                  <a:schemeClr val="bg1"/>
                </a:solidFill>
              </a:rPr>
              <a:t>cattāro</a:t>
            </a:r>
            <a:r>
              <a:rPr lang="en-US" altLang="zh-TW" dirty="0">
                <a:solidFill>
                  <a:schemeClr val="bg1"/>
                </a:solidFill>
              </a:rPr>
              <a:t> </a:t>
            </a:r>
            <a:r>
              <a:rPr lang="en-US" altLang="zh-TW" dirty="0" err="1">
                <a:solidFill>
                  <a:schemeClr val="bg1"/>
                </a:solidFill>
              </a:rPr>
              <a:t>satipaṭṭhānā</a:t>
            </a:r>
            <a:r>
              <a:rPr lang="en-US" altLang="zh-TW" dirty="0">
                <a:solidFill>
                  <a:schemeClr val="bg1"/>
                </a:solidFill>
              </a:rPr>
              <a:t> </a:t>
            </a:r>
            <a:r>
              <a:rPr lang="zh-CN" altLang="en-US" dirty="0">
                <a:solidFill>
                  <a:schemeClr val="bg1"/>
                </a:solidFill>
              </a:rPr>
              <a:t>；</a:t>
            </a:r>
            <a:r>
              <a:rPr lang="en-US" altLang="zh-TW" dirty="0">
                <a:solidFill>
                  <a:schemeClr val="bg1"/>
                </a:solidFill>
              </a:rPr>
              <a:t>Four </a:t>
            </a:r>
            <a:r>
              <a:rPr lang="en-US" altLang="zh-TW" dirty="0" err="1">
                <a:solidFill>
                  <a:schemeClr val="bg1"/>
                </a:solidFill>
              </a:rPr>
              <a:t>oundations</a:t>
            </a:r>
            <a:r>
              <a:rPr lang="en-US" altLang="zh-TW" dirty="0">
                <a:solidFill>
                  <a:schemeClr val="bg1"/>
                </a:solidFill>
              </a:rPr>
              <a:t> of mindfulness</a:t>
            </a:r>
            <a:r>
              <a:rPr lang="zh-TW" altLang="en-US" dirty="0">
                <a:solidFill>
                  <a:schemeClr val="bg1"/>
                </a:solidFill>
              </a:rPr>
              <a:t>，念即想念，處即身受心法。</a:t>
            </a:r>
            <a:endParaRPr lang="en-US" altLang="zh-TW" dirty="0">
              <a:solidFill>
                <a:schemeClr val="bg1"/>
              </a:solidFill>
            </a:endParaRPr>
          </a:p>
          <a:p>
            <a:pPr>
              <a:spcBef>
                <a:spcPts val="3000"/>
              </a:spcBef>
            </a:pPr>
            <a:r>
              <a:rPr lang="zh-TW" altLang="en-US" dirty="0">
                <a:solidFill>
                  <a:schemeClr val="bg1"/>
                </a:solidFill>
              </a:rPr>
              <a:t>一、</a:t>
            </a:r>
            <a:r>
              <a:rPr lang="zh-TW" altLang="en-US" b="1" dirty="0">
                <a:solidFill>
                  <a:schemeClr val="bg1"/>
                </a:solidFill>
              </a:rPr>
              <a:t>身念處</a:t>
            </a:r>
            <a:r>
              <a:rPr lang="zh-TW" altLang="en-US" dirty="0">
                <a:solidFill>
                  <a:schemeClr val="bg1"/>
                </a:solidFill>
              </a:rPr>
              <a:t> </a:t>
            </a:r>
            <a:r>
              <a:rPr lang="zh-CN" altLang="en-US" dirty="0">
                <a:solidFill>
                  <a:schemeClr val="bg1"/>
                </a:solidFill>
              </a:rPr>
              <a:t>：</a:t>
            </a:r>
            <a:r>
              <a:rPr lang="en-US" altLang="zh-TW" dirty="0">
                <a:solidFill>
                  <a:schemeClr val="bg1"/>
                </a:solidFill>
              </a:rPr>
              <a:t>mindfulness of the body</a:t>
            </a:r>
            <a:r>
              <a:rPr lang="zh-TW" altLang="en-US" dirty="0">
                <a:solidFill>
                  <a:schemeClr val="bg1"/>
                </a:solidFill>
              </a:rPr>
              <a:t>，謂觀此色身，皆是不淨也。</a:t>
            </a:r>
            <a:r>
              <a:rPr lang="zh-CN" altLang="en-US" dirty="0">
                <a:solidFill>
                  <a:schemeClr val="bg1"/>
                </a:solidFill>
              </a:rPr>
              <a:t>（安般念、四威儀、正知、不淨觀、四界分別觀、九種墳場觀）</a:t>
            </a:r>
            <a:endParaRPr lang="en-US" altLang="zh-TW" dirty="0">
              <a:solidFill>
                <a:schemeClr val="bg1"/>
              </a:solidFill>
            </a:endParaRPr>
          </a:p>
          <a:p>
            <a:pPr>
              <a:spcBef>
                <a:spcPts val="3000"/>
              </a:spcBef>
            </a:pPr>
            <a:r>
              <a:rPr lang="zh-TW" altLang="en-US" dirty="0">
                <a:solidFill>
                  <a:schemeClr val="bg1"/>
                </a:solidFill>
              </a:rPr>
              <a:t>二、</a:t>
            </a:r>
            <a:r>
              <a:rPr lang="zh-TW" altLang="en-US" b="1" dirty="0">
                <a:solidFill>
                  <a:schemeClr val="bg1"/>
                </a:solidFill>
              </a:rPr>
              <a:t>受念處</a:t>
            </a:r>
            <a:r>
              <a:rPr lang="zh-TW" altLang="en-US" dirty="0">
                <a:solidFill>
                  <a:schemeClr val="bg1"/>
                </a:solidFill>
              </a:rPr>
              <a:t> </a:t>
            </a:r>
            <a:r>
              <a:rPr lang="zh-CN" altLang="en-US" dirty="0">
                <a:solidFill>
                  <a:schemeClr val="bg1"/>
                </a:solidFill>
              </a:rPr>
              <a:t>：</a:t>
            </a:r>
            <a:r>
              <a:rPr lang="en-US" altLang="zh-TW" dirty="0">
                <a:solidFill>
                  <a:schemeClr val="bg1"/>
                </a:solidFill>
              </a:rPr>
              <a:t>mindfulness of feelings</a:t>
            </a:r>
            <a:r>
              <a:rPr lang="zh-TW" altLang="en-US" dirty="0">
                <a:solidFill>
                  <a:schemeClr val="bg1"/>
                </a:solidFill>
              </a:rPr>
              <a:t>，謂觀領受好惡等事，悉皆是苦。</a:t>
            </a:r>
            <a:endParaRPr lang="en-US" altLang="zh-TW" dirty="0">
              <a:solidFill>
                <a:schemeClr val="bg1"/>
              </a:solidFill>
            </a:endParaRPr>
          </a:p>
          <a:p>
            <a:pPr>
              <a:spcBef>
                <a:spcPts val="3000"/>
              </a:spcBef>
            </a:pPr>
            <a:r>
              <a:rPr lang="zh-TW" altLang="en-US" dirty="0">
                <a:solidFill>
                  <a:schemeClr val="bg1"/>
                </a:solidFill>
              </a:rPr>
              <a:t>三、</a:t>
            </a:r>
            <a:r>
              <a:rPr lang="zh-TW" altLang="en-US" b="1" dirty="0">
                <a:solidFill>
                  <a:schemeClr val="bg1"/>
                </a:solidFill>
              </a:rPr>
              <a:t>心念處</a:t>
            </a:r>
            <a:r>
              <a:rPr lang="zh-TW" altLang="en-US" dirty="0">
                <a:solidFill>
                  <a:schemeClr val="bg1"/>
                </a:solidFill>
              </a:rPr>
              <a:t> </a:t>
            </a:r>
            <a:r>
              <a:rPr lang="zh-CN" altLang="en-US" dirty="0">
                <a:solidFill>
                  <a:schemeClr val="bg1"/>
                </a:solidFill>
              </a:rPr>
              <a:t>：</a:t>
            </a:r>
            <a:r>
              <a:rPr lang="en-US" altLang="zh-TW" dirty="0">
                <a:solidFill>
                  <a:schemeClr val="bg1"/>
                </a:solidFill>
              </a:rPr>
              <a:t>mindfulness of </a:t>
            </a:r>
            <a:r>
              <a:rPr lang="en-US" altLang="zh-CN" dirty="0">
                <a:solidFill>
                  <a:schemeClr val="bg1"/>
                </a:solidFill>
              </a:rPr>
              <a:t>the mind</a:t>
            </a:r>
            <a:r>
              <a:rPr lang="zh-TW" altLang="en-US" dirty="0">
                <a:solidFill>
                  <a:schemeClr val="bg1"/>
                </a:solidFill>
              </a:rPr>
              <a:t>，謂觀此識心生滅無常也。</a:t>
            </a:r>
            <a:endParaRPr lang="en-US" altLang="zh-TW" dirty="0">
              <a:solidFill>
                <a:schemeClr val="bg1"/>
              </a:solidFill>
            </a:endParaRPr>
          </a:p>
          <a:p>
            <a:pPr>
              <a:spcBef>
                <a:spcPts val="3000"/>
              </a:spcBef>
            </a:pPr>
            <a:r>
              <a:rPr lang="zh-TW" altLang="en-US" dirty="0">
                <a:solidFill>
                  <a:schemeClr val="bg1"/>
                </a:solidFill>
              </a:rPr>
              <a:t>四、</a:t>
            </a:r>
            <a:r>
              <a:rPr lang="zh-TW" altLang="en-US" b="1" dirty="0">
                <a:solidFill>
                  <a:schemeClr val="bg1"/>
                </a:solidFill>
              </a:rPr>
              <a:t>法念處</a:t>
            </a:r>
            <a:r>
              <a:rPr lang="zh-TW" altLang="en-US" dirty="0">
                <a:solidFill>
                  <a:schemeClr val="bg1"/>
                </a:solidFill>
              </a:rPr>
              <a:t> </a:t>
            </a:r>
            <a:r>
              <a:rPr lang="zh-CN" altLang="en-US" dirty="0">
                <a:solidFill>
                  <a:schemeClr val="bg1"/>
                </a:solidFill>
              </a:rPr>
              <a:t>：</a:t>
            </a:r>
            <a:r>
              <a:rPr lang="en-US" altLang="zh-TW" dirty="0">
                <a:solidFill>
                  <a:schemeClr val="bg1"/>
                </a:solidFill>
              </a:rPr>
              <a:t>mindfulness of mental objects</a:t>
            </a:r>
            <a:r>
              <a:rPr lang="zh-TW" altLang="en-US" dirty="0">
                <a:solidFill>
                  <a:schemeClr val="bg1"/>
                </a:solidFill>
              </a:rPr>
              <a:t>，謂觀諸法從因緣生，皆無有我。</a:t>
            </a:r>
            <a:r>
              <a:rPr lang="zh-CN" altLang="en-US" dirty="0">
                <a:solidFill>
                  <a:schemeClr val="bg1"/>
                </a:solidFill>
              </a:rPr>
              <a:t>（五蓋、五蘊、十二處、七覺支、四聖諦）</a:t>
            </a:r>
            <a:endParaRPr lang="en-US" altLang="zh-TW" dirty="0">
              <a:solidFill>
                <a:schemeClr val="bg1"/>
              </a:solidFill>
            </a:endParaRPr>
          </a:p>
        </p:txBody>
      </p:sp>
      <p:sp>
        <p:nvSpPr>
          <p:cNvPr id="9" name="文字方塊 8">
            <a:extLst>
              <a:ext uri="{FF2B5EF4-FFF2-40B4-BE49-F238E27FC236}">
                <a16:creationId xmlns:a16="http://schemas.microsoft.com/office/drawing/2014/main" id="{D3DD424F-FD1E-4EB6-9D47-C8D63415191E}"/>
              </a:ext>
            </a:extLst>
          </p:cNvPr>
          <p:cNvSpPr txBox="1"/>
          <p:nvPr/>
        </p:nvSpPr>
        <p:spPr>
          <a:xfrm>
            <a:off x="108818" y="3861842"/>
            <a:ext cx="1301455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000" dirty="0">
                <a:solidFill>
                  <a:srgbClr val="FFFF00"/>
                </a:solidFill>
              </a:rPr>
              <a:t>四念處</a:t>
            </a:r>
            <a:endParaRPr lang="en-US" altLang="zh-CN" sz="2000" dirty="0">
              <a:solidFill>
                <a:srgbClr val="FFFF00"/>
              </a:solidFill>
            </a:endParaRPr>
          </a:p>
          <a:p>
            <a:r>
              <a:rPr lang="zh-CN" altLang="en-US" sz="2000" dirty="0">
                <a:solidFill>
                  <a:srgbClr val="FFFF00"/>
                </a:solidFill>
              </a:rPr>
              <a:t>英文資料：</a:t>
            </a:r>
            <a:endParaRPr lang="en-US" altLang="zh-CN" sz="2000" dirty="0">
              <a:solidFill>
                <a:srgbClr val="FFFF00"/>
              </a:solidFill>
            </a:endParaRPr>
          </a:p>
          <a:p>
            <a:r>
              <a:rPr lang="en-US" altLang="zh-TW" sz="2000" dirty="0">
                <a:solidFill>
                  <a:srgbClr val="FFFF00"/>
                </a:solidFill>
              </a:rPr>
              <a:t>https://en.wikipedia.org/wiki/Satipatthana</a:t>
            </a:r>
            <a:endParaRPr lang="zh-TW" altLang="en-US" sz="2000" dirty="0">
              <a:solidFill>
                <a:srgbClr val="FFFF00"/>
              </a:solidFill>
            </a:endParaRPr>
          </a:p>
        </p:txBody>
      </p:sp>
      <p:sp>
        <p:nvSpPr>
          <p:cNvPr id="2" name="矩形 1">
            <a:extLst>
              <a:ext uri="{FF2B5EF4-FFF2-40B4-BE49-F238E27FC236}">
                <a16:creationId xmlns:a16="http://schemas.microsoft.com/office/drawing/2014/main" id="{DB06B59E-1649-4E91-A7C0-452E49D5AD75}"/>
              </a:ext>
            </a:extLst>
          </p:cNvPr>
          <p:cNvSpPr/>
          <p:nvPr/>
        </p:nvSpPr>
        <p:spPr>
          <a:xfrm>
            <a:off x="8471470" y="3717826"/>
            <a:ext cx="360040" cy="1008112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7" name="矩形 6">
            <a:extLst>
              <a:ext uri="{FF2B5EF4-FFF2-40B4-BE49-F238E27FC236}">
                <a16:creationId xmlns:a16="http://schemas.microsoft.com/office/drawing/2014/main" id="{77E3585A-0BD6-4381-BB44-B2E109F48D45}"/>
              </a:ext>
            </a:extLst>
          </p:cNvPr>
          <p:cNvSpPr/>
          <p:nvPr/>
        </p:nvSpPr>
        <p:spPr>
          <a:xfrm>
            <a:off x="8471470" y="5004773"/>
            <a:ext cx="360040" cy="1008112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8" name="矩形 7">
            <a:extLst>
              <a:ext uri="{FF2B5EF4-FFF2-40B4-BE49-F238E27FC236}">
                <a16:creationId xmlns:a16="http://schemas.microsoft.com/office/drawing/2014/main" id="{B6140A3D-0F8B-467F-823C-C46854F26F83}"/>
              </a:ext>
            </a:extLst>
          </p:cNvPr>
          <p:cNvSpPr/>
          <p:nvPr/>
        </p:nvSpPr>
        <p:spPr>
          <a:xfrm>
            <a:off x="8087335" y="420242"/>
            <a:ext cx="360040" cy="1008112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0" name="矩形 9">
            <a:extLst>
              <a:ext uri="{FF2B5EF4-FFF2-40B4-BE49-F238E27FC236}">
                <a16:creationId xmlns:a16="http://schemas.microsoft.com/office/drawing/2014/main" id="{6F71FE28-A8C4-4BAF-AE2C-E00FA8C0DC99}"/>
              </a:ext>
            </a:extLst>
          </p:cNvPr>
          <p:cNvSpPr/>
          <p:nvPr/>
        </p:nvSpPr>
        <p:spPr>
          <a:xfrm>
            <a:off x="8088573" y="1622543"/>
            <a:ext cx="327930" cy="720080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1" name="矩形 10">
            <a:extLst>
              <a:ext uri="{FF2B5EF4-FFF2-40B4-BE49-F238E27FC236}">
                <a16:creationId xmlns:a16="http://schemas.microsoft.com/office/drawing/2014/main" id="{FD845B0A-5020-48EB-B944-0B4C8A469D32}"/>
              </a:ext>
            </a:extLst>
          </p:cNvPr>
          <p:cNvSpPr/>
          <p:nvPr/>
        </p:nvSpPr>
        <p:spPr>
          <a:xfrm>
            <a:off x="8087335" y="2565698"/>
            <a:ext cx="329168" cy="607283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2" name="矩形 11">
            <a:extLst>
              <a:ext uri="{FF2B5EF4-FFF2-40B4-BE49-F238E27FC236}">
                <a16:creationId xmlns:a16="http://schemas.microsoft.com/office/drawing/2014/main" id="{B94A99CA-F936-4EB0-BB9A-A4E973BED5AA}"/>
              </a:ext>
            </a:extLst>
          </p:cNvPr>
          <p:cNvSpPr/>
          <p:nvPr/>
        </p:nvSpPr>
        <p:spPr>
          <a:xfrm>
            <a:off x="8087335" y="3461013"/>
            <a:ext cx="329168" cy="1008112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3" name="矩形 12">
            <a:extLst>
              <a:ext uri="{FF2B5EF4-FFF2-40B4-BE49-F238E27FC236}">
                <a16:creationId xmlns:a16="http://schemas.microsoft.com/office/drawing/2014/main" id="{06173D93-CB83-4737-9BB5-F4BF914C4740}"/>
              </a:ext>
            </a:extLst>
          </p:cNvPr>
          <p:cNvSpPr/>
          <p:nvPr/>
        </p:nvSpPr>
        <p:spPr>
          <a:xfrm>
            <a:off x="8056463" y="4689681"/>
            <a:ext cx="360040" cy="1008112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14197018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9" grpId="0"/>
      <p:bldP spid="2" grpId="0" animBg="1"/>
      <p:bldP spid="7" grpId="0" animBg="1"/>
      <p:bldP spid="8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圖片 4">
            <a:extLst>
              <a:ext uri="{FF2B5EF4-FFF2-40B4-BE49-F238E27FC236}">
                <a16:creationId xmlns:a16="http://schemas.microsoft.com/office/drawing/2014/main" id="{5C023F07-AFF6-40C2-ACB5-4F4731398EA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0413" cy="6859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369287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圖片 4">
            <a:extLst>
              <a:ext uri="{FF2B5EF4-FFF2-40B4-BE49-F238E27FC236}">
                <a16:creationId xmlns:a16="http://schemas.microsoft.com/office/drawing/2014/main" id="{7E17E394-E5BE-4AFE-8879-2E0F6A1A0A7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0413" cy="6859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906414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CDEA25D0-F992-4870-BED1-45A8A6F736D8}"/>
              </a:ext>
            </a:extLst>
          </p:cNvPr>
          <p:cNvSpPr txBox="1"/>
          <p:nvPr/>
        </p:nvSpPr>
        <p:spPr>
          <a:xfrm>
            <a:off x="1140003" y="477465"/>
            <a:ext cx="9910405" cy="590465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spcBef>
                <a:spcPts val="2400"/>
              </a:spcBef>
            </a:pPr>
            <a:r>
              <a:rPr lang="en-US" altLang="zh-TW" dirty="0">
                <a:solidFill>
                  <a:schemeClr val="bg1"/>
                </a:solidFill>
              </a:rPr>
              <a:t>〔</a:t>
            </a:r>
            <a:r>
              <a:rPr lang="zh-TW" altLang="en-US" dirty="0">
                <a:solidFill>
                  <a:schemeClr val="bg1"/>
                </a:solidFill>
              </a:rPr>
              <a:t>二、</a:t>
            </a:r>
            <a:r>
              <a:rPr lang="zh-TW" altLang="en-US" b="1" dirty="0">
                <a:solidFill>
                  <a:schemeClr val="bg1"/>
                </a:solidFill>
              </a:rPr>
              <a:t>四正勤</a:t>
            </a:r>
            <a:r>
              <a:rPr lang="en-US" altLang="zh-TW" dirty="0">
                <a:solidFill>
                  <a:schemeClr val="bg1"/>
                </a:solidFill>
              </a:rPr>
              <a:t>〕(</a:t>
            </a:r>
            <a:r>
              <a:rPr lang="en-US" altLang="zh-TW" dirty="0" err="1">
                <a:solidFill>
                  <a:schemeClr val="bg1"/>
                </a:solidFill>
              </a:rPr>
              <a:t>cattāro</a:t>
            </a:r>
            <a:r>
              <a:rPr lang="en-US" altLang="zh-TW" dirty="0">
                <a:solidFill>
                  <a:schemeClr val="bg1"/>
                </a:solidFill>
              </a:rPr>
              <a:t> </a:t>
            </a:r>
            <a:r>
              <a:rPr lang="en-US" altLang="zh-TW" dirty="0" err="1">
                <a:solidFill>
                  <a:schemeClr val="bg1"/>
                </a:solidFill>
              </a:rPr>
              <a:t>sammappadhānā</a:t>
            </a:r>
            <a:r>
              <a:rPr lang="zh-CN" altLang="en-US" dirty="0">
                <a:solidFill>
                  <a:schemeClr val="bg1"/>
                </a:solidFill>
              </a:rPr>
              <a:t>；</a:t>
            </a:r>
            <a:r>
              <a:rPr lang="en-US" altLang="zh-CN" dirty="0">
                <a:solidFill>
                  <a:schemeClr val="bg1"/>
                </a:solidFill>
              </a:rPr>
              <a:t>Four right efforts</a:t>
            </a:r>
            <a:r>
              <a:rPr lang="zh-TW" altLang="en-US" dirty="0">
                <a:solidFill>
                  <a:schemeClr val="bg1"/>
                </a:solidFill>
              </a:rPr>
              <a:t>，正謂不邪，勤謂不怠。</a:t>
            </a:r>
            <a:r>
              <a:rPr lang="zh-CN" altLang="en-US" dirty="0">
                <a:solidFill>
                  <a:schemeClr val="bg1"/>
                </a:solidFill>
              </a:rPr>
              <a:t>止惡、防非、修善、積德。</a:t>
            </a:r>
            <a:endParaRPr lang="en-US" altLang="zh-TW" dirty="0">
              <a:solidFill>
                <a:schemeClr val="bg1"/>
              </a:solidFill>
            </a:endParaRPr>
          </a:p>
          <a:p>
            <a:pPr>
              <a:spcBef>
                <a:spcPts val="2400"/>
              </a:spcBef>
            </a:pPr>
            <a:r>
              <a:rPr lang="zh-TW" altLang="en-US" dirty="0">
                <a:solidFill>
                  <a:schemeClr val="bg1"/>
                </a:solidFill>
              </a:rPr>
              <a:t>一、</a:t>
            </a:r>
            <a:r>
              <a:rPr lang="zh-TW" altLang="en-US" b="1" dirty="0">
                <a:solidFill>
                  <a:schemeClr val="bg1"/>
                </a:solidFill>
              </a:rPr>
              <a:t>已生惡，令斷</a:t>
            </a:r>
            <a:r>
              <a:rPr lang="zh-CN" altLang="en-US" dirty="0">
                <a:solidFill>
                  <a:schemeClr val="bg1"/>
                </a:solidFill>
              </a:rPr>
              <a:t>：</a:t>
            </a:r>
            <a:r>
              <a:rPr lang="en-US" altLang="zh-TW" dirty="0">
                <a:solidFill>
                  <a:schemeClr val="bg1"/>
                </a:solidFill>
              </a:rPr>
              <a:t>Effort for the abandoning of the already arisen unskillful states</a:t>
            </a:r>
            <a:r>
              <a:rPr lang="zh-CN" altLang="en-US" dirty="0">
                <a:solidFill>
                  <a:schemeClr val="bg1"/>
                </a:solidFill>
              </a:rPr>
              <a:t>；</a:t>
            </a:r>
            <a:r>
              <a:rPr lang="zh-TW" altLang="en-US" dirty="0">
                <a:solidFill>
                  <a:schemeClr val="bg1"/>
                </a:solidFill>
              </a:rPr>
              <a:t>謂一切惡法，若已生者，當精勤一心決剔，令其永斷除也。</a:t>
            </a:r>
            <a:r>
              <a:rPr lang="zh-CN" altLang="en-US" dirty="0">
                <a:solidFill>
                  <a:schemeClr val="bg1"/>
                </a:solidFill>
              </a:rPr>
              <a:t>止惡；改過，</a:t>
            </a:r>
            <a:r>
              <a:rPr lang="en-US" altLang="zh-CN" dirty="0">
                <a:solidFill>
                  <a:schemeClr val="bg1"/>
                </a:solidFill>
              </a:rPr>
              <a:t>Abandonment of defilements</a:t>
            </a:r>
            <a:r>
              <a:rPr lang="zh-CN" altLang="en-US" dirty="0">
                <a:solidFill>
                  <a:schemeClr val="bg1"/>
                </a:solidFill>
              </a:rPr>
              <a:t>。</a:t>
            </a:r>
            <a:endParaRPr lang="en-US" altLang="zh-TW" dirty="0">
              <a:solidFill>
                <a:schemeClr val="bg1"/>
              </a:solidFill>
            </a:endParaRPr>
          </a:p>
          <a:p>
            <a:pPr>
              <a:spcBef>
                <a:spcPts val="2400"/>
              </a:spcBef>
            </a:pPr>
            <a:r>
              <a:rPr lang="zh-TW" altLang="en-US" dirty="0">
                <a:solidFill>
                  <a:schemeClr val="bg1"/>
                </a:solidFill>
              </a:rPr>
              <a:t>二、</a:t>
            </a:r>
            <a:r>
              <a:rPr lang="zh-TW" altLang="en-US" b="1" dirty="0">
                <a:solidFill>
                  <a:schemeClr val="bg1"/>
                </a:solidFill>
              </a:rPr>
              <a:t>未生惡，令不生</a:t>
            </a:r>
            <a:r>
              <a:rPr lang="zh-CN" altLang="en-US" dirty="0">
                <a:solidFill>
                  <a:schemeClr val="bg1"/>
                </a:solidFill>
              </a:rPr>
              <a:t>：</a:t>
            </a:r>
            <a:r>
              <a:rPr lang="en-US" altLang="zh-TW" dirty="0">
                <a:solidFill>
                  <a:schemeClr val="bg1"/>
                </a:solidFill>
              </a:rPr>
              <a:t>Effort for the preventing of unskillful states to arise</a:t>
            </a:r>
            <a:r>
              <a:rPr lang="zh-CN" altLang="en-US" dirty="0">
                <a:solidFill>
                  <a:schemeClr val="bg1"/>
                </a:solidFill>
              </a:rPr>
              <a:t>；</a:t>
            </a:r>
            <a:r>
              <a:rPr lang="zh-TW" altLang="en-US" dirty="0">
                <a:solidFill>
                  <a:schemeClr val="bg1"/>
                </a:solidFill>
              </a:rPr>
              <a:t>謂一切惡法，若未生時，當精勤一心遮止，令其不復萌生也。</a:t>
            </a:r>
            <a:r>
              <a:rPr lang="zh-CN" altLang="en-US" dirty="0">
                <a:solidFill>
                  <a:schemeClr val="bg1"/>
                </a:solidFill>
              </a:rPr>
              <a:t>防非；守護根門，</a:t>
            </a:r>
            <a:r>
              <a:rPr lang="en-US" altLang="zh-TW" dirty="0">
                <a:solidFill>
                  <a:schemeClr val="bg1"/>
                </a:solidFill>
              </a:rPr>
              <a:t>Restraint of the senses</a:t>
            </a:r>
            <a:r>
              <a:rPr lang="zh-CN" altLang="en-US" dirty="0">
                <a:solidFill>
                  <a:schemeClr val="bg1"/>
                </a:solidFill>
              </a:rPr>
              <a:t>。</a:t>
            </a:r>
            <a:endParaRPr lang="en-US" altLang="zh-TW" dirty="0">
              <a:solidFill>
                <a:schemeClr val="bg1"/>
              </a:solidFill>
            </a:endParaRPr>
          </a:p>
          <a:p>
            <a:pPr>
              <a:spcBef>
                <a:spcPts val="2400"/>
              </a:spcBef>
            </a:pPr>
            <a:r>
              <a:rPr lang="zh-TW" altLang="en-US" dirty="0">
                <a:solidFill>
                  <a:schemeClr val="bg1"/>
                </a:solidFill>
              </a:rPr>
              <a:t>三、</a:t>
            </a:r>
            <a:r>
              <a:rPr lang="zh-TW" altLang="en-US" b="1" dirty="0">
                <a:solidFill>
                  <a:schemeClr val="bg1"/>
                </a:solidFill>
              </a:rPr>
              <a:t>未生善，令生</a:t>
            </a:r>
            <a:r>
              <a:rPr lang="zh-CN" altLang="en-US" dirty="0">
                <a:solidFill>
                  <a:schemeClr val="bg1"/>
                </a:solidFill>
              </a:rPr>
              <a:t>：</a:t>
            </a:r>
            <a:r>
              <a:rPr lang="en-US" altLang="zh-TW" dirty="0">
                <a:solidFill>
                  <a:schemeClr val="bg1"/>
                </a:solidFill>
              </a:rPr>
              <a:t>Effort for the arising of skillful states</a:t>
            </a:r>
            <a:r>
              <a:rPr lang="zh-CN" altLang="en-US" dirty="0">
                <a:solidFill>
                  <a:schemeClr val="bg1"/>
                </a:solidFill>
              </a:rPr>
              <a:t>；</a:t>
            </a:r>
            <a:r>
              <a:rPr lang="zh-TW" altLang="en-US" dirty="0">
                <a:solidFill>
                  <a:schemeClr val="bg1"/>
                </a:solidFill>
              </a:rPr>
              <a:t>謂諸善法，若未生時，當精勤一心勇猛，令其發生也。</a:t>
            </a:r>
            <a:r>
              <a:rPr lang="zh-CN" altLang="en-US" dirty="0">
                <a:solidFill>
                  <a:schemeClr val="bg1"/>
                </a:solidFill>
              </a:rPr>
              <a:t>修善，</a:t>
            </a:r>
            <a:r>
              <a:rPr lang="en-US" altLang="zh-TW" dirty="0">
                <a:solidFill>
                  <a:schemeClr val="bg1"/>
                </a:solidFill>
              </a:rPr>
              <a:t>Cultivation of Enlightenment Factors</a:t>
            </a:r>
            <a:r>
              <a:rPr lang="zh-CN" altLang="en-US" dirty="0">
                <a:solidFill>
                  <a:schemeClr val="bg1"/>
                </a:solidFill>
              </a:rPr>
              <a:t>。</a:t>
            </a:r>
            <a:endParaRPr lang="en-US" altLang="zh-TW" dirty="0">
              <a:solidFill>
                <a:schemeClr val="bg1"/>
              </a:solidFill>
            </a:endParaRPr>
          </a:p>
          <a:p>
            <a:pPr>
              <a:spcBef>
                <a:spcPts val="2400"/>
              </a:spcBef>
            </a:pPr>
            <a:r>
              <a:rPr lang="zh-TW" altLang="en-US" dirty="0">
                <a:solidFill>
                  <a:schemeClr val="bg1"/>
                </a:solidFill>
              </a:rPr>
              <a:t>四、</a:t>
            </a:r>
            <a:r>
              <a:rPr lang="zh-TW" altLang="en-US" b="1" dirty="0">
                <a:solidFill>
                  <a:schemeClr val="bg1"/>
                </a:solidFill>
              </a:rPr>
              <a:t>已生善，令增長</a:t>
            </a:r>
            <a:r>
              <a:rPr lang="zh-CN" altLang="en-US" dirty="0">
                <a:solidFill>
                  <a:schemeClr val="bg1"/>
                </a:solidFill>
              </a:rPr>
              <a:t>：</a:t>
            </a:r>
            <a:r>
              <a:rPr lang="en-US" altLang="zh-TW" dirty="0">
                <a:solidFill>
                  <a:schemeClr val="bg1"/>
                </a:solidFill>
              </a:rPr>
              <a:t>Effort for the sustaining and increasing of arisen skillful states</a:t>
            </a:r>
            <a:r>
              <a:rPr lang="zh-CN" altLang="en-US" dirty="0">
                <a:solidFill>
                  <a:schemeClr val="bg1"/>
                </a:solidFill>
              </a:rPr>
              <a:t>；</a:t>
            </a:r>
            <a:r>
              <a:rPr lang="zh-TW" altLang="en-US" dirty="0">
                <a:solidFill>
                  <a:schemeClr val="bg1"/>
                </a:solidFill>
              </a:rPr>
              <a:t>謂諸善法，若已生者，當精勤一心修習，令其增長也。</a:t>
            </a:r>
            <a:r>
              <a:rPr lang="zh-CN" altLang="en-US" dirty="0">
                <a:solidFill>
                  <a:schemeClr val="bg1"/>
                </a:solidFill>
              </a:rPr>
              <a:t>積德，</a:t>
            </a:r>
            <a:r>
              <a:rPr lang="en-US" altLang="zh-CN" dirty="0">
                <a:solidFill>
                  <a:schemeClr val="bg1"/>
                </a:solidFill>
              </a:rPr>
              <a:t>Preservation of concentration, for instance, using charnel-ground contemplations</a:t>
            </a:r>
            <a:r>
              <a:rPr lang="zh-CN" altLang="en-US" dirty="0">
                <a:solidFill>
                  <a:schemeClr val="bg1"/>
                </a:solidFill>
              </a:rPr>
              <a:t>。</a:t>
            </a:r>
            <a:endParaRPr lang="zh-TW" altLang="en-US" dirty="0">
              <a:solidFill>
                <a:schemeClr val="bg1"/>
              </a:solidFill>
            </a:endParaRPr>
          </a:p>
        </p:txBody>
      </p:sp>
      <p:sp>
        <p:nvSpPr>
          <p:cNvPr id="5" name="匾額 4" descr="佛學概要十四講表 習講">
            <a:extLst>
              <a:ext uri="{FF2B5EF4-FFF2-40B4-BE49-F238E27FC236}">
                <a16:creationId xmlns:a16="http://schemas.microsoft.com/office/drawing/2014/main" id="{18A8C725-CF6C-4689-A827-7509592F34C6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第十三講</a:t>
            </a:r>
            <a:endParaRPr lang="zh-TW" altLang="en-US" dirty="0"/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43E2410C-4B8A-45B7-A21C-72B19CDD915D}"/>
              </a:ext>
            </a:extLst>
          </p:cNvPr>
          <p:cNvSpPr txBox="1"/>
          <p:nvPr/>
        </p:nvSpPr>
        <p:spPr>
          <a:xfrm>
            <a:off x="0" y="4005858"/>
            <a:ext cx="1565123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000" dirty="0">
                <a:solidFill>
                  <a:srgbClr val="FFFF00"/>
                </a:solidFill>
              </a:rPr>
              <a:t>四正勤</a:t>
            </a:r>
            <a:endParaRPr lang="en-US" altLang="zh-CN" sz="2000" dirty="0">
              <a:solidFill>
                <a:srgbClr val="FFFF00"/>
              </a:solidFill>
            </a:endParaRPr>
          </a:p>
          <a:p>
            <a:r>
              <a:rPr lang="zh-CN" altLang="en-US" sz="2000" dirty="0">
                <a:solidFill>
                  <a:srgbClr val="FFFF00"/>
                </a:solidFill>
              </a:rPr>
              <a:t>英文資料：</a:t>
            </a:r>
            <a:endParaRPr lang="en-US" altLang="zh-CN" sz="2000" dirty="0">
              <a:solidFill>
                <a:srgbClr val="FFFF00"/>
              </a:solidFill>
            </a:endParaRPr>
          </a:p>
          <a:p>
            <a:r>
              <a:rPr lang="en-US" altLang="zh-TW" sz="2000" dirty="0">
                <a:solidFill>
                  <a:srgbClr val="FFFF00"/>
                </a:solidFill>
              </a:rPr>
              <a:t>https://en.wikipedia.org/wiki/Four_Right_Exertions</a:t>
            </a:r>
            <a:endParaRPr lang="zh-TW" altLang="en-US" sz="20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854707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圖片 4">
            <a:extLst>
              <a:ext uri="{FF2B5EF4-FFF2-40B4-BE49-F238E27FC236}">
                <a16:creationId xmlns:a16="http://schemas.microsoft.com/office/drawing/2014/main" id="{32A14B88-CDFE-452B-9D8F-871C2C8B798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0413" cy="6859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385640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圖片 4">
            <a:extLst>
              <a:ext uri="{FF2B5EF4-FFF2-40B4-BE49-F238E27FC236}">
                <a16:creationId xmlns:a16="http://schemas.microsoft.com/office/drawing/2014/main" id="{34E70362-16FB-4A8B-8ED0-7287DA5FC7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97482" y="0"/>
            <a:ext cx="12287895" cy="6859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340141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F7FFCEA7-EFF8-4AD9-86C4-956745E3166E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第十三講</a:t>
            </a:r>
            <a:endParaRPr lang="zh-TW" altLang="en-US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720289A7-9FF0-49AC-90D9-366B02324EC6}"/>
              </a:ext>
            </a:extLst>
          </p:cNvPr>
          <p:cNvSpPr txBox="1"/>
          <p:nvPr/>
        </p:nvSpPr>
        <p:spPr>
          <a:xfrm>
            <a:off x="4511030" y="413554"/>
            <a:ext cx="6340197" cy="604867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US" altLang="zh-TW" dirty="0">
                <a:solidFill>
                  <a:schemeClr val="bg1"/>
                </a:solidFill>
              </a:rPr>
              <a:t>〔</a:t>
            </a:r>
            <a:r>
              <a:rPr lang="zh-TW" altLang="en-US" dirty="0">
                <a:solidFill>
                  <a:schemeClr val="bg1"/>
                </a:solidFill>
              </a:rPr>
              <a:t>三、</a:t>
            </a:r>
            <a:r>
              <a:rPr lang="zh-TW" altLang="en-US" b="1" dirty="0">
                <a:solidFill>
                  <a:schemeClr val="bg1"/>
                </a:solidFill>
              </a:rPr>
              <a:t>四</a:t>
            </a:r>
            <a:r>
              <a:rPr lang="zh-CN" altLang="en-US" b="1" dirty="0">
                <a:solidFill>
                  <a:schemeClr val="bg1"/>
                </a:solidFill>
              </a:rPr>
              <a:t>神</a:t>
            </a:r>
            <a:r>
              <a:rPr lang="zh-TW" altLang="en-US" b="1" dirty="0">
                <a:solidFill>
                  <a:schemeClr val="bg1"/>
                </a:solidFill>
              </a:rPr>
              <a:t>足</a:t>
            </a:r>
            <a:r>
              <a:rPr lang="en-US" altLang="zh-TW" dirty="0">
                <a:solidFill>
                  <a:schemeClr val="bg1"/>
                </a:solidFill>
              </a:rPr>
              <a:t>〕</a:t>
            </a:r>
            <a:r>
              <a:rPr lang="en-US" altLang="zh-TW" dirty="0" err="1">
                <a:solidFill>
                  <a:schemeClr val="bg1"/>
                </a:solidFill>
              </a:rPr>
              <a:t>cattāro</a:t>
            </a:r>
            <a:r>
              <a:rPr lang="en-US" altLang="zh-TW" dirty="0">
                <a:solidFill>
                  <a:schemeClr val="bg1"/>
                </a:solidFill>
              </a:rPr>
              <a:t> </a:t>
            </a:r>
            <a:r>
              <a:rPr lang="en-US" altLang="zh-TW" dirty="0" err="1">
                <a:solidFill>
                  <a:schemeClr val="bg1"/>
                </a:solidFill>
              </a:rPr>
              <a:t>iddhipādā</a:t>
            </a:r>
            <a:r>
              <a:rPr lang="zh-CN" altLang="en-US" dirty="0">
                <a:solidFill>
                  <a:schemeClr val="bg1"/>
                </a:solidFill>
              </a:rPr>
              <a:t>；</a:t>
            </a:r>
            <a:r>
              <a:rPr lang="en-US" altLang="zh-CN" dirty="0">
                <a:solidFill>
                  <a:schemeClr val="bg1"/>
                </a:solidFill>
              </a:rPr>
              <a:t>Four bases of spiritual power</a:t>
            </a:r>
            <a:r>
              <a:rPr lang="zh-TW" altLang="en-US" dirty="0">
                <a:solidFill>
                  <a:schemeClr val="bg1"/>
                </a:solidFill>
              </a:rPr>
              <a:t>，</a:t>
            </a:r>
            <a:r>
              <a:rPr lang="zh-CN" altLang="en-US" dirty="0">
                <a:solidFill>
                  <a:schemeClr val="bg1"/>
                </a:solidFill>
              </a:rPr>
              <a:t>又名四如意足；</a:t>
            </a:r>
            <a:r>
              <a:rPr lang="zh-TW" altLang="en-US" dirty="0">
                <a:solidFill>
                  <a:schemeClr val="bg1"/>
                </a:solidFill>
              </a:rPr>
              <a:t>是三十七道品中四正勤所修的行品，也就是用四種定力攝心，使定慧均等，神力充沛，所願皆得，故名如意足。欲神足是欲望成就，勤神足是精進無間，心神足是一心正念，觀神足是心不馳散。</a:t>
            </a:r>
          </a:p>
          <a:p>
            <a:pPr>
              <a:spcBef>
                <a:spcPts val="3000"/>
              </a:spcBef>
            </a:pPr>
            <a:r>
              <a:rPr lang="zh-TW" altLang="en-US" dirty="0">
                <a:solidFill>
                  <a:schemeClr val="bg1"/>
                </a:solidFill>
              </a:rPr>
              <a:t>一、</a:t>
            </a:r>
            <a:r>
              <a:rPr lang="zh-TW" altLang="en-US" b="1" dirty="0">
                <a:solidFill>
                  <a:schemeClr val="bg1"/>
                </a:solidFill>
              </a:rPr>
              <a:t>欲如意足</a:t>
            </a:r>
            <a:r>
              <a:rPr lang="zh-CN" altLang="en-US" dirty="0">
                <a:solidFill>
                  <a:schemeClr val="bg1"/>
                </a:solidFill>
              </a:rPr>
              <a:t>：</a:t>
            </a:r>
            <a:r>
              <a:rPr lang="en-US" altLang="zh-CN" dirty="0">
                <a:solidFill>
                  <a:schemeClr val="bg1"/>
                </a:solidFill>
              </a:rPr>
              <a:t> 'desire power' : the desire to gain excellent meditation</a:t>
            </a:r>
            <a:r>
              <a:rPr lang="zh-TW" altLang="en-US" dirty="0">
                <a:solidFill>
                  <a:schemeClr val="bg1"/>
                </a:solidFill>
              </a:rPr>
              <a:t>，謂希慕所修之法，如願滿足。</a:t>
            </a:r>
            <a:endParaRPr lang="en-US" altLang="zh-TW" dirty="0">
              <a:solidFill>
                <a:schemeClr val="bg1"/>
              </a:solidFill>
            </a:endParaRPr>
          </a:p>
          <a:p>
            <a:pPr>
              <a:spcBef>
                <a:spcPts val="3000"/>
              </a:spcBef>
            </a:pPr>
            <a:r>
              <a:rPr lang="zh-TW" altLang="en-US" dirty="0">
                <a:solidFill>
                  <a:schemeClr val="bg1"/>
                </a:solidFill>
              </a:rPr>
              <a:t>二、</a:t>
            </a:r>
            <a:r>
              <a:rPr lang="zh-TW" altLang="en-US" b="1" dirty="0">
                <a:solidFill>
                  <a:schemeClr val="bg1"/>
                </a:solidFill>
              </a:rPr>
              <a:t>精進如意足</a:t>
            </a:r>
            <a:r>
              <a:rPr lang="zh-CN" altLang="en-US" dirty="0">
                <a:solidFill>
                  <a:schemeClr val="bg1"/>
                </a:solidFill>
              </a:rPr>
              <a:t>：</a:t>
            </a:r>
            <a:r>
              <a:rPr lang="en-US" altLang="zh-CN" dirty="0">
                <a:solidFill>
                  <a:schemeClr val="bg1"/>
                </a:solidFill>
              </a:rPr>
              <a:t>'effort power' : the effort to gain excellent meditation</a:t>
            </a:r>
            <a:r>
              <a:rPr lang="zh-TW" altLang="en-US" dirty="0">
                <a:solidFill>
                  <a:schemeClr val="bg1"/>
                </a:solidFill>
              </a:rPr>
              <a:t>，謂於所修之法，專注一心，無有間雜，如願滿足也。</a:t>
            </a:r>
            <a:endParaRPr lang="en-US" altLang="zh-TW" dirty="0">
              <a:solidFill>
                <a:schemeClr val="bg1"/>
              </a:solidFill>
            </a:endParaRPr>
          </a:p>
          <a:p>
            <a:pPr>
              <a:spcBef>
                <a:spcPts val="3000"/>
              </a:spcBef>
            </a:pPr>
            <a:r>
              <a:rPr lang="zh-TW" altLang="en-US" dirty="0">
                <a:solidFill>
                  <a:schemeClr val="bg1"/>
                </a:solidFill>
              </a:rPr>
              <a:t>三、</a:t>
            </a:r>
            <a:r>
              <a:rPr lang="zh-TW" altLang="en-US" b="1" dirty="0">
                <a:solidFill>
                  <a:schemeClr val="bg1"/>
                </a:solidFill>
              </a:rPr>
              <a:t>念如意足</a:t>
            </a:r>
            <a:r>
              <a:rPr lang="zh-CN" altLang="en-US" dirty="0">
                <a:solidFill>
                  <a:schemeClr val="bg1"/>
                </a:solidFill>
              </a:rPr>
              <a:t>：</a:t>
            </a:r>
            <a:r>
              <a:rPr lang="en-US" altLang="zh-CN" dirty="0">
                <a:solidFill>
                  <a:schemeClr val="bg1"/>
                </a:solidFill>
              </a:rPr>
              <a:t>'mind power' : Consciousness: the gaining of control over thoughts </a:t>
            </a:r>
            <a:r>
              <a:rPr lang="zh-TW" altLang="en-US" dirty="0">
                <a:solidFill>
                  <a:schemeClr val="bg1"/>
                </a:solidFill>
              </a:rPr>
              <a:t>，謂於所修之法，記憶不忘，如願滿足也。</a:t>
            </a:r>
            <a:endParaRPr lang="en-US" altLang="zh-TW" dirty="0">
              <a:solidFill>
                <a:schemeClr val="bg1"/>
              </a:solidFill>
            </a:endParaRPr>
          </a:p>
          <a:p>
            <a:pPr>
              <a:spcBef>
                <a:spcPts val="3000"/>
              </a:spcBef>
            </a:pPr>
            <a:r>
              <a:rPr lang="zh-TW" altLang="en-US" dirty="0">
                <a:solidFill>
                  <a:schemeClr val="bg1"/>
                </a:solidFill>
              </a:rPr>
              <a:t>四、</a:t>
            </a:r>
            <a:r>
              <a:rPr lang="zh-TW" altLang="en-US" b="1" dirty="0">
                <a:solidFill>
                  <a:schemeClr val="bg1"/>
                </a:solidFill>
              </a:rPr>
              <a:t>思惟</a:t>
            </a:r>
            <a:r>
              <a:rPr lang="zh-CN" altLang="en-US" b="1" dirty="0">
                <a:solidFill>
                  <a:schemeClr val="bg1"/>
                </a:solidFill>
              </a:rPr>
              <a:t>（觀）</a:t>
            </a:r>
            <a:r>
              <a:rPr lang="zh-TW" altLang="en-US" b="1" dirty="0">
                <a:solidFill>
                  <a:schemeClr val="bg1"/>
                </a:solidFill>
              </a:rPr>
              <a:t>如意足</a:t>
            </a:r>
            <a:r>
              <a:rPr lang="zh-CN" altLang="en-US" dirty="0">
                <a:solidFill>
                  <a:schemeClr val="bg1"/>
                </a:solidFill>
              </a:rPr>
              <a:t>：</a:t>
            </a:r>
            <a:r>
              <a:rPr lang="en-US" altLang="zh-CN" dirty="0">
                <a:solidFill>
                  <a:schemeClr val="bg1"/>
                </a:solidFill>
              </a:rPr>
              <a:t>'skill of analysis' : the good function of analytical meditation</a:t>
            </a:r>
            <a:r>
              <a:rPr lang="zh-TW" altLang="en-US" dirty="0">
                <a:solidFill>
                  <a:schemeClr val="bg1"/>
                </a:solidFill>
              </a:rPr>
              <a:t>，謂心思所修之法，不令忘失，如願滿足也。</a:t>
            </a:r>
            <a:endParaRPr lang="en-US" altLang="zh-TW" dirty="0">
              <a:solidFill>
                <a:schemeClr val="bg1"/>
              </a:solidFill>
            </a:endParaRP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C37315E5-D0C1-4BB7-85E6-9F2D3C0D1927}"/>
              </a:ext>
            </a:extLst>
          </p:cNvPr>
          <p:cNvSpPr txBox="1"/>
          <p:nvPr/>
        </p:nvSpPr>
        <p:spPr>
          <a:xfrm>
            <a:off x="406574" y="3933850"/>
            <a:ext cx="1565123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000" dirty="0">
                <a:solidFill>
                  <a:srgbClr val="FFFF00"/>
                </a:solidFill>
              </a:rPr>
              <a:t>四神足</a:t>
            </a:r>
            <a:endParaRPr lang="en-US" altLang="zh-CN" sz="2000" dirty="0">
              <a:solidFill>
                <a:srgbClr val="FFFF00"/>
              </a:solidFill>
            </a:endParaRPr>
          </a:p>
          <a:p>
            <a:r>
              <a:rPr lang="zh-CN" altLang="en-US" sz="2000" dirty="0">
                <a:solidFill>
                  <a:srgbClr val="FFFF00"/>
                </a:solidFill>
              </a:rPr>
              <a:t>英文資料：</a:t>
            </a:r>
            <a:endParaRPr lang="en-US" altLang="zh-CN" sz="2000" dirty="0">
              <a:solidFill>
                <a:srgbClr val="FFFF00"/>
              </a:solidFill>
            </a:endParaRPr>
          </a:p>
          <a:p>
            <a:r>
              <a:rPr lang="en-US" altLang="zh-TW" sz="2000" dirty="0">
                <a:solidFill>
                  <a:srgbClr val="FFFF00"/>
                </a:solidFill>
              </a:rPr>
              <a:t>https://en.wikipedia.org/wiki/Iddhipada</a:t>
            </a:r>
            <a:endParaRPr lang="zh-TW" altLang="en-US" sz="20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506469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圖片 2">
            <a:extLst>
              <a:ext uri="{FF2B5EF4-FFF2-40B4-BE49-F238E27FC236}">
                <a16:creationId xmlns:a16="http://schemas.microsoft.com/office/drawing/2014/main" id="{2E6C3423-69A8-4692-B06F-A3A45DC74FD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0413" cy="6859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453264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圖片 2">
            <a:extLst>
              <a:ext uri="{FF2B5EF4-FFF2-40B4-BE49-F238E27FC236}">
                <a16:creationId xmlns:a16="http://schemas.microsoft.com/office/drawing/2014/main" id="{D972F4F0-FEB3-48F8-85AA-E3610697591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0413" cy="6859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630158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52F53E3D-23F9-4083-9B7C-215E739BD1EB}"/>
              </a:ext>
            </a:extLst>
          </p:cNvPr>
          <p:cNvSpPr txBox="1"/>
          <p:nvPr/>
        </p:nvSpPr>
        <p:spPr>
          <a:xfrm>
            <a:off x="5231110" y="549474"/>
            <a:ext cx="5693866" cy="604867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spcBef>
                <a:spcPts val="1800"/>
              </a:spcBef>
            </a:pPr>
            <a:r>
              <a:rPr lang="en-US" altLang="zh-TW" dirty="0">
                <a:solidFill>
                  <a:schemeClr val="bg1"/>
                </a:solidFill>
              </a:rPr>
              <a:t>〔</a:t>
            </a:r>
            <a:r>
              <a:rPr lang="zh-TW" altLang="en-US" dirty="0">
                <a:solidFill>
                  <a:schemeClr val="bg1"/>
                </a:solidFill>
              </a:rPr>
              <a:t>四、五根</a:t>
            </a:r>
            <a:r>
              <a:rPr lang="en-US" altLang="zh-TW" dirty="0">
                <a:solidFill>
                  <a:schemeClr val="bg1"/>
                </a:solidFill>
              </a:rPr>
              <a:t>〕</a:t>
            </a:r>
            <a:r>
              <a:rPr lang="en-US" altLang="zh-TW" dirty="0" err="1">
                <a:solidFill>
                  <a:schemeClr val="bg1"/>
                </a:solidFill>
              </a:rPr>
              <a:t>pañca</a:t>
            </a:r>
            <a:r>
              <a:rPr lang="en-US" altLang="zh-TW" dirty="0">
                <a:solidFill>
                  <a:schemeClr val="bg1"/>
                </a:solidFill>
              </a:rPr>
              <a:t> </a:t>
            </a:r>
            <a:r>
              <a:rPr lang="en-US" altLang="zh-TW" dirty="0" err="1">
                <a:solidFill>
                  <a:schemeClr val="bg1"/>
                </a:solidFill>
              </a:rPr>
              <a:t>indriya</a:t>
            </a:r>
            <a:r>
              <a:rPr lang="zh-CN" altLang="en-US" dirty="0">
                <a:solidFill>
                  <a:schemeClr val="bg1"/>
                </a:solidFill>
              </a:rPr>
              <a:t>；</a:t>
            </a:r>
            <a:r>
              <a:rPr lang="en-US" altLang="zh-CN" dirty="0">
                <a:solidFill>
                  <a:schemeClr val="bg1"/>
                </a:solidFill>
              </a:rPr>
              <a:t>Five spiritual faculties</a:t>
            </a:r>
            <a:r>
              <a:rPr lang="zh-TW" altLang="en-US" dirty="0">
                <a:solidFill>
                  <a:schemeClr val="bg1"/>
                </a:solidFill>
              </a:rPr>
              <a:t>，根即能生之義，謂此五根，能生一切善法也。</a:t>
            </a:r>
            <a:endParaRPr lang="en-US" altLang="zh-TW" dirty="0">
              <a:solidFill>
                <a:schemeClr val="bg1"/>
              </a:solidFill>
            </a:endParaRPr>
          </a:p>
          <a:p>
            <a:pPr>
              <a:spcBef>
                <a:spcPts val="1200"/>
              </a:spcBef>
            </a:pPr>
            <a:r>
              <a:rPr lang="zh-TW" altLang="en-US" dirty="0">
                <a:solidFill>
                  <a:schemeClr val="bg1"/>
                </a:solidFill>
              </a:rPr>
              <a:t>一、信根</a:t>
            </a:r>
            <a:r>
              <a:rPr lang="zh-CN" altLang="en-US" dirty="0">
                <a:solidFill>
                  <a:schemeClr val="bg1"/>
                </a:solidFill>
              </a:rPr>
              <a:t>：</a:t>
            </a:r>
            <a:r>
              <a:rPr lang="en-US" altLang="zh-CN" dirty="0">
                <a:solidFill>
                  <a:schemeClr val="bg1"/>
                </a:solidFill>
              </a:rPr>
              <a:t> the root of faith</a:t>
            </a:r>
            <a:r>
              <a:rPr lang="zh-TW" altLang="en-US" dirty="0">
                <a:solidFill>
                  <a:schemeClr val="bg1"/>
                </a:solidFill>
              </a:rPr>
              <a:t>，謂信於正道也。</a:t>
            </a:r>
            <a:endParaRPr lang="en-US" altLang="zh-TW" dirty="0">
              <a:solidFill>
                <a:schemeClr val="bg1"/>
              </a:solidFill>
            </a:endParaRPr>
          </a:p>
          <a:p>
            <a:pPr>
              <a:spcBef>
                <a:spcPts val="1800"/>
              </a:spcBef>
            </a:pPr>
            <a:r>
              <a:rPr lang="zh-TW" altLang="en-US" dirty="0">
                <a:solidFill>
                  <a:schemeClr val="bg1"/>
                </a:solidFill>
              </a:rPr>
              <a:t>二、精進根</a:t>
            </a:r>
            <a:r>
              <a:rPr lang="zh-CN" altLang="en-US" dirty="0">
                <a:solidFill>
                  <a:schemeClr val="bg1"/>
                </a:solidFill>
              </a:rPr>
              <a:t>：</a:t>
            </a:r>
            <a:r>
              <a:rPr lang="en-US" altLang="zh-CN" dirty="0">
                <a:solidFill>
                  <a:schemeClr val="bg1"/>
                </a:solidFill>
              </a:rPr>
              <a:t>the root of effort</a:t>
            </a:r>
            <a:r>
              <a:rPr lang="zh-TW" altLang="en-US" dirty="0">
                <a:solidFill>
                  <a:schemeClr val="bg1"/>
                </a:solidFill>
              </a:rPr>
              <a:t>，謂修</a:t>
            </a:r>
            <a:r>
              <a:rPr lang="zh-CN" altLang="en-US" dirty="0">
                <a:solidFill>
                  <a:schemeClr val="bg1"/>
                </a:solidFill>
              </a:rPr>
              <a:t>行</a:t>
            </a:r>
            <a:r>
              <a:rPr lang="zh-TW" altLang="en-US" dirty="0">
                <a:solidFill>
                  <a:schemeClr val="bg1"/>
                </a:solidFill>
              </a:rPr>
              <a:t>正法無間無雜也。</a:t>
            </a:r>
            <a:endParaRPr lang="en-US" altLang="zh-TW" dirty="0">
              <a:solidFill>
                <a:schemeClr val="bg1"/>
              </a:solidFill>
            </a:endParaRPr>
          </a:p>
          <a:p>
            <a:pPr>
              <a:spcBef>
                <a:spcPts val="1800"/>
              </a:spcBef>
            </a:pPr>
            <a:r>
              <a:rPr lang="zh-TW" altLang="en-US" dirty="0">
                <a:solidFill>
                  <a:schemeClr val="bg1"/>
                </a:solidFill>
              </a:rPr>
              <a:t>三、念根</a:t>
            </a:r>
            <a:r>
              <a:rPr lang="zh-CN" altLang="en-US" dirty="0">
                <a:solidFill>
                  <a:schemeClr val="bg1"/>
                </a:solidFill>
              </a:rPr>
              <a:t>：</a:t>
            </a:r>
            <a:r>
              <a:rPr lang="en-US" altLang="zh-CN" dirty="0">
                <a:solidFill>
                  <a:schemeClr val="bg1"/>
                </a:solidFill>
              </a:rPr>
              <a:t> the root of mindfulness</a:t>
            </a:r>
            <a:r>
              <a:rPr lang="zh-TW" altLang="en-US" dirty="0">
                <a:solidFill>
                  <a:schemeClr val="bg1"/>
                </a:solidFill>
              </a:rPr>
              <a:t>，謂於正法記憶不忘也。</a:t>
            </a:r>
            <a:endParaRPr lang="en-US" altLang="zh-TW" dirty="0">
              <a:solidFill>
                <a:schemeClr val="bg1"/>
              </a:solidFill>
            </a:endParaRPr>
          </a:p>
          <a:p>
            <a:pPr>
              <a:spcBef>
                <a:spcPts val="1800"/>
              </a:spcBef>
            </a:pPr>
            <a:r>
              <a:rPr lang="zh-TW" altLang="en-US" dirty="0">
                <a:solidFill>
                  <a:schemeClr val="bg1"/>
                </a:solidFill>
              </a:rPr>
              <a:t>四、定根</a:t>
            </a:r>
            <a:r>
              <a:rPr lang="zh-CN" altLang="en-US" dirty="0">
                <a:solidFill>
                  <a:schemeClr val="bg1"/>
                </a:solidFill>
              </a:rPr>
              <a:t>：</a:t>
            </a:r>
            <a:r>
              <a:rPr lang="en-US" altLang="zh-CN" dirty="0">
                <a:solidFill>
                  <a:schemeClr val="bg1"/>
                </a:solidFill>
              </a:rPr>
              <a:t>the root of concentration</a:t>
            </a:r>
            <a:r>
              <a:rPr lang="zh-TW" altLang="en-US" dirty="0">
                <a:solidFill>
                  <a:schemeClr val="bg1"/>
                </a:solidFill>
              </a:rPr>
              <a:t>，謂攝心不散也。</a:t>
            </a:r>
            <a:endParaRPr lang="en-US" altLang="zh-TW" dirty="0">
              <a:solidFill>
                <a:schemeClr val="bg1"/>
              </a:solidFill>
            </a:endParaRPr>
          </a:p>
          <a:p>
            <a:pPr>
              <a:spcBef>
                <a:spcPts val="1800"/>
              </a:spcBef>
            </a:pPr>
            <a:r>
              <a:rPr lang="zh-TW" altLang="en-US" dirty="0">
                <a:solidFill>
                  <a:schemeClr val="bg1"/>
                </a:solidFill>
              </a:rPr>
              <a:t>五、慧根</a:t>
            </a:r>
            <a:r>
              <a:rPr lang="zh-CN" altLang="en-US" dirty="0">
                <a:solidFill>
                  <a:schemeClr val="bg1"/>
                </a:solidFill>
              </a:rPr>
              <a:t>：</a:t>
            </a:r>
            <a:r>
              <a:rPr lang="en-US" altLang="zh-CN" dirty="0">
                <a:solidFill>
                  <a:schemeClr val="bg1"/>
                </a:solidFill>
              </a:rPr>
              <a:t> the root of wisdom</a:t>
            </a:r>
            <a:r>
              <a:rPr lang="zh-TW" altLang="en-US" dirty="0">
                <a:solidFill>
                  <a:schemeClr val="bg1"/>
                </a:solidFill>
              </a:rPr>
              <a:t>，謂於諸法觀照明了也。</a:t>
            </a:r>
            <a:endParaRPr lang="en-US" altLang="zh-TW" dirty="0">
              <a:solidFill>
                <a:schemeClr val="bg1"/>
              </a:solidFill>
            </a:endParaRPr>
          </a:p>
        </p:txBody>
      </p:sp>
      <p:sp>
        <p:nvSpPr>
          <p:cNvPr id="5" name="匾額 4" descr="佛學概要十四講表 習講">
            <a:extLst>
              <a:ext uri="{FF2B5EF4-FFF2-40B4-BE49-F238E27FC236}">
                <a16:creationId xmlns:a16="http://schemas.microsoft.com/office/drawing/2014/main" id="{89E1D7CB-E41C-415C-A14A-3514B35FB66F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第十三講</a:t>
            </a:r>
            <a:endParaRPr lang="zh-TW" altLang="en-US" dirty="0"/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4139A510-7CDC-44F4-9F02-1A27907C918E}"/>
              </a:ext>
            </a:extLst>
          </p:cNvPr>
          <p:cNvSpPr txBox="1"/>
          <p:nvPr/>
        </p:nvSpPr>
        <p:spPr>
          <a:xfrm>
            <a:off x="4368883" y="567020"/>
            <a:ext cx="553998" cy="1396060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vert="eaVert" wrap="square" rtlCol="0">
            <a:spAutoFit/>
          </a:bodyPr>
          <a:lstStyle/>
          <a:p>
            <a:pPr>
              <a:spcBef>
                <a:spcPts val="1800"/>
              </a:spcBef>
            </a:pPr>
            <a:r>
              <a:rPr lang="zh-CN" altLang="en-US" dirty="0">
                <a:solidFill>
                  <a:schemeClr val="bg1"/>
                </a:solidFill>
              </a:rPr>
              <a:t>平衡五根</a:t>
            </a:r>
            <a:endParaRPr lang="en-US" altLang="zh-TW" dirty="0">
              <a:solidFill>
                <a:schemeClr val="bg1"/>
              </a:solidFill>
            </a:endParaRP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CD367D7C-94D3-4CE9-A018-9C74AF88678D}"/>
              </a:ext>
            </a:extLst>
          </p:cNvPr>
          <p:cNvSpPr txBox="1"/>
          <p:nvPr/>
        </p:nvSpPr>
        <p:spPr>
          <a:xfrm>
            <a:off x="3502918" y="1241646"/>
            <a:ext cx="553998" cy="139606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spcBef>
                <a:spcPts val="1800"/>
              </a:spcBef>
            </a:pPr>
            <a:r>
              <a:rPr lang="zh-CN" altLang="en-US" dirty="0">
                <a:solidFill>
                  <a:schemeClr val="bg1"/>
                </a:solidFill>
              </a:rPr>
              <a:t>信根</a:t>
            </a:r>
            <a:endParaRPr lang="en-US" altLang="zh-TW" dirty="0">
              <a:solidFill>
                <a:schemeClr val="bg1"/>
              </a:solidFill>
            </a:endParaRP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FDE1D429-8C30-4E32-8FA5-16A8B0FC926D}"/>
              </a:ext>
            </a:extLst>
          </p:cNvPr>
          <p:cNvSpPr txBox="1"/>
          <p:nvPr/>
        </p:nvSpPr>
        <p:spPr>
          <a:xfrm>
            <a:off x="2782838" y="1241646"/>
            <a:ext cx="553998" cy="139606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spcBef>
                <a:spcPts val="1800"/>
              </a:spcBef>
            </a:pPr>
            <a:r>
              <a:rPr lang="zh-CN" altLang="en-US" dirty="0">
                <a:solidFill>
                  <a:schemeClr val="bg1"/>
                </a:solidFill>
              </a:rPr>
              <a:t>精進根</a:t>
            </a:r>
            <a:endParaRPr lang="en-US" altLang="zh-TW" dirty="0">
              <a:solidFill>
                <a:schemeClr val="bg1"/>
              </a:solidFill>
            </a:endParaRPr>
          </a:p>
        </p:txBody>
      </p:sp>
      <p:sp>
        <p:nvSpPr>
          <p:cNvPr id="9" name="文字方塊 8">
            <a:extLst>
              <a:ext uri="{FF2B5EF4-FFF2-40B4-BE49-F238E27FC236}">
                <a16:creationId xmlns:a16="http://schemas.microsoft.com/office/drawing/2014/main" id="{D7FEB751-507F-4127-A491-96DF5A6483AC}"/>
              </a:ext>
            </a:extLst>
          </p:cNvPr>
          <p:cNvSpPr txBox="1"/>
          <p:nvPr/>
        </p:nvSpPr>
        <p:spPr>
          <a:xfrm>
            <a:off x="1990750" y="1241646"/>
            <a:ext cx="553998" cy="139606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spcBef>
                <a:spcPts val="1800"/>
              </a:spcBef>
            </a:pPr>
            <a:r>
              <a:rPr lang="zh-CN" altLang="en-US" dirty="0">
                <a:solidFill>
                  <a:schemeClr val="bg1"/>
                </a:solidFill>
              </a:rPr>
              <a:t>念根</a:t>
            </a:r>
            <a:endParaRPr lang="en-US" altLang="zh-TW" dirty="0">
              <a:solidFill>
                <a:schemeClr val="bg1"/>
              </a:solidFill>
            </a:endParaRPr>
          </a:p>
        </p:txBody>
      </p:sp>
      <p:sp>
        <p:nvSpPr>
          <p:cNvPr id="10" name="文字方塊 9">
            <a:extLst>
              <a:ext uri="{FF2B5EF4-FFF2-40B4-BE49-F238E27FC236}">
                <a16:creationId xmlns:a16="http://schemas.microsoft.com/office/drawing/2014/main" id="{814E216A-261A-42D9-B465-A63778DE1C58}"/>
              </a:ext>
            </a:extLst>
          </p:cNvPr>
          <p:cNvSpPr txBox="1"/>
          <p:nvPr/>
        </p:nvSpPr>
        <p:spPr>
          <a:xfrm>
            <a:off x="1198662" y="1241646"/>
            <a:ext cx="553998" cy="139606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spcBef>
                <a:spcPts val="1800"/>
              </a:spcBef>
            </a:pPr>
            <a:r>
              <a:rPr lang="zh-CN" altLang="en-US" dirty="0">
                <a:solidFill>
                  <a:schemeClr val="bg1"/>
                </a:solidFill>
              </a:rPr>
              <a:t>定根</a:t>
            </a:r>
            <a:endParaRPr lang="en-US" altLang="zh-TW" dirty="0">
              <a:solidFill>
                <a:schemeClr val="bg1"/>
              </a:solidFill>
            </a:endParaRPr>
          </a:p>
        </p:txBody>
      </p:sp>
      <p:sp>
        <p:nvSpPr>
          <p:cNvPr id="11" name="文字方塊 10">
            <a:extLst>
              <a:ext uri="{FF2B5EF4-FFF2-40B4-BE49-F238E27FC236}">
                <a16:creationId xmlns:a16="http://schemas.microsoft.com/office/drawing/2014/main" id="{5D47CF45-A654-407D-AC4B-546BF671333B}"/>
              </a:ext>
            </a:extLst>
          </p:cNvPr>
          <p:cNvSpPr txBox="1"/>
          <p:nvPr/>
        </p:nvSpPr>
        <p:spPr>
          <a:xfrm>
            <a:off x="406574" y="1241646"/>
            <a:ext cx="553998" cy="139606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spcBef>
                <a:spcPts val="1800"/>
              </a:spcBef>
            </a:pPr>
            <a:r>
              <a:rPr lang="zh-CN" altLang="en-US" dirty="0">
                <a:solidFill>
                  <a:schemeClr val="bg1"/>
                </a:solidFill>
              </a:rPr>
              <a:t>慧根</a:t>
            </a:r>
            <a:endParaRPr lang="en-US" altLang="zh-TW" dirty="0">
              <a:solidFill>
                <a:schemeClr val="bg1"/>
              </a:solidFill>
            </a:endParaRPr>
          </a:p>
        </p:txBody>
      </p:sp>
      <p:sp>
        <p:nvSpPr>
          <p:cNvPr id="12" name="右大括弧 11">
            <a:extLst>
              <a:ext uri="{FF2B5EF4-FFF2-40B4-BE49-F238E27FC236}">
                <a16:creationId xmlns:a16="http://schemas.microsoft.com/office/drawing/2014/main" id="{9736BD59-4AB5-48D9-AF8A-28C82637AF78}"/>
              </a:ext>
            </a:extLst>
          </p:cNvPr>
          <p:cNvSpPr/>
          <p:nvPr/>
        </p:nvSpPr>
        <p:spPr>
          <a:xfrm rot="16200000">
            <a:off x="1979717" y="-670143"/>
            <a:ext cx="382106" cy="3384376"/>
          </a:xfrm>
          <a:prstGeom prst="rightBrac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cxnSp>
        <p:nvCxnSpPr>
          <p:cNvPr id="14" name="直線接點 13">
            <a:extLst>
              <a:ext uri="{FF2B5EF4-FFF2-40B4-BE49-F238E27FC236}">
                <a16:creationId xmlns:a16="http://schemas.microsoft.com/office/drawing/2014/main" id="{20500943-3D8D-41AC-BC83-B5EE2B793E02}"/>
              </a:ext>
            </a:extLst>
          </p:cNvPr>
          <p:cNvCxnSpPr/>
          <p:nvPr/>
        </p:nvCxnSpPr>
        <p:spPr>
          <a:xfrm flipH="1">
            <a:off x="1630710" y="1939676"/>
            <a:ext cx="2149207" cy="2786262"/>
          </a:xfrm>
          <a:prstGeom prst="line">
            <a:avLst/>
          </a:prstGeom>
          <a:ln/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15" name="直線接點 14">
            <a:extLst>
              <a:ext uri="{FF2B5EF4-FFF2-40B4-BE49-F238E27FC236}">
                <a16:creationId xmlns:a16="http://schemas.microsoft.com/office/drawing/2014/main" id="{45AE2E45-FA00-4F4D-BCAA-E58D2C1FEED0}"/>
              </a:ext>
            </a:extLst>
          </p:cNvPr>
          <p:cNvCxnSpPr>
            <a:cxnSpLocks/>
          </p:cNvCxnSpPr>
          <p:nvPr/>
        </p:nvCxnSpPr>
        <p:spPr>
          <a:xfrm>
            <a:off x="724159" y="1911129"/>
            <a:ext cx="906552" cy="2792759"/>
          </a:xfrm>
          <a:prstGeom prst="line">
            <a:avLst/>
          </a:prstGeom>
          <a:ln/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17" name="直線接點 16">
            <a:extLst>
              <a:ext uri="{FF2B5EF4-FFF2-40B4-BE49-F238E27FC236}">
                <a16:creationId xmlns:a16="http://schemas.microsoft.com/office/drawing/2014/main" id="{687F06E3-8DF3-4101-BB0C-B8ADBE7648B3}"/>
              </a:ext>
            </a:extLst>
          </p:cNvPr>
          <p:cNvCxnSpPr>
            <a:cxnSpLocks/>
          </p:cNvCxnSpPr>
          <p:nvPr/>
        </p:nvCxnSpPr>
        <p:spPr>
          <a:xfrm flipH="1">
            <a:off x="2729380" y="2263393"/>
            <a:ext cx="248255" cy="2440495"/>
          </a:xfrm>
          <a:prstGeom prst="line">
            <a:avLst/>
          </a:prstGeom>
          <a:ln/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cxnSp>
        <p:nvCxnSpPr>
          <p:cNvPr id="18" name="直線接點 17">
            <a:extLst>
              <a:ext uri="{FF2B5EF4-FFF2-40B4-BE49-F238E27FC236}">
                <a16:creationId xmlns:a16="http://schemas.microsoft.com/office/drawing/2014/main" id="{41036D67-3A87-4B76-A73E-70569AEBEC4B}"/>
              </a:ext>
            </a:extLst>
          </p:cNvPr>
          <p:cNvCxnSpPr>
            <a:cxnSpLocks/>
          </p:cNvCxnSpPr>
          <p:nvPr/>
        </p:nvCxnSpPr>
        <p:spPr>
          <a:xfrm>
            <a:off x="1475661" y="1963080"/>
            <a:ext cx="1253719" cy="2740808"/>
          </a:xfrm>
          <a:prstGeom prst="line">
            <a:avLst/>
          </a:prstGeom>
          <a:ln/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sp>
        <p:nvSpPr>
          <p:cNvPr id="27" name="文字方塊 26">
            <a:extLst>
              <a:ext uri="{FF2B5EF4-FFF2-40B4-BE49-F238E27FC236}">
                <a16:creationId xmlns:a16="http://schemas.microsoft.com/office/drawing/2014/main" id="{C70EEE4F-5D59-4F22-B7CD-F367F4B91B6A}"/>
              </a:ext>
            </a:extLst>
          </p:cNvPr>
          <p:cNvSpPr txBox="1"/>
          <p:nvPr/>
        </p:nvSpPr>
        <p:spPr>
          <a:xfrm>
            <a:off x="1353711" y="4851829"/>
            <a:ext cx="553998" cy="122999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spcBef>
                <a:spcPts val="1800"/>
              </a:spcBef>
            </a:pPr>
            <a:r>
              <a:rPr lang="zh-CN" altLang="en-US" dirty="0">
                <a:solidFill>
                  <a:schemeClr val="bg1"/>
                </a:solidFill>
              </a:rPr>
              <a:t>平衡</a:t>
            </a:r>
            <a:endParaRPr lang="en-US" altLang="zh-TW" dirty="0">
              <a:solidFill>
                <a:schemeClr val="bg1"/>
              </a:solidFill>
            </a:endParaRPr>
          </a:p>
        </p:txBody>
      </p:sp>
      <p:sp>
        <p:nvSpPr>
          <p:cNvPr id="28" name="文字方塊 27">
            <a:extLst>
              <a:ext uri="{FF2B5EF4-FFF2-40B4-BE49-F238E27FC236}">
                <a16:creationId xmlns:a16="http://schemas.microsoft.com/office/drawing/2014/main" id="{7B2934A7-0E02-44A0-A2E4-8EF194306268}"/>
              </a:ext>
            </a:extLst>
          </p:cNvPr>
          <p:cNvSpPr txBox="1"/>
          <p:nvPr/>
        </p:nvSpPr>
        <p:spPr>
          <a:xfrm>
            <a:off x="2444864" y="4864096"/>
            <a:ext cx="553998" cy="122999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spcBef>
                <a:spcPts val="1800"/>
              </a:spcBef>
            </a:pPr>
            <a:r>
              <a:rPr lang="zh-CN" altLang="en-US" dirty="0">
                <a:solidFill>
                  <a:schemeClr val="bg1"/>
                </a:solidFill>
              </a:rPr>
              <a:t>平衡</a:t>
            </a:r>
            <a:endParaRPr lang="en-US" altLang="zh-TW" dirty="0">
              <a:solidFill>
                <a:schemeClr val="bg1"/>
              </a:solidFill>
            </a:endParaRPr>
          </a:p>
        </p:txBody>
      </p:sp>
      <p:sp>
        <p:nvSpPr>
          <p:cNvPr id="29" name="文字方塊 28">
            <a:extLst>
              <a:ext uri="{FF2B5EF4-FFF2-40B4-BE49-F238E27FC236}">
                <a16:creationId xmlns:a16="http://schemas.microsoft.com/office/drawing/2014/main" id="{E77F9328-AB19-4A0D-A2B9-6E8CCCCB52E5}"/>
              </a:ext>
            </a:extLst>
          </p:cNvPr>
          <p:cNvSpPr txBox="1"/>
          <p:nvPr/>
        </p:nvSpPr>
        <p:spPr>
          <a:xfrm>
            <a:off x="3728891" y="4864096"/>
            <a:ext cx="1565123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000" dirty="0">
                <a:solidFill>
                  <a:srgbClr val="FFFF00"/>
                </a:solidFill>
              </a:rPr>
              <a:t>五根</a:t>
            </a:r>
            <a:endParaRPr lang="en-US" altLang="zh-CN" sz="2000" dirty="0">
              <a:solidFill>
                <a:srgbClr val="FFFF00"/>
              </a:solidFill>
            </a:endParaRPr>
          </a:p>
          <a:p>
            <a:r>
              <a:rPr lang="zh-CN" altLang="en-US" sz="2000" dirty="0">
                <a:solidFill>
                  <a:srgbClr val="FFFF00"/>
                </a:solidFill>
              </a:rPr>
              <a:t>英文資料：</a:t>
            </a:r>
            <a:endParaRPr lang="en-US" altLang="zh-CN" sz="2000" dirty="0">
              <a:solidFill>
                <a:srgbClr val="FFFF00"/>
              </a:solidFill>
            </a:endParaRPr>
          </a:p>
          <a:p>
            <a:r>
              <a:rPr lang="en-US" altLang="zh-TW" sz="2000" dirty="0">
                <a:solidFill>
                  <a:srgbClr val="FFFF00"/>
                </a:solidFill>
              </a:rPr>
              <a:t>https://en.wikipedia.org/wiki/Indriya</a:t>
            </a:r>
            <a:endParaRPr lang="zh-TW" altLang="en-US" sz="20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594399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/>
      <p:bldP spid="8" grpId="0"/>
      <p:bldP spid="9" grpId="0"/>
      <p:bldP spid="10" grpId="0"/>
      <p:bldP spid="11" grpId="0"/>
      <p:bldP spid="12" grpId="0" animBg="1"/>
      <p:bldP spid="27" grpId="0"/>
      <p:bldP spid="28" grpId="0"/>
      <p:bldP spid="29" grpId="0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圖片 4">
            <a:extLst>
              <a:ext uri="{FF2B5EF4-FFF2-40B4-BE49-F238E27FC236}">
                <a16:creationId xmlns:a16="http://schemas.microsoft.com/office/drawing/2014/main" id="{008A9489-2D4B-4241-B69A-33D5D846355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" y="0"/>
            <a:ext cx="12190414" cy="6859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658035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圖片 4">
            <a:extLst>
              <a:ext uri="{FF2B5EF4-FFF2-40B4-BE49-F238E27FC236}">
                <a16:creationId xmlns:a16="http://schemas.microsoft.com/office/drawing/2014/main" id="{A220D1CA-B410-4E58-8302-4AB5F6788AC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287894" cy="6859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028547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4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4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4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4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4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33636</TotalTime>
  <Words>4866</Words>
  <Application>Microsoft Office PowerPoint</Application>
  <PresentationFormat>自訂</PresentationFormat>
  <Paragraphs>332</Paragraphs>
  <Slides>44</Slides>
  <Notes>0</Notes>
  <HiddenSlides>0</HiddenSlides>
  <MMClips>0</MMClips>
  <ScaleCrop>false</ScaleCrop>
  <HeadingPairs>
    <vt:vector size="6" baseType="variant">
      <vt:variant>
        <vt:lpstr>使用字型</vt:lpstr>
      </vt:variant>
      <vt:variant>
        <vt:i4>2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44</vt:i4>
      </vt:variant>
    </vt:vector>
  </HeadingPairs>
  <TitlesOfParts>
    <vt:vector size="47" baseType="lpstr">
      <vt:lpstr>Arial</vt:lpstr>
      <vt:lpstr>Calibri</vt:lpstr>
      <vt:lpstr>Office 主题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幻灯片 1</dc:title>
  <dc:creator>Administrator</dc:creator>
  <cp:lastModifiedBy>Shengmiao Shi</cp:lastModifiedBy>
  <cp:revision>784</cp:revision>
  <dcterms:created xsi:type="dcterms:W3CDTF">2019-12-17T19:51:00Z</dcterms:created>
  <dcterms:modified xsi:type="dcterms:W3CDTF">2021-12-06T15:11:35Z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2052-11.1.0.9513</vt:lpwstr>
  </property>
</Properties>
</file>